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4"/>
  </p:notesMasterIdLst>
  <p:handoutMasterIdLst>
    <p:handoutMasterId r:id="rId215"/>
  </p:handoutMasterIdLst>
  <p:sldIdLst>
    <p:sldId id="327" r:id="rId5"/>
    <p:sldId id="877" r:id="rId6"/>
    <p:sldId id="516" r:id="rId7"/>
    <p:sldId id="945" r:id="rId8"/>
    <p:sldId id="946" r:id="rId9"/>
    <p:sldId id="947" r:id="rId10"/>
    <p:sldId id="948" r:id="rId11"/>
    <p:sldId id="951" r:id="rId12"/>
    <p:sldId id="1124" r:id="rId13"/>
    <p:sldId id="1069" r:id="rId14"/>
    <p:sldId id="1125" r:id="rId15"/>
    <p:sldId id="952" r:id="rId16"/>
    <p:sldId id="1129" r:id="rId17"/>
    <p:sldId id="1130" r:id="rId18"/>
    <p:sldId id="1131" r:id="rId19"/>
    <p:sldId id="1132" r:id="rId20"/>
    <p:sldId id="1133" r:id="rId21"/>
    <p:sldId id="1134" r:id="rId22"/>
    <p:sldId id="1135" r:id="rId23"/>
    <p:sldId id="1136" r:id="rId24"/>
    <p:sldId id="1137" r:id="rId25"/>
    <p:sldId id="1138" r:id="rId26"/>
    <p:sldId id="1139" r:id="rId27"/>
    <p:sldId id="1140" r:id="rId28"/>
    <p:sldId id="1141" r:id="rId29"/>
    <p:sldId id="1142" r:id="rId30"/>
    <p:sldId id="1143" r:id="rId31"/>
    <p:sldId id="1144" r:id="rId32"/>
    <p:sldId id="1145" r:id="rId33"/>
    <p:sldId id="1146" r:id="rId34"/>
    <p:sldId id="789" r:id="rId35"/>
    <p:sldId id="1076" r:id="rId36"/>
    <p:sldId id="1077" r:id="rId37"/>
    <p:sldId id="1078" r:id="rId38"/>
    <p:sldId id="1079" r:id="rId39"/>
    <p:sldId id="1080" r:id="rId40"/>
    <p:sldId id="1081" r:id="rId41"/>
    <p:sldId id="1082" r:id="rId42"/>
    <p:sldId id="1083" r:id="rId43"/>
    <p:sldId id="1084" r:id="rId44"/>
    <p:sldId id="1085" r:id="rId45"/>
    <p:sldId id="953" r:id="rId46"/>
    <p:sldId id="954" r:id="rId47"/>
    <p:sldId id="955" r:id="rId48"/>
    <p:sldId id="956" r:id="rId49"/>
    <p:sldId id="957" r:id="rId50"/>
    <p:sldId id="958" r:id="rId51"/>
    <p:sldId id="959" r:id="rId52"/>
    <p:sldId id="960" r:id="rId53"/>
    <p:sldId id="961" r:id="rId54"/>
    <p:sldId id="962" r:id="rId55"/>
    <p:sldId id="963" r:id="rId56"/>
    <p:sldId id="964" r:id="rId57"/>
    <p:sldId id="965" r:id="rId58"/>
    <p:sldId id="966" r:id="rId59"/>
    <p:sldId id="967" r:id="rId60"/>
    <p:sldId id="968" r:id="rId61"/>
    <p:sldId id="969" r:id="rId62"/>
    <p:sldId id="970" r:id="rId63"/>
    <p:sldId id="776" r:id="rId64"/>
    <p:sldId id="1086" r:id="rId65"/>
    <p:sldId id="1087" r:id="rId66"/>
    <p:sldId id="1088" r:id="rId67"/>
    <p:sldId id="1089" r:id="rId68"/>
    <p:sldId id="1090" r:id="rId69"/>
    <p:sldId id="1091" r:id="rId70"/>
    <p:sldId id="1092" r:id="rId71"/>
    <p:sldId id="1093" r:id="rId72"/>
    <p:sldId id="1094" r:id="rId73"/>
    <p:sldId id="1095" r:id="rId74"/>
    <p:sldId id="1096" r:id="rId75"/>
    <p:sldId id="1097" r:id="rId76"/>
    <p:sldId id="1098" r:id="rId77"/>
    <p:sldId id="1099" r:id="rId78"/>
    <p:sldId id="1100" r:id="rId79"/>
    <p:sldId id="1102" r:id="rId80"/>
    <p:sldId id="1103" r:id="rId81"/>
    <p:sldId id="1104" r:id="rId82"/>
    <p:sldId id="1106" r:id="rId83"/>
    <p:sldId id="1107" r:id="rId84"/>
    <p:sldId id="1108" r:id="rId85"/>
    <p:sldId id="1109" r:id="rId86"/>
    <p:sldId id="1110" r:id="rId87"/>
    <p:sldId id="1112" r:id="rId88"/>
    <p:sldId id="1113" r:id="rId89"/>
    <p:sldId id="1116" r:id="rId90"/>
    <p:sldId id="1117" r:id="rId91"/>
    <p:sldId id="1118" r:id="rId92"/>
    <p:sldId id="1119" r:id="rId93"/>
    <p:sldId id="1120" r:id="rId94"/>
    <p:sldId id="1122" r:id="rId95"/>
    <p:sldId id="1123" r:id="rId96"/>
    <p:sldId id="971" r:id="rId97"/>
    <p:sldId id="1147" r:id="rId98"/>
    <p:sldId id="1148" r:id="rId99"/>
    <p:sldId id="1149" r:id="rId100"/>
    <p:sldId id="1150" r:id="rId101"/>
    <p:sldId id="1151" r:id="rId102"/>
    <p:sldId id="1152" r:id="rId103"/>
    <p:sldId id="1153" r:id="rId104"/>
    <p:sldId id="1154" r:id="rId105"/>
    <p:sldId id="1155" r:id="rId106"/>
    <p:sldId id="1156" r:id="rId107"/>
    <p:sldId id="1157" r:id="rId108"/>
    <p:sldId id="1158" r:id="rId109"/>
    <p:sldId id="1159" r:id="rId110"/>
    <p:sldId id="1160" r:id="rId111"/>
    <p:sldId id="1161" r:id="rId112"/>
    <p:sldId id="1162" r:id="rId113"/>
    <p:sldId id="1163" r:id="rId114"/>
    <p:sldId id="1164" r:id="rId115"/>
    <p:sldId id="972" r:id="rId116"/>
    <p:sldId id="973" r:id="rId117"/>
    <p:sldId id="974" r:id="rId118"/>
    <p:sldId id="975" r:id="rId119"/>
    <p:sldId id="976" r:id="rId120"/>
    <p:sldId id="977" r:id="rId121"/>
    <p:sldId id="978" r:id="rId122"/>
    <p:sldId id="979" r:id="rId123"/>
    <p:sldId id="980" r:id="rId124"/>
    <p:sldId id="981" r:id="rId125"/>
    <p:sldId id="982" r:id="rId126"/>
    <p:sldId id="983" r:id="rId127"/>
    <p:sldId id="984" r:id="rId128"/>
    <p:sldId id="985" r:id="rId129"/>
    <p:sldId id="986" r:id="rId130"/>
    <p:sldId id="987" r:id="rId131"/>
    <p:sldId id="988" r:id="rId132"/>
    <p:sldId id="989" r:id="rId133"/>
    <p:sldId id="1068" r:id="rId134"/>
    <p:sldId id="802" r:id="rId135"/>
    <p:sldId id="990" r:id="rId136"/>
    <p:sldId id="1054" r:id="rId137"/>
    <p:sldId id="1042" r:id="rId138"/>
    <p:sldId id="1043" r:id="rId139"/>
    <p:sldId id="1055" r:id="rId140"/>
    <p:sldId id="1056" r:id="rId141"/>
    <p:sldId id="1046" r:id="rId142"/>
    <p:sldId id="992" r:id="rId143"/>
    <p:sldId id="1057" r:id="rId144"/>
    <p:sldId id="1058" r:id="rId145"/>
    <p:sldId id="1059" r:id="rId146"/>
    <p:sldId id="1060" r:id="rId147"/>
    <p:sldId id="1061" r:id="rId148"/>
    <p:sldId id="1049" r:id="rId149"/>
    <p:sldId id="1062" r:id="rId150"/>
    <p:sldId id="1063" r:id="rId151"/>
    <p:sldId id="1064" r:id="rId152"/>
    <p:sldId id="1065" r:id="rId153"/>
    <p:sldId id="1067" r:id="rId154"/>
    <p:sldId id="1066" r:id="rId155"/>
    <p:sldId id="991" r:id="rId156"/>
    <p:sldId id="1052" r:id="rId157"/>
    <p:sldId id="1070" r:id="rId158"/>
    <p:sldId id="993" r:id="rId159"/>
    <p:sldId id="994" r:id="rId160"/>
    <p:sldId id="995" r:id="rId161"/>
    <p:sldId id="996" r:id="rId162"/>
    <p:sldId id="997" r:id="rId163"/>
    <p:sldId id="998" r:id="rId164"/>
    <p:sldId id="999" r:id="rId165"/>
    <p:sldId id="1000" r:id="rId166"/>
    <p:sldId id="1071" r:id="rId167"/>
    <p:sldId id="1002" r:id="rId168"/>
    <p:sldId id="1003" r:id="rId169"/>
    <p:sldId id="1004" r:id="rId170"/>
    <p:sldId id="1005" r:id="rId171"/>
    <p:sldId id="1006" r:id="rId172"/>
    <p:sldId id="1007" r:id="rId173"/>
    <p:sldId id="1008" r:id="rId174"/>
    <p:sldId id="1009" r:id="rId175"/>
    <p:sldId id="1010" r:id="rId176"/>
    <p:sldId id="1072" r:id="rId177"/>
    <p:sldId id="1012" r:id="rId178"/>
    <p:sldId id="1013" r:id="rId179"/>
    <p:sldId id="1014" r:id="rId180"/>
    <p:sldId id="1073" r:id="rId181"/>
    <p:sldId id="1016" r:id="rId182"/>
    <p:sldId id="1075" r:id="rId183"/>
    <p:sldId id="1018" r:id="rId184"/>
    <p:sldId id="1019" r:id="rId185"/>
    <p:sldId id="1074" r:id="rId186"/>
    <p:sldId id="1021" r:id="rId187"/>
    <p:sldId id="1022" r:id="rId188"/>
    <p:sldId id="1026" r:id="rId189"/>
    <p:sldId id="1024" r:id="rId190"/>
    <p:sldId id="1025" r:id="rId191"/>
    <p:sldId id="1027" r:id="rId192"/>
    <p:sldId id="817" r:id="rId193"/>
    <p:sldId id="1037" r:id="rId194"/>
    <p:sldId id="1038" r:id="rId195"/>
    <p:sldId id="840" r:id="rId196"/>
    <p:sldId id="842" r:id="rId197"/>
    <p:sldId id="1127" r:id="rId198"/>
    <p:sldId id="1128" r:id="rId199"/>
    <p:sldId id="1126" r:id="rId200"/>
    <p:sldId id="725" r:id="rId201"/>
    <p:sldId id="848" r:id="rId202"/>
    <p:sldId id="849" r:id="rId203"/>
    <p:sldId id="850" r:id="rId204"/>
    <p:sldId id="851" r:id="rId205"/>
    <p:sldId id="852" r:id="rId206"/>
    <p:sldId id="853" r:id="rId207"/>
    <p:sldId id="854" r:id="rId208"/>
    <p:sldId id="855" r:id="rId209"/>
    <p:sldId id="856" r:id="rId210"/>
    <p:sldId id="857" r:id="rId211"/>
    <p:sldId id="858" r:id="rId212"/>
    <p:sldId id="859" r:id="rId2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6"/>
            <p14:sldId id="947"/>
            <p14:sldId id="948"/>
            <p14:sldId id="951"/>
            <p14:sldId id="1124"/>
            <p14:sldId id="1069"/>
            <p14:sldId id="1125"/>
            <p14:sldId id="952"/>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 id="1146"/>
            <p14:sldId id="789"/>
            <p14:sldId id="1076"/>
            <p14:sldId id="1077"/>
            <p14:sldId id="1078"/>
            <p14:sldId id="1079"/>
            <p14:sldId id="1080"/>
            <p14:sldId id="1081"/>
            <p14:sldId id="1082"/>
            <p14:sldId id="1083"/>
            <p14:sldId id="1084"/>
            <p14:sldId id="1085"/>
            <p14:sldId id="953"/>
            <p14:sldId id="954"/>
            <p14:sldId id="955"/>
            <p14:sldId id="956"/>
            <p14:sldId id="957"/>
            <p14:sldId id="958"/>
            <p14:sldId id="959"/>
            <p14:sldId id="960"/>
            <p14:sldId id="961"/>
            <p14:sldId id="962"/>
            <p14:sldId id="963"/>
            <p14:sldId id="964"/>
            <p14:sldId id="965"/>
            <p14:sldId id="966"/>
            <p14:sldId id="967"/>
            <p14:sldId id="968"/>
            <p14:sldId id="969"/>
            <p14:sldId id="970"/>
            <p14:sldId id="776"/>
            <p14:sldId id="1086"/>
            <p14:sldId id="1087"/>
            <p14:sldId id="1088"/>
            <p14:sldId id="1089"/>
            <p14:sldId id="1090"/>
            <p14:sldId id="1091"/>
            <p14:sldId id="1092"/>
            <p14:sldId id="1093"/>
            <p14:sldId id="1094"/>
            <p14:sldId id="1095"/>
            <p14:sldId id="1096"/>
            <p14:sldId id="1097"/>
            <p14:sldId id="1098"/>
            <p14:sldId id="1099"/>
            <p14:sldId id="1100"/>
            <p14:sldId id="1102"/>
            <p14:sldId id="1103"/>
            <p14:sldId id="1104"/>
            <p14:sldId id="1106"/>
            <p14:sldId id="1107"/>
            <p14:sldId id="1108"/>
            <p14:sldId id="1109"/>
            <p14:sldId id="1110"/>
            <p14:sldId id="1112"/>
            <p14:sldId id="1113"/>
            <p14:sldId id="1116"/>
            <p14:sldId id="1117"/>
            <p14:sldId id="1118"/>
            <p14:sldId id="1119"/>
            <p14:sldId id="1120"/>
            <p14:sldId id="1122"/>
            <p14:sldId id="1123"/>
            <p14:sldId id="971"/>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972"/>
            <p14:sldId id="973"/>
            <p14:sldId id="974"/>
            <p14:sldId id="975"/>
            <p14:sldId id="976"/>
            <p14:sldId id="977"/>
            <p14:sldId id="978"/>
            <p14:sldId id="979"/>
            <p14:sldId id="980"/>
            <p14:sldId id="981"/>
            <p14:sldId id="982"/>
            <p14:sldId id="983"/>
            <p14:sldId id="984"/>
            <p14:sldId id="985"/>
            <p14:sldId id="986"/>
            <p14:sldId id="987"/>
            <p14:sldId id="988"/>
            <p14:sldId id="989"/>
            <p14:sldId id="1068"/>
            <p14:sldId id="802"/>
            <p14:sldId id="990"/>
            <p14:sldId id="1054"/>
            <p14:sldId id="1042"/>
            <p14:sldId id="1043"/>
            <p14:sldId id="1055"/>
            <p14:sldId id="1056"/>
            <p14:sldId id="1046"/>
            <p14:sldId id="992"/>
            <p14:sldId id="1057"/>
            <p14:sldId id="1058"/>
            <p14:sldId id="1059"/>
            <p14:sldId id="1060"/>
            <p14:sldId id="1061"/>
            <p14:sldId id="1049"/>
            <p14:sldId id="1062"/>
            <p14:sldId id="1063"/>
            <p14:sldId id="1064"/>
            <p14:sldId id="1065"/>
            <p14:sldId id="1067"/>
            <p14:sldId id="1066"/>
            <p14:sldId id="991"/>
            <p14:sldId id="1052"/>
            <p14:sldId id="1070"/>
            <p14:sldId id="993"/>
            <p14:sldId id="994"/>
            <p14:sldId id="995"/>
            <p14:sldId id="996"/>
            <p14:sldId id="997"/>
            <p14:sldId id="998"/>
            <p14:sldId id="999"/>
            <p14:sldId id="1000"/>
            <p14:sldId id="1071"/>
            <p14:sldId id="1002"/>
            <p14:sldId id="1003"/>
            <p14:sldId id="1004"/>
            <p14:sldId id="1005"/>
            <p14:sldId id="1006"/>
            <p14:sldId id="1007"/>
            <p14:sldId id="1008"/>
            <p14:sldId id="1009"/>
            <p14:sldId id="1010"/>
            <p14:sldId id="1072"/>
            <p14:sldId id="1012"/>
            <p14:sldId id="1013"/>
            <p14:sldId id="1014"/>
            <p14:sldId id="1073"/>
            <p14:sldId id="1016"/>
            <p14:sldId id="1075"/>
            <p14:sldId id="1018"/>
            <p14:sldId id="1019"/>
            <p14:sldId id="1074"/>
            <p14:sldId id="1021"/>
            <p14:sldId id="1022"/>
            <p14:sldId id="1026"/>
            <p14:sldId id="1024"/>
            <p14:sldId id="1025"/>
            <p14:sldId id="1027"/>
            <p14:sldId id="817"/>
            <p14:sldId id="1037"/>
            <p14:sldId id="1038"/>
            <p14:sldId id="840"/>
            <p14:sldId id="842"/>
            <p14:sldId id="1127"/>
            <p14:sldId id="1128"/>
            <p14:sldId id="1126"/>
            <p14:sldId id="725"/>
            <p14:sldId id="848"/>
            <p14:sldId id="849"/>
            <p14:sldId id="850"/>
            <p14:sldId id="851"/>
            <p14:sldId id="852"/>
            <p14:sldId id="853"/>
            <p14:sldId id="854"/>
            <p14:sldId id="855"/>
            <p14:sldId id="856"/>
            <p14:sldId id="857"/>
            <p14:sldId id="858"/>
            <p14:sldId id="859"/>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2" autoAdjust="0"/>
    <p:restoredTop sz="92801" autoAdjust="0"/>
  </p:normalViewPr>
  <p:slideViewPr>
    <p:cSldViewPr snapToGrid="0">
      <p:cViewPr>
        <p:scale>
          <a:sx n="75" d="100"/>
          <a:sy n="75" d="100"/>
        </p:scale>
        <p:origin x="-108" y="-222"/>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presProps" Target="presProps.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tableStyles" Target="tableStyles.xml"/><Relationship Id="rId3" Type="http://schemas.openxmlformats.org/officeDocument/2006/relationships/customXml" Target="../customXml/item3.xml"/><Relationship Id="rId214" Type="http://schemas.openxmlformats.org/officeDocument/2006/relationships/notesMaster" Target="notesMasters/notes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handoutMaster" Target="handoutMasters/handoutMaster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10/23/2017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10/23/2017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25</a:t>
            </a:fld>
            <a:endParaRPr lang="en-US"/>
          </a:p>
        </p:txBody>
      </p:sp>
    </p:spTree>
    <p:extLst>
      <p:ext uri="{BB962C8B-B14F-4D97-AF65-F5344CB8AC3E}">
        <p14:creationId xmlns:p14="http://schemas.microsoft.com/office/powerpoint/2010/main" val="108467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26</a:t>
            </a:fld>
            <a:endParaRPr lang="en-US"/>
          </a:p>
        </p:txBody>
      </p:sp>
    </p:spTree>
    <p:extLst>
      <p:ext uri="{BB962C8B-B14F-4D97-AF65-F5344CB8AC3E}">
        <p14:creationId xmlns:p14="http://schemas.microsoft.com/office/powerpoint/2010/main" val="151324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27</a:t>
            </a:fld>
            <a:endParaRPr lang="en-US"/>
          </a:p>
        </p:txBody>
      </p:sp>
    </p:spTree>
    <p:extLst>
      <p:ext uri="{BB962C8B-B14F-4D97-AF65-F5344CB8AC3E}">
        <p14:creationId xmlns:p14="http://schemas.microsoft.com/office/powerpoint/2010/main" val="202464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28</a:t>
            </a:fld>
            <a:endParaRPr lang="en-US"/>
          </a:p>
        </p:txBody>
      </p:sp>
    </p:spTree>
    <p:extLst>
      <p:ext uri="{BB962C8B-B14F-4D97-AF65-F5344CB8AC3E}">
        <p14:creationId xmlns:p14="http://schemas.microsoft.com/office/powerpoint/2010/main" val="169004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29</a:t>
            </a:fld>
            <a:endParaRPr lang="en-US"/>
          </a:p>
        </p:txBody>
      </p:sp>
    </p:spTree>
    <p:extLst>
      <p:ext uri="{BB962C8B-B14F-4D97-AF65-F5344CB8AC3E}">
        <p14:creationId xmlns:p14="http://schemas.microsoft.com/office/powerpoint/2010/main" val="847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112</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a:t>
            </a:fld>
            <a:endParaRPr lang="en-US"/>
          </a:p>
        </p:txBody>
      </p:sp>
    </p:spTree>
    <p:extLst>
      <p:ext uri="{BB962C8B-B14F-4D97-AF65-F5344CB8AC3E}">
        <p14:creationId xmlns:p14="http://schemas.microsoft.com/office/powerpoint/2010/main" val="163141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E947C7-B964-45C8-86B8-BE2F3D003C4D}" type="slidenum">
              <a:rPr lang="en-US" smtClean="0"/>
              <a:t>18</a:t>
            </a:fld>
            <a:endParaRPr lang="en-US"/>
          </a:p>
        </p:txBody>
      </p:sp>
    </p:spTree>
    <p:extLst>
      <p:ext uri="{BB962C8B-B14F-4D97-AF65-F5344CB8AC3E}">
        <p14:creationId xmlns:p14="http://schemas.microsoft.com/office/powerpoint/2010/main" val="151307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138</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145</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We're here to learn about devtool's recently added support for Node.js</a:t>
            </a:r>
          </a:p>
          <a:p>
            <a:pPr lvl="0" rtl="0">
              <a:lnSpc>
                <a:spcPct val="115000"/>
              </a:lnSpc>
              <a:spcBef>
                <a:spcPts val="0"/>
              </a:spcBef>
              <a:spcAft>
                <a:spcPts val="1600"/>
              </a:spcAft>
              <a:buClr>
                <a:schemeClr val="dk1"/>
              </a:buClr>
              <a:buSzPct val="61111"/>
              <a:buFont typeface="Arial"/>
              <a:buNone/>
            </a:pPr>
            <a:r>
              <a:rPr lang="en" sz="1800">
                <a:solidFill>
                  <a:schemeClr val="dk2"/>
                </a:solidFill>
              </a:rPr>
              <a:t>This is not a Node.js masterclass, but some knowledge of npm and JavaScript will be helpful.</a:t>
            </a:r>
          </a:p>
          <a:p>
            <a:pPr lvl="0" rtl="0">
              <a:lnSpc>
                <a:spcPct val="115000"/>
              </a:lnSpc>
              <a:spcBef>
                <a:spcPts val="0"/>
              </a:spcBef>
              <a:spcAft>
                <a:spcPts val="1600"/>
              </a:spcAft>
              <a:buClr>
                <a:schemeClr val="dk1"/>
              </a:buClr>
              <a:buSzPct val="61111"/>
              <a:buFont typeface="Arial"/>
              <a:buNone/>
            </a:pPr>
            <a:r>
              <a:rPr lang="en" sz="1800">
                <a:solidFill>
                  <a:schemeClr val="dk2"/>
                </a:solidFill>
              </a:rPr>
              <a:t>I am not a Node.js expert, but am a proponent of this work due to its growing popularity in the IoT space</a:t>
            </a:r>
          </a:p>
          <a:p>
            <a:pPr lvl="0" rtl="0">
              <a:lnSpc>
                <a:spcPct val="115000"/>
              </a:lnSpc>
              <a:spcBef>
                <a:spcPts val="0"/>
              </a:spcBef>
              <a:spcAft>
                <a:spcPts val="1600"/>
              </a:spcAft>
              <a:buClr>
                <a:schemeClr val="dk1"/>
              </a:buClr>
              <a:buSzPct val="61111"/>
              <a:buFont typeface="Arial"/>
              <a:buNone/>
            </a:pPr>
            <a:r>
              <a:rPr lang="en" sz="1800">
                <a:solidFill>
                  <a:schemeClr val="dk2"/>
                </a:solidFill>
              </a:rPr>
              <a:t>A shout out to Brendan Le Foll who started Node.js support and Paul Eggleton who has greatly enhanced it.</a:t>
            </a:r>
          </a:p>
          <a:p>
            <a:pPr lvl="0">
              <a:spcBef>
                <a:spcPts val="0"/>
              </a:spcBef>
              <a:buNone/>
            </a:pPr>
            <a:endParaRPr/>
          </a:p>
        </p:txBody>
      </p:sp>
    </p:spTree>
    <p:extLst>
      <p:ext uri="{BB962C8B-B14F-4D97-AF65-F5344CB8AC3E}">
        <p14:creationId xmlns:p14="http://schemas.microsoft.com/office/powerpoint/2010/main" val="2731786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112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27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a:t>
            </a:fld>
            <a:endParaRPr lang="en-US"/>
          </a:p>
        </p:txBody>
      </p:sp>
    </p:spTree>
    <p:extLst>
      <p:ext uri="{BB962C8B-B14F-4D97-AF65-F5344CB8AC3E}">
        <p14:creationId xmlns:p14="http://schemas.microsoft.com/office/powerpoint/2010/main" val="542021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894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package version does not match module version. Ideally it should</a:t>
            </a:r>
          </a:p>
        </p:txBody>
      </p:sp>
    </p:spTree>
    <p:extLst>
      <p:ext uri="{BB962C8B-B14F-4D97-AF65-F5344CB8AC3E}">
        <p14:creationId xmlns:p14="http://schemas.microsoft.com/office/powerpoint/2010/main" val="419626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61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82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a:t>
            </a:fld>
            <a:endParaRPr lang="en-US"/>
          </a:p>
        </p:txBody>
      </p:sp>
    </p:spTree>
    <p:extLst>
      <p:ext uri="{BB962C8B-B14F-4D97-AF65-F5344CB8AC3E}">
        <p14:creationId xmlns:p14="http://schemas.microsoft.com/office/powerpoint/2010/main" val="143507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21</a:t>
            </a:fld>
            <a:endParaRPr lang="en-US"/>
          </a:p>
        </p:txBody>
      </p:sp>
    </p:spTree>
    <p:extLst>
      <p:ext uri="{BB962C8B-B14F-4D97-AF65-F5344CB8AC3E}">
        <p14:creationId xmlns:p14="http://schemas.microsoft.com/office/powerpoint/2010/main" val="100057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Without </a:t>
            </a:r>
            <a:r>
              <a:rPr lang="en-US" baseline="0" dirty="0" err="1" smtClean="0"/>
              <a:t>slirp</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22</a:t>
            </a:fld>
            <a:endParaRPr lang="en-US"/>
          </a:p>
        </p:txBody>
      </p:sp>
    </p:spTree>
    <p:extLst>
      <p:ext uri="{BB962C8B-B14F-4D97-AF65-F5344CB8AC3E}">
        <p14:creationId xmlns:p14="http://schemas.microsoft.com/office/powerpoint/2010/main" val="178516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23</a:t>
            </a:fld>
            <a:endParaRPr lang="en-US"/>
          </a:p>
        </p:txBody>
      </p:sp>
    </p:spTree>
    <p:extLst>
      <p:ext uri="{BB962C8B-B14F-4D97-AF65-F5344CB8AC3E}">
        <p14:creationId xmlns:p14="http://schemas.microsoft.com/office/powerpoint/2010/main" val="207007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time we compile, an</a:t>
            </a:r>
            <a:r>
              <a:rPr lang="en-US" baseline="0" dirty="0" smtClean="0"/>
              <a:t> error is thrown. Compile again and it succeeds. Has something to do with how the </a:t>
            </a:r>
            <a:r>
              <a:rPr lang="en-US" baseline="0" dirty="0" err="1" smtClean="0"/>
              <a:t>autotools</a:t>
            </a:r>
            <a:r>
              <a:rPr lang="en-US" baseline="0" dirty="0" smtClean="0"/>
              <a:t> steps are being run.</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24</a:t>
            </a:fld>
            <a:endParaRPr lang="en-US"/>
          </a:p>
        </p:txBody>
      </p:sp>
    </p:spTree>
    <p:extLst>
      <p:ext uri="{BB962C8B-B14F-4D97-AF65-F5344CB8AC3E}">
        <p14:creationId xmlns:p14="http://schemas.microsoft.com/office/powerpoint/2010/main" val="2054276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2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hyperlink" Target="https://hub.docker.com/r/crops/toaster/" TargetMode="Externa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hyperlink" Target="mailto:brian.avery@intel.com" TargetMode="External"/><Relationship Id="rId2" Type="http://schemas.openxmlformats.org/officeDocument/2006/relationships/hyperlink" Target="mailto:randy.e.witt@intel.com" TargetMode="Externa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hyperlink" Target="https://www.youtube.com/watch?v=JXHLAWveh7Y" TargetMode="External"/><Relationship Id="rId2" Type="http://schemas.openxmlformats.org/officeDocument/2006/relationships/hyperlink" Target="https://elinux.org/images/9/94/2017_ELC_-_Yocto_Project_Containers.pdf" TargetMode="External"/><Relationship Id="rId1" Type="http://schemas.openxmlformats.org/officeDocument/2006/relationships/slideLayout" Target="../slideLayouts/slideLayout6.xml"/><Relationship Id="rId6" Type="http://schemas.openxmlformats.org/officeDocument/2006/relationships/hyperlink" Target="https://hub.docker.com/r/crops" TargetMode="External"/><Relationship Id="rId5" Type="http://schemas.openxmlformats.org/officeDocument/2006/relationships/hyperlink" Target="https://github.com/crops" TargetMode="External"/><Relationship Id="rId4" Type="http://schemas.openxmlformats.org/officeDocument/2006/relationships/hyperlink" Target="https://wiki.yoctoproject.org/wiki/images/f/f6/Yocto_DevDay_Advanced_Class_Portland.pdf"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hyperlink" Target="https://reproducible-builds.or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8" Type="http://schemas.openxmlformats.org/officeDocument/2006/relationships/hyperlink" Target="https://wiki.yoctoproject.org/wiki/Toaster_and_bitbake_communications" TargetMode="External"/><Relationship Id="rId3" Type="http://schemas.openxmlformats.org/officeDocument/2006/relationships/hyperlink" Target="https://wiki.yoctoproject.org/wiki/DevDay_US_2017" TargetMode="External"/><Relationship Id="rId7" Type="http://schemas.openxmlformats.org/officeDocument/2006/relationships/hyperlink" Target="https://wiki.yoctoproject.org/wiki/Event_information_model_for_Toaster" TargetMode="External"/><Relationship Id="rId2" Type="http://schemas.openxmlformats.org/officeDocument/2006/relationships/hyperlink" Target="https://www.yoctoproject.org/yocto-project-dev-day-north-america-2017" TargetMode="External"/><Relationship Id="rId1" Type="http://schemas.openxmlformats.org/officeDocument/2006/relationships/slideLayout" Target="../slideLayouts/slideLayout6.xml"/><Relationship Id="rId6" Type="http://schemas.openxmlformats.org/officeDocument/2006/relationships/hyperlink" Target="http://elinux.org/Bitbake_Cheat_Sheet" TargetMode="External"/><Relationship Id="rId5" Type="http://schemas.openxmlformats.org/officeDocument/2006/relationships/hyperlink" Target="https://youtu.be/BlXdOYLgPxA" TargetMode="External"/><Relationship Id="rId4" Type="http://schemas.openxmlformats.org/officeDocument/2006/relationships/hyperlink" Target="http://www.yoctoproject.org/docs/latest/toaster-manual/toaster-manual.html#toaster-manual-start" TargetMode="Externa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3" Type="http://schemas.openxmlformats.org/officeDocument/2006/relationships/hyperlink" Target="https://github.com/imyller/meta-nodejs"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hyperlink" Target="https://bugzilla.yoctoproject.org/showdependencytree.cgi?id=10653&amp;hide_resolved=1" TargetMode="Externa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2" Type="http://schemas.openxmlformats.org/officeDocument/2006/relationships/hyperlink" Target="mailto:root@x.x.x.x:mmax-blinker" TargetMode="External"/><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2" Type="http://schemas.openxmlformats.org/officeDocument/2006/relationships/hyperlink" Target="mailto:root@x.x.x.x" TargetMode="Externa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2" Type="http://schemas.openxmlformats.org/officeDocument/2006/relationships/hyperlink" Target="https://wiki.yoctoproject.org/wiki/Nodejs_Workflow_Improvement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you@example.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events.linuxfoundation.org/sites/events/files/slides/yocto_project_dev_workflow_elc_2015_0.pdf" TargetMode="External"/><Relationship Id="rId7" Type="http://schemas.openxmlformats.org/officeDocument/2006/relationships/hyperlink" Target="https://www.youtube.com/watch?v=CiD7rB35CRE" TargetMode="External"/><Relationship Id="rId2" Type="http://schemas.openxmlformats.org/officeDocument/2006/relationships/hyperlink" Target="http://www.yoctoproject.org/docs/current/dev-manual/dev-manual.html#using-devtool-in-your-workflow" TargetMode="External"/><Relationship Id="rId1" Type="http://schemas.openxmlformats.org/officeDocument/2006/relationships/slideLayout" Target="../slideLayouts/slideLayout6.xml"/><Relationship Id="rId6" Type="http://schemas.openxmlformats.org/officeDocument/2006/relationships/hyperlink" Target="https://elinux.org/images/e/e2/2017_ELC_--_Using_devtool_to_Streamline_your_Yocto_Project_Workflow.pdf" TargetMode="External"/><Relationship Id="rId5" Type="http://schemas.openxmlformats.org/officeDocument/2006/relationships/hyperlink" Target="https://wiki.yoctoproject.org/wiki/images/f/f6/Yocto_DevDay_Advanced_Class_Portland.pdf" TargetMode="External"/><Relationship Id="rId4" Type="http://schemas.openxmlformats.org/officeDocument/2006/relationships/hyperlink" Target="https://drive.google.com/file/d/0B3KGzY5fW7laQmgxVXVTSDJHeFU/view?usp=shar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www.yoctoproject.org/docs/2.3/ref-manual/ref-manual.html#ref-classes-insan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hyperlink" Target="https://github.com/crops/docker-win-mac-docs/wiki" TargetMode="External"/><Relationship Id="rId2" Type="http://schemas.openxmlformats.org/officeDocument/2006/relationships/hyperlink" Target="https://docs.docker.com/engine/installation/linux/ubuntulinux/" TargetMode="Externa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hyperlink" Target="http://someserver/extensible_sdk_installer.sh" TargetMode="External"/><Relationship Id="rId2" Type="http://schemas.openxmlformats.org/officeDocument/2006/relationships/hyperlink" Target="https://github.com/crops/extsdk-container/blob/master/README.md" TargetMode="Externa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hyperlink" Target="file:///\\workdir\extensible_sdk_installer.sh" TargetMode="Externa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155700" y="4126230"/>
            <a:ext cx="7555469" cy="1330391"/>
          </a:xfrm>
        </p:spPr>
        <p:txBody>
          <a:bodyPr/>
          <a:lstStyle/>
          <a:p>
            <a:pPr algn="r"/>
            <a:r>
              <a:rPr lang="en-US" dirty="0">
                <a:latin typeface="Arial" charset="0"/>
              </a:rPr>
              <a:t>Paul </a:t>
            </a:r>
            <a:r>
              <a:rPr lang="en-US" dirty="0" smtClean="0">
                <a:latin typeface="Arial" charset="0"/>
              </a:rPr>
              <a:t>Barker, Marco </a:t>
            </a:r>
            <a:r>
              <a:rPr lang="en-US" dirty="0" err="1" smtClean="0">
                <a:latin typeface="Arial" charset="0"/>
              </a:rPr>
              <a:t>Cavallini</a:t>
            </a:r>
            <a:r>
              <a:rPr lang="en-US" dirty="0" smtClean="0">
                <a:latin typeface="Arial" charset="0"/>
              </a:rPr>
              <a:t>, </a:t>
            </a:r>
            <a:r>
              <a:rPr lang="en-US" dirty="0" smtClean="0"/>
              <a:t>Beth Flanagan,</a:t>
            </a:r>
            <a:r>
              <a:rPr lang="en-US" dirty="0"/>
              <a:t> Sean </a:t>
            </a:r>
            <a:r>
              <a:rPr lang="en-US" dirty="0" smtClean="0"/>
              <a:t>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a:t>
            </a:r>
            <a:r>
              <a:rPr lang="en-US" dirty="0" smtClean="0"/>
              <a:t>David </a:t>
            </a:r>
            <a:r>
              <a:rPr lang="en-US" dirty="0"/>
              <a:t>Reyna, </a:t>
            </a:r>
            <a:r>
              <a:rPr lang="en-US" dirty="0" smtClean="0"/>
              <a:t>Rudi </a:t>
            </a:r>
            <a:r>
              <a:rPr lang="en-US" dirty="0"/>
              <a:t>Streif,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Prague</a:t>
            </a:r>
            <a:r>
              <a:rPr lang="en-US" dirty="0" smtClean="0">
                <a:latin typeface="Wingdings"/>
                <a:ea typeface="Wingdings"/>
                <a:cs typeface="Wingdings"/>
                <a:sym typeface="Wingdings"/>
              </a:rPr>
              <a:t></a:t>
            </a:r>
            <a:r>
              <a:rPr lang="en-US" dirty="0" smtClean="0"/>
              <a:t> 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What is new in 2.4 </a:t>
            </a:r>
            <a:r>
              <a:rPr lang="en-US" dirty="0" err="1" smtClean="0">
                <a:latin typeface="Arial" charset="0"/>
              </a:rPr>
              <a:t>Rocko</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err="1" smtClean="0"/>
              <a:t>Yocto</a:t>
            </a:r>
            <a:r>
              <a:rPr lang="en-US" dirty="0" smtClean="0"/>
              <a:t> </a:t>
            </a:r>
            <a:r>
              <a:rPr lang="en-US" dirty="0"/>
              <a:t>Project 2.4 Themes </a:t>
            </a:r>
            <a:endParaRPr lang="en-US" dirty="0" smtClean="0"/>
          </a:p>
          <a:p>
            <a:pPr lvl="1"/>
            <a:r>
              <a:rPr lang="en-US" dirty="0" smtClean="0"/>
              <a:t>Process/Tooling/Workflow </a:t>
            </a:r>
            <a:r>
              <a:rPr lang="en-US" dirty="0"/>
              <a:t>Improvements - Patchwork, </a:t>
            </a:r>
            <a:r>
              <a:rPr lang="en-US" dirty="0" err="1"/>
              <a:t>Patchtest</a:t>
            </a:r>
            <a:r>
              <a:rPr lang="en-US" dirty="0"/>
              <a:t>, SWAT, Error </a:t>
            </a:r>
            <a:r>
              <a:rPr lang="en-US" dirty="0" smtClean="0"/>
              <a:t>reporting, </a:t>
            </a:r>
            <a:r>
              <a:rPr lang="en-US" b="1" dirty="0" err="1" smtClean="0"/>
              <a:t>Reproducability</a:t>
            </a:r>
            <a:r>
              <a:rPr lang="en-US" b="1" dirty="0" smtClean="0"/>
              <a:t>, </a:t>
            </a:r>
            <a:r>
              <a:rPr lang="en-US" dirty="0" smtClean="0"/>
              <a:t>Memory Resident </a:t>
            </a:r>
            <a:r>
              <a:rPr lang="en-US" dirty="0" err="1" smtClean="0"/>
              <a:t>Bitbake</a:t>
            </a:r>
            <a:r>
              <a:rPr lang="en-US" dirty="0" smtClean="0"/>
              <a:t> now default </a:t>
            </a:r>
          </a:p>
          <a:p>
            <a:pPr lvl="1"/>
            <a:r>
              <a:rPr lang="en-US" b="1" dirty="0" smtClean="0"/>
              <a:t>Improving </a:t>
            </a:r>
            <a:r>
              <a:rPr lang="en-US" b="1" dirty="0"/>
              <a:t>Testing/QA Automation/Coverage Efficiency </a:t>
            </a:r>
            <a:r>
              <a:rPr lang="en-US" dirty="0"/>
              <a:t>- </a:t>
            </a:r>
            <a:r>
              <a:rPr lang="en-US" dirty="0" err="1"/>
              <a:t>oeselftest</a:t>
            </a:r>
            <a:r>
              <a:rPr lang="en-US" dirty="0"/>
              <a:t>, Test automation, CI/AB - modernization and moving more into YP </a:t>
            </a:r>
            <a:endParaRPr lang="en-US" dirty="0" smtClean="0"/>
          </a:p>
          <a:p>
            <a:pPr lvl="1"/>
            <a:r>
              <a:rPr lang="en-US" dirty="0" smtClean="0"/>
              <a:t>Creating </a:t>
            </a:r>
            <a:r>
              <a:rPr lang="en-US" dirty="0"/>
              <a:t>Leading edge Build Technology </a:t>
            </a:r>
            <a:r>
              <a:rPr lang="en-US" dirty="0" smtClean="0"/>
              <a:t>- </a:t>
            </a:r>
            <a:r>
              <a:rPr lang="en-US" dirty="0"/>
              <a:t>Delivering prebuilt binaries to customers, Improve Binary/Build Reproducibility </a:t>
            </a:r>
            <a:endParaRPr lang="en-US" dirty="0" smtClean="0"/>
          </a:p>
          <a:p>
            <a:pPr lvl="1"/>
            <a:r>
              <a:rPr lang="en-US" dirty="0" smtClean="0"/>
              <a:t>Enhancing </a:t>
            </a:r>
            <a:r>
              <a:rPr lang="en-US" dirty="0" err="1"/>
              <a:t>IoT</a:t>
            </a:r>
            <a:r>
              <a:rPr lang="en-US" dirty="0"/>
              <a:t> Application Development - CROPS (eclipse support, dev containers), </a:t>
            </a:r>
            <a:r>
              <a:rPr lang="en-US" dirty="0" err="1"/>
              <a:t>eSDK</a:t>
            </a:r>
            <a:r>
              <a:rPr lang="en-US" dirty="0"/>
              <a:t> (team workflow), </a:t>
            </a:r>
            <a:r>
              <a:rPr lang="en-US" dirty="0" err="1"/>
              <a:t>devtool</a:t>
            </a:r>
            <a:r>
              <a:rPr lang="en-US" dirty="0"/>
              <a:t> (team workflow, extend heuristics), </a:t>
            </a:r>
            <a:r>
              <a:rPr lang="en-US" dirty="0" err="1"/>
              <a:t>juci</a:t>
            </a:r>
            <a:r>
              <a:rPr lang="en-US" dirty="0"/>
              <a:t> from </a:t>
            </a:r>
            <a:r>
              <a:rPr lang="en-US" dirty="0" err="1"/>
              <a:t>openWRT</a:t>
            </a:r>
            <a:r>
              <a:rPr lang="en-US" dirty="0"/>
              <a:t> support </a:t>
            </a:r>
          </a:p>
          <a:p>
            <a:endParaRPr lang="en-US" dirty="0"/>
          </a:p>
        </p:txBody>
      </p:sp>
    </p:spTree>
    <p:extLst>
      <p:ext uri="{BB962C8B-B14F-4D97-AF65-F5344CB8AC3E}">
        <p14:creationId xmlns:p14="http://schemas.microsoft.com/office/powerpoint/2010/main" val="4029899350"/>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Mac OS X specific workaround (not on Windows):</a:t>
            </a:r>
          </a:p>
          <a:p>
            <a:pPr lvl="1"/>
            <a:r>
              <a:rPr lang="en-US" dirty="0" smtClean="0"/>
              <a:t>OS X </a:t>
            </a:r>
            <a:r>
              <a:rPr lang="en-US" dirty="0"/>
              <a:t>will not let you connect to a locally running samba share. Therefore, create an alias for </a:t>
            </a:r>
            <a:r>
              <a:rPr lang="en-US" i="1" dirty="0"/>
              <a:t>127.0.0.1</a:t>
            </a:r>
            <a:r>
              <a:rPr lang="en-US" dirty="0"/>
              <a:t> of </a:t>
            </a:r>
            <a:r>
              <a:rPr lang="en-US" i="1" dirty="0"/>
              <a:t>127.0.0.2</a:t>
            </a:r>
            <a:r>
              <a:rPr lang="en-US" dirty="0"/>
              <a:t>.</a:t>
            </a:r>
            <a:endParaRPr lang="en-US" dirty="0" smtClean="0"/>
          </a:p>
          <a:p>
            <a:endParaRPr lang="en-US" dirty="0" smtClean="0"/>
          </a:p>
          <a:p>
            <a:r>
              <a:rPr lang="en-US" dirty="0" smtClean="0"/>
              <a:t>Open the </a:t>
            </a:r>
            <a:r>
              <a:rPr lang="en-US" dirty="0" err="1" smtClean="0"/>
              <a:t>workdir</a:t>
            </a:r>
            <a:r>
              <a:rPr lang="en-US" dirty="0" smtClean="0"/>
              <a:t> with file browser:</a:t>
            </a:r>
          </a:p>
          <a:p>
            <a:pPr lvl="1"/>
            <a:r>
              <a:rPr lang="en-US" dirty="0"/>
              <a:t>Open </a:t>
            </a:r>
            <a:r>
              <a:rPr lang="en-US" i="1" dirty="0"/>
              <a:t>Finder</a:t>
            </a:r>
            <a:r>
              <a:rPr lang="en-US" dirty="0"/>
              <a:t>, then hit '</a:t>
            </a:r>
            <a:r>
              <a:rPr lang="en-US" i="1" dirty="0"/>
              <a:t>Command-K</a:t>
            </a:r>
            <a:r>
              <a:rPr lang="en-US" dirty="0"/>
              <a:t>'. In the "</a:t>
            </a:r>
            <a:r>
              <a:rPr lang="en-US" i="1" dirty="0"/>
              <a:t>Server Address</a:t>
            </a:r>
            <a:r>
              <a:rPr lang="en-US" dirty="0"/>
              <a:t>" box type </a:t>
            </a:r>
            <a:r>
              <a:rPr lang="en-US" b="1" dirty="0" err="1"/>
              <a:t>smb</a:t>
            </a:r>
            <a:r>
              <a:rPr lang="en-US" b="1" dirty="0"/>
              <a:t>://</a:t>
            </a:r>
            <a:r>
              <a:rPr lang="en-US" b="1" dirty="0" smtClean="0"/>
              <a:t>127.0.0.2/</a:t>
            </a:r>
            <a:r>
              <a:rPr lang="en-US" b="1" dirty="0" err="1" smtClean="0"/>
              <a:t>workdir</a:t>
            </a:r>
            <a:r>
              <a:rPr lang="en-US" b="1" dirty="0" smtClean="0"/>
              <a:t> </a:t>
            </a:r>
            <a:r>
              <a:rPr lang="en-US" dirty="0" smtClean="0"/>
              <a:t>and </a:t>
            </a:r>
            <a:r>
              <a:rPr lang="en-US" dirty="0"/>
              <a:t>click "Connect</a:t>
            </a:r>
            <a:r>
              <a:rPr lang="en-US" dirty="0" smtClean="0"/>
              <a:t>".</a:t>
            </a:r>
          </a:p>
          <a:p>
            <a:r>
              <a:rPr lang="en-US" dirty="0" smtClean="0"/>
              <a:t>Copy the </a:t>
            </a:r>
            <a:r>
              <a:rPr lang="en-US" dirty="0" err="1" smtClean="0"/>
              <a:t>eSDK</a:t>
            </a:r>
            <a:r>
              <a:rPr lang="en-US" dirty="0" smtClean="0"/>
              <a:t> installer to the </a:t>
            </a:r>
            <a:r>
              <a:rPr lang="en-US" dirty="0" err="1" smtClean="0"/>
              <a:t>workdir</a:t>
            </a:r>
            <a:r>
              <a:rPr lang="en-US" dirty="0" smtClean="0"/>
              <a:t>:</a:t>
            </a:r>
            <a:endParaRPr lang="en-US" dirty="0"/>
          </a:p>
        </p:txBody>
      </p:sp>
      <p:sp>
        <p:nvSpPr>
          <p:cNvPr id="5" name="Content Placeholder 3"/>
          <p:cNvSpPr txBox="1">
            <a:spLocks/>
          </p:cNvSpPr>
          <p:nvPr/>
        </p:nvSpPr>
        <p:spPr bwMode="auto">
          <a:xfrm>
            <a:off x="454025" y="2231136"/>
            <a:ext cx="8239031" cy="316992"/>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sudo</a:t>
            </a:r>
            <a:r>
              <a:rPr lang="en-US" sz="1400" b="0" dirty="0">
                <a:latin typeface="courier" charset="0"/>
              </a:rPr>
              <a:t> </a:t>
            </a:r>
            <a:r>
              <a:rPr lang="en-US" sz="1400" b="0" dirty="0" err="1">
                <a:latin typeface="courier" charset="0"/>
              </a:rPr>
              <a:t>ifconfig</a:t>
            </a:r>
            <a:r>
              <a:rPr lang="en-US" sz="1400" b="0" dirty="0">
                <a:latin typeface="courier" charset="0"/>
              </a:rPr>
              <a:t> lo0 127.0.0.2 alias up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8" name="Content Placeholder 3"/>
          <p:cNvSpPr txBox="1">
            <a:spLocks/>
          </p:cNvSpPr>
          <p:nvPr/>
        </p:nvSpPr>
        <p:spPr bwMode="auto">
          <a:xfrm>
            <a:off x="454025" y="4842525"/>
            <a:ext cx="8239032" cy="53414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b="0" kern="0" dirty="0">
                <a:solidFill>
                  <a:schemeClr val="accent6"/>
                </a:solidFill>
                <a:latin typeface="Courier" charset="0"/>
                <a:ea typeface="Courier" charset="0"/>
                <a:cs typeface="Courier" charset="0"/>
              </a:rPr>
              <a:t>$ </a:t>
            </a:r>
            <a:r>
              <a:rPr lang="en-US" sz="1200" b="0" dirty="0" err="1">
                <a:latin typeface="Courier" charset="0"/>
                <a:ea typeface="Courier" charset="0"/>
                <a:cs typeface="Courier" charset="0"/>
              </a:rPr>
              <a:t>cp</a:t>
            </a:r>
            <a:r>
              <a:rPr lang="en-US" sz="1200" b="0" dirty="0">
                <a:latin typeface="Courier" charset="0"/>
                <a:ea typeface="Courier" charset="0"/>
                <a:cs typeface="Courier" charset="0"/>
              </a:rPr>
              <a:t> ~/</a:t>
            </a:r>
            <a:r>
              <a:rPr lang="en-US" sz="1200" b="0" dirty="0" smtClean="0">
                <a:latin typeface="Courier" charset="0"/>
                <a:ea typeface="Courier" charset="0"/>
                <a:cs typeface="Courier" charset="0"/>
              </a:rPr>
              <a:t>Downloads/poky-glibc-x86_64-core-image-sato-armv5e-toolchain-ext-2.3.sh \</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  /Volumes/</a:t>
            </a:r>
            <a:r>
              <a:rPr lang="en-US" sz="1200" b="0" dirty="0" err="1" smtClean="0">
                <a:latin typeface="Courier" charset="0"/>
                <a:ea typeface="Courier" charset="0"/>
                <a:cs typeface="Courier" charset="0"/>
              </a:rPr>
              <a:t>workdir</a:t>
            </a:r>
            <a:r>
              <a:rPr lang="en-US" sz="1200" b="0" dirty="0">
                <a:latin typeface="Courier" charset="0"/>
                <a:ea typeface="Courier" charset="0"/>
                <a:cs typeface="Courier" charset="0"/>
              </a:rPr>
              <a:t>/</a:t>
            </a:r>
          </a:p>
          <a:p>
            <a:pPr marL="0" indent="0">
              <a:buNone/>
            </a:pPr>
            <a:endParaRPr lang="en-US" sz="1400" b="0" kern="0" dirty="0" smtClean="0">
              <a:solidFill>
                <a:schemeClr val="accent6"/>
              </a:solidFill>
              <a:latin typeface="Courier" charset="0"/>
              <a:ea typeface="Courier" charset="0"/>
              <a:cs typeface="Courier" charset="0"/>
            </a:endParaRPr>
          </a:p>
        </p:txBody>
      </p:sp>
    </p:spTree>
    <p:extLst>
      <p:ext uri="{BB962C8B-B14F-4D97-AF65-F5344CB8AC3E}">
        <p14:creationId xmlns:p14="http://schemas.microsoft.com/office/powerpoint/2010/main" val="4115640965"/>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p>
          <a:p>
            <a:endParaRPr lang="en-US" dirty="0"/>
          </a:p>
          <a:p>
            <a:endParaRPr lang="en-US" dirty="0" smtClean="0"/>
          </a:p>
          <a:p>
            <a:r>
              <a:rPr lang="en-US" dirty="0" smtClean="0"/>
              <a:t>In Finder view, right click on </a:t>
            </a:r>
            <a:r>
              <a:rPr lang="en-US" dirty="0" err="1" smtClean="0"/>
              <a:t>hello.c</a:t>
            </a:r>
            <a:r>
              <a:rPr lang="en-US" dirty="0" smtClean="0"/>
              <a:t> and edit in your favorite editor (e.g. Visual Studio Code)</a:t>
            </a:r>
            <a:endParaRPr lang="en-US" dirty="0"/>
          </a:p>
        </p:txBody>
      </p:sp>
      <p:sp>
        <p:nvSpPr>
          <p:cNvPr id="5" name="Content Placeholder 3"/>
          <p:cNvSpPr txBox="1">
            <a:spLocks/>
          </p:cNvSpPr>
          <p:nvPr/>
        </p:nvSpPr>
        <p:spPr bwMode="auto">
          <a:xfrm>
            <a:off x="459870" y="1433808"/>
            <a:ext cx="8233186" cy="12850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t>
            </a:r>
            <a:r>
              <a:rPr lang="en-US" sz="1200" b="0" dirty="0" err="1">
                <a:latin typeface="Courier" charset="0"/>
                <a:ea typeface="Courier" charset="0"/>
                <a:cs typeface="Courier" charset="0"/>
              </a:rPr>
              <a:t>docker</a:t>
            </a:r>
            <a:r>
              <a:rPr lang="en-US" sz="1200" b="0" dirty="0">
                <a:latin typeface="Courier" charset="0"/>
                <a:ea typeface="Courier" charset="0"/>
                <a:cs typeface="Courier" charset="0"/>
              </a:rPr>
              <a:t> run --</a:t>
            </a:r>
            <a:r>
              <a:rPr lang="en-US" sz="1200" b="0" dirty="0" err="1">
                <a:latin typeface="Courier" charset="0"/>
                <a:ea typeface="Courier" charset="0"/>
                <a:cs typeface="Courier" charset="0"/>
              </a:rPr>
              <a:t>rm</a:t>
            </a:r>
            <a:r>
              <a:rPr lang="en-US" sz="1200" b="0" dirty="0">
                <a:latin typeface="Courier" charset="0"/>
                <a:ea typeface="Courier" charset="0"/>
                <a:cs typeface="Courier" charset="0"/>
              </a:rPr>
              <a:t> -it -v </a:t>
            </a:r>
            <a:r>
              <a:rPr lang="en-US" sz="1200" b="0" dirty="0" err="1">
                <a:latin typeface="Courier" charset="0"/>
                <a:ea typeface="Courier" charset="0"/>
                <a:cs typeface="Courier" charset="0"/>
              </a:rPr>
              <a:t>myvolume</a:t>
            </a:r>
            <a:r>
              <a:rPr lang="en-US" sz="1200" b="0" dirty="0">
                <a:latin typeface="Courier" charset="0"/>
                <a:ea typeface="Courier" charset="0"/>
                <a:cs typeface="Courier" charset="0"/>
              </a:rPr>
              <a:t>:/</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 crops/</a:t>
            </a:r>
            <a:r>
              <a:rPr lang="en-US" sz="1200" b="0" dirty="0" err="1">
                <a:latin typeface="Courier" charset="0"/>
                <a:ea typeface="Courier" charset="0"/>
                <a:cs typeface="Courier" charset="0"/>
              </a:rPr>
              <a:t>extsdk</a:t>
            </a:r>
            <a:r>
              <a:rPr lang="en-US" sz="1200" b="0" dirty="0">
                <a:latin typeface="Courier" charset="0"/>
                <a:ea typeface="Courier" charset="0"/>
                <a:cs typeface="Courier" charset="0"/>
              </a:rPr>
              <a:t>-container </a:t>
            </a:r>
            <a:r>
              <a:rPr lang="en-US" sz="1200" b="0" dirty="0" smtClean="0">
                <a:latin typeface="Courier" charset="0"/>
                <a:ea typeface="Courier" charset="0"/>
                <a:cs typeface="Courier" charset="0"/>
              </a:rPr>
              <a:t>\</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a:t>
            </a:r>
            <a:r>
              <a:rPr lang="en-US" sz="1200" b="0" dirty="0" err="1">
                <a:latin typeface="Courier" charset="0"/>
                <a:ea typeface="Courier" charset="0"/>
                <a:cs typeface="Courier" charset="0"/>
              </a:rPr>
              <a:t>url</a:t>
            </a:r>
            <a:r>
              <a:rPr lang="en-US" sz="1200" b="0" dirty="0">
                <a:latin typeface="Courier" charset="0"/>
                <a:ea typeface="Courier" charset="0"/>
                <a:cs typeface="Courier" charset="0"/>
              </a:rPr>
              <a:t> file:///</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/poky-glibc-x86_64-core-image-sato-armv5e-toolchain-ext-2.3.sh</a:t>
            </a:r>
          </a:p>
          <a:p>
            <a:pPr marL="0" indent="0">
              <a:buNone/>
            </a:pPr>
            <a:r>
              <a:rPr lang="en-US" sz="1400" kern="0" dirty="0" smtClean="0">
                <a:solidFill>
                  <a:schemeClr val="accent6"/>
                </a:solidFill>
                <a:latin typeface="Courier New" panose="02070309020205020404" pitchFamily="49" charset="0"/>
                <a:cs typeface="Courier New" panose="02070309020205020404" pitchFamily="49" charset="0"/>
              </a:rPr>
              <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a:t>
            </a:r>
            <a:r>
              <a:rPr lang="en-US" sz="1400" kern="0" dirty="0">
                <a:solidFill>
                  <a:schemeClr val="accent6"/>
                </a:solidFill>
                <a:latin typeface="Courier New" panose="02070309020205020404" pitchFamily="49" charset="0"/>
                <a:cs typeface="Courier New" panose="02070309020205020404" pitchFamily="49" charset="0"/>
              </a:rPr>
              <a:t>. </a:t>
            </a:r>
            <a:r>
              <a:rPr lang="en-US" sz="1400" kern="0" dirty="0" smtClean="0">
                <a:solidFill>
                  <a:schemeClr val="accent6"/>
                </a:solidFill>
                <a:latin typeface="Courier New" panose="02070309020205020404" pitchFamily="49" charset="0"/>
                <a:cs typeface="Courier New" panose="02070309020205020404" pitchFamily="49" charset="0"/>
              </a:rPr>
              <a:t>./environment-setup-armv5e-poky-linux-gnueabi</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touch </a:t>
            </a:r>
            <a:r>
              <a:rPr lang="en-US" sz="1400" kern="0" dirty="0" err="1" smtClean="0">
                <a:solidFill>
                  <a:schemeClr val="accent6"/>
                </a:solidFill>
                <a:latin typeface="Courier New" panose="02070309020205020404" pitchFamily="49" charset="0"/>
                <a:cs typeface="Courier New" panose="02070309020205020404" pitchFamily="49" charset="0"/>
              </a:rPr>
              <a:t>hello.c</a:t>
            </a:r>
            <a:endParaRPr lang="en-US" sz="140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3706955"/>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Hello, </a:t>
            </a:r>
            <a:r>
              <a:rPr lang="en-US" sz="1400" dirty="0" smtClean="0">
                <a:latin typeface="Courier New" panose="02070309020205020404" pitchFamily="49" charset="0"/>
                <a:cs typeface="Courier New" panose="02070309020205020404" pitchFamily="49" charset="0"/>
              </a:rPr>
              <a:t>Prague</a:t>
            </a:r>
            <a:r>
              <a:rPr lang="en-US" sz="1400" b="1" dirty="0" smtClean="0">
                <a:latin typeface="Courier New" panose="02070309020205020404" pitchFamily="49" charset="0"/>
                <a:cs typeface="Courier New" panose="02070309020205020404" pitchFamily="49" charset="0"/>
              </a:rPr>
              <a:t> 2017!\</a:t>
            </a:r>
            <a:r>
              <a:rPr lang="en-US" sz="1400" b="1" dirty="0">
                <a:latin typeface="Courier New" panose="02070309020205020404" pitchFamily="49" charset="0"/>
                <a:cs typeface="Courier New" panose="02070309020205020404" pitchFamily="49" charset="0"/>
              </a:rPr>
              <a:t>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80324537"/>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Compile and examine:</a:t>
            </a:r>
          </a:p>
          <a:p>
            <a:endParaRPr lang="en-US" dirty="0"/>
          </a:p>
        </p:txBody>
      </p:sp>
      <p:sp>
        <p:nvSpPr>
          <p:cNvPr id="5" name="Content Placeholder 3"/>
          <p:cNvSpPr txBox="1">
            <a:spLocks/>
          </p:cNvSpPr>
          <p:nvPr/>
        </p:nvSpPr>
        <p:spPr bwMode="auto">
          <a:xfrm>
            <a:off x="459870" y="1433808"/>
            <a:ext cx="8233186" cy="1589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$CC </a:t>
            </a:r>
            <a:r>
              <a:rPr lang="en-US" sz="1200" dirty="0" err="1" smtClean="0">
                <a:latin typeface="Courier" charset="0"/>
                <a:ea typeface="Courier" charset="0"/>
                <a:cs typeface="Courier" charset="0"/>
              </a:rPr>
              <a:t>hello.c</a:t>
            </a:r>
            <a:r>
              <a:rPr lang="en-US" sz="1200" dirty="0" smtClean="0">
                <a:latin typeface="Courier" charset="0"/>
                <a:ea typeface="Courier" charset="0"/>
                <a:cs typeface="Courier" charset="0"/>
              </a:rPr>
              <a:t> </a:t>
            </a:r>
          </a:p>
          <a:p>
            <a:pPr marL="0" indent="0">
              <a:buNone/>
            </a:pPr>
            <a:r>
              <a:rPr lang="en-US" sz="1200" dirty="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file </a:t>
            </a:r>
            <a:r>
              <a:rPr lang="en-US" sz="1200" dirty="0" err="1" smtClean="0">
                <a:latin typeface="Courier" charset="0"/>
                <a:ea typeface="Courier" charset="0"/>
                <a:cs typeface="Courier" charset="0"/>
              </a:rPr>
              <a:t>a.out</a:t>
            </a:r>
            <a:endParaRPr lang="en-US" sz="1200" dirty="0" smtClean="0">
              <a:latin typeface="Courier" charset="0"/>
              <a:ea typeface="Courier" charset="0"/>
              <a:cs typeface="Courier" charset="0"/>
            </a:endParaRPr>
          </a:p>
          <a:p>
            <a:pPr marL="0" indent="0">
              <a:buNone/>
            </a:pPr>
            <a:r>
              <a:rPr lang="en-US" sz="1200" dirty="0" err="1" smtClean="0">
                <a:latin typeface="Courier" charset="0"/>
                <a:ea typeface="Courier" charset="0"/>
                <a:cs typeface="Courier" charset="0"/>
              </a:rPr>
              <a:t>a.out</a:t>
            </a:r>
            <a:r>
              <a:rPr lang="en-US" sz="1200" dirty="0">
                <a:latin typeface="Courier" charset="0"/>
                <a:ea typeface="Courier" charset="0"/>
                <a:cs typeface="Courier" charset="0"/>
              </a:rPr>
              <a:t>: ELF 32-bit LSB executable, ARM, EABI5 version 1 (SYSV), dynamically linked,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smtClean="0">
                <a:latin typeface="Courier" charset="0"/>
                <a:ea typeface="Courier" charset="0"/>
                <a:cs typeface="Courier" charset="0"/>
              </a:rPr>
              <a:t>interpreter </a:t>
            </a:r>
            <a:r>
              <a:rPr lang="en-US" sz="1200" dirty="0">
                <a:latin typeface="Courier" charset="0"/>
                <a:ea typeface="Courier" charset="0"/>
                <a:cs typeface="Courier" charset="0"/>
              </a:rPr>
              <a:t>/lib/ld-linux.so.3, for GNU/Linux 3.2.0,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err="1" smtClean="0">
                <a:latin typeface="Courier" charset="0"/>
                <a:ea typeface="Courier" charset="0"/>
                <a:cs typeface="Courier" charset="0"/>
              </a:rPr>
              <a:t>BuildID</a:t>
            </a:r>
            <a:r>
              <a:rPr lang="en-US" sz="1200" dirty="0" smtClean="0">
                <a:latin typeface="Courier" charset="0"/>
                <a:ea typeface="Courier" charset="0"/>
                <a:cs typeface="Courier" charset="0"/>
              </a:rPr>
              <a:t>[sha1</a:t>
            </a:r>
            <a:r>
              <a:rPr lang="en-US" sz="1200" dirty="0">
                <a:latin typeface="Courier" charset="0"/>
                <a:ea typeface="Courier" charset="0"/>
                <a:cs typeface="Courier" charset="0"/>
              </a:rPr>
              <a:t>]=17bdf1d27076e3e579c20007f60397c96984a012, not </a:t>
            </a:r>
            <a:r>
              <a:rPr lang="en-US" sz="1200" dirty="0" smtClean="0">
                <a:latin typeface="Courier" charset="0"/>
                <a:ea typeface="Courier" charset="0"/>
                <a:cs typeface="Courier" charset="0"/>
              </a:rPr>
              <a:t>stripped</a:t>
            </a:r>
          </a:p>
          <a:p>
            <a:pPr marL="0" indent="0">
              <a:buNone/>
            </a:pPr>
            <a:r>
              <a:rPr lang="en-US" sz="1200" dirty="0" smtClean="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exit</a:t>
            </a:r>
            <a:endParaRPr lang="en-US" sz="1200" dirty="0">
              <a:latin typeface="Courier" charset="0"/>
              <a:ea typeface="Courier" charset="0"/>
              <a:cs typeface="Courier" charset="0"/>
            </a:endParaRPr>
          </a:p>
        </p:txBody>
      </p:sp>
    </p:spTree>
    <p:extLst>
      <p:ext uri="{BB962C8B-B14F-4D97-AF65-F5344CB8AC3E}">
        <p14:creationId xmlns:p14="http://schemas.microsoft.com/office/powerpoint/2010/main" val="3674369003"/>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 Second Time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When you close and then reopen Docker, you will need to restart samba</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 name="Content Placeholder 3"/>
          <p:cNvSpPr txBox="1">
            <a:spLocks/>
          </p:cNvSpPr>
          <p:nvPr/>
        </p:nvSpPr>
        <p:spPr bwMode="auto">
          <a:xfrm>
            <a:off x="459870" y="1916936"/>
            <a:ext cx="8233186" cy="226947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r>
            <a:br>
              <a:rPr lang="en-US" sz="1200" kern="0" dirty="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Restart the Samba container</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smtClean="0">
                <a:solidFill>
                  <a:schemeClr val="accent6"/>
                </a:solidFill>
                <a:latin typeface="Courier New" panose="02070309020205020404" pitchFamily="49" charset="0"/>
                <a:cs typeface="Courier New" panose="02070309020205020404" pitchFamily="49" charset="0"/>
              </a:rPr>
              <a:t>docker</a:t>
            </a:r>
            <a:r>
              <a:rPr lang="en-US" sz="1200" kern="0" dirty="0" smtClean="0">
                <a:solidFill>
                  <a:schemeClr val="accent6"/>
                </a:solidFill>
                <a:latin typeface="Courier New" panose="02070309020205020404" pitchFamily="49" charset="0"/>
                <a:cs typeface="Courier New" panose="02070309020205020404" pitchFamily="49" charset="0"/>
              </a:rPr>
              <a:t> start samba</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is already extracted in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container, so no “--</a:t>
            </a:r>
            <a:r>
              <a:rPr lang="en-US" sz="1200" kern="0" dirty="0" err="1" smtClean="0">
                <a:solidFill>
                  <a:schemeClr val="accent6"/>
                </a:solidFill>
                <a:latin typeface="Courier New" panose="02070309020205020404" pitchFamily="49" charset="0"/>
                <a:cs typeface="Courier New" panose="02070309020205020404" pitchFamily="49" charset="0"/>
              </a:rPr>
              <a:t>url</a:t>
            </a: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a:solidFill>
                  <a:schemeClr val="accent6"/>
                </a:solidFill>
                <a:latin typeface="Courier New" panose="02070309020205020404" pitchFamily="49" charset="0"/>
                <a:cs typeface="Courier New" panose="02070309020205020404" pitchFamily="49" charset="0"/>
              </a:rPr>
              <a:t>docker</a:t>
            </a:r>
            <a:r>
              <a:rPr lang="en-US" sz="1200" kern="0" dirty="0">
                <a:solidFill>
                  <a:schemeClr val="accent6"/>
                </a:solidFill>
                <a:latin typeface="Courier New" panose="02070309020205020404" pitchFamily="49" charset="0"/>
                <a:cs typeface="Courier New" panose="02070309020205020404" pitchFamily="49" charset="0"/>
              </a:rPr>
              <a:t> run --</a:t>
            </a:r>
            <a:r>
              <a:rPr lang="en-US" sz="1200" kern="0" dirty="0" err="1">
                <a:solidFill>
                  <a:schemeClr val="accent6"/>
                </a:solidFill>
                <a:latin typeface="Courier New" panose="02070309020205020404" pitchFamily="49" charset="0"/>
                <a:cs typeface="Courier New" panose="02070309020205020404" pitchFamily="49" charset="0"/>
              </a:rPr>
              <a:t>rm</a:t>
            </a:r>
            <a:r>
              <a:rPr lang="en-US" sz="1200" kern="0" dirty="0">
                <a:solidFill>
                  <a:schemeClr val="accent6"/>
                </a:solidFill>
                <a:latin typeface="Courier New" panose="02070309020205020404" pitchFamily="49" charset="0"/>
                <a:cs typeface="Courier New" panose="02070309020205020404" pitchFamily="49" charset="0"/>
              </a:rPr>
              <a:t> -it -v </a:t>
            </a:r>
            <a:r>
              <a:rPr lang="en-US" sz="1200" kern="0" dirty="0" err="1" smtClean="0">
                <a:solidFill>
                  <a:schemeClr val="accent6"/>
                </a:solidFill>
                <a:latin typeface="Courier New" panose="02070309020205020404" pitchFamily="49" charset="0"/>
                <a:cs typeface="Courier New" panose="02070309020205020404" pitchFamily="49" charset="0"/>
              </a:rPr>
              <a:t>myvolume</a:t>
            </a:r>
            <a:r>
              <a:rPr lang="en-US" sz="1200" kern="0" dirty="0">
                <a:solidFill>
                  <a:schemeClr val="accent6"/>
                </a:solidFill>
                <a:latin typeface="Courier New" panose="02070309020205020404" pitchFamily="49" charset="0"/>
                <a:cs typeface="Courier New" panose="02070309020205020404" pitchFamily="49" charset="0"/>
              </a:rPr>
              <a:t>:/</a:t>
            </a:r>
            <a:r>
              <a:rPr lang="en-US" sz="1200" kern="0" dirty="0" err="1">
                <a:solidFill>
                  <a:schemeClr val="accent6"/>
                </a:solidFill>
                <a:latin typeface="Courier New" panose="02070309020205020404" pitchFamily="49" charset="0"/>
                <a:cs typeface="Courier New" panose="02070309020205020404" pitchFamily="49" charset="0"/>
              </a:rPr>
              <a:t>workdir</a:t>
            </a:r>
            <a:r>
              <a:rPr lang="en-US" sz="1200" kern="0" dirty="0">
                <a:solidFill>
                  <a:schemeClr val="accent6"/>
                </a:solidFill>
                <a:latin typeface="Courier New" panose="02070309020205020404" pitchFamily="49" charset="0"/>
                <a:cs typeface="Courier New" panose="02070309020205020404" pitchFamily="49" charset="0"/>
              </a:rPr>
              <a:t> crops/</a:t>
            </a:r>
            <a:r>
              <a:rPr lang="en-US" sz="1200" kern="0" dirty="0" err="1">
                <a:solidFill>
                  <a:schemeClr val="accent6"/>
                </a:solidFill>
                <a:latin typeface="Courier New" panose="02070309020205020404" pitchFamily="49" charset="0"/>
                <a:cs typeface="Courier New" panose="02070309020205020404" pitchFamily="49" charset="0"/>
              </a:rPr>
              <a:t>extsdk</a:t>
            </a:r>
            <a:r>
              <a:rPr lang="en-US" sz="1200" kern="0" dirty="0">
                <a:solidFill>
                  <a:schemeClr val="accent6"/>
                </a:solidFill>
                <a:latin typeface="Courier New" panose="02070309020205020404" pitchFamily="49" charset="0"/>
                <a:cs typeface="Courier New" panose="02070309020205020404" pitchFamily="49" charset="0"/>
              </a:rPr>
              <a:t>-container </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2535047"/>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Toaster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kern="0" dirty="0">
                <a:solidFill>
                  <a:schemeClr val="accent6"/>
                </a:solidFill>
                <a:latin typeface="Courier" charset="0"/>
                <a:ea typeface="Courier" charset="0"/>
                <a:cs typeface="Courier" charset="0"/>
              </a:rPr>
              <a:t>$</a:t>
            </a:r>
            <a:r>
              <a:rPr lang="en-US" sz="1400" dirty="0" err="1" smtClean="0">
                <a:latin typeface="Courier" charset="0"/>
                <a:ea typeface="Courier" charset="0"/>
                <a:cs typeface="Courier" charset="0"/>
              </a:rPr>
              <a:t>docker</a:t>
            </a:r>
            <a:r>
              <a:rPr lang="en-US" sz="1400" dirty="0" smtClean="0">
                <a:latin typeface="Courier" charset="0"/>
                <a:ea typeface="Courier" charset="0"/>
                <a:cs typeface="Courier" charset="0"/>
              </a:rPr>
              <a:t> </a:t>
            </a:r>
            <a:r>
              <a:rPr lang="en-US" sz="1400" dirty="0">
                <a:latin typeface="Courier" charset="0"/>
                <a:ea typeface="Courier" charset="0"/>
                <a:cs typeface="Courier" charset="0"/>
              </a:rPr>
              <a:t>run --</a:t>
            </a:r>
            <a:r>
              <a:rPr lang="en-US" sz="1400" dirty="0" err="1">
                <a:latin typeface="Courier" charset="0"/>
                <a:ea typeface="Courier" charset="0"/>
                <a:cs typeface="Courier" charset="0"/>
              </a:rPr>
              <a:t>rm</a:t>
            </a:r>
            <a:r>
              <a:rPr lang="en-US" sz="1400" dirty="0">
                <a:latin typeface="Courier" charset="0"/>
                <a:ea typeface="Courier" charset="0"/>
                <a:cs typeface="Courier" charset="0"/>
              </a:rPr>
              <a:t> -it  -v </a:t>
            </a:r>
            <a:r>
              <a:rPr lang="en-US" sz="1400" dirty="0" err="1" smtClean="0">
                <a:latin typeface="Courier" charset="0"/>
                <a:ea typeface="Courier" charset="0"/>
                <a:cs typeface="Courier" charset="0"/>
              </a:rPr>
              <a:t>myvol</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r>
              <a:rPr lang="en-US" sz="1400" dirty="0" smtClean="0">
                <a:latin typeface="Courier" charset="0"/>
                <a:ea typeface="Courier" charset="0"/>
                <a:cs typeface="Courier" charset="0"/>
              </a:rPr>
              <a:t> -p </a:t>
            </a:r>
            <a:r>
              <a:rPr lang="en-US" sz="1400" dirty="0">
                <a:latin typeface="Courier" charset="0"/>
                <a:ea typeface="Courier" charset="0"/>
                <a:cs typeface="Courier" charset="0"/>
              </a:rPr>
              <a:t>127.0.0.1:12000:8000 crops/toaster </a:t>
            </a:r>
            <a:r>
              <a:rPr lang="en-US" sz="1400" dirty="0" smtClean="0">
                <a:latin typeface="Courier" charset="0"/>
                <a:ea typeface="Courier" charset="0"/>
                <a:cs typeface="Courier" charset="0"/>
              </a:rPr>
              <a:t>\</a:t>
            </a:r>
            <a:br>
              <a:rPr lang="en-US" sz="1400" dirty="0" smtClean="0">
                <a:latin typeface="Courier" charset="0"/>
                <a:ea typeface="Courier" charset="0"/>
                <a:cs typeface="Courier" charset="0"/>
              </a:rPr>
            </a:br>
            <a:r>
              <a:rPr lang="en-US" sz="1400" dirty="0" smtClean="0">
                <a:latin typeface="Courier" charset="0"/>
                <a:ea typeface="Courier" charset="0"/>
                <a:cs typeface="Courier" charset="0"/>
              </a:rPr>
              <a:t>--</a:t>
            </a:r>
            <a:r>
              <a:rPr lang="en-US" sz="1400" dirty="0" err="1">
                <a:latin typeface="Courier" charset="0"/>
                <a:ea typeface="Courier" charset="0"/>
                <a:cs typeface="Courier" charset="0"/>
              </a:rPr>
              <a:t>workdir</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endParaRPr lang="en-US" sz="1400" dirty="0" smtClean="0">
              <a:latin typeface="Courier" charset="0"/>
              <a:ea typeface="Courier" charset="0"/>
              <a:cs typeface="Courier" charset="0"/>
            </a:endParaRPr>
          </a:p>
          <a:p>
            <a:pPr marL="0" indent="0">
              <a:buNone/>
            </a:pPr>
            <a:r>
              <a:rPr lang="en-US" sz="1400" dirty="0">
                <a:latin typeface="Courier" charset="0"/>
                <a:ea typeface="Courier" charset="0"/>
                <a:cs typeface="Courier" charset="0"/>
              </a:rPr>
              <a:t>### Shell environment set up for builds. ###</a:t>
            </a:r>
          </a:p>
          <a:p>
            <a:pPr marL="0" indent="0">
              <a:buNone/>
            </a:pPr>
            <a:r>
              <a:rPr lang="en-US" sz="1400" dirty="0" smtClean="0">
                <a:latin typeface="Courier" charset="0"/>
                <a:ea typeface="Courier" charset="0"/>
                <a:cs typeface="Courier" charset="0"/>
              </a:rPr>
              <a:t>…</a:t>
            </a:r>
          </a:p>
          <a:p>
            <a:pPr marL="0" indent="0">
              <a:buNone/>
            </a:pPr>
            <a:r>
              <a:rPr lang="en-US" sz="1400" dirty="0">
                <a:latin typeface="Courier" charset="0"/>
                <a:ea typeface="Courier" charset="0"/>
                <a:cs typeface="Courier" charset="0"/>
              </a:rPr>
              <a:t>Check if toaster can listen on 0.0.0.0:8000</a:t>
            </a:r>
          </a:p>
          <a:p>
            <a:pPr marL="0" indent="0">
              <a:buNone/>
            </a:pPr>
            <a:r>
              <a:rPr lang="en-US" sz="1400" dirty="0" smtClean="0">
                <a:latin typeface="Courier" charset="0"/>
                <a:ea typeface="Courier" charset="0"/>
                <a:cs typeface="Courier" charset="0"/>
              </a:rPr>
              <a:t>OK</a:t>
            </a:r>
          </a:p>
          <a:p>
            <a:pPr marL="0" indent="0">
              <a:buNone/>
            </a:pPr>
            <a:r>
              <a:rPr lang="en-US" sz="1400" dirty="0" smtClean="0">
                <a:latin typeface="Courier" charset="0"/>
                <a:ea typeface="Courier" charset="0"/>
                <a:cs typeface="Courier" charset="0"/>
              </a:rPr>
              <a:t>…</a:t>
            </a:r>
            <a:endParaRPr lang="en-US" sz="1400" dirty="0">
              <a:latin typeface="Courier" charset="0"/>
              <a:ea typeface="Courier" charset="0"/>
              <a:cs typeface="Courier" charset="0"/>
            </a:endParaRPr>
          </a:p>
          <a:p>
            <a:pPr marL="0" indent="0">
              <a:buNone/>
            </a:pPr>
            <a:r>
              <a:rPr lang="en-US" sz="1400" dirty="0" smtClean="0">
                <a:latin typeface="Courier" charset="0"/>
                <a:ea typeface="Courier" charset="0"/>
                <a:cs typeface="Courier" charset="0"/>
              </a:rPr>
              <a:t>Running </a:t>
            </a:r>
            <a:r>
              <a:rPr lang="en-US" sz="1400" dirty="0">
                <a:latin typeface="Courier" charset="0"/>
                <a:ea typeface="Courier" charset="0"/>
                <a:cs typeface="Courier" charset="0"/>
              </a:rPr>
              <a:t>migrations:</a:t>
            </a:r>
          </a:p>
          <a:p>
            <a:pPr marL="0" indent="0">
              <a:buNone/>
            </a:pPr>
            <a:r>
              <a:rPr lang="en-US" sz="1400" dirty="0">
                <a:latin typeface="Courier" charset="0"/>
                <a:ea typeface="Courier" charset="0"/>
                <a:cs typeface="Courier" charset="0"/>
              </a:rPr>
              <a:t>  No migrations to apply.</a:t>
            </a:r>
          </a:p>
          <a:p>
            <a:pPr marL="0" indent="0">
              <a:buNone/>
            </a:pPr>
            <a:r>
              <a:rPr lang="en-US" sz="1400" dirty="0">
                <a:latin typeface="Courier" charset="0"/>
                <a:ea typeface="Courier" charset="0"/>
                <a:cs typeface="Courier" charset="0"/>
              </a:rPr>
              <a:t>Starting webserver...</a:t>
            </a:r>
          </a:p>
          <a:p>
            <a:pPr marL="0" indent="0">
              <a:buNone/>
            </a:pPr>
            <a:r>
              <a:rPr lang="en-US" sz="1400" dirty="0">
                <a:latin typeface="Courier" charset="0"/>
                <a:ea typeface="Courier" charset="0"/>
                <a:cs typeface="Courier" charset="0"/>
              </a:rPr>
              <a:t>Webserver address:  http://0.0.0.0:8000/</a:t>
            </a:r>
          </a:p>
          <a:p>
            <a:pPr marL="0" indent="0">
              <a:buNone/>
            </a:pPr>
            <a:r>
              <a:rPr lang="en-US" sz="1400" dirty="0">
                <a:latin typeface="Courier" charset="0"/>
                <a:ea typeface="Courier" charset="0"/>
                <a:cs typeface="Courier" charset="0"/>
              </a:rPr>
              <a:t>Successful start.</a:t>
            </a:r>
          </a:p>
          <a:p>
            <a:pPr marL="0" indent="0">
              <a:buNone/>
            </a:pPr>
            <a:r>
              <a:rPr lang="en-US" sz="1400" dirty="0">
                <a:latin typeface="Courier" charset="0"/>
                <a:ea typeface="Courier" charset="0"/>
                <a:cs typeface="Courier" charset="0"/>
              </a:rPr>
              <a:t>toasteruser@f07ebe8b10fe:/</a:t>
            </a:r>
            <a:r>
              <a:rPr lang="en-US" sz="1400" dirty="0" err="1">
                <a:latin typeface="Courier" charset="0"/>
                <a:ea typeface="Courier" charset="0"/>
                <a:cs typeface="Courier" charset="0"/>
              </a:rPr>
              <a:t>workdir</a:t>
            </a:r>
            <a:r>
              <a:rPr lang="en-US" sz="1400" dirty="0">
                <a:latin typeface="Courier" charset="0"/>
                <a:ea typeface="Courier" charset="0"/>
                <a:cs typeface="Courier" charset="0"/>
              </a:rPr>
              <a:t>/build$ </a:t>
            </a:r>
          </a:p>
          <a:p>
            <a:endParaRPr lang="en-US" sz="1400" dirty="0"/>
          </a:p>
        </p:txBody>
      </p:sp>
    </p:spTree>
    <p:extLst>
      <p:ext uri="{BB962C8B-B14F-4D97-AF65-F5344CB8AC3E}">
        <p14:creationId xmlns:p14="http://schemas.microsoft.com/office/powerpoint/2010/main" val="298399972"/>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Poky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a:latin typeface="courier" charset="0"/>
              </a:rPr>
              <a:t>docker</a:t>
            </a:r>
            <a:r>
              <a:rPr lang="en-US" sz="1400" dirty="0">
                <a:latin typeface="courier" charset="0"/>
              </a:rPr>
              <a:t> run --</a:t>
            </a:r>
            <a:r>
              <a:rPr lang="en-US" sz="1400" dirty="0" err="1">
                <a:latin typeface="courier" charset="0"/>
              </a:rPr>
              <a:t>rm</a:t>
            </a:r>
            <a:r>
              <a:rPr lang="en-US" sz="1400" dirty="0">
                <a:latin typeface="courier" charset="0"/>
              </a:rPr>
              <a:t> -it  -v </a:t>
            </a:r>
            <a:r>
              <a:rPr lang="en-US" sz="1400" dirty="0" err="1">
                <a:latin typeface="courier" charset="0"/>
              </a:rPr>
              <a:t>pokyvol</a:t>
            </a:r>
            <a:r>
              <a:rPr lang="en-US" sz="1400" dirty="0">
                <a:latin typeface="courier" charset="0"/>
              </a:rPr>
              <a:t>:/</a:t>
            </a:r>
            <a:r>
              <a:rPr lang="en-US" sz="1400" dirty="0" err="1">
                <a:latin typeface="courier" charset="0"/>
              </a:rPr>
              <a:t>wd</a:t>
            </a:r>
            <a:r>
              <a:rPr lang="en-US" sz="1400" dirty="0">
                <a:latin typeface="courier" charset="0"/>
              </a:rPr>
              <a:t> crops/poky --</a:t>
            </a:r>
            <a:r>
              <a:rPr lang="en-US" sz="1400" dirty="0" err="1">
                <a:latin typeface="courier" charset="0"/>
              </a:rPr>
              <a:t>workdir</a:t>
            </a:r>
            <a:r>
              <a:rPr lang="en-US" sz="1400" dirty="0">
                <a:latin typeface="courier" charset="0"/>
              </a:rPr>
              <a:t>=/</a:t>
            </a:r>
            <a:r>
              <a:rPr lang="en-US" sz="1400" dirty="0" err="1">
                <a:latin typeface="courier" charset="0"/>
              </a:rPr>
              <a:t>wd</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ls</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a:t>
            </a:r>
            <a:r>
              <a:rPr lang="en-US" sz="1400" dirty="0" err="1">
                <a:latin typeface="courier" charset="0"/>
              </a:rPr>
              <a:t>git</a:t>
            </a:r>
            <a:r>
              <a:rPr lang="en-US" sz="1400" dirty="0">
                <a:latin typeface="courier" charset="0"/>
              </a:rPr>
              <a:t> clone </a:t>
            </a:r>
            <a:r>
              <a:rPr lang="en-US" sz="1400" dirty="0" err="1">
                <a:latin typeface="courier" charset="0"/>
              </a:rPr>
              <a:t>git</a:t>
            </a:r>
            <a:r>
              <a:rPr lang="en-US" sz="1400" dirty="0">
                <a:latin typeface="courier" charset="0"/>
              </a:rPr>
              <a:t>://</a:t>
            </a:r>
            <a:r>
              <a:rPr lang="en-US" sz="1400" dirty="0" err="1">
                <a:latin typeface="courier" charset="0"/>
              </a:rPr>
              <a:t>git.yoctoproject.org</a:t>
            </a:r>
            <a:r>
              <a:rPr lang="en-US" sz="1400" dirty="0">
                <a:latin typeface="courier" charset="0"/>
              </a:rPr>
              <a:t>/poky</a:t>
            </a:r>
          </a:p>
          <a:p>
            <a:pPr marL="0" indent="0">
              <a:buNone/>
            </a:pPr>
            <a:r>
              <a:rPr lang="en-US" sz="1400" dirty="0">
                <a:latin typeface="courier" charset="0"/>
              </a:rPr>
              <a:t>Cloning into 'poky'...</a:t>
            </a:r>
          </a:p>
          <a:p>
            <a:pPr marL="0" indent="0">
              <a:buNone/>
            </a:pPr>
            <a:r>
              <a:rPr lang="en-US" sz="1400" dirty="0">
                <a:latin typeface="courier" charset="0"/>
              </a:rPr>
              <a:t>remote: Counting objects: 354342, done.</a:t>
            </a:r>
          </a:p>
          <a:p>
            <a:pPr marL="0" indent="0">
              <a:buNone/>
            </a:pPr>
            <a:r>
              <a:rPr lang="en-US" sz="1400" dirty="0">
                <a:latin typeface="courier" charset="0"/>
              </a:rPr>
              <a:t>remote: Compressing objects: 100% (85618/85618), done.</a:t>
            </a:r>
          </a:p>
          <a:p>
            <a:pPr marL="0" indent="0">
              <a:buNone/>
            </a:pPr>
            <a:r>
              <a:rPr lang="en-US" sz="1400" dirty="0">
                <a:latin typeface="courier" charset="0"/>
              </a:rPr>
              <a:t>remote: Total 354342 (delta 263023), reused 353729 (delta 262410)</a:t>
            </a:r>
          </a:p>
          <a:p>
            <a:pPr marL="0" indent="0">
              <a:buNone/>
            </a:pPr>
            <a:r>
              <a:rPr lang="en-US" sz="1400" dirty="0">
                <a:latin typeface="courier" charset="0"/>
              </a:rPr>
              <a:t>Receiving objects: 100% (354342/354342), 130.36 </a:t>
            </a:r>
            <a:r>
              <a:rPr lang="en-US" sz="1400" dirty="0" err="1">
                <a:latin typeface="courier" charset="0"/>
              </a:rPr>
              <a:t>MiB</a:t>
            </a:r>
            <a:r>
              <a:rPr lang="en-US" sz="1400" dirty="0">
                <a:latin typeface="courier" charset="0"/>
              </a:rPr>
              <a:t> | 11.28 </a:t>
            </a:r>
            <a:r>
              <a:rPr lang="en-US" sz="1400" dirty="0" err="1">
                <a:latin typeface="courier" charset="0"/>
              </a:rPr>
              <a:t>MiB</a:t>
            </a:r>
            <a:r>
              <a:rPr lang="en-US" sz="1400" dirty="0">
                <a:latin typeface="courier" charset="0"/>
              </a:rPr>
              <a:t>/s, done.</a:t>
            </a:r>
          </a:p>
          <a:p>
            <a:pPr marL="0" indent="0">
              <a:buNone/>
            </a:pPr>
            <a:r>
              <a:rPr lang="en-US" sz="1400" dirty="0">
                <a:latin typeface="courier" charset="0"/>
              </a:rPr>
              <a:t>Resolving deltas: 100% (263023/263023), done.</a:t>
            </a:r>
          </a:p>
          <a:p>
            <a:pPr marL="0" indent="0">
              <a:buNone/>
            </a:pPr>
            <a:r>
              <a:rPr lang="en-US" sz="1400" dirty="0">
                <a:latin typeface="courier" charset="0"/>
              </a:rPr>
              <a:t>Checking connectivity... done.</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 ./poky/</a:t>
            </a:r>
            <a:r>
              <a:rPr lang="en-US" sz="1400" dirty="0" err="1">
                <a:latin typeface="courier" charset="0"/>
              </a:rPr>
              <a:t>oe</a:t>
            </a:r>
            <a:r>
              <a:rPr lang="en-US" sz="1400" dirty="0">
                <a:latin typeface="courier" charset="0"/>
              </a:rPr>
              <a:t>-</a:t>
            </a:r>
            <a:r>
              <a:rPr lang="en-US" sz="1400" dirty="0" err="1">
                <a:latin typeface="courier" charset="0"/>
              </a:rPr>
              <a:t>init</a:t>
            </a:r>
            <a:r>
              <a:rPr lang="en-US" sz="1400" dirty="0">
                <a:latin typeface="courier" charset="0"/>
              </a:rPr>
              <a:t>-build-</a:t>
            </a:r>
            <a:r>
              <a:rPr lang="en-US" sz="1400" dirty="0" err="1">
                <a:latin typeface="courier" charset="0"/>
              </a:rPr>
              <a:t>env</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/build$ </a:t>
            </a:r>
          </a:p>
        </p:txBody>
      </p:sp>
    </p:spTree>
    <p:extLst>
      <p:ext uri="{BB962C8B-B14F-4D97-AF65-F5344CB8AC3E}">
        <p14:creationId xmlns:p14="http://schemas.microsoft.com/office/powerpoint/2010/main" val="3990627652"/>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a:t>
            </a:r>
            <a:r>
              <a:rPr lang="en-US" dirty="0"/>
              <a:t>: </a:t>
            </a:r>
            <a:r>
              <a:rPr lang="en-US" dirty="0" smtClean="0"/>
              <a:t>Toaster and Poky</a:t>
            </a:r>
            <a:endParaRPr lang="en-US" dirty="0"/>
          </a:p>
        </p:txBody>
      </p:sp>
      <p:sp>
        <p:nvSpPr>
          <p:cNvPr id="5" name="Content Placeholder 4"/>
          <p:cNvSpPr>
            <a:spLocks noGrp="1"/>
          </p:cNvSpPr>
          <p:nvPr>
            <p:ph sz="quarter" idx="13"/>
          </p:nvPr>
        </p:nvSpPr>
        <p:spPr>
          <a:xfrm>
            <a:off x="415802" y="1049032"/>
            <a:ext cx="8233186" cy="4532312"/>
          </a:xfrm>
        </p:spPr>
        <p:txBody>
          <a:bodyPr/>
          <a:lstStyle/>
          <a:p>
            <a:r>
              <a:rPr lang="en-US" dirty="0" smtClean="0"/>
              <a:t>The CROPS Poky can be found here:</a:t>
            </a:r>
            <a:br>
              <a:rPr lang="en-US" dirty="0" smtClean="0"/>
            </a:br>
            <a:r>
              <a:rPr lang="en-US" dirty="0" smtClean="0"/>
              <a:t/>
            </a:r>
            <a:br>
              <a:rPr lang="en-US" dirty="0" smtClean="0"/>
            </a:br>
            <a:r>
              <a:rPr lang="en-US" dirty="0"/>
              <a:t> </a:t>
            </a:r>
            <a:r>
              <a:rPr lang="en-US" dirty="0">
                <a:solidFill>
                  <a:schemeClr val="accent1"/>
                </a:solidFill>
              </a:rPr>
              <a:t>https://</a:t>
            </a:r>
            <a:r>
              <a:rPr lang="en-US" dirty="0" err="1">
                <a:solidFill>
                  <a:schemeClr val="accent1"/>
                </a:solidFill>
              </a:rPr>
              <a:t>hub.docker.com</a:t>
            </a:r>
            <a:r>
              <a:rPr lang="en-US" dirty="0">
                <a:solidFill>
                  <a:schemeClr val="accent1"/>
                </a:solidFill>
              </a:rPr>
              <a:t>/r/crops/poky/ </a:t>
            </a:r>
            <a:endParaRPr lang="en-US" dirty="0" smtClean="0">
              <a:solidFill>
                <a:schemeClr val="accent1"/>
              </a:solidFill>
            </a:endParaRPr>
          </a:p>
          <a:p>
            <a:r>
              <a:rPr lang="en-US" dirty="0" smtClean="0"/>
              <a:t>The </a:t>
            </a:r>
            <a:r>
              <a:rPr lang="en-US" dirty="0"/>
              <a:t>CROPS</a:t>
            </a:r>
            <a:r>
              <a:rPr lang="en-US" dirty="0" smtClean="0"/>
              <a:t> Toaster release can be found here:</a:t>
            </a:r>
            <a:br>
              <a:rPr lang="en-US" dirty="0" smtClean="0"/>
            </a:br>
            <a:r>
              <a:rPr lang="en-US" dirty="0" smtClean="0"/>
              <a:t/>
            </a:r>
            <a:br>
              <a:rPr lang="en-US" dirty="0" smtClean="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hub.docker.com/r/crops/toaster/</a:t>
            </a:r>
            <a:endParaRPr lang="en-US" dirty="0" smtClean="0">
              <a:solidFill>
                <a:schemeClr val="accent1"/>
              </a:solidFill>
            </a:endParaRPr>
          </a:p>
          <a:p>
            <a:r>
              <a:rPr lang="en-US" dirty="0" smtClean="0">
                <a:solidFill>
                  <a:schemeClr val="accent1"/>
                </a:solidFill>
              </a:rPr>
              <a:t> </a:t>
            </a:r>
            <a:r>
              <a:rPr lang="en-US" dirty="0"/>
              <a:t>The CROPS </a:t>
            </a:r>
            <a:r>
              <a:rPr lang="en-US" dirty="0" err="1" smtClean="0"/>
              <a:t>extsdk</a:t>
            </a:r>
            <a:r>
              <a:rPr lang="en-US" dirty="0" smtClean="0"/>
              <a:t>-container can </a:t>
            </a:r>
            <a:r>
              <a:rPr lang="en-US" dirty="0"/>
              <a:t>be found here:</a:t>
            </a:r>
            <a:br>
              <a:rPr lang="en-US" dirty="0"/>
            </a:br>
            <a:r>
              <a:rPr lang="en-US" dirty="0"/>
              <a:t/>
            </a:r>
            <a:br>
              <a:rPr lang="en-US" dirty="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hub.docker.com/r/crops/extsdk-container/</a:t>
            </a:r>
            <a:endParaRPr lang="en-US" dirty="0">
              <a:solidFill>
                <a:schemeClr val="accent1"/>
              </a:solidFill>
            </a:endParaRPr>
          </a:p>
          <a:p>
            <a:endParaRPr lang="en-US" dirty="0" smtClean="0"/>
          </a:p>
        </p:txBody>
      </p:sp>
    </p:spTree>
    <p:extLst>
      <p:ext uri="{BB962C8B-B14F-4D97-AF65-F5344CB8AC3E}">
        <p14:creationId xmlns:p14="http://schemas.microsoft.com/office/powerpoint/2010/main" val="2294393774"/>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Future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a:t>T</a:t>
            </a:r>
            <a:r>
              <a:rPr lang="en-US" dirty="0" smtClean="0"/>
              <a:t>arget </a:t>
            </a:r>
            <a:r>
              <a:rPr lang="en-US" dirty="0"/>
              <a:t>for </a:t>
            </a:r>
            <a:r>
              <a:rPr lang="en-US" dirty="0" smtClean="0"/>
              <a:t>2.5 </a:t>
            </a:r>
            <a:r>
              <a:rPr lang="en-US" dirty="0"/>
              <a:t>is an Eclipse </a:t>
            </a:r>
            <a:r>
              <a:rPr lang="en-US" dirty="0" smtClean="0"/>
              <a:t>environment where no </a:t>
            </a:r>
            <a:r>
              <a:rPr lang="en-US" dirty="0" err="1" smtClean="0"/>
              <a:t>Yocto</a:t>
            </a:r>
            <a:r>
              <a:rPr lang="en-US" dirty="0" smtClean="0"/>
              <a:t> Project specific plugin is needed. We are actively working with upstream Linux Tools/Docker Tools and CDT (C/C++ Development Tools).</a:t>
            </a:r>
          </a:p>
          <a:p>
            <a:r>
              <a:rPr lang="en-US" dirty="0" smtClean="0"/>
              <a:t>The </a:t>
            </a:r>
            <a:r>
              <a:rPr lang="en-US" dirty="0" err="1" smtClean="0"/>
              <a:t>Yocto</a:t>
            </a:r>
            <a:r>
              <a:rPr lang="en-US" dirty="0" smtClean="0"/>
              <a:t> Project magic will be in the metadata inside the toolchain container.</a:t>
            </a:r>
          </a:p>
          <a:p>
            <a:r>
              <a:rPr lang="en-US" dirty="0" smtClean="0"/>
              <a:t>This approach is also expected enable remote/Cloud Docker container instances.</a:t>
            </a:r>
          </a:p>
          <a:p>
            <a:r>
              <a:rPr lang="en-US" dirty="0" smtClean="0"/>
              <a:t>Some of the required upstream functionality expected to be in a December point release of CDT &amp; Linux Tools.</a:t>
            </a:r>
          </a:p>
        </p:txBody>
      </p:sp>
    </p:spTree>
    <p:extLst>
      <p:ext uri="{BB962C8B-B14F-4D97-AF65-F5344CB8AC3E}">
        <p14:creationId xmlns:p14="http://schemas.microsoft.com/office/powerpoint/2010/main" val="2165529851"/>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Reference</a:t>
            </a:r>
            <a:endParaRPr lang="en-US" dirty="0"/>
          </a:p>
        </p:txBody>
      </p:sp>
      <p:sp>
        <p:nvSpPr>
          <p:cNvPr id="3" name="Content Placeholder 2"/>
          <p:cNvSpPr>
            <a:spLocks noGrp="1"/>
          </p:cNvSpPr>
          <p:nvPr>
            <p:ph sz="quarter" idx="13"/>
          </p:nvPr>
        </p:nvSpPr>
        <p:spPr/>
        <p:txBody>
          <a:bodyPr/>
          <a:lstStyle/>
          <a:p>
            <a:r>
              <a:rPr lang="en-US" dirty="0"/>
              <a:t>You can use the Docker infrastructure (</a:t>
            </a:r>
            <a:r>
              <a:rPr lang="en-US" dirty="0" err="1"/>
              <a:t>docker</a:t>
            </a:r>
            <a:r>
              <a:rPr lang="en-US" dirty="0"/>
              <a:t> commit to an image, </a:t>
            </a:r>
            <a:r>
              <a:rPr lang="en-US" dirty="0" err="1"/>
              <a:t>docker</a:t>
            </a:r>
            <a:r>
              <a:rPr lang="en-US" dirty="0"/>
              <a:t> save to a </a:t>
            </a:r>
            <a:r>
              <a:rPr lang="en-US" dirty="0" err="1"/>
              <a:t>tar.gz</a:t>
            </a:r>
            <a:r>
              <a:rPr lang="en-US" dirty="0"/>
              <a:t> ) to capture your container and pass it to others for exact analysis, for example for errors and regressions</a:t>
            </a:r>
            <a:r>
              <a:rPr lang="en-US" dirty="0" smtClean="0"/>
              <a:t>.</a:t>
            </a:r>
            <a:endParaRPr lang="en-US" dirty="0"/>
          </a:p>
        </p:txBody>
      </p:sp>
    </p:spTree>
    <p:extLst>
      <p:ext uri="{BB962C8B-B14F-4D97-AF65-F5344CB8AC3E}">
        <p14:creationId xmlns:p14="http://schemas.microsoft.com/office/powerpoint/2010/main" val="1326088747"/>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Call to Action</a:t>
            </a:r>
            <a:endParaRPr lang="en-US" dirty="0"/>
          </a:p>
        </p:txBody>
      </p:sp>
      <p:sp>
        <p:nvSpPr>
          <p:cNvPr id="3" name="Content Placeholder 2"/>
          <p:cNvSpPr>
            <a:spLocks noGrp="1"/>
          </p:cNvSpPr>
          <p:nvPr>
            <p:ph sz="quarter" idx="13"/>
          </p:nvPr>
        </p:nvSpPr>
        <p:spPr/>
        <p:txBody>
          <a:bodyPr/>
          <a:lstStyle/>
          <a:p>
            <a:r>
              <a:rPr lang="en-US" dirty="0" smtClean="0"/>
              <a:t>Users are typically able to get Docker and CROPs up and running on a Mac OS X or Windows host in less than 30 minutes, most of that is the Docker and CROPS container installation time.</a:t>
            </a:r>
          </a:p>
          <a:p>
            <a:r>
              <a:rPr lang="en-US" dirty="0" smtClean="0"/>
              <a:t>See if you can do that as fast on your host today or this week, and build and run “</a:t>
            </a:r>
            <a:r>
              <a:rPr lang="en-US" dirty="0" err="1" smtClean="0"/>
              <a:t>hello.c</a:t>
            </a:r>
            <a:r>
              <a:rPr lang="en-US" dirty="0" smtClean="0"/>
              <a:t>”. </a:t>
            </a:r>
            <a:endParaRPr lang="en-US" dirty="0"/>
          </a:p>
        </p:txBody>
      </p:sp>
    </p:spTree>
    <p:extLst>
      <p:ext uri="{BB962C8B-B14F-4D97-AF65-F5344CB8AC3E}">
        <p14:creationId xmlns:p14="http://schemas.microsoft.com/office/powerpoint/2010/main" val="20133435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Release Notes</a:t>
            </a:r>
            <a:endParaRPr lang="en-US" dirty="0"/>
          </a:p>
        </p:txBody>
      </p:sp>
      <p:sp>
        <p:nvSpPr>
          <p:cNvPr id="4" name="Content Placeholder 3"/>
          <p:cNvSpPr>
            <a:spLocks noGrp="1"/>
          </p:cNvSpPr>
          <p:nvPr>
            <p:ph sz="quarter" idx="13"/>
          </p:nvPr>
        </p:nvSpPr>
        <p:spPr>
          <a:xfrm>
            <a:off x="448853" y="850900"/>
            <a:ext cx="8233186" cy="5232399"/>
          </a:xfrm>
        </p:spPr>
        <p:txBody>
          <a:bodyPr/>
          <a:lstStyle/>
          <a:p>
            <a:pPr marL="0" indent="0">
              <a:spcBef>
                <a:spcPts val="0"/>
              </a:spcBef>
              <a:buNone/>
            </a:pPr>
            <a:r>
              <a:rPr lang="en-US" sz="1600" dirty="0"/>
              <a:t>* Linux kernel 4.12, 4.10, 4.9 (LTS/LTSI), 4.4 (LTS)</a:t>
            </a:r>
          </a:p>
          <a:p>
            <a:pPr marL="0" indent="0">
              <a:spcBef>
                <a:spcPts val="0"/>
              </a:spcBef>
              <a:buNone/>
            </a:pPr>
            <a:r>
              <a:rPr lang="en-US" sz="1600" dirty="0"/>
              <a:t>* </a:t>
            </a:r>
            <a:r>
              <a:rPr lang="en-US" sz="1600" dirty="0" err="1"/>
              <a:t>gcc</a:t>
            </a:r>
            <a:r>
              <a:rPr lang="en-US" sz="1600" dirty="0"/>
              <a:t> 7.2</a:t>
            </a:r>
          </a:p>
          <a:p>
            <a:pPr marL="0" indent="0">
              <a:spcBef>
                <a:spcPts val="0"/>
              </a:spcBef>
              <a:buNone/>
            </a:pPr>
            <a:r>
              <a:rPr lang="en-US" sz="1600" dirty="0"/>
              <a:t>* </a:t>
            </a:r>
            <a:r>
              <a:rPr lang="en-US" sz="1600" dirty="0" err="1"/>
              <a:t>glibc</a:t>
            </a:r>
            <a:r>
              <a:rPr lang="en-US" sz="1600" dirty="0"/>
              <a:t> 2.26</a:t>
            </a:r>
          </a:p>
          <a:p>
            <a:pPr marL="0" indent="0">
              <a:spcBef>
                <a:spcPts val="0"/>
              </a:spcBef>
              <a:buNone/>
            </a:pPr>
            <a:r>
              <a:rPr lang="en-US" sz="1600" dirty="0"/>
              <a:t>* Significant work on binary reproducibility - &gt;98% of packages used to build core-image-</a:t>
            </a:r>
            <a:r>
              <a:rPr lang="en-US" sz="1600" dirty="0" err="1"/>
              <a:t>sato</a:t>
            </a:r>
            <a:r>
              <a:rPr lang="en-US" sz="1600" dirty="0"/>
              <a:t> are now reproducible.</a:t>
            </a:r>
          </a:p>
          <a:p>
            <a:pPr marL="0" indent="0">
              <a:spcBef>
                <a:spcPts val="0"/>
              </a:spcBef>
              <a:buNone/>
            </a:pPr>
            <a:r>
              <a:rPr lang="en-US" sz="1600" dirty="0"/>
              <a:t>* Support for </a:t>
            </a:r>
            <a:r>
              <a:rPr lang="en-US" sz="1600" dirty="0" err="1"/>
              <a:t>Vulkan</a:t>
            </a:r>
            <a:r>
              <a:rPr lang="en-US" sz="1600" dirty="0"/>
              <a:t> 3D graphics/compute API, enabled by default in poky distro configuration</a:t>
            </a:r>
          </a:p>
          <a:p>
            <a:pPr marL="0" indent="0">
              <a:spcBef>
                <a:spcPts val="0"/>
              </a:spcBef>
              <a:buNone/>
            </a:pPr>
            <a:r>
              <a:rPr lang="en-US" sz="1600" dirty="0"/>
              <a:t>* New "</a:t>
            </a:r>
            <a:r>
              <a:rPr lang="en-US" sz="1600" dirty="0" err="1"/>
              <a:t>distrooverrides</a:t>
            </a:r>
            <a:r>
              <a:rPr lang="en-US" sz="1600" dirty="0"/>
              <a:t>" class to selectively turn DISTRO_FEATURES into overrides (enabling </a:t>
            </a:r>
            <a:r>
              <a:rPr lang="en-US" sz="1600" dirty="0" err="1"/>
              <a:t>bbappends</a:t>
            </a:r>
            <a:r>
              <a:rPr lang="en-US" sz="1600" dirty="0"/>
              <a:t> with functionality conditional upon DISTRO_FEATURES)</a:t>
            </a:r>
          </a:p>
          <a:p>
            <a:pPr marL="0" indent="0">
              <a:spcBef>
                <a:spcPts val="0"/>
              </a:spcBef>
              <a:buNone/>
            </a:pPr>
            <a:r>
              <a:rPr lang="en-US" sz="1600" dirty="0"/>
              <a:t>* New VOLATILE_LOG_DIR variable to allow making /</a:t>
            </a:r>
            <a:r>
              <a:rPr lang="en-US" sz="1600" dirty="0" err="1"/>
              <a:t>var</a:t>
            </a:r>
            <a:r>
              <a:rPr lang="en-US" sz="1600" dirty="0"/>
              <a:t>/log persistent</a:t>
            </a:r>
          </a:p>
          <a:p>
            <a:pPr marL="0" indent="0">
              <a:spcBef>
                <a:spcPts val="0"/>
              </a:spcBef>
              <a:buNone/>
            </a:pPr>
            <a:r>
              <a:rPr lang="en-US" sz="1600" dirty="0"/>
              <a:t>* Support for merged / and /</a:t>
            </a:r>
            <a:r>
              <a:rPr lang="en-US" sz="1600" dirty="0" err="1"/>
              <a:t>usr</a:t>
            </a:r>
            <a:r>
              <a:rPr lang="en-US" sz="1600" dirty="0"/>
              <a:t> with "</a:t>
            </a:r>
            <a:r>
              <a:rPr lang="en-US" sz="1600" dirty="0" err="1"/>
              <a:t>usrmerge</a:t>
            </a:r>
            <a:r>
              <a:rPr lang="en-US" sz="1600" dirty="0"/>
              <a:t>" DISTRO_FEATURES item</a:t>
            </a:r>
          </a:p>
          <a:p>
            <a:pPr marL="0" indent="0">
              <a:spcBef>
                <a:spcPts val="0"/>
              </a:spcBef>
              <a:buNone/>
            </a:pPr>
            <a:r>
              <a:rPr lang="en-US" sz="1600" dirty="0"/>
              <a:t>* </a:t>
            </a:r>
            <a:r>
              <a:rPr lang="en-US" sz="1600" dirty="0" err="1"/>
              <a:t>Parallelised</a:t>
            </a:r>
            <a:r>
              <a:rPr lang="en-US" sz="1600" dirty="0"/>
              <a:t> </a:t>
            </a:r>
            <a:r>
              <a:rPr lang="en-US" sz="1600" dirty="0" err="1"/>
              <a:t>ipk</a:t>
            </a:r>
            <a:r>
              <a:rPr lang="en-US" sz="1600" dirty="0"/>
              <a:t> and deb package creation for improved performance</a:t>
            </a:r>
          </a:p>
          <a:p>
            <a:pPr marL="0" indent="0">
              <a:spcBef>
                <a:spcPts val="0"/>
              </a:spcBef>
              <a:buNone/>
            </a:pPr>
            <a:r>
              <a:rPr lang="en-US" sz="1600" dirty="0"/>
              <a:t>* Go improvements:</a:t>
            </a:r>
          </a:p>
          <a:p>
            <a:pPr marL="0" indent="0">
              <a:spcBef>
                <a:spcPts val="0"/>
              </a:spcBef>
              <a:buNone/>
            </a:pPr>
            <a:r>
              <a:rPr lang="en-US" sz="1600" dirty="0"/>
              <a:t>* Python improvements:</a:t>
            </a:r>
          </a:p>
          <a:p>
            <a:pPr marL="0" indent="0">
              <a:spcBef>
                <a:spcPts val="0"/>
              </a:spcBef>
              <a:buNone/>
            </a:pPr>
            <a:r>
              <a:rPr lang="en-US" sz="1600" dirty="0"/>
              <a:t>* </a:t>
            </a:r>
            <a:r>
              <a:rPr lang="en-US" sz="1600" dirty="0" err="1"/>
              <a:t>wic</a:t>
            </a:r>
            <a:r>
              <a:rPr lang="en-US" sz="1600" dirty="0"/>
              <a:t> image creator enhancements:</a:t>
            </a:r>
          </a:p>
          <a:p>
            <a:pPr marL="0" indent="0">
              <a:spcBef>
                <a:spcPts val="0"/>
              </a:spcBef>
              <a:buNone/>
            </a:pPr>
            <a:r>
              <a:rPr lang="en-US" sz="1600" dirty="0"/>
              <a:t>* </a:t>
            </a:r>
            <a:r>
              <a:rPr lang="en-US" sz="1600" dirty="0" err="1"/>
              <a:t>devtool</a:t>
            </a:r>
            <a:r>
              <a:rPr lang="en-US" sz="1600" dirty="0"/>
              <a:t>/</a:t>
            </a:r>
            <a:r>
              <a:rPr lang="en-US" sz="1600" dirty="0" err="1"/>
              <a:t>recipetool</a:t>
            </a:r>
            <a:r>
              <a:rPr lang="en-US" sz="1600" dirty="0"/>
              <a:t> enhancements:</a:t>
            </a:r>
          </a:p>
          <a:p>
            <a:pPr marL="0" indent="0">
              <a:spcBef>
                <a:spcPts val="0"/>
              </a:spcBef>
              <a:buNone/>
            </a:pPr>
            <a:r>
              <a:rPr lang="en-US" sz="1600" dirty="0"/>
              <a:t>* </a:t>
            </a:r>
            <a:r>
              <a:rPr lang="en-US" sz="1600" dirty="0" err="1"/>
              <a:t>BitBake</a:t>
            </a:r>
            <a:r>
              <a:rPr lang="en-US" sz="1600" dirty="0"/>
              <a:t> improvements:</a:t>
            </a:r>
          </a:p>
          <a:p>
            <a:pPr marL="0" indent="0">
              <a:spcBef>
                <a:spcPts val="0"/>
              </a:spcBef>
              <a:buNone/>
            </a:pPr>
            <a:r>
              <a:rPr lang="en-US" sz="1600" dirty="0"/>
              <a:t>* Package QA improvements:</a:t>
            </a:r>
          </a:p>
          <a:p>
            <a:pPr marL="0" indent="0">
              <a:spcBef>
                <a:spcPts val="0"/>
              </a:spcBef>
              <a:buNone/>
            </a:pPr>
            <a:r>
              <a:rPr lang="en-US" sz="1600" dirty="0" smtClean="0"/>
              <a:t>* RPM improvements</a:t>
            </a:r>
          </a:p>
          <a:p>
            <a:pPr marL="0" indent="0">
              <a:spcBef>
                <a:spcPts val="0"/>
              </a:spcBef>
              <a:buNone/>
            </a:pPr>
            <a:r>
              <a:rPr lang="en-US" sz="1600" dirty="0" smtClean="0"/>
              <a:t>…</a:t>
            </a:r>
            <a:br>
              <a:rPr lang="en-US" sz="1600" dirty="0" smtClean="0"/>
            </a:br>
            <a:r>
              <a:rPr lang="en-US" sz="1600" dirty="0" smtClean="0"/>
              <a:t>And so much more, including Known Issues, Security Fixes and Recipe Updates!</a:t>
            </a:r>
          </a:p>
          <a:p>
            <a:pPr marL="0" indent="0">
              <a:spcBef>
                <a:spcPts val="0"/>
              </a:spcBef>
              <a:buNone/>
            </a:pPr>
            <a:endParaRPr lang="en-US" sz="1600" dirty="0" smtClean="0"/>
          </a:p>
          <a:p>
            <a:pPr marL="0" indent="0">
              <a:spcBef>
                <a:spcPts val="0"/>
              </a:spcBef>
              <a:buNone/>
            </a:pPr>
            <a:endParaRPr lang="en-US" sz="1600" dirty="0"/>
          </a:p>
        </p:txBody>
      </p:sp>
    </p:spTree>
    <p:extLst>
      <p:ext uri="{BB962C8B-B14F-4D97-AF65-F5344CB8AC3E}">
        <p14:creationId xmlns:p14="http://schemas.microsoft.com/office/powerpoint/2010/main" val="1235033059"/>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Reference</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The CROPs community is very active. Here is how you can update your cached containers:</a:t>
            </a:r>
            <a:br>
              <a:rPr lang="en-US" sz="2000" dirty="0" smtClean="0"/>
            </a:br>
            <a:r>
              <a:rPr lang="en-US" dirty="0" smtClean="0"/>
              <a:t/>
            </a:r>
            <a:br>
              <a:rPr lang="en-US" dirty="0" smtClean="0"/>
            </a:br>
            <a:r>
              <a:rPr lang="en-US" dirty="0" smtClean="0"/>
              <a:t/>
            </a:r>
            <a:br>
              <a:rPr lang="en-US" dirty="0" smtClean="0"/>
            </a:br>
            <a:endParaRPr lang="en-US" dirty="0" smtClean="0"/>
          </a:p>
          <a:p>
            <a:r>
              <a:rPr lang="en-US" sz="2000" dirty="0" smtClean="0"/>
              <a:t>Here is a quick “</a:t>
            </a:r>
            <a:r>
              <a:rPr lang="en-US" sz="2000" dirty="0" err="1" smtClean="0"/>
              <a:t>hello.c</a:t>
            </a:r>
            <a:r>
              <a:rPr lang="en-US" sz="2000" dirty="0" smtClean="0"/>
              <a:t>” for your </a:t>
            </a:r>
            <a:r>
              <a:rPr lang="en-US" sz="2000" dirty="0" err="1" smtClean="0"/>
              <a:t>eSDK</a:t>
            </a:r>
            <a:r>
              <a:rPr lang="en-US" sz="2000" dirty="0" smtClean="0"/>
              <a:t> container</a:t>
            </a:r>
            <a:br>
              <a:rPr lang="en-US" sz="2000" dirty="0" smtClean="0"/>
            </a:br>
            <a:r>
              <a:rPr lang="en-US" sz="2000" dirty="0" smtClean="0"/>
              <a:t/>
            </a:r>
            <a:br>
              <a:rPr lang="en-US" sz="2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600" dirty="0" smtClean="0"/>
          </a:p>
          <a:p>
            <a:r>
              <a:rPr lang="en-US" sz="2000" dirty="0" smtClean="0"/>
              <a:t>Lead Developers:</a:t>
            </a:r>
            <a:br>
              <a:rPr lang="en-US" sz="2000" dirty="0" smtClean="0"/>
            </a:br>
            <a:r>
              <a:rPr lang="en-US" sz="1000" dirty="0"/>
              <a:t/>
            </a:r>
            <a:br>
              <a:rPr lang="en-US" sz="1000" dirty="0"/>
            </a:br>
            <a:r>
              <a:rPr lang="en-US" sz="2000" dirty="0" smtClean="0">
                <a:hlinkClick r:id="rId2"/>
              </a:rPr>
              <a:t>randy.e.witt@intel.com</a:t>
            </a:r>
            <a:r>
              <a:rPr lang="en-US" sz="2000" dirty="0" smtClean="0"/>
              <a:t/>
            </a:r>
            <a:br>
              <a:rPr lang="en-US" sz="2000" dirty="0" smtClean="0"/>
            </a:br>
            <a:r>
              <a:rPr lang="en-US" sz="2000" u="sng" dirty="0">
                <a:hlinkClick r:id="rId3"/>
              </a:rPr>
              <a:t>brian.avery@intel.com</a:t>
            </a:r>
            <a:r>
              <a:rPr lang="en-US" sz="2000" dirty="0"/>
              <a:t/>
            </a:r>
            <a:br>
              <a:rPr lang="en-US" sz="2000" dirty="0"/>
            </a:br>
            <a:endParaRPr lang="en-US" sz="2000" dirty="0"/>
          </a:p>
        </p:txBody>
      </p:sp>
      <p:sp>
        <p:nvSpPr>
          <p:cNvPr id="4" name="Content Placeholder 3"/>
          <p:cNvSpPr txBox="1">
            <a:spLocks/>
          </p:cNvSpPr>
          <p:nvPr/>
        </p:nvSpPr>
        <p:spPr bwMode="auto">
          <a:xfrm>
            <a:off x="459870" y="3194891"/>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("Hello Berlin 2016!\n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
        <p:nvSpPr>
          <p:cNvPr id="5" name="Content Placeholder 3"/>
          <p:cNvSpPr txBox="1">
            <a:spLocks/>
          </p:cNvSpPr>
          <p:nvPr/>
        </p:nvSpPr>
        <p:spPr bwMode="auto">
          <a:xfrm>
            <a:off x="459870" y="1562561"/>
            <a:ext cx="8233186" cy="1059453"/>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a:t>
            </a:r>
            <a:r>
              <a:rPr lang="en-US" sz="1400" dirty="0" err="1">
                <a:latin typeface="Courier New" panose="02070309020205020404" pitchFamily="49" charset="0"/>
                <a:cs typeface="Courier New" panose="02070309020205020404" pitchFamily="49" charset="0"/>
              </a:rPr>
              <a:t>extsdk</a:t>
            </a:r>
            <a:r>
              <a:rPr lang="en-US" sz="1400" dirty="0">
                <a:latin typeface="Courier New" panose="02070309020205020404" pitchFamily="49" charset="0"/>
                <a:cs typeface="Courier New" panose="02070309020205020404" pitchFamily="49" charset="0"/>
              </a:rPr>
              <a:t>-container</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crops/poky</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crops/toaster</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53019567"/>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Resources</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Randy Witt’s ELC Presentation (this is a must </a:t>
            </a:r>
            <a:r>
              <a:rPr lang="en-US" sz="2000" dirty="0"/>
              <a:t>see</a:t>
            </a:r>
            <a:r>
              <a:rPr lang="en-US" sz="2000" dirty="0" smtClean="0"/>
              <a:t>):</a:t>
            </a:r>
          </a:p>
          <a:p>
            <a:pPr lvl="1"/>
            <a:r>
              <a:rPr lang="en-US" sz="1600" dirty="0" smtClean="0">
                <a:hlinkClick r:id="rId2"/>
              </a:rPr>
              <a:t>https</a:t>
            </a:r>
            <a:r>
              <a:rPr lang="en-US" sz="1600" dirty="0">
                <a:hlinkClick r:id="rId2"/>
              </a:rPr>
              <a:t>://elinux.org/images/9/94/2017_ELC</a:t>
            </a:r>
            <a:r>
              <a:rPr lang="en-US" sz="1600" dirty="0" smtClean="0">
                <a:hlinkClick r:id="rId2"/>
              </a:rPr>
              <a:t>_-_Yocto_Project_Containers.pdf</a:t>
            </a:r>
            <a:endParaRPr lang="en-US" sz="1600" dirty="0" smtClean="0"/>
          </a:p>
          <a:p>
            <a:pPr lvl="1"/>
            <a:r>
              <a:rPr lang="en-US" sz="1600" dirty="0">
                <a:hlinkClick r:id="rId3"/>
              </a:rPr>
              <a:t>https://</a:t>
            </a:r>
            <a:r>
              <a:rPr lang="en-US" sz="1600" dirty="0" smtClean="0">
                <a:hlinkClick r:id="rId3"/>
              </a:rPr>
              <a:t>www.youtube.com/watch?v=JXHLAWveh7Y</a:t>
            </a:r>
            <a:endParaRPr lang="en-US" sz="1600" dirty="0"/>
          </a:p>
          <a:p>
            <a:pPr lvl="1"/>
            <a:endParaRPr lang="en-US" dirty="0" smtClean="0"/>
          </a:p>
          <a:p>
            <a:r>
              <a:rPr lang="en-US" sz="2000" dirty="0" err="1" smtClean="0"/>
              <a:t>Yocto</a:t>
            </a:r>
            <a:r>
              <a:rPr lang="en-US" sz="2000" dirty="0" smtClean="0"/>
              <a:t> Project Dev Day Portland, 2017 Presentation (Windows):</a:t>
            </a:r>
            <a:endParaRPr lang="en-US" sz="2000" dirty="0"/>
          </a:p>
          <a:p>
            <a:pPr lvl="1"/>
            <a:r>
              <a:rPr lang="en-US" sz="1600" dirty="0" smtClean="0">
                <a:solidFill>
                  <a:schemeClr val="tx1"/>
                </a:solidFill>
                <a:hlinkClick r:id="rId4"/>
              </a:rPr>
              <a:t>https</a:t>
            </a:r>
            <a:r>
              <a:rPr lang="en-US" sz="1600" dirty="0">
                <a:solidFill>
                  <a:schemeClr val="tx1"/>
                </a:solidFill>
                <a:hlinkClick r:id="rId4"/>
              </a:rPr>
              <a:t>://wiki.yoctoproject.org/wiki/images/f/f6/Yocto_DevDay_Advanced_Class_Portland.pdf </a:t>
            </a:r>
            <a:endParaRPr lang="en-US" sz="1600" dirty="0" smtClean="0">
              <a:solidFill>
                <a:schemeClr val="tx1"/>
              </a:solidFill>
            </a:endParaRPr>
          </a:p>
          <a:p>
            <a:pPr lvl="1"/>
            <a:endParaRPr lang="en-US" sz="1600" dirty="0" smtClean="0">
              <a:solidFill>
                <a:schemeClr val="tx1"/>
              </a:solidFill>
            </a:endParaRPr>
          </a:p>
          <a:p>
            <a:r>
              <a:rPr lang="en-US" sz="1800" dirty="0" err="1" smtClean="0">
                <a:solidFill>
                  <a:schemeClr val="tx1"/>
                </a:solidFill>
              </a:rPr>
              <a:t>Github</a:t>
            </a:r>
            <a:r>
              <a:rPr lang="en-US" sz="1800" dirty="0" smtClean="0">
                <a:solidFill>
                  <a:schemeClr val="tx1"/>
                </a:solidFill>
              </a:rPr>
              <a:t>:</a:t>
            </a:r>
          </a:p>
          <a:p>
            <a:pPr lvl="1"/>
            <a:r>
              <a:rPr lang="en-US" sz="1600" dirty="0">
                <a:hlinkClick r:id="rId5"/>
              </a:rPr>
              <a:t>https://</a:t>
            </a:r>
            <a:r>
              <a:rPr lang="en-US" sz="1600" dirty="0" smtClean="0">
                <a:hlinkClick r:id="rId5"/>
              </a:rPr>
              <a:t>github.com/crops</a:t>
            </a:r>
            <a:endParaRPr lang="en-US" sz="1600" dirty="0" smtClean="0"/>
          </a:p>
          <a:p>
            <a:r>
              <a:rPr lang="en-US" sz="1800" dirty="0" smtClean="0"/>
              <a:t>Docker Hub:</a:t>
            </a:r>
          </a:p>
          <a:p>
            <a:pPr lvl="1"/>
            <a:r>
              <a:rPr lang="en-US" sz="1600" dirty="0">
                <a:hlinkClick r:id="rId6"/>
              </a:rPr>
              <a:t>https://</a:t>
            </a:r>
            <a:r>
              <a:rPr lang="en-US" sz="1600" dirty="0" smtClean="0">
                <a:hlinkClick r:id="rId6"/>
              </a:rPr>
              <a:t>hub.docker.com/r/crops</a:t>
            </a:r>
            <a:endParaRPr lang="en-US" sz="1600" dirty="0"/>
          </a:p>
          <a:p>
            <a:r>
              <a:rPr lang="en-US" sz="2000" dirty="0" err="1" smtClean="0"/>
              <a:t>Freenode</a:t>
            </a:r>
            <a:r>
              <a:rPr lang="en-US" sz="2000" dirty="0" smtClean="0"/>
              <a:t> IRC:</a:t>
            </a:r>
          </a:p>
          <a:p>
            <a:pPr lvl="1"/>
            <a:r>
              <a:rPr lang="en-US" sz="1800" dirty="0" smtClean="0"/>
              <a:t>#crops</a:t>
            </a:r>
            <a:br>
              <a:rPr lang="en-US" sz="1800" dirty="0" smtClean="0"/>
            </a:br>
            <a:r>
              <a:rPr lang="en-US" sz="1800" dirty="0"/>
              <a:t/>
            </a:r>
            <a:br>
              <a:rPr lang="en-US" sz="1800" dirty="0"/>
            </a:br>
            <a:endParaRPr lang="en-US" sz="1800" dirty="0"/>
          </a:p>
        </p:txBody>
      </p:sp>
    </p:spTree>
    <p:extLst>
      <p:ext uri="{BB962C8B-B14F-4D97-AF65-F5344CB8AC3E}">
        <p14:creationId xmlns:p14="http://schemas.microsoft.com/office/powerpoint/2010/main" val="2425521864"/>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128567114"/>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1224838374"/>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2492304134"/>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2005635198"/>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1611671336"/>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1123992474"/>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836354894"/>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8673970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endParaRPr lang="en-US" dirty="0" smtClean="0">
              <a:latin typeface="Arial" charset="0"/>
            </a:endParaRPr>
          </a:p>
          <a:p>
            <a:pPr eaLnBrk="1" hangingPunct="1">
              <a:spcBef>
                <a:spcPts val="900"/>
              </a:spcBef>
            </a:pPr>
            <a:r>
              <a:rPr lang="en-US" dirty="0">
                <a:cs typeface="Arial" charset="0"/>
              </a:rPr>
              <a:t>Tim </a:t>
            </a:r>
            <a:r>
              <a:rPr lang="en-US" dirty="0" err="1">
                <a:cs typeface="Arial" charset="0"/>
              </a:rPr>
              <a:t>Orling</a:t>
            </a:r>
            <a:r>
              <a:rPr lang="en-US" dirty="0">
                <a:cs typeface="Arial" charset="0"/>
              </a:rPr>
              <a:t>, Sean </a:t>
            </a:r>
            <a:r>
              <a:rPr lang="en-US" dirty="0" smtClean="0">
                <a:cs typeface="Arial" charset="0"/>
              </a:rPr>
              <a:t>Hudson, David Reyna</a:t>
            </a:r>
            <a:endParaRPr lang="en-US" dirty="0">
              <a:latin typeface="Arial" charset="0"/>
            </a:endParaRPr>
          </a:p>
        </p:txBody>
      </p:sp>
    </p:spTree>
    <p:extLst>
      <p:ext uri="{BB962C8B-B14F-4D97-AF65-F5344CB8AC3E}">
        <p14:creationId xmlns:p14="http://schemas.microsoft.com/office/powerpoint/2010/main" val="3459670536"/>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834306804"/>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2377233691"/>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1741361952"/>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395567429"/>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038616213"/>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1118771652"/>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3647191160"/>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635225921"/>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584918463"/>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19266458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dirty="0" err="1" smtClean="0">
                <a:latin typeface="courier" charset="0"/>
              </a:rPr>
              <a:t>devtool</a:t>
            </a:r>
            <a:r>
              <a:rPr lang="en-US" dirty="0" smtClean="0">
                <a:latin typeface="+mn-lt"/>
              </a:rPr>
              <a:t> is a collection of tools to aid developer workflow:</a:t>
            </a:r>
          </a:p>
          <a:p>
            <a:pPr lvl="1"/>
            <a:r>
              <a:rPr lang="en-US" dirty="0">
                <a:latin typeface="+mn-lt"/>
              </a:rPr>
              <a:t>C</a:t>
            </a:r>
            <a:r>
              <a:rPr lang="en-US" dirty="0" smtClean="0">
                <a:latin typeface="+mn-lt"/>
              </a:rPr>
              <a:t>reate, update, modify recipes in the build environment</a:t>
            </a:r>
          </a:p>
          <a:p>
            <a:pPr lvl="1"/>
            <a:r>
              <a:rPr lang="en-US" dirty="0" smtClean="0">
                <a:latin typeface="+mn-lt"/>
              </a:rPr>
              <a:t>Streamlines development by performing repetitive tasks via tinfoil (wrapper around </a:t>
            </a:r>
            <a:r>
              <a:rPr lang="en-US" dirty="0" err="1" smtClean="0">
                <a:latin typeface="+mn-lt"/>
              </a:rPr>
              <a:t>bitbake</a:t>
            </a:r>
            <a:r>
              <a:rPr lang="en-US" dirty="0" smtClean="0">
                <a:latin typeface="+mn-lt"/>
              </a:rPr>
              <a:t>) and </a:t>
            </a:r>
            <a:r>
              <a:rPr lang="en-US" dirty="0" err="1" smtClean="0">
                <a:latin typeface="Courier" charset="0"/>
                <a:ea typeface="Courier" charset="0"/>
                <a:cs typeface="Courier" charset="0"/>
              </a:rPr>
              <a:t>recipetool</a:t>
            </a:r>
            <a:r>
              <a:rPr lang="en-US" dirty="0" smtClean="0">
                <a:latin typeface="+mn-lt"/>
              </a:rPr>
              <a:t>.</a:t>
            </a:r>
          </a:p>
          <a:p>
            <a:pPr lvl="1"/>
            <a:r>
              <a:rPr lang="en-US" dirty="0" smtClean="0">
                <a:latin typeface="+mn-lt"/>
              </a:rPr>
              <a:t>Application development in user space (with </a:t>
            </a:r>
            <a:r>
              <a:rPr lang="en-US" dirty="0" err="1" smtClean="0">
                <a:latin typeface="+mn-lt"/>
              </a:rPr>
              <a:t>eSDK</a:t>
            </a:r>
            <a:r>
              <a:rPr lang="en-US" dirty="0" smtClean="0">
                <a:latin typeface="+mn-lt"/>
              </a:rPr>
              <a:t>)</a:t>
            </a:r>
          </a:p>
          <a:p>
            <a:r>
              <a:rPr lang="en-US" dirty="0" smtClean="0">
                <a:latin typeface="+mn-lt"/>
              </a:rPr>
              <a:t>The extensible SDK (</a:t>
            </a:r>
            <a:r>
              <a:rPr lang="en-US" dirty="0" err="1" smtClean="0">
                <a:latin typeface="+mn-lt"/>
              </a:rPr>
              <a:t>eSDK</a:t>
            </a:r>
            <a:r>
              <a:rPr lang="en-US" dirty="0" smtClean="0">
                <a:latin typeface="+mn-lt"/>
              </a:rPr>
              <a:t>) </a:t>
            </a:r>
            <a:r>
              <a:rPr lang="en-US" dirty="0" smtClean="0"/>
              <a:t>is </a:t>
            </a:r>
            <a:r>
              <a:rPr lang="en-US" dirty="0"/>
              <a:t>a portable and standalone development environment , basically an SDK with an added </a:t>
            </a:r>
            <a:r>
              <a:rPr lang="en-US" b="0" dirty="0" err="1">
                <a:latin typeface="courier" charset="0"/>
              </a:rPr>
              <a:t>bitbake</a:t>
            </a:r>
            <a:r>
              <a:rPr lang="en-US" dirty="0"/>
              <a:t> executive via </a:t>
            </a:r>
            <a:r>
              <a:rPr lang="en-US" b="0" dirty="0" err="1">
                <a:latin typeface="courier" charset="0"/>
              </a:rPr>
              <a:t>devtool</a:t>
            </a:r>
            <a:r>
              <a:rPr lang="en-US" dirty="0" smtClean="0"/>
              <a:t>.</a:t>
            </a:r>
          </a:p>
          <a:p>
            <a:r>
              <a:rPr lang="en-US" dirty="0" smtClean="0"/>
              <a:t>The </a:t>
            </a:r>
            <a:r>
              <a:rPr lang="en-US" dirty="0" err="1" smtClean="0"/>
              <a:t>eSDK</a:t>
            </a:r>
            <a:r>
              <a:rPr lang="en-US" dirty="0" smtClean="0"/>
              <a:t> runs in a Linux environment, but we will cover running it in a Mac OS X (or Windows) environment in the CROPS session (using Docker containers).</a:t>
            </a:r>
            <a:endParaRPr lang="en-US" dirty="0" smtClean="0">
              <a:latin typeface="+mn-lt"/>
            </a:endParaRPr>
          </a:p>
          <a:p>
            <a:r>
              <a:rPr lang="en-US" sz="2000" i="1" dirty="0" smtClean="0">
                <a:solidFill>
                  <a:srgbClr val="0071C5"/>
                </a:solidFill>
                <a:latin typeface="+mn-lt"/>
              </a:rPr>
              <a:t>NOTE:  this session will focus on the layer maintainer/system integrator’s workflow (build environment)</a:t>
            </a:r>
          </a:p>
        </p:txBody>
      </p:sp>
    </p:spTree>
    <p:extLst>
      <p:ext uri="{BB962C8B-B14F-4D97-AF65-F5344CB8AC3E}">
        <p14:creationId xmlns:p14="http://schemas.microsoft.com/office/powerpoint/2010/main" val="2657971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2317"/>
            <a:ext cx="8227438" cy="889000"/>
          </a:xfrm>
        </p:spPr>
        <p:txBody>
          <a:bodyPr/>
          <a:lstStyle/>
          <a:p>
            <a:r>
              <a:rPr lang="en-US" dirty="0" smtClean="0">
                <a:latin typeface="Arial" charset="0"/>
              </a:rPr>
              <a:t>Example Patches </a:t>
            </a:r>
            <a:r>
              <a:rPr lang="en-US" dirty="0">
                <a:latin typeface="Arial" charset="0"/>
              </a:rPr>
              <a:t>for 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30305" y="812801"/>
            <a:ext cx="7519895" cy="5270500"/>
          </a:xfrm>
          <a:prstGeom prst="rect">
            <a:avLst/>
          </a:prstGeom>
        </p:spPr>
        <p:txBody>
          <a:bodyPr>
            <a:noAutofit/>
          </a:bodyPr>
          <a:lstStyle/>
          <a:p>
            <a:pPr marL="0" lvl="0" indent="0">
              <a:buNone/>
            </a:pPr>
            <a:r>
              <a:rPr lang="en-US" sz="1200" dirty="0" err="1" smtClean="0">
                <a:solidFill>
                  <a:srgbClr val="666666"/>
                </a:solidFill>
                <a:latin typeface="Open Sans"/>
              </a:rPr>
              <a:t>Juro</a:t>
            </a:r>
            <a:r>
              <a:rPr lang="en-US" sz="1200" dirty="0" smtClean="0">
                <a:solidFill>
                  <a:srgbClr val="666666"/>
                </a:solidFill>
                <a:latin typeface="Open Sans"/>
              </a:rPr>
              <a:t> </a:t>
            </a:r>
            <a:r>
              <a:rPr lang="en-US" sz="1200" dirty="0" err="1">
                <a:solidFill>
                  <a:srgbClr val="666666"/>
                </a:solidFill>
                <a:latin typeface="Open Sans"/>
              </a:rPr>
              <a:t>Bystricky</a:t>
            </a:r>
            <a:r>
              <a:rPr lang="en-US" sz="1200" dirty="0">
                <a:solidFill>
                  <a:srgbClr val="666666"/>
                </a:solidFill>
                <a:latin typeface="Open Sans"/>
              </a:rPr>
              <a:t> (34):</a:t>
            </a:r>
          </a:p>
          <a:p>
            <a:pPr marL="0" lvl="0" indent="0">
              <a:buNone/>
            </a:pPr>
            <a:r>
              <a:rPr lang="en-US" sz="1200" dirty="0">
                <a:solidFill>
                  <a:srgbClr val="666666"/>
                </a:solidFill>
                <a:latin typeface="Open Sans"/>
              </a:rPr>
              <a:t>      </a:t>
            </a:r>
            <a:r>
              <a:rPr lang="en-US" sz="1200" dirty="0" err="1">
                <a:solidFill>
                  <a:srgbClr val="666666"/>
                </a:solidFill>
                <a:latin typeface="Open Sans"/>
              </a:rPr>
              <a:t>license.bbclass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classutils.py: deterministic sorting</a:t>
            </a:r>
          </a:p>
          <a:p>
            <a:pPr marL="0" lvl="0" indent="0">
              <a:buNone/>
            </a:pPr>
            <a:r>
              <a:rPr lang="en-US" sz="1200" dirty="0">
                <a:solidFill>
                  <a:srgbClr val="666666"/>
                </a:solidFill>
                <a:latin typeface="Open Sans"/>
              </a:rPr>
              <a:t>      e2fsprogs-doc: binary reproducible</a:t>
            </a:r>
          </a:p>
          <a:p>
            <a:pPr marL="0" lvl="0" indent="0">
              <a:buNone/>
            </a:pPr>
            <a:r>
              <a:rPr lang="en-US" sz="1200" dirty="0">
                <a:solidFill>
                  <a:srgbClr val="666666"/>
                </a:solidFill>
                <a:latin typeface="Open Sans"/>
              </a:rPr>
              <a:t>      python3: improve reproducibility</a:t>
            </a:r>
          </a:p>
          <a:p>
            <a:pPr marL="0" lvl="0" indent="0">
              <a:buNone/>
            </a:pPr>
            <a:r>
              <a:rPr lang="en-US" sz="1200" dirty="0">
                <a:solidFill>
                  <a:srgbClr val="666666"/>
                </a:solidFill>
                <a:latin typeface="Open Sans"/>
              </a:rPr>
              <a:t>      busybox.inc: improve reproducibility</a:t>
            </a:r>
          </a:p>
          <a:p>
            <a:pPr marL="0" lvl="0" indent="0">
              <a:buNone/>
            </a:pPr>
            <a:r>
              <a:rPr lang="en-US" sz="1200" dirty="0">
                <a:solidFill>
                  <a:srgbClr val="666666"/>
                </a:solidFill>
                <a:latin typeface="Open Sans"/>
              </a:rPr>
              <a:t>      image-</a:t>
            </a:r>
            <a:r>
              <a:rPr lang="en-US" sz="1200" dirty="0" err="1">
                <a:solidFill>
                  <a:srgbClr val="666666"/>
                </a:solidFill>
                <a:latin typeface="Open Sans"/>
              </a:rPr>
              <a:t>prelink.bbclass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kernel.bbclass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image.bbclass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gmp</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python2.7: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attr</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acl_2.25: improve reproducibility</a:t>
            </a:r>
          </a:p>
          <a:p>
            <a:pPr marL="0" lvl="0" indent="0">
              <a:buNone/>
            </a:pPr>
            <a:r>
              <a:rPr lang="en-US" sz="1200" dirty="0">
                <a:solidFill>
                  <a:srgbClr val="666666"/>
                </a:solidFill>
                <a:latin typeface="Open Sans"/>
              </a:rPr>
              <a:t>      zlib_1.2.11.bb: remove build host references</a:t>
            </a:r>
          </a:p>
          <a:p>
            <a:pPr marL="0" lvl="0" indent="0">
              <a:buNone/>
            </a:pPr>
            <a:r>
              <a:rPr lang="en-US" sz="1200" dirty="0">
                <a:solidFill>
                  <a:srgbClr val="666666"/>
                </a:solidFill>
                <a:latin typeface="Open Sans"/>
              </a:rPr>
              <a:t>      flex_2.6.0.bb: remove build host references</a:t>
            </a:r>
          </a:p>
          <a:p>
            <a:pPr marL="0" lvl="0" indent="0">
              <a:buNone/>
            </a:pPr>
            <a:r>
              <a:rPr lang="en-US" sz="1200" dirty="0">
                <a:solidFill>
                  <a:srgbClr val="666666"/>
                </a:solidFill>
                <a:latin typeface="Open Sans"/>
              </a:rPr>
              <a:t>      bash.inc: improve reproducibility</a:t>
            </a:r>
          </a:p>
          <a:p>
            <a:pPr marL="0" lvl="0" indent="0">
              <a:buNone/>
            </a:pPr>
            <a:r>
              <a:rPr lang="en-US" sz="1200" dirty="0">
                <a:solidFill>
                  <a:srgbClr val="666666"/>
                </a:solidFill>
                <a:latin typeface="Open Sans"/>
              </a:rPr>
              <a:t>      package_manager.py: improve </a:t>
            </a:r>
            <a:r>
              <a:rPr lang="en-US" sz="1200" dirty="0" smtClean="0">
                <a:solidFill>
                  <a:srgbClr val="666666"/>
                </a:solidFill>
                <a:latin typeface="Open Sans"/>
              </a:rPr>
              <a:t>reproducibility …</a:t>
            </a:r>
            <a:br>
              <a:rPr lang="en-US" sz="1200" dirty="0" smtClean="0">
                <a:solidFill>
                  <a:srgbClr val="666666"/>
                </a:solidFill>
                <a:latin typeface="Open Sans"/>
              </a:rPr>
            </a:br>
            <a:r>
              <a:rPr lang="en-US" sz="1050" dirty="0" smtClean="0">
                <a:solidFill>
                  <a:srgbClr val="666666"/>
                </a:solidFill>
                <a:latin typeface="Open Sans"/>
              </a:rPr>
              <a:t>      …</a:t>
            </a:r>
          </a:p>
        </p:txBody>
      </p:sp>
    </p:spTree>
    <p:extLst>
      <p:ext uri="{BB962C8B-B14F-4D97-AF65-F5344CB8AC3E}">
        <p14:creationId xmlns:p14="http://schemas.microsoft.com/office/powerpoint/2010/main" val="1623860974"/>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Nine</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3428853243"/>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4260723219"/>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2237396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472051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4016680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return 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850927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631216"/>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p>
          <a:p>
            <a:pPr marL="342900" indent="-342900">
              <a:buFont typeface="Arial" panose="020B0604020202020204" pitchFamily="34" charset="0"/>
              <a:buChar char="•"/>
            </a:pPr>
            <a:r>
              <a:rPr lang="fr-FR" sz="2000" i="1" dirty="0" smtClean="0"/>
              <a:t>Sources </a:t>
            </a:r>
            <a:r>
              <a:rPr lang="fr-FR" sz="2000" i="1" dirty="0" err="1"/>
              <a:t>available</a:t>
            </a:r>
            <a:r>
              <a:rPr lang="fr-FR" sz="2000" i="1" dirty="0"/>
              <a:t> on https://github.com/koansoftware/simplest-kernel-module.git</a:t>
            </a:r>
            <a:endParaRPr lang="en-US" sz="2000" dirty="0"/>
          </a:p>
        </p:txBody>
      </p:sp>
    </p:spTree>
    <p:extLst>
      <p:ext uri="{BB962C8B-B14F-4D97-AF65-F5344CB8AC3E}">
        <p14:creationId xmlns:p14="http://schemas.microsoft.com/office/powerpoint/2010/main" val="134474504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br>
              <a:rPr lang="en-US" sz="1800" b="0" dirty="0" smtClean="0">
                <a:solidFill>
                  <a:srgbClr val="37424A"/>
                </a:solidFill>
              </a:rPr>
            </a:br>
            <a:endParaRPr lang="en-US" sz="1800" b="0" dirty="0" smtClean="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1800" dirty="0" smtClean="0"/>
              <a:t/>
            </a:r>
            <a:br>
              <a:rPr lang="en-US" sz="1800" dirty="0" smtClean="0"/>
            </a:br>
            <a:r>
              <a:rPr lang="en-US" sz="1800" dirty="0" smtClean="0"/>
              <a:t>/scratch/</a:t>
            </a:r>
            <a:r>
              <a:rPr lang="en-US" sz="1800" dirty="0" err="1" smtClean="0"/>
              <a:t>sdk</a:t>
            </a:r>
            <a:r>
              <a:rPr lang="en-US" sz="1800" dirty="0" smtClean="0"/>
              <a:t>/</a:t>
            </a:r>
            <a:r>
              <a:rPr lang="en-US" sz="1800" dirty="0" err="1" smtClean="0"/>
              <a:t>qemuarm</a:t>
            </a:r>
            <a:endParaRPr lang="en-US" sz="1800" b="0" dirty="0" smtClean="0">
              <a:solidFill>
                <a:srgbClr val="37424A"/>
              </a:solidFill>
            </a:endParaRPr>
          </a:p>
          <a:p>
            <a:endParaRPr lang="en-US" sz="1800" dirty="0">
              <a:solidFill>
                <a:schemeClr val="tx1"/>
              </a:solidFill>
            </a:endParaRPr>
          </a:p>
        </p:txBody>
      </p:sp>
      <p:sp>
        <p:nvSpPr>
          <p:cNvPr id="5" name="CustomShape 4"/>
          <p:cNvSpPr/>
          <p:nvPr/>
        </p:nvSpPr>
        <p:spPr>
          <a:xfrm>
            <a:off x="605240" y="2565400"/>
            <a:ext cx="7984440" cy="1981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800" dirty="0"/>
              <a:t>$ cd /</a:t>
            </a:r>
            <a:r>
              <a:rPr lang="en-US" sz="1800" dirty="0" smtClean="0"/>
              <a:t>scratch/working/build/</a:t>
            </a:r>
            <a:r>
              <a:rPr lang="en-US" sz="1800" dirty="0" err="1" smtClean="0"/>
              <a:t>tmp</a:t>
            </a:r>
            <a:r>
              <a:rPr lang="en-US" sz="1800" dirty="0" smtClean="0"/>
              <a:t>/deploy/</a:t>
            </a:r>
            <a:r>
              <a:rPr lang="en-US" sz="1800" dirty="0" err="1" smtClean="0"/>
              <a:t>sdk</a:t>
            </a:r>
            <a:r>
              <a:rPr lang="en-US" sz="1800" dirty="0" smtClean="0"/>
              <a:t>/</a:t>
            </a:r>
          </a:p>
          <a:p>
            <a:endParaRPr lang="en-US" sz="1800" dirty="0"/>
          </a:p>
          <a:p>
            <a:r>
              <a:rPr lang="en-US" sz="1800" dirty="0"/>
              <a:t>$ ./poky-glibc-x86_64-core-image-base-armv5e-toolchain-ext-2.4.sh </a:t>
            </a:r>
            <a:r>
              <a:rPr lang="en-US" sz="1800" dirty="0" smtClean="0"/>
              <a:t>\</a:t>
            </a:r>
          </a:p>
          <a:p>
            <a:r>
              <a:rPr lang="en-US" sz="1800" dirty="0" smtClean="0"/>
              <a:t>        -</a:t>
            </a:r>
            <a:r>
              <a:rPr lang="en-US" sz="1800" dirty="0"/>
              <a:t>d /scratch/</a:t>
            </a:r>
            <a:r>
              <a:rPr lang="en-US" sz="1800" dirty="0" err="1"/>
              <a:t>sdk</a:t>
            </a:r>
            <a:r>
              <a:rPr lang="en-US" sz="1800" dirty="0"/>
              <a:t>/</a:t>
            </a:r>
            <a:r>
              <a:rPr lang="en-US" sz="1800" dirty="0" err="1"/>
              <a:t>qemuarm</a:t>
            </a:r>
            <a:r>
              <a:rPr lang="en-US" sz="1800" dirty="0"/>
              <a:t> -y</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9954748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Types of projects currently supported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568325" lvl="1">
              <a:buFont typeface="Arial" charset="0"/>
              <a:buChar char="•"/>
            </a:pPr>
            <a:r>
              <a:rPr lang="en-US" sz="2400" dirty="0" err="1">
                <a:latin typeface="+mj-lt"/>
              </a:rPr>
              <a:t>Autotools</a:t>
            </a:r>
            <a:r>
              <a:rPr lang="en-US" sz="2400" dirty="0">
                <a:latin typeface="+mj-lt"/>
              </a:rPr>
              <a:t> (</a:t>
            </a:r>
            <a:r>
              <a:rPr lang="en-US" sz="2400" b="1" dirty="0" err="1">
                <a:latin typeface="Courier" charset="0"/>
                <a:ea typeface="Courier" charset="0"/>
                <a:cs typeface="Courier" charset="0"/>
              </a:rPr>
              <a:t>autoconf</a:t>
            </a:r>
            <a:r>
              <a:rPr lang="en-US" sz="2400" dirty="0">
                <a:latin typeface="+mj-lt"/>
              </a:rPr>
              <a:t> and </a:t>
            </a:r>
            <a:r>
              <a:rPr lang="en-US" sz="2400" b="1" dirty="0" err="1">
                <a:latin typeface="Courier" charset="0"/>
                <a:ea typeface="Courier" charset="0"/>
                <a:cs typeface="Courier" charset="0"/>
              </a:rPr>
              <a:t>automake</a:t>
            </a:r>
            <a:r>
              <a:rPr lang="en-US" sz="2400" dirty="0">
                <a:latin typeface="+mj-lt"/>
              </a:rPr>
              <a:t>)</a:t>
            </a:r>
          </a:p>
          <a:p>
            <a:pPr marL="568325" lvl="1">
              <a:buFont typeface="Arial" charset="0"/>
              <a:buChar char="•"/>
            </a:pPr>
            <a:r>
              <a:rPr lang="en-US" sz="2400" dirty="0" err="1">
                <a:latin typeface="+mj-lt"/>
              </a:rPr>
              <a:t>Cmake</a:t>
            </a:r>
            <a:endParaRPr lang="en-US" sz="2400" dirty="0">
              <a:latin typeface="+mj-lt"/>
            </a:endParaRPr>
          </a:p>
          <a:p>
            <a:pPr marL="568325" lvl="1">
              <a:buFont typeface="Arial" charset="0"/>
              <a:buChar char="•"/>
            </a:pPr>
            <a:r>
              <a:rPr lang="en-US" sz="2400" b="1" dirty="0" err="1">
                <a:latin typeface="Courier" charset="0"/>
                <a:ea typeface="Courier" charset="0"/>
                <a:cs typeface="Courier" charset="0"/>
              </a:rPr>
              <a:t>qmake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Plain </a:t>
            </a:r>
            <a:r>
              <a:rPr lang="en-US" sz="2400" b="1" dirty="0" err="1">
                <a:latin typeface="Courier" charset="0"/>
                <a:ea typeface="Courier" charset="0"/>
                <a:cs typeface="Courier" charset="0"/>
              </a:rPr>
              <a:t>Makefile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Out-of-tree kernel module</a:t>
            </a:r>
          </a:p>
          <a:p>
            <a:pPr marL="568325" lvl="1">
              <a:buFont typeface="Arial" charset="0"/>
              <a:buChar char="•"/>
            </a:pPr>
            <a:r>
              <a:rPr lang="en-US" sz="2400" dirty="0">
                <a:latin typeface="+mj-lt"/>
              </a:rPr>
              <a:t>Binary package (i.e. “</a:t>
            </a:r>
            <a:r>
              <a:rPr lang="en-US" sz="2400" b="1" dirty="0">
                <a:latin typeface="+mj-lt"/>
                <a:cs typeface="Courier New" panose="02070309020205020404" pitchFamily="49" charset="0"/>
              </a:rPr>
              <a:t>-b</a:t>
            </a:r>
            <a:r>
              <a:rPr lang="en-US" sz="2400" dirty="0">
                <a:latin typeface="+mj-lt"/>
              </a:rPr>
              <a:t>” option)</a:t>
            </a:r>
          </a:p>
          <a:p>
            <a:pPr marL="568325" lvl="1">
              <a:buFont typeface="Arial" charset="0"/>
              <a:buChar char="•"/>
            </a:pPr>
            <a:r>
              <a:rPr lang="en-US" sz="2400" dirty="0" err="1" smtClean="0">
                <a:latin typeface="+mj-lt"/>
              </a:rPr>
              <a:t>Node.js</a:t>
            </a:r>
            <a:r>
              <a:rPr lang="en-US" sz="2400" dirty="0" smtClean="0">
                <a:latin typeface="+mj-lt"/>
              </a:rPr>
              <a:t> </a:t>
            </a:r>
            <a:r>
              <a:rPr lang="en-US" sz="2400" dirty="0">
                <a:latin typeface="+mj-lt"/>
              </a:rPr>
              <a:t>module</a:t>
            </a:r>
          </a:p>
          <a:p>
            <a:pPr marL="568325" lvl="1">
              <a:buFont typeface="Arial" charset="0"/>
              <a:buChar char="•"/>
            </a:pPr>
            <a:r>
              <a:rPr lang="en-US" sz="2400" dirty="0">
                <a:latin typeface="+mj-lt"/>
              </a:rPr>
              <a:t>Python modules that use </a:t>
            </a:r>
            <a:r>
              <a:rPr lang="en-US" sz="2400" b="1" dirty="0" err="1">
                <a:latin typeface="Courier" charset="0"/>
                <a:ea typeface="Courier" charset="0"/>
                <a:cs typeface="Courier" charset="0"/>
              </a:rPr>
              <a:t>setuptools</a:t>
            </a:r>
            <a:r>
              <a:rPr lang="en-US" sz="2400" dirty="0">
                <a:latin typeface="+mj-lt"/>
              </a:rPr>
              <a:t> or </a:t>
            </a:r>
            <a:r>
              <a:rPr lang="en-US" sz="2400" b="1" dirty="0" err="1">
                <a:latin typeface="Courier" charset="0"/>
                <a:ea typeface="Courier" charset="0"/>
                <a:cs typeface="Courier" charset="0"/>
              </a:rPr>
              <a:t>distutils</a:t>
            </a:r>
            <a:endParaRPr lang="en-US" sz="2400" b="1" dirty="0">
              <a:latin typeface="Courier" charset="0"/>
              <a:ea typeface="Courier" charset="0"/>
              <a:cs typeface="Courier" charset="0"/>
            </a:endParaRPr>
          </a:p>
        </p:txBody>
      </p:sp>
    </p:spTree>
    <p:extLst>
      <p:ext uri="{BB962C8B-B14F-4D97-AF65-F5344CB8AC3E}">
        <p14:creationId xmlns:p14="http://schemas.microsoft.com/office/powerpoint/2010/main" val="3102352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466867033"/>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SDK </a:t>
            </a:r>
            <a:r>
              <a:rPr lang="en-US" sz="1800" dirty="0"/>
              <a:t>environment now set </a:t>
            </a:r>
            <a:r>
              <a:rPr lang="en-US" sz="1800" dirty="0" smtClean="0"/>
              <a:t>up</a:t>
            </a:r>
            <a:endParaRPr lang="en-US" sz="1800" dirty="0"/>
          </a:p>
          <a:p>
            <a:r>
              <a:rPr lang="en-US" sz="1800" dirty="0"/>
              <a:t>Additionally you may now run </a:t>
            </a:r>
            <a:r>
              <a:rPr lang="en-US" sz="1800" dirty="0" err="1"/>
              <a:t>devtool</a:t>
            </a:r>
            <a:r>
              <a:rPr lang="en-US" sz="1800" dirty="0"/>
              <a:t> to perform development tasks</a:t>
            </a:r>
            <a:r>
              <a:rPr lang="en-US" sz="1800" dirty="0" smtClean="0"/>
              <a:t>.</a:t>
            </a:r>
            <a:endParaRPr lang="en-US" sz="1800" dirty="0"/>
          </a:p>
          <a:p>
            <a:r>
              <a:rPr lang="en-US" sz="1800" dirty="0"/>
              <a:t>Run </a:t>
            </a:r>
            <a:r>
              <a:rPr lang="en-US" sz="1800" dirty="0" err="1"/>
              <a:t>devtool</a:t>
            </a:r>
            <a:r>
              <a:rPr lang="en-US" sz="1800" dirty="0"/>
              <a:t> --help for further details</a:t>
            </a:r>
            <a:endParaRPr lang="en-US" sz="1800" dirty="0">
              <a:latin typeface="Courier New" panose="02070309020205020404" pitchFamily="49" charset="0"/>
              <a:cs typeface="Courier New" panose="02070309020205020404" pitchFamily="49" charset="0"/>
            </a:endParaRPr>
          </a:p>
          <a:p>
            <a:endParaRPr lang="en-US" sz="1800" dirty="0">
              <a:solidFill>
                <a:schemeClr val="tx1"/>
              </a:solidFill>
            </a:endParaRPr>
          </a:p>
        </p:txBody>
      </p:sp>
      <p:sp>
        <p:nvSpPr>
          <p:cNvPr id="5" name="CustomShape 4"/>
          <p:cNvSpPr/>
          <p:nvPr/>
        </p:nvSpPr>
        <p:spPr>
          <a:xfrm>
            <a:off x="490940" y="2235200"/>
            <a:ext cx="7984440" cy="990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a:t>$ </a:t>
            </a:r>
            <a:r>
              <a:rPr lang="en-US" sz="1600" b="1" dirty="0" smtClean="0"/>
              <a:t>source  </a:t>
            </a:r>
            <a:r>
              <a:rPr lang="en-US" sz="1600" b="1" dirty="0"/>
              <a:t>/</a:t>
            </a:r>
            <a:r>
              <a:rPr lang="en-US" sz="1600" b="1" dirty="0" smtClean="0"/>
              <a:t>scratch/</a:t>
            </a:r>
            <a:r>
              <a:rPr lang="en-US" sz="1600" b="1" dirty="0" err="1" smtClean="0"/>
              <a:t>sdk</a:t>
            </a:r>
            <a:r>
              <a:rPr lang="en-US" sz="1600" b="1" dirty="0" smtClean="0"/>
              <a:t>/</a:t>
            </a:r>
            <a:r>
              <a:rPr lang="en-US" sz="1600" b="1" dirty="0" err="1" smtClean="0"/>
              <a:t>qemuarm</a:t>
            </a:r>
            <a:r>
              <a:rPr lang="en-US" sz="1600" b="1" dirty="0" smtClean="0"/>
              <a:t>/environment-setup-armv5e-poky-linux-gnueabi</a:t>
            </a:r>
          </a:p>
          <a:p>
            <a:endParaRPr lang="en-US" sz="1400" b="1" dirty="0"/>
          </a:p>
        </p:txBody>
      </p:sp>
    </p:spTree>
    <p:extLst>
      <p:ext uri="{BB962C8B-B14F-4D97-AF65-F5344CB8AC3E}">
        <p14:creationId xmlns:p14="http://schemas.microsoft.com/office/powerpoint/2010/main" val="991925566"/>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52689027"/>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err="1"/>
              <a:t>Qemu</a:t>
            </a:r>
            <a:r>
              <a:rPr lang="en-US" sz="2000" b="0" dirty="0"/>
              <a:t> machine in the TARGET shell you were using</a:t>
            </a:r>
          </a:p>
          <a:p>
            <a:r>
              <a:rPr lang="en-US" sz="2000" b="0" dirty="0" smtClean="0"/>
              <a:t>Login </a:t>
            </a:r>
            <a:r>
              <a:rPr lang="en-US" sz="2000" b="0" dirty="0"/>
              <a:t>using user </a:t>
            </a:r>
            <a:r>
              <a:rPr lang="en-US" sz="2000" dirty="0"/>
              <a:t>: 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runqemu</a:t>
            </a:r>
            <a:r>
              <a:rPr lang="en-US" sz="1800" b="1" dirty="0" smtClean="0"/>
              <a:t> </a:t>
            </a:r>
            <a:r>
              <a:rPr lang="en-US" sz="1800" b="1" dirty="0" err="1" smtClean="0"/>
              <a:t>qemuarm</a:t>
            </a:r>
            <a:r>
              <a:rPr lang="en-US" sz="1800" b="1" dirty="0" smtClean="0"/>
              <a:t> </a:t>
            </a:r>
            <a:r>
              <a:rPr lang="en-US" sz="1800" b="1" dirty="0" err="1" smtClean="0"/>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1386406"/>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17180288"/>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392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26954020"/>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endParaRPr lang="en-US" sz="2000" i="1" dirty="0"/>
          </a:p>
          <a:p>
            <a:r>
              <a:rPr lang="en-US" sz="2000" b="0" dirty="0" err="1"/>
              <a:t>root@qemuarm</a:t>
            </a:r>
            <a:r>
              <a:rPr lang="en-US" sz="2000" b="0" dirty="0"/>
              <a:t>:~# </a:t>
            </a:r>
            <a:r>
              <a:rPr lang="en-US" sz="2000" b="0" dirty="0" err="1"/>
              <a:t>ifconfig</a:t>
            </a:r>
            <a:endParaRPr lang="en-US" sz="2000" b="0" dirty="0"/>
          </a:p>
          <a:p>
            <a:r>
              <a:rPr lang="en-US" sz="2000" dirty="0" smtClean="0"/>
              <a:t>In </a:t>
            </a:r>
            <a:r>
              <a:rPr lang="en-US" sz="2000" dirty="0"/>
              <a:t>the </a:t>
            </a:r>
            <a:r>
              <a:rPr lang="en-US" sz="2000" dirty="0" err="1"/>
              <a:t>eSDK</a:t>
            </a:r>
            <a:r>
              <a:rPr lang="en-US" sz="2000" dirty="0"/>
              <a:t> </a:t>
            </a:r>
            <a:r>
              <a:rPr lang="en-US" sz="2000" b="0" dirty="0"/>
              <a:t>(HOST) </a:t>
            </a:r>
            <a:r>
              <a:rPr lang="en-US" sz="2000" dirty="0"/>
              <a:t>shell,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p>
          <a:p>
            <a:r>
              <a:rPr lang="en-US" sz="1600" b="1" dirty="0"/>
              <a:t>$ </a:t>
            </a:r>
            <a:r>
              <a:rPr lang="en-US" sz="1600" b="1" dirty="0" err="1"/>
              <a:t>devtool</a:t>
            </a:r>
            <a:r>
              <a:rPr lang="en-US" sz="1600" b="1" dirty="0"/>
              <a:t> deploy-target -s </a:t>
            </a:r>
            <a:r>
              <a:rPr lang="en-US" sz="1600" b="1" dirty="0" err="1"/>
              <a:t>simplestmodule</a:t>
            </a:r>
            <a:r>
              <a:rPr lang="en-US" sz="1600" b="1" dirty="0"/>
              <a:t> root@192.168.7.2</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13098715"/>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devtool_deploy.list</a:t>
            </a:r>
            <a:r>
              <a:rPr lang="en-US" sz="1400" b="1" dirty="0"/>
              <a:t> </a:t>
            </a:r>
            <a:r>
              <a:rPr lang="en-US" sz="1400" b="1" dirty="0" smtClean="0"/>
              <a:t>			100</a:t>
            </a:r>
            <a:r>
              <a:rPr lang="en-US" sz="1400" b="1" dirty="0"/>
              <a:t>% </a:t>
            </a:r>
            <a:r>
              <a:rPr lang="en-US" sz="1400" b="1" dirty="0" smtClean="0"/>
              <a:t>  108 	0.1KB/s 	00:00</a:t>
            </a:r>
            <a:endParaRPr lang="en-US" sz="1400" b="1" dirty="0"/>
          </a:p>
          <a:p>
            <a:r>
              <a:rPr lang="en-US" sz="1400" b="1" dirty="0"/>
              <a:t>devtool_deploy.sh </a:t>
            </a:r>
            <a:r>
              <a:rPr lang="en-US" sz="1400" b="1" dirty="0" smtClean="0"/>
              <a:t>			100</a:t>
            </a:r>
            <a:r>
              <a:rPr lang="en-US" sz="1400" b="1" dirty="0"/>
              <a:t>% 1017 </a:t>
            </a:r>
            <a:r>
              <a:rPr lang="en-US" sz="1400" b="1" dirty="0" smtClean="0"/>
              <a:t>	1.0KB/s 	00:00</a:t>
            </a:r>
            <a:endParaRPr lang="en-US" sz="1400" b="1" dirty="0"/>
          </a:p>
          <a:p>
            <a:r>
              <a:rPr lang="en-US" sz="1400" b="1" dirty="0"/>
              <a:t>./</a:t>
            </a:r>
          </a:p>
          <a:p>
            <a:r>
              <a:rPr lang="en-US" sz="1400" b="1" dirty="0"/>
              <a:t>./lib/</a:t>
            </a:r>
          </a:p>
          <a:p>
            <a:r>
              <a:rPr lang="en-US" sz="1400" b="1" dirty="0"/>
              <a:t>./lib/modules/</a:t>
            </a:r>
          </a:p>
          <a:p>
            <a:r>
              <a:rPr lang="en-US" sz="1400" b="1" dirty="0"/>
              <a:t>./lib/modules/4.12.12-yocto-standard/</a:t>
            </a:r>
          </a:p>
          <a:p>
            <a:r>
              <a:rPr lang="en-US" sz="1400" b="1" dirty="0"/>
              <a:t>./lib/modules/4.12.12-yocto-standard/extra/</a:t>
            </a:r>
          </a:p>
          <a:p>
            <a:r>
              <a:rPr lang="en-US" sz="1400" b="1" dirty="0"/>
              <a:t>./lib/modules/4.12.12-yocto-standard/extra/</a:t>
            </a:r>
            <a:r>
              <a:rPr lang="en-US" sz="1400" b="1" dirty="0" err="1"/>
              <a:t>hellokernel.ko</a:t>
            </a:r>
            <a:endParaRPr lang="en-US" sz="1400" b="1" dirty="0"/>
          </a:p>
          <a:p>
            <a:r>
              <a:rPr lang="en-US" sz="1400" b="1" dirty="0"/>
              <a:t>./</a:t>
            </a:r>
            <a:r>
              <a:rPr lang="en-US" sz="1400" b="1" dirty="0" err="1"/>
              <a:t>usr</a:t>
            </a:r>
            <a:r>
              <a:rPr lang="en-US" sz="1400" b="1" dirty="0"/>
              <a:t>/</a:t>
            </a:r>
          </a:p>
          <a:p>
            <a:r>
              <a:rPr lang="en-US" sz="1400" b="1" dirty="0"/>
              <a:t>./</a:t>
            </a:r>
            <a:r>
              <a:rPr lang="en-US" sz="1400" b="1" dirty="0" err="1"/>
              <a:t>usr</a:t>
            </a:r>
            <a:r>
              <a:rPr lang="en-US" sz="1400" b="1" dirty="0"/>
              <a:t>/include/</a:t>
            </a:r>
          </a:p>
          <a:p>
            <a:r>
              <a:rPr lang="en-US" sz="1400" b="1" dirty="0"/>
              <a:t>./</a:t>
            </a:r>
            <a:r>
              <a:rPr lang="en-US" sz="1400" b="1" dirty="0" err="1"/>
              <a:t>usr</a:t>
            </a:r>
            <a:r>
              <a:rPr lang="en-US" sz="1400" b="1" dirty="0"/>
              <a:t>/include/</a:t>
            </a:r>
            <a:r>
              <a:rPr lang="en-US" sz="1400" b="1" dirty="0" err="1"/>
              <a:t>simplestmodule</a:t>
            </a:r>
            <a:r>
              <a:rPr lang="en-US" sz="1400" b="1" dirty="0"/>
              <a:t>/</a:t>
            </a:r>
          </a:p>
          <a:p>
            <a:r>
              <a:rPr lang="en-US" sz="1400" b="1" dirty="0"/>
              <a:t>./</a:t>
            </a:r>
            <a:r>
              <a:rPr lang="en-US" sz="1400" b="1" dirty="0" err="1"/>
              <a:t>usr</a:t>
            </a:r>
            <a:r>
              <a:rPr lang="en-US" sz="1400" b="1" dirty="0"/>
              <a:t>/include/</a:t>
            </a:r>
            <a:r>
              <a:rPr lang="en-US" sz="1400" b="1" dirty="0" err="1"/>
              <a:t>simplestmodule</a:t>
            </a:r>
            <a:r>
              <a:rPr lang="en-US" sz="1400" b="1" dirty="0"/>
              <a:t>/</a:t>
            </a:r>
            <a:r>
              <a:rPr lang="en-US" sz="1400" b="1" dirty="0" err="1"/>
              <a:t>Module.symvers</a:t>
            </a:r>
            <a:endParaRPr lang="en-US" sz="1400" b="1" dirty="0"/>
          </a:p>
          <a:p>
            <a:r>
              <a:rPr lang="en-US" sz="1400" b="1" dirty="0"/>
              <a:t>./</a:t>
            </a:r>
            <a:r>
              <a:rPr lang="en-US" sz="1400" b="1" dirty="0" err="1"/>
              <a:t>etc</a:t>
            </a:r>
            <a:r>
              <a:rPr lang="en-US" sz="1400" b="1" dirty="0"/>
              <a:t>/</a:t>
            </a:r>
          </a:p>
          <a:p>
            <a:r>
              <a:rPr lang="en-US" sz="1400" b="1" dirty="0"/>
              <a:t>./</a:t>
            </a:r>
            <a:r>
              <a:rPr lang="en-US" sz="1400" b="1" dirty="0" err="1"/>
              <a:t>etc</a:t>
            </a:r>
            <a:r>
              <a:rPr lang="en-US" sz="1400" b="1" dirty="0"/>
              <a:t>/</a:t>
            </a:r>
            <a:r>
              <a:rPr lang="en-US" sz="1400" b="1" dirty="0" err="1"/>
              <a:t>modprobe.d</a:t>
            </a:r>
            <a:r>
              <a:rPr lang="en-US" sz="1400" b="1" dirty="0"/>
              <a:t>/</a:t>
            </a:r>
          </a:p>
          <a:p>
            <a:r>
              <a:rPr lang="en-US" sz="1400" b="1" dirty="0"/>
              <a:t>./</a:t>
            </a:r>
            <a:r>
              <a:rPr lang="en-US" sz="1400" b="1" dirty="0" err="1"/>
              <a:t>etc</a:t>
            </a:r>
            <a:r>
              <a:rPr lang="en-US" sz="1400" b="1" dirty="0"/>
              <a:t>/modules-</a:t>
            </a:r>
            <a:r>
              <a:rPr lang="en-US" sz="1400" b="1" dirty="0" err="1"/>
              <a:t>load.d</a:t>
            </a:r>
            <a:r>
              <a:rPr lang="en-US" sz="1400" b="1" dirty="0"/>
              <a:t>/</a:t>
            </a:r>
          </a:p>
          <a:p>
            <a:r>
              <a:rPr lang="en-US" sz="1400" b="1" dirty="0"/>
              <a:t>NOTE: Successfully deployed</a:t>
            </a:r>
          </a:p>
          <a:p>
            <a:r>
              <a:rPr lang="en-US" sz="1400" b="1" dirty="0"/>
              <a:t>/scratch/</a:t>
            </a:r>
            <a:r>
              <a:rPr lang="en-US" sz="1400" b="1" dirty="0" err="1"/>
              <a:t>sdk</a:t>
            </a:r>
            <a:r>
              <a:rPr lang="en-US" sz="1400" b="1" dirty="0"/>
              <a:t>/</a:t>
            </a:r>
            <a:r>
              <a:rPr lang="en-US" sz="1400" b="1" dirty="0" err="1"/>
              <a:t>qemuarm</a:t>
            </a:r>
            <a:r>
              <a:rPr lang="en-US" sz="1400" b="1" dirty="0"/>
              <a:t>/</a:t>
            </a:r>
            <a:r>
              <a:rPr lang="en-US" sz="1400" b="1" dirty="0" err="1"/>
              <a:t>tmp</a:t>
            </a:r>
            <a:r>
              <a:rPr lang="en-US" sz="1400" b="1" dirty="0"/>
              <a:t>/work/</a:t>
            </a:r>
            <a:r>
              <a:rPr lang="en-US" sz="1400" b="1" dirty="0" err="1"/>
              <a:t>qemuarm</a:t>
            </a:r>
            <a:r>
              <a:rPr lang="en-US" sz="1400" b="1" dirty="0"/>
              <a:t>-poky-</a:t>
            </a:r>
            <a:r>
              <a:rPr lang="en-US" sz="1400" b="1" dirty="0" err="1"/>
              <a:t>linux</a:t>
            </a:r>
            <a:r>
              <a:rPr lang="en-US" sz="1400" b="1" dirty="0"/>
              <a:t>-</a:t>
            </a:r>
            <a:r>
              <a:rPr lang="en-US" sz="1400" b="1" dirty="0" err="1"/>
              <a:t>gnueabi</a:t>
            </a:r>
            <a:r>
              <a:rPr lang="en-US" sz="1400" b="1" dirty="0"/>
              <a:t>/</a:t>
            </a:r>
            <a:r>
              <a:rPr lang="en-US" sz="1400" b="1" dirty="0" err="1"/>
              <a:t>simplestmodule</a:t>
            </a:r>
            <a:r>
              <a:rPr lang="en-US" sz="1400" b="1" dirty="0"/>
              <a:t>/</a:t>
            </a:r>
            <a:endParaRPr lang="en-US" sz="1400" b="1" dirty="0" smtClean="0"/>
          </a:p>
        </p:txBody>
      </p:sp>
    </p:spTree>
    <p:extLst>
      <p:ext uri="{BB962C8B-B14F-4D97-AF65-F5344CB8AC3E}">
        <p14:creationId xmlns:p14="http://schemas.microsoft.com/office/powerpoint/2010/main" val="1637358110"/>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u="sng" dirty="0"/>
              <a:t>, </a:t>
            </a:r>
            <a:r>
              <a:rPr lang="en-US" sz="2000" dirty="0"/>
              <a:t>load the module and </a:t>
            </a:r>
            <a:r>
              <a:rPr lang="en-US" sz="2000" dirty="0" smtClean="0"/>
              <a:t>observe the </a:t>
            </a:r>
            <a:r>
              <a:rPr lang="en-US" sz="2000" dirty="0"/>
              <a:t>results</a:t>
            </a:r>
            <a:endParaRPr lang="en-US" sz="2000"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depmod</a:t>
            </a:r>
            <a:r>
              <a:rPr lang="en-US" sz="1400" b="1" dirty="0">
                <a:latin typeface="Courier New" panose="02070309020205020404" pitchFamily="49" charset="0"/>
                <a:cs typeface="Courier New" panose="02070309020205020404" pitchFamily="49" charset="0"/>
              </a:rPr>
              <a:t> -a</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modprobe</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hellokernel</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lsmod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36898624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br>
              <a:rPr lang="en-US" dirty="0" smtClean="0"/>
            </a:br>
            <a:r>
              <a:rPr lang="en-US" dirty="0" smtClean="0"/>
              <a:t>Example Workflow</a:t>
            </a:r>
            <a:endParaRPr lang="en-US" dirty="0"/>
          </a:p>
        </p:txBody>
      </p:sp>
      <p:sp>
        <p:nvSpPr>
          <p:cNvPr id="4" name="Flowchart: Alternate Process 5"/>
          <p:cNvSpPr/>
          <p:nvPr/>
        </p:nvSpPr>
        <p:spPr>
          <a:xfrm>
            <a:off x="5273793" y="3697985"/>
            <a:ext cx="2044067" cy="1690456"/>
          </a:xfrm>
          <a:prstGeom prst="flowChartAlternateProcess">
            <a:avLst/>
          </a:prstGeom>
          <a:solidFill>
            <a:srgbClr val="DDF0FF"/>
          </a:solidFill>
          <a:ln>
            <a:solidFill>
              <a:schemeClr val="accent1">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Alternate Process 6"/>
          <p:cNvSpPr/>
          <p:nvPr/>
        </p:nvSpPr>
        <p:spPr>
          <a:xfrm>
            <a:off x="4219477" y="1415815"/>
            <a:ext cx="4315063" cy="2251993"/>
          </a:xfrm>
          <a:prstGeom prst="flowChartAlternateProcess">
            <a:avLst/>
          </a:prstGeom>
          <a:solidFill>
            <a:srgbClr val="FFFFD5"/>
          </a:solidFill>
          <a:ln>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24441" y="1790354"/>
            <a:ext cx="1344748" cy="764149"/>
          </a:xfrm>
          <a:prstGeom prst="rect">
            <a:avLst/>
          </a:prstGeom>
          <a:solidFill>
            <a:schemeClr val="bg2">
              <a:lumMod val="20000"/>
              <a:lumOff val="80000"/>
            </a:schemeClr>
          </a:solidFill>
        </p:spPr>
        <p:txBody>
          <a:bodyPr vert="horz" wrap="square" lIns="0" tIns="0" rIns="0" bIns="0" rtlCol="0">
            <a:noAutofit/>
          </a:bodyPr>
          <a:lstStyle/>
          <a:p>
            <a:pPr algn="r"/>
            <a:r>
              <a:rPr lang="en-US" sz="1200" dirty="0" smtClean="0">
                <a:solidFill>
                  <a:srgbClr val="003C71"/>
                </a:solidFill>
              </a:rPr>
              <a:t>workspace</a:t>
            </a:r>
          </a:p>
        </p:txBody>
      </p:sp>
      <p:sp>
        <p:nvSpPr>
          <p:cNvPr id="7" name="Bent Arrow 6"/>
          <p:cNvSpPr/>
          <p:nvPr/>
        </p:nvSpPr>
        <p:spPr>
          <a:xfrm rot="5400000">
            <a:off x="5354661" y="1686155"/>
            <a:ext cx="254764" cy="504974"/>
          </a:xfrm>
          <a:prstGeom prst="ben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4314844" y="1672374"/>
            <a:ext cx="1058043"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add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grpSp>
        <p:nvGrpSpPr>
          <p:cNvPr id="9" name="Group 8"/>
          <p:cNvGrpSpPr/>
          <p:nvPr/>
        </p:nvGrpSpPr>
        <p:grpSpPr>
          <a:xfrm>
            <a:off x="5224440" y="2069617"/>
            <a:ext cx="906276" cy="459497"/>
            <a:chOff x="2140836" y="1021537"/>
            <a:chExt cx="2025282" cy="721538"/>
          </a:xfrm>
        </p:grpSpPr>
        <p:sp>
          <p:nvSpPr>
            <p:cNvPr id="10" name="Frame 9"/>
            <p:cNvSpPr/>
            <p:nvPr/>
          </p:nvSpPr>
          <p:spPr>
            <a:xfrm>
              <a:off x="2140836" y="1021537"/>
              <a:ext cx="2025282" cy="721538"/>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2220126" y="1127125"/>
              <a:ext cx="1866703" cy="505232"/>
              <a:chOff x="2220126" y="1127125"/>
              <a:chExt cx="1866703" cy="505232"/>
            </a:xfrm>
          </p:grpSpPr>
          <p:sp>
            <p:nvSpPr>
              <p:cNvPr id="13" name="TextBox 12"/>
              <p:cNvSpPr txBox="1"/>
              <p:nvPr/>
            </p:nvSpPr>
            <p:spPr>
              <a:xfrm>
                <a:off x="2220126" y="1127125"/>
                <a:ext cx="1866703" cy="294462"/>
              </a:xfrm>
              <a:prstGeom prst="rect">
                <a:avLst/>
              </a:prstGeom>
              <a:noFill/>
            </p:spPr>
            <p:txBody>
              <a:bodyPr vert="horz" wrap="none" lIns="0" tIns="0" rIns="0" bIns="0" rtlCol="0">
                <a:noAutofit/>
              </a:bodyPr>
              <a:lstStyle/>
              <a:p>
                <a:pPr algn="ctr"/>
                <a:r>
                  <a:rPr lang="en-US" sz="1000" dirty="0" smtClean="0"/>
                  <a:t>Recipe</a:t>
                </a:r>
                <a:endParaRPr lang="en-US" sz="1000" dirty="0"/>
              </a:p>
            </p:txBody>
          </p:sp>
          <p:sp>
            <p:nvSpPr>
              <p:cNvPr id="14" name="TextBox 13"/>
              <p:cNvSpPr txBox="1"/>
              <p:nvPr/>
            </p:nvSpPr>
            <p:spPr>
              <a:xfrm>
                <a:off x="2220126" y="1370905"/>
                <a:ext cx="1866703" cy="261452"/>
              </a:xfrm>
              <a:prstGeom prst="rect">
                <a:avLst/>
              </a:prstGeom>
              <a:noFill/>
            </p:spPr>
            <p:txBody>
              <a:bodyPr vert="horz" wrap="none" lIns="0" tIns="0" rIns="0" bIns="0" rtlCol="0">
                <a:noAutofit/>
              </a:bodyPr>
              <a:lstStyle/>
              <a:p>
                <a:pPr algn="ctr"/>
                <a:r>
                  <a:rPr lang="en-US" sz="1000" dirty="0" smtClean="0"/>
                  <a:t>source code</a:t>
                </a:r>
                <a:endParaRPr lang="en-US" sz="1000" dirty="0"/>
              </a:p>
            </p:txBody>
          </p:sp>
        </p:grpSp>
        <p:cxnSp>
          <p:nvCxnSpPr>
            <p:cNvPr id="12" name="Straight Connector 11"/>
            <p:cNvCxnSpPr/>
            <p:nvPr/>
          </p:nvCxnSpPr>
          <p:spPr>
            <a:xfrm>
              <a:off x="2140836" y="1382306"/>
              <a:ext cx="2025282"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Down Arrow 14"/>
          <p:cNvSpPr/>
          <p:nvPr/>
        </p:nvSpPr>
        <p:spPr>
          <a:xfrm>
            <a:off x="5605997" y="2529114"/>
            <a:ext cx="128532" cy="279261"/>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530153" y="2808952"/>
            <a:ext cx="658866" cy="304418"/>
            <a:chOff x="2872338" y="2509838"/>
            <a:chExt cx="1527109" cy="478020"/>
          </a:xfrm>
        </p:grpSpPr>
        <p:sp>
          <p:nvSpPr>
            <p:cNvPr id="17" name="Frame 16"/>
            <p:cNvSpPr/>
            <p:nvPr/>
          </p:nvSpPr>
          <p:spPr>
            <a:xfrm>
              <a:off x="2872338" y="2509838"/>
              <a:ext cx="1527109" cy="478020"/>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932124" y="2618122"/>
              <a:ext cx="1407537" cy="261452"/>
            </a:xfrm>
            <a:prstGeom prst="rect">
              <a:avLst/>
            </a:prstGeom>
            <a:noFill/>
          </p:spPr>
          <p:txBody>
            <a:bodyPr vert="horz" wrap="none" lIns="0" tIns="0" rIns="0" bIns="0" rtlCol="0">
              <a:noAutofit/>
            </a:bodyPr>
            <a:lstStyle/>
            <a:p>
              <a:pPr algn="ctr"/>
              <a:r>
                <a:rPr lang="en-US" sz="1000" dirty="0" smtClean="0"/>
                <a:t>binary</a:t>
              </a:r>
            </a:p>
          </p:txBody>
        </p:sp>
      </p:grpSp>
      <p:sp>
        <p:nvSpPr>
          <p:cNvPr id="19" name="Rounded Rectangle 18"/>
          <p:cNvSpPr/>
          <p:nvPr/>
        </p:nvSpPr>
        <p:spPr>
          <a:xfrm>
            <a:off x="4529272" y="3244614"/>
            <a:ext cx="1265581"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deploy-target</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0" name="Down Arrow 19"/>
          <p:cNvSpPr/>
          <p:nvPr/>
        </p:nvSpPr>
        <p:spPr>
          <a:xfrm>
            <a:off x="5808005" y="3119094"/>
            <a:ext cx="196521" cy="99457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4314844" y="2536759"/>
            <a:ext cx="1277682" cy="295203"/>
            <a:chOff x="1060690" y="1830086"/>
            <a:chExt cx="1652558" cy="463550"/>
          </a:xfrm>
        </p:grpSpPr>
        <p:sp>
          <p:nvSpPr>
            <p:cNvPr id="22" name="Rounded Rectangle 21"/>
            <p:cNvSpPr/>
            <p:nvPr/>
          </p:nvSpPr>
          <p:spPr>
            <a:xfrm>
              <a:off x="1060690" y="1830086"/>
              <a:ext cx="1373092" cy="463550"/>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dirty="0" smtClean="0">
                  <a:solidFill>
                    <a:schemeClr val="tx1"/>
                  </a:solidFill>
                  <a:latin typeface="Courier New" panose="02070309020205020404" pitchFamily="49" charset="0"/>
                  <a:ea typeface="Monaco" charset="0"/>
                  <a:cs typeface="Courier New" panose="02070309020205020404" pitchFamily="49" charset="0"/>
                </a:rPr>
                <a:t> </a:t>
              </a:r>
              <a:r>
                <a:rPr lang="en-US" sz="1000" b="1" dirty="0" smtClean="0">
                  <a:solidFill>
                    <a:schemeClr val="tx1"/>
                  </a:solidFill>
                  <a:latin typeface="Courier New" panose="02070309020205020404" pitchFamily="49" charset="0"/>
                  <a:ea typeface="Monaco" charset="0"/>
                  <a:cs typeface="Courier New" panose="02070309020205020404" pitchFamily="49" charset="0"/>
                </a:rPr>
                <a:t>build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3" name="Left Brace 22"/>
            <p:cNvSpPr/>
            <p:nvPr/>
          </p:nvSpPr>
          <p:spPr>
            <a:xfrm>
              <a:off x="2442403" y="1901117"/>
              <a:ext cx="270845" cy="321488"/>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Left Brace 23"/>
          <p:cNvSpPr/>
          <p:nvPr/>
        </p:nvSpPr>
        <p:spPr>
          <a:xfrm>
            <a:off x="5771595" y="3135594"/>
            <a:ext cx="98829" cy="532213"/>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ounded Rectangle 24"/>
          <p:cNvSpPr/>
          <p:nvPr/>
        </p:nvSpPr>
        <p:spPr>
          <a:xfrm>
            <a:off x="6791522" y="1842178"/>
            <a:ext cx="1159677" cy="309637"/>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edit-recipe</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6" name="Curved Up Arrow 25"/>
          <p:cNvSpPr/>
          <p:nvPr/>
        </p:nvSpPr>
        <p:spPr>
          <a:xfrm rot="14400000">
            <a:off x="5828676" y="2577238"/>
            <a:ext cx="2098623" cy="723701"/>
          </a:xfrm>
          <a:prstGeom prst="curvedUpArrow">
            <a:avLst>
              <a:gd name="adj1" fmla="val 21389"/>
              <a:gd name="adj2" fmla="val 38901"/>
              <a:gd name="adj3" fmla="val 327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Left Brace 26"/>
          <p:cNvSpPr/>
          <p:nvPr/>
        </p:nvSpPr>
        <p:spPr>
          <a:xfrm rot="7614864">
            <a:off x="7008479" y="1882718"/>
            <a:ext cx="251487" cy="1200481"/>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5966703" y="1137674"/>
            <a:ext cx="2214208" cy="196483"/>
          </a:xfrm>
          <a:prstGeom prst="rect">
            <a:avLst/>
          </a:prstGeom>
          <a:noFill/>
        </p:spPr>
        <p:txBody>
          <a:bodyPr vert="horz" wrap="square" lIns="0" tIns="0" rIns="0" bIns="0" rtlCol="0">
            <a:noAutofit/>
          </a:bodyPr>
          <a:lstStyle/>
          <a:p>
            <a:r>
              <a:rPr lang="en-US" sz="1600" dirty="0">
                <a:solidFill>
                  <a:srgbClr val="FF0000"/>
                </a:solidFill>
              </a:rPr>
              <a:t>D</a:t>
            </a:r>
            <a:r>
              <a:rPr lang="en-US" sz="1600" dirty="0" smtClean="0">
                <a:solidFill>
                  <a:srgbClr val="FF0000"/>
                </a:solidFill>
              </a:rPr>
              <a:t>evelopment phase</a:t>
            </a:r>
          </a:p>
        </p:txBody>
      </p:sp>
      <p:sp>
        <p:nvSpPr>
          <p:cNvPr id="29" name="TextBox 28"/>
          <p:cNvSpPr txBox="1"/>
          <p:nvPr/>
        </p:nvSpPr>
        <p:spPr>
          <a:xfrm>
            <a:off x="7507643" y="1491315"/>
            <a:ext cx="484382" cy="233341"/>
          </a:xfrm>
          <a:prstGeom prst="rect">
            <a:avLst/>
          </a:prstGeom>
          <a:noFill/>
        </p:spPr>
        <p:txBody>
          <a:bodyPr vert="horz" wrap="square" lIns="0" tIns="0" rIns="0" bIns="0" rtlCol="0">
            <a:noAutofit/>
          </a:bodyPr>
          <a:lstStyle/>
          <a:p>
            <a:r>
              <a:rPr lang="en-US" sz="1600" dirty="0" smtClean="0"/>
              <a:t>Host</a:t>
            </a:r>
            <a:endParaRPr lang="en-US" sz="1100" dirty="0" smtClean="0"/>
          </a:p>
        </p:txBody>
      </p:sp>
      <p:sp>
        <p:nvSpPr>
          <p:cNvPr id="30" name="TextBox 29"/>
          <p:cNvSpPr txBox="1"/>
          <p:nvPr/>
        </p:nvSpPr>
        <p:spPr>
          <a:xfrm>
            <a:off x="4529273" y="4226809"/>
            <a:ext cx="751483" cy="510753"/>
          </a:xfrm>
          <a:prstGeom prst="rect">
            <a:avLst/>
          </a:prstGeom>
          <a:noFill/>
        </p:spPr>
        <p:txBody>
          <a:bodyPr vert="horz" wrap="square" lIns="0" tIns="0" rIns="0" bIns="0" rtlCol="0">
            <a:noAutofit/>
          </a:bodyPr>
          <a:lstStyle/>
          <a:p>
            <a:r>
              <a:rPr lang="en-US" sz="1600" dirty="0" smtClean="0">
                <a:solidFill>
                  <a:srgbClr val="0070C0"/>
                </a:solidFill>
              </a:rPr>
              <a:t>Testing phase</a:t>
            </a:r>
          </a:p>
        </p:txBody>
      </p:sp>
      <p:sp>
        <p:nvSpPr>
          <p:cNvPr id="31" name="TextBox 30"/>
          <p:cNvSpPr txBox="1"/>
          <p:nvPr/>
        </p:nvSpPr>
        <p:spPr>
          <a:xfrm>
            <a:off x="5455837" y="4842273"/>
            <a:ext cx="1820046" cy="478154"/>
          </a:xfrm>
          <a:prstGeom prst="rect">
            <a:avLst/>
          </a:prstGeom>
          <a:solidFill>
            <a:srgbClr val="DDF0FF"/>
          </a:solidFill>
        </p:spPr>
        <p:txBody>
          <a:bodyPr vert="horz" wrap="square" lIns="0" tIns="0" rIns="0" bIns="0" rtlCol="0">
            <a:noAutofit/>
          </a:bodyPr>
          <a:lstStyle/>
          <a:p>
            <a:r>
              <a:rPr lang="en-US" sz="1600" dirty="0" smtClean="0">
                <a:solidFill>
                  <a:srgbClr val="003C71"/>
                </a:solidFill>
              </a:rPr>
              <a:t>On target board or in emulator shell</a:t>
            </a:r>
          </a:p>
        </p:txBody>
      </p:sp>
      <p:sp>
        <p:nvSpPr>
          <p:cNvPr id="32" name="Rounded Rectangle 31"/>
          <p:cNvSpPr/>
          <p:nvPr/>
        </p:nvSpPr>
        <p:spPr>
          <a:xfrm>
            <a:off x="6109984" y="3776764"/>
            <a:ext cx="994931"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collect issues</a:t>
            </a:r>
            <a:endParaRPr lang="en-US" sz="1000" i="1" dirty="0">
              <a:solidFill>
                <a:schemeClr val="tx1"/>
              </a:solidFill>
            </a:endParaRPr>
          </a:p>
        </p:txBody>
      </p:sp>
      <p:sp>
        <p:nvSpPr>
          <p:cNvPr id="33" name="Curved Up Arrow 32"/>
          <p:cNvSpPr/>
          <p:nvPr/>
        </p:nvSpPr>
        <p:spPr>
          <a:xfrm rot="20700000">
            <a:off x="5752682" y="4131901"/>
            <a:ext cx="1120764" cy="512730"/>
          </a:xfrm>
          <a:prstGeom prst="curvedUpArrow">
            <a:avLst>
              <a:gd name="adj1" fmla="val 28859"/>
              <a:gd name="adj2" fmla="val 50000"/>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5374523" y="4113066"/>
            <a:ext cx="840012"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test binary</a:t>
            </a:r>
            <a:endParaRPr lang="en-US" sz="1000" i="1" dirty="0">
              <a:solidFill>
                <a:schemeClr val="tx1"/>
              </a:solidFill>
            </a:endParaRPr>
          </a:p>
        </p:txBody>
      </p:sp>
      <p:sp>
        <p:nvSpPr>
          <p:cNvPr id="35" name="Flowchart: Alternate Process 36"/>
          <p:cNvSpPr/>
          <p:nvPr/>
        </p:nvSpPr>
        <p:spPr>
          <a:xfrm>
            <a:off x="7370951" y="3691347"/>
            <a:ext cx="1518771" cy="1360264"/>
          </a:xfrm>
          <a:prstGeom prst="flowChartAlternateProcess">
            <a:avLst/>
          </a:prstGeom>
          <a:solidFill>
            <a:schemeClr val="accent2">
              <a:lumMod val="40000"/>
              <a:lumOff val="60000"/>
            </a:schemeClr>
          </a:solidFill>
          <a:ln>
            <a:solidFill>
              <a:schemeClr val="accent5">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457927" y="5041021"/>
            <a:ext cx="1348761" cy="249968"/>
          </a:xfrm>
          <a:prstGeom prst="rect">
            <a:avLst/>
          </a:prstGeom>
          <a:noFill/>
        </p:spPr>
        <p:txBody>
          <a:bodyPr vert="horz" wrap="square" lIns="0" tIns="0" rIns="0" bIns="0" rtlCol="0">
            <a:noAutofit/>
          </a:bodyPr>
          <a:lstStyle/>
          <a:p>
            <a:r>
              <a:rPr lang="en-US" sz="1600" dirty="0" smtClean="0">
                <a:solidFill>
                  <a:schemeClr val="accent5">
                    <a:lumMod val="75000"/>
                  </a:schemeClr>
                </a:solidFill>
              </a:rPr>
              <a:t>Release phase</a:t>
            </a:r>
          </a:p>
        </p:txBody>
      </p:sp>
      <p:sp>
        <p:nvSpPr>
          <p:cNvPr id="37" name="Down Arrow 36"/>
          <p:cNvSpPr/>
          <p:nvPr/>
        </p:nvSpPr>
        <p:spPr>
          <a:xfrm rot="20242633">
            <a:off x="7434372" y="3781538"/>
            <a:ext cx="290932" cy="630878"/>
          </a:xfrm>
          <a:prstGeom prst="downArrow">
            <a:avLst>
              <a:gd name="adj1" fmla="val 50000"/>
              <a:gd name="adj2" fmla="val 7212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owchart: Magnetic Disk 39"/>
          <p:cNvSpPr/>
          <p:nvPr/>
        </p:nvSpPr>
        <p:spPr>
          <a:xfrm>
            <a:off x="7775128" y="4291430"/>
            <a:ext cx="759413" cy="627233"/>
          </a:xfrm>
          <a:prstGeom prst="flowChartMagneticDisk">
            <a:avLst/>
          </a:prstGeom>
          <a:solidFill>
            <a:srgbClr val="FFC000"/>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accent5">
                    <a:lumMod val="50000"/>
                  </a:schemeClr>
                </a:solidFill>
              </a:rPr>
              <a:t>Repo</a:t>
            </a:r>
            <a:endParaRPr lang="en-US" sz="1800" dirty="0">
              <a:solidFill>
                <a:schemeClr val="accent5">
                  <a:lumMod val="50000"/>
                </a:schemeClr>
              </a:solidFill>
            </a:endParaRPr>
          </a:p>
        </p:txBody>
      </p:sp>
      <p:sp>
        <p:nvSpPr>
          <p:cNvPr id="39" name="Rounded Rectangle 38"/>
          <p:cNvSpPr/>
          <p:nvPr/>
        </p:nvSpPr>
        <p:spPr>
          <a:xfrm>
            <a:off x="7789622" y="3711758"/>
            <a:ext cx="1000659" cy="295203"/>
          </a:xfrm>
          <a:prstGeom prst="roundRect">
            <a:avLst/>
          </a:prstGeom>
          <a:solidFill>
            <a:schemeClr val="accent2">
              <a:lumMod val="20000"/>
              <a:lumOff val="80000"/>
            </a:schemeClr>
          </a:solidFill>
          <a:ln>
            <a:solidFill>
              <a:schemeClr val="accent5">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finish</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40" name="Left Brace 39"/>
          <p:cNvSpPr/>
          <p:nvPr/>
        </p:nvSpPr>
        <p:spPr>
          <a:xfrm rot="9313078">
            <a:off x="7666568" y="3675316"/>
            <a:ext cx="155337" cy="54398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454025" y="1334157"/>
            <a:ext cx="3678091" cy="3785652"/>
          </a:xfrm>
          <a:prstGeom prst="rect">
            <a:avLst/>
          </a:prstGeom>
          <a:noFill/>
        </p:spPr>
        <p:txBody>
          <a:bodyPr wrap="square" rtlCol="0">
            <a:spAutoFit/>
          </a:bodyPr>
          <a:lstStyle/>
          <a:p>
            <a:pPr marL="342900" indent="-342900">
              <a:buFont typeface="Arial" charset="0"/>
              <a:buChar char="•"/>
            </a:pPr>
            <a:r>
              <a:rPr lang="en-US" dirty="0" smtClean="0">
                <a:latin typeface="+mn-lt"/>
              </a:rPr>
              <a:t>Create a new recipe</a:t>
            </a:r>
          </a:p>
          <a:p>
            <a:pPr marL="342900" indent="-342900">
              <a:buFont typeface="Arial" charset="0"/>
              <a:buChar char="•"/>
            </a:pPr>
            <a:r>
              <a:rPr lang="en-US" dirty="0" smtClean="0">
                <a:latin typeface="+mn-lt"/>
              </a:rPr>
              <a:t>Create workspace layer</a:t>
            </a:r>
          </a:p>
          <a:p>
            <a:pPr marL="342900" indent="-342900">
              <a:buFont typeface="Arial" charset="0"/>
              <a:buChar char="•"/>
            </a:pPr>
            <a:r>
              <a:rPr lang="en-US" dirty="0" smtClean="0">
                <a:latin typeface="+mn-lt"/>
              </a:rPr>
              <a:t>Build it</a:t>
            </a:r>
          </a:p>
          <a:p>
            <a:pPr marL="342900" indent="-342900">
              <a:buFont typeface="Arial" charset="0"/>
              <a:buChar char="•"/>
            </a:pPr>
            <a:r>
              <a:rPr lang="en-US" dirty="0" smtClean="0">
                <a:latin typeface="+mn-lt"/>
              </a:rPr>
              <a:t>Deploy to target</a:t>
            </a:r>
          </a:p>
          <a:p>
            <a:pPr marL="342900" indent="-342900">
              <a:buFont typeface="Arial" charset="0"/>
              <a:buChar char="•"/>
            </a:pPr>
            <a:r>
              <a:rPr lang="en-US" dirty="0" smtClean="0">
                <a:latin typeface="+mn-lt"/>
              </a:rPr>
              <a:t>Testing testing testing</a:t>
            </a:r>
          </a:p>
          <a:p>
            <a:pPr marL="342900" indent="-342900">
              <a:buFont typeface="Arial" charset="0"/>
              <a:buChar char="•"/>
            </a:pPr>
            <a:r>
              <a:rPr lang="en-US" dirty="0" smtClean="0">
                <a:latin typeface="+mn-lt"/>
              </a:rPr>
              <a:t>Correct any findings in the recipe</a:t>
            </a:r>
          </a:p>
          <a:p>
            <a:pPr marL="342900" indent="-342900">
              <a:buFont typeface="Arial" charset="0"/>
              <a:buChar char="•"/>
            </a:pPr>
            <a:r>
              <a:rPr lang="en-US" dirty="0" smtClean="0">
                <a:latin typeface="+mn-lt"/>
              </a:rPr>
              <a:t>Merge new recipe into layer</a:t>
            </a:r>
          </a:p>
        </p:txBody>
      </p:sp>
    </p:spTree>
    <p:extLst>
      <p:ext uri="{BB962C8B-B14F-4D97-AF65-F5344CB8AC3E}">
        <p14:creationId xmlns:p14="http://schemas.microsoft.com/office/powerpoint/2010/main" val="213516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xEl>
                                              <p:pRg st="3" end="3"/>
                                            </p:txEl>
                                          </p:spTgt>
                                        </p:tgtEl>
                                        <p:attrNameLst>
                                          <p:attrName>style.visibility</p:attrName>
                                        </p:attrNameLst>
                                      </p:cBhvr>
                                      <p:to>
                                        <p:strVal val="visible"/>
                                      </p:to>
                                    </p:set>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xEl>
                                              <p:pRg st="4" end="4"/>
                                            </p:txEl>
                                          </p:spTgt>
                                        </p:tgtEl>
                                        <p:attrNameLst>
                                          <p:attrName>style.visibility</p:attrName>
                                        </p:attrNameLst>
                                      </p:cBhvr>
                                      <p:to>
                                        <p:strVal val="visible"/>
                                      </p:to>
                                    </p:set>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
                                            <p:txEl>
                                              <p:pRg st="5" end="5"/>
                                            </p:txEl>
                                          </p:spTgt>
                                        </p:tgtEl>
                                        <p:attrNameLst>
                                          <p:attrName>style.visibility</p:attrName>
                                        </p:attrNameLst>
                                      </p:cBhvr>
                                      <p:to>
                                        <p:strVal val="visible"/>
                                      </p:to>
                                    </p:set>
                                  </p:childTnLst>
                                </p:cTn>
                              </p:par>
                              <p:par>
                                <p:cTn id="111" presetID="2" presetClass="entr" presetSubtype="4"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1">
                                            <p:txEl>
                                              <p:pRg st="6" end="6"/>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500" fill="hold"/>
                                        <p:tgtEl>
                                          <p:spTgt spid="39"/>
                                        </p:tgtEl>
                                        <p:attrNameLst>
                                          <p:attrName>ppt_x</p:attrName>
                                        </p:attrNameLst>
                                      </p:cBhvr>
                                      <p:tavLst>
                                        <p:tav tm="0">
                                          <p:val>
                                            <p:strVal val="#ppt_x"/>
                                          </p:val>
                                        </p:tav>
                                        <p:tav tm="100000">
                                          <p:val>
                                            <p:strVal val="#ppt_x"/>
                                          </p:val>
                                        </p:tav>
                                      </p:tavLst>
                                    </p:anim>
                                    <p:anim calcmode="lin" valueType="num">
                                      <p:cBhvr additive="base">
                                        <p:cTn id="140" dur="500" fill="hold"/>
                                        <p:tgtEl>
                                          <p:spTgt spid="3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500" fill="hold"/>
                                        <p:tgtEl>
                                          <p:spTgt spid="38"/>
                                        </p:tgtEl>
                                        <p:attrNameLst>
                                          <p:attrName>ppt_x</p:attrName>
                                        </p:attrNameLst>
                                      </p:cBhvr>
                                      <p:tavLst>
                                        <p:tav tm="0">
                                          <p:val>
                                            <p:strVal val="#ppt_x"/>
                                          </p:val>
                                        </p:tav>
                                        <p:tav tm="100000">
                                          <p:val>
                                            <p:strVal val="#ppt_x"/>
                                          </p:val>
                                        </p:tav>
                                      </p:tavLst>
                                    </p:anim>
                                    <p:anim calcmode="lin" valueType="num">
                                      <p:cBhvr additive="base">
                                        <p:cTn id="144" dur="500" fill="hold"/>
                                        <p:tgtEl>
                                          <p:spTgt spid="3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additive="base">
                                        <p:cTn id="147" dur="500" fill="hold"/>
                                        <p:tgtEl>
                                          <p:spTgt spid="35"/>
                                        </p:tgtEl>
                                        <p:attrNameLst>
                                          <p:attrName>ppt_x</p:attrName>
                                        </p:attrNameLst>
                                      </p:cBhvr>
                                      <p:tavLst>
                                        <p:tav tm="0">
                                          <p:val>
                                            <p:strVal val="#ppt_x"/>
                                          </p:val>
                                        </p:tav>
                                        <p:tav tm="100000">
                                          <p:val>
                                            <p:strVal val="#ppt_x"/>
                                          </p:val>
                                        </p:tav>
                                      </p:tavLst>
                                    </p:anim>
                                    <p:anim calcmode="lin" valueType="num">
                                      <p:cBhvr additive="base">
                                        <p:cTn id="148" dur="500" fill="hold"/>
                                        <p:tgtEl>
                                          <p:spTgt spid="3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1" nodeType="clickEffect">
                                  <p:stCondLst>
                                    <p:cond delay="0"/>
                                  </p:stCondLst>
                                  <p:childTnLst>
                                    <p:set>
                                      <p:cBhvr>
                                        <p:cTn id="156" dur="1" fill="hold">
                                          <p:stCondLst>
                                            <p:cond delay="0"/>
                                          </p:stCondLst>
                                        </p:cTn>
                                        <p:tgtEl>
                                          <p:spTgt spid="5"/>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8"/>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7"/>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15" grpId="0" animBg="1"/>
      <p:bldP spid="19" grpId="0" animBg="1"/>
      <p:bldP spid="20" grpId="0" animBg="1"/>
      <p:bldP spid="24" grpId="0" animBg="1"/>
      <p:bldP spid="25" grpId="0" animBg="1"/>
      <p:bldP spid="26" grpId="0" animBg="1"/>
      <p:bldP spid="27" grpId="0" animBg="1"/>
      <p:bldP spid="28" grpId="0"/>
      <p:bldP spid="29" grpId="0"/>
      <p:bldP spid="29" grpId="1"/>
      <p:bldP spid="30" grpId="0"/>
      <p:bldP spid="31" grpId="0" animBg="1"/>
      <p:bldP spid="32" grpId="0" animBg="1"/>
      <p:bldP spid="33" grpId="0" animBg="1"/>
      <p:bldP spid="34" grpId="0" animBg="1"/>
      <p:bldP spid="35" grpId="0" animBg="1"/>
      <p:bldP spid="36" grpId="0"/>
      <p:bldP spid="37" grpId="0" animBg="1"/>
      <p:bldP spid="38" grpId="0" animBg="1"/>
      <p:bldP spid="39" grpId="0" animBg="1"/>
      <p:bldP spid="4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1663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root@qemuarm</a:t>
            </a:r>
            <a:r>
              <a:rPr lang="en-US" sz="1400" b="1" dirty="0"/>
              <a:t>:~# </a:t>
            </a:r>
            <a:r>
              <a:rPr lang="en-US" sz="1400" b="1" dirty="0" err="1"/>
              <a:t>modprobe</a:t>
            </a:r>
            <a:r>
              <a:rPr lang="en-US" sz="1400" b="1" dirty="0"/>
              <a:t> -r </a:t>
            </a:r>
            <a:r>
              <a:rPr lang="en-US" sz="1400" b="1" dirty="0" err="1"/>
              <a:t>hellokernel</a:t>
            </a:r>
            <a:endParaRPr lang="en-US" sz="1400" b="1" dirty="0"/>
          </a:p>
          <a:p>
            <a:r>
              <a:rPr lang="en-US" sz="1400" b="1" dirty="0"/>
              <a:t>[ 36.005902] I found that I was in a gloomy wood</a:t>
            </a:r>
          </a:p>
          <a:p>
            <a:endParaRPr lang="en-US" sz="1400" b="1" dirty="0"/>
          </a:p>
          <a:p>
            <a:r>
              <a:rPr lang="en-US" sz="1400" b="1" dirty="0" err="1"/>
              <a:t>root@qemuarm</a:t>
            </a:r>
            <a:r>
              <a:rPr lang="en-US" sz="1400" b="1" dirty="0"/>
              <a:t>:~# </a:t>
            </a:r>
            <a:r>
              <a:rPr lang="en-US" sz="1400" b="1" dirty="0" err="1"/>
              <a:t>lsmod</a:t>
            </a:r>
            <a:endParaRPr lang="en-US" sz="1400" b="1" dirty="0"/>
          </a:p>
          <a:p>
            <a:r>
              <a:rPr lang="en-US" sz="1400" b="1" dirty="0"/>
              <a:t>Module                      Size  Used by</a:t>
            </a:r>
          </a:p>
          <a:p>
            <a:r>
              <a:rPr lang="en-US" sz="1400" b="1" dirty="0" err="1"/>
              <a:t>nfsd</a:t>
            </a:r>
            <a:r>
              <a:rPr lang="en-US" sz="1400" b="1" dirty="0"/>
              <a:t>                      271348  11</a:t>
            </a:r>
            <a:endParaRPr lang="en-US" sz="1400" b="1" dirty="0" smtClean="0"/>
          </a:p>
        </p:txBody>
      </p:sp>
    </p:spTree>
    <p:extLst>
      <p:ext uri="{BB962C8B-B14F-4D97-AF65-F5344CB8AC3E}">
        <p14:creationId xmlns:p14="http://schemas.microsoft.com/office/powerpoint/2010/main" val="1314858588"/>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1800" dirty="0"/>
              <a:t>In the target </a:t>
            </a:r>
            <a:r>
              <a:rPr lang="en-US" sz="1800" b="0" dirty="0"/>
              <a:t>(</a:t>
            </a:r>
            <a:r>
              <a:rPr lang="en-US" sz="1800" b="0" dirty="0" err="1"/>
              <a:t>qemuarm</a:t>
            </a:r>
            <a:r>
              <a:rPr lang="en-US" sz="1800" b="0" dirty="0"/>
              <a:t>)</a:t>
            </a:r>
            <a:r>
              <a:rPr lang="en-US" sz="1800" dirty="0"/>
              <a:t>, edit the file below and add </a:t>
            </a:r>
            <a:r>
              <a:rPr lang="en-US" sz="1800" dirty="0" smtClean="0"/>
              <a:t>a new </a:t>
            </a:r>
            <a:r>
              <a:rPr lang="en-US" sz="1800" dirty="0"/>
              <a:t>line containing the module name ‘</a:t>
            </a:r>
            <a:r>
              <a:rPr lang="en-US" sz="1800" dirty="0" err="1"/>
              <a:t>hellokernel</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r>
              <a:rPr lang="en-US" sz="1800" b="0" dirty="0"/>
              <a:t>• </a:t>
            </a:r>
            <a:r>
              <a:rPr lang="en-US" sz="1800" dirty="0"/>
              <a:t>Then reboot the </a:t>
            </a:r>
            <a:r>
              <a:rPr lang="en-US" sz="1800" dirty="0" err="1"/>
              <a:t>Qemu</a:t>
            </a:r>
            <a:r>
              <a:rPr lang="en-US" sz="1800" dirty="0"/>
              <a:t> machine and verify</a:t>
            </a:r>
            <a:endParaRPr lang="en-US" sz="1800" b="0" dirty="0" smtClean="0"/>
          </a:p>
        </p:txBody>
      </p:sp>
      <p:sp>
        <p:nvSpPr>
          <p:cNvPr id="5" name="CustomShape 4"/>
          <p:cNvSpPr/>
          <p:nvPr/>
        </p:nvSpPr>
        <p:spPr>
          <a:xfrm>
            <a:off x="592540" y="1993900"/>
            <a:ext cx="7984440" cy="1752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800" b="1" dirty="0" err="1"/>
              <a:t>root@qemuarm</a:t>
            </a:r>
            <a:r>
              <a:rPr lang="en-US" sz="1800" b="1" dirty="0"/>
              <a:t>:~# vi /</a:t>
            </a:r>
            <a:r>
              <a:rPr lang="en-US" sz="1800" b="1" dirty="0" err="1"/>
              <a:t>etc</a:t>
            </a:r>
            <a:r>
              <a:rPr lang="en-US" sz="1800" b="1" dirty="0"/>
              <a:t>/modules-load/</a:t>
            </a:r>
            <a:r>
              <a:rPr lang="en-US" sz="1800" b="1" dirty="0" err="1"/>
              <a:t>hello.conf</a:t>
            </a:r>
            <a:endParaRPr lang="en-US" sz="1800" b="1" dirty="0"/>
          </a:p>
          <a:p>
            <a:endParaRPr lang="en-US" sz="1800" b="1" dirty="0"/>
          </a:p>
          <a:p>
            <a:r>
              <a:rPr lang="en-US" sz="1800" b="1" dirty="0"/>
              <a:t>&lt; insert the following line and save &gt;</a:t>
            </a:r>
          </a:p>
          <a:p>
            <a:endParaRPr lang="en-US" sz="1800" b="1" dirty="0"/>
          </a:p>
          <a:p>
            <a:r>
              <a:rPr lang="en-US" sz="1800" b="1" dirty="0" err="1"/>
              <a:t>hellokernel</a:t>
            </a:r>
            <a:endParaRPr lang="en-US" sz="1800" b="1" dirty="0"/>
          </a:p>
        </p:txBody>
      </p:sp>
      <p:sp>
        <p:nvSpPr>
          <p:cNvPr id="6" name="CustomShape 4"/>
          <p:cNvSpPr/>
          <p:nvPr/>
        </p:nvSpPr>
        <p:spPr>
          <a:xfrm>
            <a:off x="744940" y="4813300"/>
            <a:ext cx="7984440" cy="965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2880163084"/>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solidFill>
                  <a:schemeClr val="bg1"/>
                </a:solidFill>
                <a:latin typeface="Arial" charset="0"/>
              </a:rPr>
              <a:t>Analytics and the Event System</a:t>
            </a:r>
          </a:p>
          <a:p>
            <a:pPr eaLnBrk="1" hangingPunct="1">
              <a:spcBef>
                <a:spcPts val="900"/>
              </a:spcBef>
            </a:pPr>
            <a:r>
              <a:rPr lang="en-US" dirty="0" smtClean="0">
                <a:solidFill>
                  <a:schemeClr val="bg1"/>
                </a:solidFill>
                <a:latin typeface="Arial" charset="0"/>
              </a:rPr>
              <a:t>David Reyna</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smtClean="0">
                <a:latin typeface="Arial" charset="0"/>
              </a:rPr>
              <a:t>The Event System</a:t>
            </a:r>
            <a:br>
              <a:rPr lang="en-US" sz="2000" dirty="0" smtClean="0">
                <a:latin typeface="Arial" charset="0"/>
              </a:rPr>
            </a:br>
            <a:endParaRPr lang="en-US" sz="2000" dirty="0" smtClean="0">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endParaRPr lang="en-US" sz="2000" dirty="0">
              <a:solidFill>
                <a:schemeClr val="bg1">
                  <a:lumMod val="65000"/>
                </a:schemeClr>
              </a:solidFill>
            </a:endParaRPr>
          </a:p>
        </p:txBody>
      </p:sp>
    </p:spTree>
    <p:extLst>
      <p:ext uri="{BB962C8B-B14F-4D97-AF65-F5344CB8AC3E}">
        <p14:creationId xmlns:p14="http://schemas.microsoft.com/office/powerpoint/2010/main" val="1021769765"/>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Introduction</a:t>
            </a:r>
            <a:endParaRPr lang="en-US" dirty="0"/>
          </a:p>
        </p:txBody>
      </p:sp>
      <p:sp>
        <p:nvSpPr>
          <p:cNvPr id="4" name="Content Placeholder 3"/>
          <p:cNvSpPr>
            <a:spLocks noGrp="1"/>
          </p:cNvSpPr>
          <p:nvPr>
            <p:ph sz="quarter" idx="13"/>
          </p:nvPr>
        </p:nvSpPr>
        <p:spPr>
          <a:xfrm>
            <a:off x="427587" y="463970"/>
            <a:ext cx="8233186" cy="5622931"/>
          </a:xfrm>
        </p:spPr>
        <p:txBody>
          <a:bodyPr/>
          <a:lstStyle/>
          <a:p>
            <a:r>
              <a:rPr lang="en-US" sz="2000" dirty="0"/>
              <a:t>Thesis: </a:t>
            </a:r>
          </a:p>
          <a:p>
            <a:pPr lvl="1"/>
            <a:r>
              <a:rPr lang="en-US" sz="1800" dirty="0"/>
              <a:t>The </a:t>
            </a:r>
            <a:r>
              <a:rPr lang="en-US" sz="1800" dirty="0" err="1"/>
              <a:t>bitbake</a:t>
            </a:r>
            <a:r>
              <a:rPr lang="en-US" sz="1800" dirty="0"/>
              <a:t> event system, together with the event database that comes with Toaster, can be used to generate and provide access to analytical data and provide a new unique toolset to solve difficult </a:t>
            </a:r>
            <a:r>
              <a:rPr lang="en-US" sz="1800" dirty="0" smtClean="0"/>
              <a:t>problems</a:t>
            </a:r>
          </a:p>
          <a:p>
            <a:pPr>
              <a:spcBef>
                <a:spcPts val="1200"/>
              </a:spcBef>
            </a:pPr>
            <a:r>
              <a:rPr lang="en-US" sz="2000" dirty="0"/>
              <a:t>What we will </a:t>
            </a:r>
            <a:r>
              <a:rPr lang="en-US" sz="2000" dirty="0" smtClean="0"/>
              <a:t>cover today:</a:t>
            </a:r>
            <a:endParaRPr lang="en-US" sz="2000" dirty="0"/>
          </a:p>
          <a:p>
            <a:pPr lvl="1"/>
            <a:r>
              <a:rPr lang="en-US" sz="1800" dirty="0"/>
              <a:t>The problem space for extracting and analyzing data</a:t>
            </a:r>
          </a:p>
          <a:p>
            <a:pPr lvl="1"/>
            <a:r>
              <a:rPr lang="en-US" sz="1800" dirty="0"/>
              <a:t>Introduce the </a:t>
            </a:r>
            <a:r>
              <a:rPr lang="en-US" sz="1800" dirty="0" err="1"/>
              <a:t>bitbake</a:t>
            </a:r>
            <a:r>
              <a:rPr lang="en-US" sz="1800" dirty="0"/>
              <a:t> event system, </a:t>
            </a:r>
            <a:r>
              <a:rPr lang="en-US" sz="1800" dirty="0" smtClean="0"/>
              <a:t>interfaces</a:t>
            </a:r>
            <a:endParaRPr lang="en-US" sz="1800" dirty="0"/>
          </a:p>
          <a:p>
            <a:pPr lvl="1"/>
            <a:r>
              <a:rPr lang="en-US" sz="1800" dirty="0" smtClean="0"/>
              <a:t>Event Examples: Toaster, CLI tools, customized </a:t>
            </a:r>
            <a:r>
              <a:rPr lang="en-US" sz="1800" dirty="0" err="1" smtClean="0"/>
              <a:t>bitbake</a:t>
            </a:r>
            <a:r>
              <a:rPr lang="en-US" sz="1800" dirty="0" smtClean="0"/>
              <a:t> UI</a:t>
            </a:r>
            <a:endParaRPr lang="en-US" sz="1800" dirty="0"/>
          </a:p>
          <a:p>
            <a:pPr lvl="1"/>
            <a:r>
              <a:rPr lang="en-US" sz="1800" dirty="0" smtClean="0"/>
              <a:t>Resources</a:t>
            </a:r>
            <a:endParaRPr lang="en-US" sz="1800" dirty="0"/>
          </a:p>
          <a:p>
            <a:r>
              <a:rPr lang="en-US" sz="2000" dirty="0" smtClean="0"/>
              <a:t>The full presentation can be found here:</a:t>
            </a:r>
            <a:endParaRPr lang="en-US" sz="1800" dirty="0" smtClean="0"/>
          </a:p>
          <a:p>
            <a:pPr lvl="1"/>
            <a:r>
              <a:rPr lang="en-US" sz="1800" dirty="0"/>
              <a:t>http://events.linuxfoundation.org/sites/events/files/slides/BitbakeAnalytics_ELC_Portland.pdf</a:t>
            </a:r>
            <a:endParaRPr lang="en-US" sz="2000" dirty="0"/>
          </a:p>
          <a:p>
            <a:pPr>
              <a:spcBef>
                <a:spcPts val="1200"/>
              </a:spcBef>
            </a:pPr>
            <a:r>
              <a:rPr lang="en-US" sz="2000" dirty="0" smtClean="0"/>
              <a:t>What that presentation additionally covers:</a:t>
            </a:r>
            <a:endParaRPr lang="en-US" sz="2000" dirty="0"/>
          </a:p>
          <a:p>
            <a:pPr lvl="1"/>
            <a:r>
              <a:rPr lang="en-US" sz="1800" dirty="0" smtClean="0"/>
              <a:t>Deep </a:t>
            </a:r>
            <a:r>
              <a:rPr lang="en-US" sz="1800" dirty="0"/>
              <a:t>dive on the event </a:t>
            </a:r>
            <a:r>
              <a:rPr lang="en-US" sz="1800" dirty="0" smtClean="0"/>
              <a:t>system code and components</a:t>
            </a:r>
            <a:endParaRPr lang="en-US" sz="1800" dirty="0"/>
          </a:p>
          <a:p>
            <a:pPr lvl="1"/>
            <a:r>
              <a:rPr lang="en-US" sz="1800" dirty="0" smtClean="0">
                <a:solidFill>
                  <a:schemeClr val="tx1"/>
                </a:solidFill>
              </a:rPr>
              <a:t>Event database, database schema, custom events, custom </a:t>
            </a:r>
            <a:r>
              <a:rPr lang="en-US" sz="1800" dirty="0">
                <a:solidFill>
                  <a:schemeClr val="tx1"/>
                </a:solidFill>
              </a:rPr>
              <a:t>tools, </a:t>
            </a:r>
            <a:r>
              <a:rPr lang="en-US" sz="1800" dirty="0" smtClean="0">
                <a:solidFill>
                  <a:schemeClr val="tx1"/>
                </a:solidFill>
              </a:rPr>
              <a:t>use cases, </a:t>
            </a:r>
            <a:r>
              <a:rPr lang="en-US" sz="1800" dirty="0" err="1" smtClean="0">
                <a:solidFill>
                  <a:schemeClr val="tx1"/>
                </a:solidFill>
              </a:rPr>
              <a:t>gotchas</a:t>
            </a:r>
            <a:endParaRPr lang="en-US" sz="1800" dirty="0">
              <a:solidFill>
                <a:schemeClr val="tx1"/>
              </a:solidFill>
            </a:endParaRPr>
          </a:p>
        </p:txBody>
      </p:sp>
    </p:spTree>
    <p:extLst>
      <p:ext uri="{BB962C8B-B14F-4D97-AF65-F5344CB8AC3E}">
        <p14:creationId xmlns:p14="http://schemas.microsoft.com/office/powerpoint/2010/main" val="2643782615"/>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799"/>
            <a:ext cx="8227438" cy="494867"/>
          </a:xfrm>
        </p:spPr>
        <p:txBody>
          <a:bodyPr/>
          <a:lstStyle/>
          <a:p>
            <a:r>
              <a:rPr lang="en-US" dirty="0" smtClean="0">
                <a:latin typeface="Arial" charset="0"/>
              </a:rPr>
              <a:t>The Problem Space (as I see it)</a:t>
            </a:r>
            <a:endParaRPr lang="en-US" dirty="0"/>
          </a:p>
        </p:txBody>
      </p:sp>
      <p:sp>
        <p:nvSpPr>
          <p:cNvPr id="4" name="Content Placeholder 3"/>
          <p:cNvSpPr>
            <a:spLocks noGrp="1"/>
          </p:cNvSpPr>
          <p:nvPr>
            <p:ph sz="quarter" idx="13"/>
          </p:nvPr>
        </p:nvSpPr>
        <p:spPr>
          <a:xfrm>
            <a:off x="427588" y="657335"/>
            <a:ext cx="8233186" cy="5497420"/>
          </a:xfrm>
        </p:spPr>
        <p:txBody>
          <a:bodyPr/>
          <a:lstStyle/>
          <a:p>
            <a:r>
              <a:rPr lang="en-US" sz="1800" dirty="0" smtClean="0"/>
              <a:t>Types </a:t>
            </a:r>
            <a:r>
              <a:rPr lang="en-US" sz="1800" dirty="0"/>
              <a:t>of addressable </a:t>
            </a:r>
            <a:r>
              <a:rPr lang="en-US" sz="1800" dirty="0" smtClean="0"/>
              <a:t>problems with analytics:</a:t>
            </a:r>
          </a:p>
          <a:p>
            <a:pPr lvl="1"/>
            <a:r>
              <a:rPr lang="en-US" sz="1800" dirty="0" smtClean="0"/>
              <a:t>Issues </a:t>
            </a:r>
            <a:r>
              <a:rPr lang="en-US" sz="1800" dirty="0"/>
              <a:t>with time or coincident </a:t>
            </a:r>
            <a:r>
              <a:rPr lang="en-US" sz="1800" dirty="0" smtClean="0"/>
              <a:t>sensitivity</a:t>
            </a:r>
            <a:endParaRPr lang="en-US" sz="1600" dirty="0" smtClean="0"/>
          </a:p>
          <a:p>
            <a:pPr lvl="1"/>
            <a:r>
              <a:rPr lang="en-US" sz="1800" dirty="0" smtClean="0"/>
              <a:t>Issues </a:t>
            </a:r>
            <a:r>
              <a:rPr lang="en-US" sz="1800" dirty="0"/>
              <a:t>with transient data </a:t>
            </a:r>
            <a:r>
              <a:rPr lang="en-US" sz="1800" dirty="0" smtClean="0"/>
              <a:t>values</a:t>
            </a:r>
          </a:p>
          <a:p>
            <a:pPr lvl="1"/>
            <a:r>
              <a:rPr lang="en-US" sz="1800" dirty="0" smtClean="0"/>
              <a:t>Issues </a:t>
            </a:r>
            <a:r>
              <a:rPr lang="en-US" sz="1800" dirty="0"/>
              <a:t>with transient UFOs (Unidentified Failing </a:t>
            </a:r>
            <a:r>
              <a:rPr lang="en-US" sz="1800" dirty="0" smtClean="0"/>
              <a:t>Objects)</a:t>
            </a:r>
          </a:p>
          <a:p>
            <a:pPr lvl="1"/>
            <a:r>
              <a:rPr lang="en-US" sz="1800" dirty="0" smtClean="0"/>
              <a:t>Issues </a:t>
            </a:r>
            <a:r>
              <a:rPr lang="en-US" sz="1800" dirty="0"/>
              <a:t>with </a:t>
            </a:r>
            <a:r>
              <a:rPr lang="en-US" sz="1800" dirty="0" smtClean="0"/>
              <a:t>trends </a:t>
            </a:r>
            <a:r>
              <a:rPr lang="en-US" sz="1800" dirty="0"/>
              <a:t>(size, time, cache misses, </a:t>
            </a:r>
            <a:r>
              <a:rPr lang="en-US" sz="1800" dirty="0" smtClean="0"/>
              <a:t>scaling)</a:t>
            </a:r>
          </a:p>
          <a:p>
            <a:pPr lvl="1"/>
            <a:r>
              <a:rPr lang="en-US" sz="1800" u="sng" dirty="0" smtClean="0"/>
              <a:t>If </a:t>
            </a:r>
            <a:r>
              <a:rPr lang="en-US" sz="1800" u="sng" dirty="0"/>
              <a:t>the problem is a needle, </a:t>
            </a:r>
            <a:r>
              <a:rPr lang="en-US" sz="1800" u="sng" dirty="0" smtClean="0"/>
              <a:t>where is the </a:t>
            </a:r>
            <a:r>
              <a:rPr lang="en-US" sz="1800" u="sng" dirty="0"/>
              <a:t>haystack to look </a:t>
            </a:r>
            <a:r>
              <a:rPr lang="en-US" sz="1800" u="sng" dirty="0" smtClean="0"/>
              <a:t>in</a:t>
            </a:r>
          </a:p>
          <a:p>
            <a:pPr>
              <a:spcBef>
                <a:spcPts val="1200"/>
              </a:spcBef>
            </a:pPr>
            <a:r>
              <a:rPr lang="en-US" sz="1800" dirty="0"/>
              <a:t>We need:</a:t>
            </a:r>
          </a:p>
          <a:p>
            <a:pPr lvl="1"/>
            <a:r>
              <a:rPr lang="en-US" sz="1800" u="sng" dirty="0"/>
              <a:t>Easy access to deep data, time</a:t>
            </a:r>
            <a:r>
              <a:rPr lang="en-US" sz="1800" u="sng" dirty="0" smtClean="0"/>
              <a:t>, and </a:t>
            </a:r>
            <a:r>
              <a:rPr lang="en-US" sz="1800" u="sng" dirty="0"/>
              <a:t>ordering</a:t>
            </a:r>
          </a:p>
          <a:p>
            <a:pPr lvl="1"/>
            <a:r>
              <a:rPr lang="en-US" sz="1800" dirty="0"/>
              <a:t>Reliable interaction with </a:t>
            </a:r>
            <a:r>
              <a:rPr lang="en-US" sz="1800" dirty="0" err="1"/>
              <a:t>bitbake</a:t>
            </a:r>
            <a:endParaRPr lang="en-US" sz="1800" dirty="0"/>
          </a:p>
          <a:p>
            <a:pPr lvl="1"/>
            <a:r>
              <a:rPr lang="en-US" sz="1800" dirty="0"/>
              <a:t>Easy access to the data with tools, both provided and custom</a:t>
            </a:r>
          </a:p>
          <a:p>
            <a:pPr lvl="1"/>
            <a:r>
              <a:rPr lang="en-US" sz="1800" dirty="0" smtClean="0"/>
              <a:t>Ability </a:t>
            </a:r>
            <a:r>
              <a:rPr lang="en-US" sz="1800" dirty="0"/>
              <a:t>to acquire long term data, from a day to many months </a:t>
            </a:r>
          </a:p>
          <a:p>
            <a:pPr lvl="1"/>
            <a:r>
              <a:rPr lang="en-US" sz="1800" u="sng" dirty="0" smtClean="0"/>
              <a:t>Keep </a:t>
            </a:r>
            <a:r>
              <a:rPr lang="en-US" sz="1800" u="sng" dirty="0" err="1"/>
              <a:t>bitbake</a:t>
            </a:r>
            <a:r>
              <a:rPr lang="en-US" sz="1800" u="sng" dirty="0"/>
              <a:t> as pristine as </a:t>
            </a:r>
            <a:r>
              <a:rPr lang="en-US" sz="1800" u="sng" dirty="0" smtClean="0"/>
              <a:t>possible</a:t>
            </a:r>
          </a:p>
          <a:p>
            <a:pPr>
              <a:spcBef>
                <a:spcPts val="1200"/>
              </a:spcBef>
            </a:pPr>
            <a:r>
              <a:rPr lang="en-US" sz="1800" dirty="0"/>
              <a:t>My builds are working, do I need this?</a:t>
            </a:r>
          </a:p>
          <a:p>
            <a:pPr lvl="1"/>
            <a:r>
              <a:rPr lang="en-US" sz="1800" dirty="0"/>
              <a:t>Excellent, you are in good shape! However, if they stop working or when you do new work or try to scale, here are additional tools for your toolbox</a:t>
            </a:r>
          </a:p>
          <a:p>
            <a:pPr marL="342900" lvl="1" indent="0">
              <a:buNone/>
            </a:pPr>
            <a:endParaRPr lang="en-US" sz="1800" dirty="0" smtClean="0"/>
          </a:p>
        </p:txBody>
      </p:sp>
    </p:spTree>
    <p:extLst>
      <p:ext uri="{BB962C8B-B14F-4D97-AF65-F5344CB8AC3E}">
        <p14:creationId xmlns:p14="http://schemas.microsoft.com/office/powerpoint/2010/main" val="2222493290"/>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5"/>
            <a:ext cx="8227438" cy="726220"/>
          </a:xfrm>
        </p:spPr>
        <p:txBody>
          <a:bodyPr/>
          <a:lstStyle/>
          <a:p>
            <a:r>
              <a:rPr lang="en-US" dirty="0" smtClean="0">
                <a:latin typeface="Arial" charset="0"/>
              </a:rPr>
              <a:t>The Problem Space (2)</a:t>
            </a:r>
            <a:endParaRPr lang="en-US" dirty="0"/>
          </a:p>
        </p:txBody>
      </p:sp>
      <p:sp>
        <p:nvSpPr>
          <p:cNvPr id="4" name="Content Placeholder 3"/>
          <p:cNvSpPr>
            <a:spLocks noGrp="1"/>
          </p:cNvSpPr>
          <p:nvPr>
            <p:ph sz="quarter" idx="13"/>
          </p:nvPr>
        </p:nvSpPr>
        <p:spPr>
          <a:xfrm>
            <a:off x="427588" y="609600"/>
            <a:ext cx="8233186" cy="5443120"/>
          </a:xfrm>
        </p:spPr>
        <p:txBody>
          <a:bodyPr/>
          <a:lstStyle/>
          <a:p>
            <a:r>
              <a:rPr lang="en-US" sz="1600" dirty="0" smtClean="0"/>
              <a:t>Well </a:t>
            </a:r>
            <a:r>
              <a:rPr lang="en-US" sz="1600" dirty="0"/>
              <a:t>known and documented data from </a:t>
            </a:r>
            <a:r>
              <a:rPr lang="en-US" sz="1600" dirty="0" err="1"/>
              <a:t>bitbake</a:t>
            </a:r>
            <a:r>
              <a:rPr lang="en-US" sz="1600" dirty="0"/>
              <a:t> </a:t>
            </a:r>
            <a:r>
              <a:rPr lang="en-US" sz="1600" dirty="0" smtClean="0"/>
              <a:t>builds:</a:t>
            </a:r>
          </a:p>
          <a:p>
            <a:pPr lvl="1"/>
            <a:r>
              <a:rPr lang="en-US" sz="1600" dirty="0"/>
              <a:t>Logs (Build/Error logs</a:t>
            </a:r>
            <a:r>
              <a:rPr lang="en-US" sz="1600" dirty="0" smtClean="0"/>
              <a:t>)</a:t>
            </a:r>
          </a:p>
          <a:p>
            <a:pPr lvl="1"/>
            <a:r>
              <a:rPr lang="en-US" sz="1600" dirty="0" smtClean="0"/>
              <a:t>Artifacts </a:t>
            </a:r>
            <a:r>
              <a:rPr lang="en-US" sz="1600" dirty="0"/>
              <a:t>(Kernel, Images, </a:t>
            </a:r>
            <a:r>
              <a:rPr lang="en-US" sz="1600" dirty="0" smtClean="0"/>
              <a:t>SDKs)</a:t>
            </a:r>
          </a:p>
          <a:p>
            <a:pPr lvl="1"/>
            <a:r>
              <a:rPr lang="en-US" sz="1600" dirty="0" smtClean="0"/>
              <a:t>Manifests </a:t>
            </a:r>
            <a:r>
              <a:rPr lang="en-US" sz="1600" dirty="0"/>
              <a:t>(Image content, </a:t>
            </a:r>
            <a:r>
              <a:rPr lang="en-US" sz="1600" dirty="0" smtClean="0"/>
              <a:t>Licenses)</a:t>
            </a:r>
          </a:p>
          <a:p>
            <a:pPr lvl="1"/>
            <a:r>
              <a:rPr lang="en-US" sz="1600" dirty="0" smtClean="0"/>
              <a:t>Variables </a:t>
            </a:r>
            <a:r>
              <a:rPr lang="en-US" sz="1600" dirty="0"/>
              <a:t>(</a:t>
            </a:r>
            <a:r>
              <a:rPr lang="en-US" sz="1600" dirty="0" err="1"/>
              <a:t>bitbake</a:t>
            </a:r>
            <a:r>
              <a:rPr lang="en-US" sz="1600" dirty="0"/>
              <a:t> -</a:t>
            </a:r>
            <a:r>
              <a:rPr lang="en-US" sz="1600" dirty="0" smtClean="0"/>
              <a:t>e)</a:t>
            </a:r>
          </a:p>
          <a:p>
            <a:pPr lvl="1"/>
            <a:r>
              <a:rPr lang="en-US" sz="1600" dirty="0" smtClean="0"/>
              <a:t>Dependencies</a:t>
            </a:r>
          </a:p>
          <a:p>
            <a:r>
              <a:rPr lang="en-US" sz="1600" dirty="0" smtClean="0"/>
              <a:t>However… </a:t>
            </a:r>
          </a:p>
          <a:p>
            <a:pPr lvl="1"/>
            <a:r>
              <a:rPr lang="en-US" sz="1600" dirty="0"/>
              <a:t>T</a:t>
            </a:r>
            <a:r>
              <a:rPr lang="en-US" sz="1600" dirty="0" smtClean="0"/>
              <a:t>hese </a:t>
            </a:r>
            <a:r>
              <a:rPr lang="en-US" sz="1600" dirty="0"/>
              <a:t>only capture the final results of the build, not how the build progressed nor the intermediate or analytical information</a:t>
            </a:r>
            <a:r>
              <a:rPr lang="en-US" sz="1600" dirty="0" smtClean="0"/>
              <a:t>.</a:t>
            </a:r>
            <a:endParaRPr lang="en-US" sz="1400" dirty="0"/>
          </a:p>
          <a:p>
            <a:pPr lvl="1"/>
            <a:r>
              <a:rPr lang="en-US" sz="1600" dirty="0"/>
              <a:t>It is hard for example to correlate logs with other logs, let alone with other </a:t>
            </a:r>
            <a:r>
              <a:rPr lang="en-US" sz="1600" dirty="0" smtClean="0"/>
              <a:t>builds</a:t>
            </a:r>
          </a:p>
          <a:p>
            <a:r>
              <a:rPr lang="en-US" sz="1600" dirty="0"/>
              <a:t>The </a:t>
            </a:r>
            <a:r>
              <a:rPr lang="en-US" sz="1600" dirty="0" smtClean="0"/>
              <a:t>Answer!</a:t>
            </a:r>
            <a:endParaRPr lang="en-US" sz="1600" dirty="0"/>
          </a:p>
          <a:p>
            <a:pPr lvl="1"/>
            <a:r>
              <a:rPr lang="en-US" sz="1600" dirty="0"/>
              <a:t>The </a:t>
            </a:r>
            <a:r>
              <a:rPr lang="en-US" sz="1600" dirty="0" err="1"/>
              <a:t>bitbake</a:t>
            </a:r>
            <a:r>
              <a:rPr lang="en-US" sz="1600" dirty="0"/>
              <a:t> event system</a:t>
            </a:r>
          </a:p>
          <a:p>
            <a:pPr lvl="1"/>
            <a:r>
              <a:rPr lang="en-US" sz="1600" dirty="0"/>
              <a:t>The </a:t>
            </a:r>
            <a:r>
              <a:rPr lang="en-US" sz="1600" dirty="0" err="1"/>
              <a:t>bitbake</a:t>
            </a:r>
            <a:r>
              <a:rPr lang="en-US" sz="1600" dirty="0"/>
              <a:t> event </a:t>
            </a:r>
            <a:r>
              <a:rPr lang="en-US" sz="1600" dirty="0" smtClean="0"/>
              <a:t>database</a:t>
            </a:r>
          </a:p>
          <a:p>
            <a:pPr lvl="1"/>
            <a:r>
              <a:rPr lang="en-US" sz="1600" dirty="0" smtClean="0">
                <a:solidFill>
                  <a:schemeClr val="tx1"/>
                </a:solidFill>
              </a:rPr>
              <a:t>Events are </a:t>
            </a:r>
            <a:r>
              <a:rPr lang="en-US" sz="1600" u="sng" dirty="0" smtClean="0">
                <a:solidFill>
                  <a:schemeClr val="tx1"/>
                </a:solidFill>
              </a:rPr>
              <a:t>easy</a:t>
            </a:r>
            <a:r>
              <a:rPr lang="en-US" sz="1600" dirty="0" smtClean="0">
                <a:solidFill>
                  <a:schemeClr val="tx1"/>
                </a:solidFill>
              </a:rPr>
              <a:t> to create, fire, listen to, and catch</a:t>
            </a:r>
          </a:p>
          <a:p>
            <a:pPr lvl="1"/>
            <a:r>
              <a:rPr lang="en-US" sz="1600" dirty="0"/>
              <a:t>There are more than 40 existing event </a:t>
            </a:r>
            <a:r>
              <a:rPr lang="en-US" sz="1600" dirty="0" smtClean="0"/>
              <a:t>types</a:t>
            </a:r>
          </a:p>
          <a:p>
            <a:pPr lvl="1"/>
            <a:r>
              <a:rPr lang="en-US" sz="1600" dirty="0" smtClean="0"/>
              <a:t>Uses IPC </a:t>
            </a:r>
            <a:r>
              <a:rPr lang="en-US" sz="1600" dirty="0"/>
              <a:t>over python </a:t>
            </a:r>
            <a:r>
              <a:rPr lang="en-US" sz="1600" dirty="0" err="1"/>
              <a:t>xmlrpc</a:t>
            </a:r>
            <a:r>
              <a:rPr lang="en-US" sz="1600" dirty="0"/>
              <a:t> sockets, with automatic data marshalling</a:t>
            </a:r>
          </a:p>
          <a:p>
            <a:pPr lvl="1"/>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614865704"/>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17556"/>
            <a:ext cx="8227438" cy="889000"/>
          </a:xfrm>
        </p:spPr>
        <p:txBody>
          <a:bodyPr/>
          <a:lstStyle/>
          <a:p>
            <a:r>
              <a:rPr lang="en-US" sz="2800" dirty="0" smtClean="0"/>
              <a:t>Toaster Analytics – Intermediate Data Example</a:t>
            </a:r>
            <a:r>
              <a:rPr lang="en-US" sz="2800" dirty="0"/>
              <a:t/>
            </a:r>
            <a:br>
              <a:rPr lang="en-US" sz="2800" dirty="0"/>
            </a:br>
            <a:endParaRPr lang="en-US" dirty="0"/>
          </a:p>
        </p:txBody>
      </p:sp>
      <p:sp>
        <p:nvSpPr>
          <p:cNvPr id="4" name="Content Placeholder 3"/>
          <p:cNvSpPr>
            <a:spLocks noGrp="1"/>
          </p:cNvSpPr>
          <p:nvPr>
            <p:ph sz="quarter" idx="13"/>
          </p:nvPr>
        </p:nvSpPr>
        <p:spPr>
          <a:xfrm>
            <a:off x="427588" y="713687"/>
            <a:ext cx="8233186" cy="5259583"/>
          </a:xfrm>
        </p:spPr>
        <p:txBody>
          <a:bodyPr/>
          <a:lstStyle/>
          <a:p>
            <a:r>
              <a:rPr lang="en-US" sz="1800" dirty="0" smtClean="0"/>
              <a:t>The Toaster database/GUI can for example display the intermediate values of </a:t>
            </a:r>
            <a:r>
              <a:rPr lang="en-US" sz="1800" dirty="0" err="1" smtClean="0"/>
              <a:t>bitbake</a:t>
            </a:r>
            <a:r>
              <a:rPr lang="en-US" sz="1800" dirty="0" smtClean="0"/>
              <a:t> variables, specifically each variable’s modification history down to the file and line.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810" y="1878121"/>
            <a:ext cx="8108414" cy="4212665"/>
          </a:xfrm>
          <a:prstGeom prst="rect">
            <a:avLst/>
          </a:prstGeom>
          <a:ln w="12700">
            <a:solidFill>
              <a:schemeClr val="tx1"/>
            </a:solidFill>
          </a:ln>
        </p:spPr>
      </p:pic>
    </p:spTree>
    <p:extLst>
      <p:ext uri="{BB962C8B-B14F-4D97-AF65-F5344CB8AC3E}">
        <p14:creationId xmlns:p14="http://schemas.microsoft.com/office/powerpoint/2010/main" val="1703410561"/>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Overview of </a:t>
            </a:r>
            <a:r>
              <a:rPr lang="en-US" sz="2800" dirty="0" smtClean="0"/>
              <a:t>Available 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9658" y="730785"/>
            <a:ext cx="8142980" cy="5266063"/>
          </a:xfrm>
        </p:spPr>
        <p:txBody>
          <a:bodyPr/>
          <a:lstStyle/>
          <a:p>
            <a:pPr marL="0">
              <a:spcBef>
                <a:spcPts val="0"/>
              </a:spcBef>
            </a:pPr>
            <a:r>
              <a:rPr lang="en-US" sz="1600" dirty="0" err="1" smtClean="0">
                <a:solidFill>
                  <a:schemeClr val="tx1"/>
                </a:solidFill>
              </a:rPr>
              <a:t>BuildInit|BuildCompleted|BuildStarted</a:t>
            </a:r>
            <a:endParaRPr lang="en-US" sz="1600" dirty="0" smtClean="0">
              <a:solidFill>
                <a:schemeClr val="tx1"/>
              </a:solidFill>
            </a:endParaRPr>
          </a:p>
          <a:p>
            <a:pPr marL="0">
              <a:spcBef>
                <a:spcPts val="0"/>
              </a:spcBef>
            </a:pPr>
            <a:r>
              <a:rPr lang="en-US" sz="1600" dirty="0" err="1" smtClean="0">
                <a:solidFill>
                  <a:schemeClr val="tx1"/>
                </a:solidFill>
              </a:rPr>
              <a:t>ConfigParsed|RecipeParsed</a:t>
            </a:r>
            <a:endParaRPr lang="en-US" sz="1600" dirty="0" smtClean="0">
              <a:solidFill>
                <a:schemeClr val="tx1"/>
              </a:solidFill>
            </a:endParaRPr>
          </a:p>
          <a:p>
            <a:pPr marL="0">
              <a:spcBef>
                <a:spcPts val="0"/>
              </a:spcBef>
            </a:pPr>
            <a:r>
              <a:rPr lang="en-US" sz="1600" dirty="0" err="1" smtClean="0">
                <a:solidFill>
                  <a:schemeClr val="tx1"/>
                </a:solidFill>
              </a:rPr>
              <a:t>ParseCompleted|ParseProgress|ParseStarted</a:t>
            </a:r>
            <a:endParaRPr lang="en-US" sz="1600" dirty="0">
              <a:solidFill>
                <a:schemeClr val="tx1"/>
              </a:solidFill>
            </a:endParaRPr>
          </a:p>
          <a:p>
            <a:pPr marL="0">
              <a:spcBef>
                <a:spcPts val="0"/>
              </a:spcBef>
            </a:pPr>
            <a:r>
              <a:rPr lang="en-US" sz="1600" dirty="0" err="1" smtClean="0">
                <a:solidFill>
                  <a:schemeClr val="tx1"/>
                </a:solidFill>
              </a:rPr>
              <a:t>MultipleProviders|NoProvider</a:t>
            </a:r>
            <a:endParaRPr lang="en-US" sz="1600" dirty="0">
              <a:solidFill>
                <a:schemeClr val="tx1"/>
              </a:solidFill>
            </a:endParaRPr>
          </a:p>
          <a:p>
            <a:pPr marL="0">
              <a:spcBef>
                <a:spcPts val="0"/>
              </a:spcBef>
            </a:pPr>
            <a:r>
              <a:rPr lang="en-US" sz="1600" dirty="0" err="1" smtClean="0">
                <a:solidFill>
                  <a:schemeClr val="tx1"/>
                </a:solidFill>
              </a:rPr>
              <a:t>runQueueTaskCompleted|runQueueTaskFailed|runQueueTaskSkipped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runQueueTaskStarted</a:t>
            </a:r>
            <a:endParaRPr lang="en-US" sz="1600" dirty="0">
              <a:solidFill>
                <a:schemeClr val="tx1"/>
              </a:solidFill>
            </a:endParaRPr>
          </a:p>
          <a:p>
            <a:pPr marL="0">
              <a:spcBef>
                <a:spcPts val="0"/>
              </a:spcBef>
            </a:pPr>
            <a:r>
              <a:rPr lang="en-US" sz="1600" dirty="0" err="1" smtClean="0">
                <a:solidFill>
                  <a:schemeClr val="tx1"/>
                </a:solidFill>
              </a:rPr>
              <a:t>TaskBase|TaskFailed|TaskFailedSilent|TaskStarted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TaskSucceeded</a:t>
            </a:r>
            <a:endParaRPr lang="en-US" sz="1600" dirty="0" smtClean="0">
              <a:solidFill>
                <a:schemeClr val="tx1"/>
              </a:solidFill>
            </a:endParaRPr>
          </a:p>
          <a:p>
            <a:pPr marL="0">
              <a:spcBef>
                <a:spcPts val="0"/>
              </a:spcBef>
            </a:pPr>
            <a:r>
              <a:rPr lang="en-US" sz="1600" dirty="0" smtClean="0">
                <a:solidFill>
                  <a:schemeClr val="tx1"/>
                </a:solidFill>
              </a:rPr>
              <a:t>sceneQueueTaskCompleted|sceneQueueTaskFailed|sceneQueueTaskStarted</a:t>
            </a:r>
            <a:endParaRPr lang="en-US" sz="1600" dirty="0">
              <a:solidFill>
                <a:schemeClr val="tx1"/>
              </a:solidFill>
            </a:endParaRPr>
          </a:p>
          <a:p>
            <a:pPr marL="0">
              <a:spcBef>
                <a:spcPts val="0"/>
              </a:spcBef>
            </a:pPr>
            <a:r>
              <a:rPr lang="en-US" sz="1600" dirty="0" err="1" smtClean="0">
                <a:solidFill>
                  <a:schemeClr val="tx1"/>
                </a:solidFill>
              </a:rPr>
              <a:t>CacheLoadCompleted|CacheLoadProgress|CacheLoadStarted</a:t>
            </a:r>
            <a:endParaRPr lang="en-US" sz="1600" dirty="0">
              <a:solidFill>
                <a:schemeClr val="tx1"/>
              </a:solidFill>
            </a:endParaRPr>
          </a:p>
          <a:p>
            <a:pPr marL="0">
              <a:spcBef>
                <a:spcPts val="0"/>
              </a:spcBef>
            </a:pPr>
            <a:r>
              <a:rPr lang="en-US" sz="1600" dirty="0" err="1" smtClean="0">
                <a:solidFill>
                  <a:schemeClr val="tx1"/>
                </a:solidFill>
              </a:rPr>
              <a:t>TreeDataPreparationStarted|TreeDataPreparationCompleted</a:t>
            </a:r>
            <a:endParaRPr lang="en-US" sz="1600" dirty="0">
              <a:solidFill>
                <a:schemeClr val="tx1"/>
              </a:solidFill>
            </a:endParaRPr>
          </a:p>
          <a:p>
            <a:pPr marL="0">
              <a:spcBef>
                <a:spcPts val="0"/>
              </a:spcBef>
            </a:pPr>
            <a:r>
              <a:rPr lang="en-US" sz="1600" dirty="0" err="1" smtClean="0">
                <a:solidFill>
                  <a:schemeClr val="tx1"/>
                </a:solidFill>
              </a:rPr>
              <a:t>DepTreeGenerated|SanityCheck|SanityCheckPassed</a:t>
            </a:r>
            <a:endParaRPr lang="en-US" sz="1600" dirty="0">
              <a:solidFill>
                <a:schemeClr val="tx1"/>
              </a:solidFill>
            </a:endParaRPr>
          </a:p>
          <a:p>
            <a:pPr marL="0">
              <a:spcBef>
                <a:spcPts val="0"/>
              </a:spcBef>
            </a:pPr>
            <a:r>
              <a:rPr lang="en-US" sz="1600" dirty="0" err="1" smtClean="0">
                <a:solidFill>
                  <a:schemeClr val="tx1"/>
                </a:solidFill>
              </a:rPr>
              <a:t>MetadataEvent</a:t>
            </a:r>
            <a:endParaRPr lang="en-US" sz="1600" dirty="0">
              <a:solidFill>
                <a:schemeClr val="tx1"/>
              </a:solidFill>
            </a:endParaRPr>
          </a:p>
          <a:p>
            <a:pPr marL="0">
              <a:spcBef>
                <a:spcPts val="0"/>
              </a:spcBef>
            </a:pPr>
            <a:r>
              <a:rPr lang="en-US" sz="1600" dirty="0" err="1" smtClean="0">
                <a:solidFill>
                  <a:schemeClr val="tx1"/>
                </a:solidFill>
              </a:rPr>
              <a:t>LogExecTTY|LogRecord</a:t>
            </a:r>
            <a:endParaRPr lang="en-US" sz="1600" dirty="0">
              <a:solidFill>
                <a:schemeClr val="tx1"/>
              </a:solidFill>
            </a:endParaRPr>
          </a:p>
          <a:p>
            <a:pPr marL="0">
              <a:spcBef>
                <a:spcPts val="0"/>
              </a:spcBef>
            </a:pPr>
            <a:r>
              <a:rPr lang="en-US" sz="1600" dirty="0" err="1" smtClean="0">
                <a:solidFill>
                  <a:schemeClr val="tx1"/>
                </a:solidFill>
              </a:rPr>
              <a:t>CommandCompleted|CommandExit|CommandFailed</a:t>
            </a:r>
            <a:endParaRPr lang="en-US" sz="1600" dirty="0">
              <a:solidFill>
                <a:schemeClr val="tx1"/>
              </a:solidFill>
            </a:endParaRPr>
          </a:p>
          <a:p>
            <a:pPr marL="0">
              <a:spcBef>
                <a:spcPts val="0"/>
              </a:spcBef>
            </a:pPr>
            <a:r>
              <a:rPr lang="en-US" sz="1600" dirty="0" err="1" smtClean="0">
                <a:solidFill>
                  <a:schemeClr val="tx1"/>
                </a:solidFill>
              </a:rPr>
              <a:t>CookerExit</a:t>
            </a:r>
            <a:endParaRPr lang="en-US" sz="1600" dirty="0">
              <a:solidFill>
                <a:schemeClr val="tx1"/>
              </a:solidFill>
            </a:endParaRPr>
          </a:p>
          <a:p>
            <a:pPr marL="0" indent="0">
              <a:buNone/>
            </a:pPr>
            <a:endParaRPr lang="en-US" sz="1600" dirty="0" smtClean="0">
              <a:solidFill>
                <a:srgbClr val="FF0000"/>
              </a:solidFill>
            </a:endParaRPr>
          </a:p>
        </p:txBody>
      </p:sp>
    </p:spTree>
    <p:extLst>
      <p:ext uri="{BB962C8B-B14F-4D97-AF65-F5344CB8AC3E}">
        <p14:creationId xmlns:p14="http://schemas.microsoft.com/office/powerpoint/2010/main" val="176955468"/>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Event </a:t>
            </a:r>
            <a:r>
              <a:rPr lang="en-US" sz="2800" dirty="0" smtClean="0"/>
              <a:t>Clients (you are already an event user!)</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err="1" smtClean="0"/>
              <a:t>Bitbake</a:t>
            </a:r>
            <a:r>
              <a:rPr lang="en-US" sz="2000" dirty="0" smtClean="0"/>
              <a:t> </a:t>
            </a:r>
            <a:r>
              <a:rPr lang="en-US" sz="2000" dirty="0"/>
              <a:t>actually runs in a separate context, and expects an event client (called a </a:t>
            </a:r>
            <a:r>
              <a:rPr lang="en-US" sz="2000" dirty="0" smtClean="0"/>
              <a:t>“UI") </a:t>
            </a:r>
            <a:r>
              <a:rPr lang="en-US" sz="2000" dirty="0"/>
              <a:t>to </a:t>
            </a:r>
            <a:r>
              <a:rPr lang="en-US" sz="2000" dirty="0" smtClean="0"/>
              <a:t>display </a:t>
            </a:r>
            <a:r>
              <a:rPr lang="en-US" sz="2000" dirty="0" err="1" smtClean="0"/>
              <a:t>bitbake's</a:t>
            </a:r>
            <a:r>
              <a:rPr lang="en-US" sz="2000" dirty="0" smtClean="0"/>
              <a:t> </a:t>
            </a:r>
            <a:r>
              <a:rPr lang="en-US" sz="2000" dirty="0"/>
              <a:t>status and output</a:t>
            </a:r>
          </a:p>
          <a:p>
            <a:pPr>
              <a:spcBef>
                <a:spcPts val="1200"/>
              </a:spcBef>
            </a:pPr>
            <a:r>
              <a:rPr lang="en-US" sz="2000" dirty="0"/>
              <a:t>Here are the existing </a:t>
            </a:r>
            <a:r>
              <a:rPr lang="en-US" sz="2000" dirty="0" err="1"/>
              <a:t>bitbake</a:t>
            </a:r>
            <a:r>
              <a:rPr lang="en-US" sz="2000" dirty="0"/>
              <a:t> event </a:t>
            </a:r>
            <a:r>
              <a:rPr lang="en-US" sz="2000" dirty="0" smtClean="0"/>
              <a:t>clients:</a:t>
            </a:r>
            <a:br>
              <a:rPr lang="en-US" sz="2000" dirty="0" smtClean="0"/>
            </a:br>
            <a:endParaRPr lang="en-US" sz="1050" dirty="0"/>
          </a:p>
          <a:p>
            <a:pPr lvl="1">
              <a:spcBef>
                <a:spcPts val="300"/>
              </a:spcBef>
            </a:pPr>
            <a:r>
              <a:rPr lang="en-US" sz="1800" b="1" u="sng" dirty="0" smtClean="0"/>
              <a:t>Knotty</a:t>
            </a:r>
            <a:r>
              <a:rPr lang="en-US" sz="2000" dirty="0"/>
              <a:t>: this is the default </a:t>
            </a:r>
            <a:r>
              <a:rPr lang="en-US" sz="2000" dirty="0" err="1"/>
              <a:t>bitbake</a:t>
            </a:r>
            <a:r>
              <a:rPr lang="en-US" sz="2000" dirty="0"/>
              <a:t> </a:t>
            </a:r>
            <a:r>
              <a:rPr lang="en-US" sz="2000" dirty="0" smtClean="0"/>
              <a:t>command line user interface that you know and love. </a:t>
            </a:r>
            <a:r>
              <a:rPr lang="en-US" sz="2000" dirty="0"/>
              <a:t>It uses events to display the famous dynamic task list, and to show the various progress </a:t>
            </a:r>
            <a:r>
              <a:rPr lang="en-US" sz="2000" dirty="0" smtClean="0"/>
              <a:t>bars</a:t>
            </a:r>
            <a:br>
              <a:rPr lang="en-US" sz="2000" dirty="0" smtClean="0"/>
            </a:br>
            <a:endParaRPr lang="en-US" sz="1400" dirty="0" smtClean="0"/>
          </a:p>
          <a:p>
            <a:pPr lvl="1">
              <a:spcBef>
                <a:spcPts val="300"/>
              </a:spcBef>
            </a:pPr>
            <a:r>
              <a:rPr lang="en-US" sz="2000" b="1" u="sng" dirty="0" smtClean="0"/>
              <a:t>Toaster</a:t>
            </a:r>
            <a:r>
              <a:rPr lang="en-US" sz="2000" dirty="0"/>
              <a:t>: this is the </a:t>
            </a:r>
            <a:r>
              <a:rPr lang="en-US" sz="2000" dirty="0" err="1" smtClean="0"/>
              <a:t>bitbake</a:t>
            </a:r>
            <a:r>
              <a:rPr lang="en-US" sz="2000" dirty="0" smtClean="0"/>
              <a:t> GUI</a:t>
            </a:r>
            <a:r>
              <a:rPr lang="en-US" sz="2000" dirty="0"/>
              <a:t>, which provides both a full event database and a full feature web </a:t>
            </a:r>
            <a:r>
              <a:rPr lang="en-US" sz="2000" dirty="0" smtClean="0"/>
              <a:t>interface. We will be using this as our primary example since it contains the most extensive implementation and support for events</a:t>
            </a:r>
            <a:br>
              <a:rPr lang="en-US" sz="2000" dirty="0" smtClean="0"/>
            </a:br>
            <a:endParaRPr lang="en-US" sz="1600" dirty="0"/>
          </a:p>
          <a:p>
            <a:pPr lvl="1">
              <a:spcBef>
                <a:spcPts val="300"/>
              </a:spcBef>
            </a:pPr>
            <a:r>
              <a:rPr lang="en-US" sz="2000" b="1" u="sng" dirty="0" err="1" smtClean="0"/>
              <a:t>Depexp</a:t>
            </a:r>
            <a:r>
              <a:rPr lang="en-US" sz="2000" dirty="0"/>
              <a:t>: this executes a </a:t>
            </a:r>
            <a:r>
              <a:rPr lang="en-US" sz="2000" dirty="0" err="1"/>
              <a:t>bitbake</a:t>
            </a:r>
            <a:r>
              <a:rPr lang="en-US" sz="2000" dirty="0"/>
              <a:t> command to extract dependency </a:t>
            </a:r>
            <a:r>
              <a:rPr lang="en-US" sz="2000" dirty="0" smtClean="0"/>
              <a:t>data events, </a:t>
            </a:r>
            <a:r>
              <a:rPr lang="en-US" sz="2000" dirty="0"/>
              <a:t>and then uses </a:t>
            </a:r>
            <a:r>
              <a:rPr lang="en-US" sz="2000" dirty="0" smtClean="0"/>
              <a:t>a GTK user interface to </a:t>
            </a:r>
            <a:r>
              <a:rPr lang="en-US" sz="2000" dirty="0"/>
              <a:t>interact with </a:t>
            </a:r>
            <a:r>
              <a:rPr lang="en-US" sz="2000" dirty="0" smtClean="0"/>
              <a:t>it</a:t>
            </a:r>
            <a:br>
              <a:rPr lang="en-US" sz="2000" dirty="0" smtClean="0"/>
            </a:br>
            <a:endParaRPr lang="en-US" sz="1600" dirty="0" smtClean="0"/>
          </a:p>
          <a:p>
            <a:pPr lvl="1">
              <a:spcBef>
                <a:spcPts val="200"/>
              </a:spcBef>
            </a:pPr>
            <a:r>
              <a:rPr lang="en-US" sz="2000" b="1" u="sng" dirty="0" err="1" smtClean="0"/>
              <a:t>Ncurses</a:t>
            </a:r>
            <a:r>
              <a:rPr lang="en-US" sz="2000" dirty="0"/>
              <a:t>: this provides a simple </a:t>
            </a:r>
            <a:r>
              <a:rPr lang="en-US" sz="2000" dirty="0" err="1" smtClean="0"/>
              <a:t>ncurses</a:t>
            </a:r>
            <a:r>
              <a:rPr lang="en-US" sz="2000" dirty="0" smtClean="0"/>
              <a:t>-based </a:t>
            </a:r>
            <a:r>
              <a:rPr lang="en-US" sz="2000" dirty="0"/>
              <a:t>terminal UI</a:t>
            </a:r>
            <a:endParaRPr lang="en-US" sz="1800" dirty="0" smtClean="0">
              <a:solidFill>
                <a:srgbClr val="FF0000"/>
              </a:solidFill>
            </a:endParaRPr>
          </a:p>
        </p:txBody>
      </p:sp>
    </p:spTree>
    <p:extLst>
      <p:ext uri="{BB962C8B-B14F-4D97-AF65-F5344CB8AC3E}">
        <p14:creationId xmlns:p14="http://schemas.microsoft.com/office/powerpoint/2010/main" val="132658207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4" y="1556828"/>
            <a:ext cx="329565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14" y="1297517"/>
            <a:ext cx="5581650" cy="3533775"/>
          </a:xfrm>
          <a:prstGeom prst="rect">
            <a:avLst/>
          </a:prstGeom>
        </p:spPr>
      </p:pic>
    </p:spTree>
    <p:extLst>
      <p:ext uri="{BB962C8B-B14F-4D97-AF65-F5344CB8AC3E}">
        <p14:creationId xmlns:p14="http://schemas.microsoft.com/office/powerpoint/2010/main" val="3432579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a:t>Event Database</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4924915"/>
          </a:xfrm>
        </p:spPr>
        <p:txBody>
          <a:bodyPr/>
          <a:lstStyle/>
          <a:p>
            <a:r>
              <a:rPr lang="en-US" sz="1800" dirty="0" smtClean="0"/>
              <a:t>The event database is built into Toaster to maintain persistent build data</a:t>
            </a:r>
          </a:p>
          <a:p>
            <a:pPr>
              <a:spcBef>
                <a:spcPts val="0"/>
              </a:spcBef>
            </a:pPr>
            <a:r>
              <a:rPr lang="en-US" sz="1800" dirty="0" smtClean="0"/>
              <a:t>It can however just as easily be used directly with command line scripts or other SQL compatible tools</a:t>
            </a:r>
          </a:p>
          <a:p>
            <a:endParaRPr lang="en-US" sz="1800" dirty="0" smtClean="0"/>
          </a:p>
        </p:txBody>
      </p:sp>
      <p:sp>
        <p:nvSpPr>
          <p:cNvPr id="3" name="TextBox 2"/>
          <p:cNvSpPr txBox="1"/>
          <p:nvPr/>
        </p:nvSpPr>
        <p:spPr>
          <a:xfrm>
            <a:off x="716095"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3305061" y="3737351"/>
            <a:ext cx="2699131" cy="369332"/>
          </a:xfrm>
          <a:prstGeom prst="rect">
            <a:avLst/>
          </a:prstGeom>
          <a:solidFill>
            <a:schemeClr val="accent1">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7" name="TextBox 6"/>
          <p:cNvSpPr txBox="1"/>
          <p:nvPr/>
        </p:nvSpPr>
        <p:spPr>
          <a:xfrm>
            <a:off x="3305059" y="2943343"/>
            <a:ext cx="2699132"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GUI Server</a:t>
            </a:r>
          </a:p>
        </p:txBody>
      </p:sp>
      <p:sp>
        <p:nvSpPr>
          <p:cNvPr id="8" name="TextBox 7"/>
          <p:cNvSpPr txBox="1"/>
          <p:nvPr/>
        </p:nvSpPr>
        <p:spPr>
          <a:xfrm>
            <a:off x="3305061"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4654624" y="3334515"/>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6" name="Straight Arrow Connector 15"/>
          <p:cNvCxnSpPr>
            <a:stCxn id="8" idx="0"/>
            <a:endCxn id="6" idx="2"/>
          </p:cNvCxnSpPr>
          <p:nvPr/>
        </p:nvCxnSpPr>
        <p:spPr bwMode="auto">
          <a:xfrm flipV="1">
            <a:off x="4654626" y="4106683"/>
            <a:ext cx="1" cy="411029"/>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7" name="Straight Arrow Connector 16"/>
          <p:cNvCxnSpPr>
            <a:endCxn id="8" idx="2"/>
          </p:cNvCxnSpPr>
          <p:nvPr/>
        </p:nvCxnSpPr>
        <p:spPr bwMode="auto">
          <a:xfrm flipV="1">
            <a:off x="3305060" y="4887044"/>
            <a:ext cx="1349566" cy="430435"/>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1" name="TextBox 20"/>
          <p:cNvSpPr txBox="1"/>
          <p:nvPr/>
        </p:nvSpPr>
        <p:spPr>
          <a:xfrm>
            <a:off x="3305062" y="2235384"/>
            <a:ext cx="2699129"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Web Client</a:t>
            </a:r>
          </a:p>
        </p:txBody>
      </p:sp>
      <p:cxnSp>
        <p:nvCxnSpPr>
          <p:cNvPr id="23" name="Straight Arrow Connector 22"/>
          <p:cNvCxnSpPr>
            <a:stCxn id="7" idx="0"/>
            <a:endCxn id="21" idx="2"/>
          </p:cNvCxnSpPr>
          <p:nvPr/>
        </p:nvCxnSpPr>
        <p:spPr bwMode="auto">
          <a:xfrm flipV="1">
            <a:off x="4654625" y="2604716"/>
            <a:ext cx="2" cy="338627"/>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5" name="TextBox 24"/>
          <p:cNvSpPr txBox="1"/>
          <p:nvPr/>
        </p:nvSpPr>
        <p:spPr>
          <a:xfrm>
            <a:off x="716097"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716096" y="3733152"/>
            <a:ext cx="2412694"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6" name="TextBox 35"/>
          <p:cNvSpPr txBox="1"/>
          <p:nvPr/>
        </p:nvSpPr>
        <p:spPr>
          <a:xfrm>
            <a:off x="6433854" y="2932325"/>
            <a:ext cx="2212550"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7" name="TextBox 36"/>
          <p:cNvSpPr txBox="1"/>
          <p:nvPr/>
        </p:nvSpPr>
        <p:spPr>
          <a:xfrm>
            <a:off x="6433856" y="3733152"/>
            <a:ext cx="2212551" cy="369332"/>
          </a:xfrm>
          <a:prstGeom prst="rect">
            <a:avLst/>
          </a:prstGeom>
          <a:solidFill>
            <a:srgbClr val="C1F29C"/>
          </a:solidFill>
          <a:ln w="19050">
            <a:solidFill>
              <a:schemeClr val="tx1"/>
            </a:solidFill>
          </a:ln>
        </p:spPr>
        <p:txBody>
          <a:bodyPr wrap="square" rtlCol="0">
            <a:spAutoFit/>
          </a:bodyPr>
          <a:lstStyle/>
          <a:p>
            <a:pPr algn="ctr"/>
            <a:r>
              <a:rPr lang="en-US" sz="1800" dirty="0" smtClean="0">
                <a:latin typeface="+mn-lt"/>
              </a:rPr>
              <a:t>Python Script</a:t>
            </a:r>
          </a:p>
        </p:txBody>
      </p:sp>
      <p:cxnSp>
        <p:nvCxnSpPr>
          <p:cNvPr id="38" name="Straight Arrow Connector 37"/>
          <p:cNvCxnSpPr>
            <a:stCxn id="3" idx="0"/>
            <a:endCxn id="25" idx="2"/>
          </p:cNvCxnSpPr>
          <p:nvPr/>
        </p:nvCxnSpPr>
        <p:spPr bwMode="auto">
          <a:xfrm flipH="1" flipV="1">
            <a:off x="1922445" y="4900687"/>
            <a:ext cx="1437697" cy="416793"/>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1" name="Straight Arrow Connector 40"/>
          <p:cNvCxnSpPr/>
          <p:nvPr/>
        </p:nvCxnSpPr>
        <p:spPr bwMode="auto">
          <a:xfrm flipH="1" flipV="1">
            <a:off x="1922445" y="4106683"/>
            <a:ext cx="1" cy="41103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2" name="Straight Arrow Connector 41"/>
          <p:cNvCxnSpPr/>
          <p:nvPr/>
        </p:nvCxnSpPr>
        <p:spPr bwMode="auto">
          <a:xfrm flipV="1">
            <a:off x="7451072" y="3332611"/>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3" name="Straight Arrow Connector 42"/>
          <p:cNvCxnSpPr>
            <a:stCxn id="6" idx="3"/>
            <a:endCxn id="37" idx="1"/>
          </p:cNvCxnSpPr>
          <p:nvPr/>
        </p:nvCxnSpPr>
        <p:spPr bwMode="auto">
          <a:xfrm flipV="1">
            <a:off x="6004192" y="3917818"/>
            <a:ext cx="429664" cy="4199"/>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 name="Rectangle 1"/>
          <p:cNvSpPr/>
          <p:nvPr/>
        </p:nvSpPr>
        <p:spPr bwMode="auto">
          <a:xfrm>
            <a:off x="6219024" y="2481605"/>
            <a:ext cx="2616505" cy="2295971"/>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1593469605"/>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smtClean="0"/>
              <a:t>Example Event Database with CI Builders</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5163311"/>
          </a:xfrm>
        </p:spPr>
        <p:txBody>
          <a:bodyPr/>
          <a:lstStyle/>
          <a:p>
            <a:r>
              <a:rPr lang="en-US" sz="1800" dirty="0" smtClean="0"/>
              <a:t>If you enable the Toaster UI in a CI system, you can additionally get the event artifacts together with your build artifacts (you will definitely need to select a production level database)</a:t>
            </a:r>
            <a:endParaRPr lang="en-US" sz="2000" dirty="0" smtClean="0"/>
          </a:p>
          <a:p>
            <a:endParaRPr lang="en-US" sz="1800" dirty="0" smtClean="0"/>
          </a:p>
        </p:txBody>
      </p:sp>
      <p:sp>
        <p:nvSpPr>
          <p:cNvPr id="3" name="TextBox 2"/>
          <p:cNvSpPr txBox="1"/>
          <p:nvPr/>
        </p:nvSpPr>
        <p:spPr>
          <a:xfrm>
            <a:off x="2131699"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4720662" y="3497579"/>
            <a:ext cx="2699131" cy="369332"/>
          </a:xfrm>
          <a:prstGeom prst="rect">
            <a:avLst/>
          </a:prstGeom>
          <a:solidFill>
            <a:schemeClr val="accent2">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8" name="TextBox 7"/>
          <p:cNvSpPr txBox="1"/>
          <p:nvPr/>
        </p:nvSpPr>
        <p:spPr>
          <a:xfrm>
            <a:off x="4720665"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6070231" y="3060709"/>
            <a:ext cx="1" cy="41017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6" name="Straight Arrow Connector 15"/>
          <p:cNvCxnSpPr>
            <a:stCxn id="8" idx="0"/>
            <a:endCxn id="6" idx="2"/>
          </p:cNvCxnSpPr>
          <p:nvPr/>
        </p:nvCxnSpPr>
        <p:spPr bwMode="auto">
          <a:xfrm flipH="1" flipV="1">
            <a:off x="6070228" y="3866911"/>
            <a:ext cx="2" cy="650801"/>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17" name="Straight Arrow Connector 16"/>
          <p:cNvCxnSpPr>
            <a:endCxn id="8" idx="2"/>
          </p:cNvCxnSpPr>
          <p:nvPr/>
        </p:nvCxnSpPr>
        <p:spPr bwMode="auto">
          <a:xfrm flipV="1">
            <a:off x="4720664" y="4887044"/>
            <a:ext cx="1349566" cy="430435"/>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5" name="TextBox 24"/>
          <p:cNvSpPr txBox="1"/>
          <p:nvPr/>
        </p:nvSpPr>
        <p:spPr>
          <a:xfrm>
            <a:off x="2131701"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2131700" y="2102795"/>
            <a:ext cx="5288093" cy="954107"/>
          </a:xfrm>
          <a:prstGeom prst="rect">
            <a:avLst/>
          </a:prstGeom>
          <a:solidFill>
            <a:schemeClr val="accent2">
              <a:lumMod val="20000"/>
              <a:lumOff val="80000"/>
            </a:schemeClr>
          </a:solidFill>
          <a:ln w="19050">
            <a:solidFill>
              <a:schemeClr val="tx1"/>
            </a:solidFill>
          </a:ln>
        </p:spPr>
        <p:txBody>
          <a:bodyPr wrap="square" rtlCol="0">
            <a:spAutoFit/>
          </a:bodyPr>
          <a:lstStyle/>
          <a:p>
            <a:pPr algn="ctr"/>
            <a:endParaRPr lang="en-US" sz="1800" dirty="0" smtClean="0">
              <a:latin typeface="+mn-lt"/>
            </a:endParaRPr>
          </a:p>
          <a:p>
            <a:pPr algn="ctr"/>
            <a:r>
              <a:rPr lang="en-US" sz="2000" b="1" dirty="0" smtClean="0">
                <a:latin typeface="+mn-lt"/>
              </a:rPr>
              <a:t>Continuous Integration Build System</a:t>
            </a:r>
          </a:p>
          <a:p>
            <a:pPr algn="ctr"/>
            <a:endParaRPr lang="en-US" sz="1800" dirty="0" smtClean="0">
              <a:latin typeface="+mn-lt"/>
            </a:endParaRPr>
          </a:p>
        </p:txBody>
      </p:sp>
      <p:cxnSp>
        <p:nvCxnSpPr>
          <p:cNvPr id="38" name="Straight Arrow Connector 37"/>
          <p:cNvCxnSpPr>
            <a:stCxn id="3" idx="0"/>
            <a:endCxn id="25" idx="2"/>
          </p:cNvCxnSpPr>
          <p:nvPr/>
        </p:nvCxnSpPr>
        <p:spPr bwMode="auto">
          <a:xfrm flipH="1" flipV="1">
            <a:off x="3338049" y="4900687"/>
            <a:ext cx="1437697" cy="416793"/>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flipV="1">
            <a:off x="3338047" y="3087401"/>
            <a:ext cx="4" cy="143031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2" name="Straight Connector 11"/>
          <p:cNvCxnSpPr/>
          <p:nvPr/>
        </p:nvCxnSpPr>
        <p:spPr bwMode="auto">
          <a:xfrm flipV="1">
            <a:off x="2748632" y="4107536"/>
            <a:ext cx="0" cy="41017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1657962" y="4107536"/>
            <a:ext cx="109067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9" name="Straight Arrow Connector 18"/>
          <p:cNvCxnSpPr/>
          <p:nvPr/>
        </p:nvCxnSpPr>
        <p:spPr bwMode="auto">
          <a:xfrm>
            <a:off x="1657962" y="4107536"/>
            <a:ext cx="0" cy="1219200"/>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6" name="TextBox 25"/>
          <p:cNvSpPr txBox="1"/>
          <p:nvPr/>
        </p:nvSpPr>
        <p:spPr>
          <a:xfrm>
            <a:off x="842714" y="3792691"/>
            <a:ext cx="1079653" cy="923330"/>
          </a:xfrm>
          <a:prstGeom prst="rect">
            <a:avLst/>
          </a:prstGeom>
          <a:noFill/>
        </p:spPr>
        <p:txBody>
          <a:bodyPr wrap="square" rtlCol="0">
            <a:spAutoFit/>
          </a:bodyPr>
          <a:lstStyle/>
          <a:p>
            <a:r>
              <a:rPr lang="en-US" sz="1800" dirty="0" smtClean="0">
                <a:latin typeface="+mn-lt"/>
              </a:rPr>
              <a:t>Lost event data</a:t>
            </a:r>
          </a:p>
        </p:txBody>
      </p:sp>
      <p:sp>
        <p:nvSpPr>
          <p:cNvPr id="39" name="Rectangle 38"/>
          <p:cNvSpPr/>
          <p:nvPr/>
        </p:nvSpPr>
        <p:spPr bwMode="auto">
          <a:xfrm>
            <a:off x="4632525" y="3265795"/>
            <a:ext cx="2908444" cy="1889344"/>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2204799690"/>
      </p:ext>
    </p:extLst>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2000" dirty="0" smtClean="0"/>
              <a:t>There are two easy ways to get build data into the event database</a:t>
            </a:r>
          </a:p>
          <a:p>
            <a:pPr lvl="1"/>
            <a:r>
              <a:rPr lang="en-US" sz="1800" dirty="0" smtClean="0"/>
              <a:t>Create and execute your builds from within the Toaster GUI</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lvl="1"/>
            <a:r>
              <a:rPr lang="en-US" sz="1800" dirty="0" smtClean="0">
                <a:solidFill>
                  <a:schemeClr val="tx1"/>
                </a:solidFill>
              </a:rPr>
              <a:t>Start Toaster, and run your command line builds in that environment</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200" dirty="0" smtClean="0">
              <a:solidFill>
                <a:schemeClr val="tx1"/>
              </a:solidFill>
            </a:endParaRPr>
          </a:p>
          <a:p>
            <a:r>
              <a:rPr lang="en-US" sz="2000" dirty="0">
                <a:solidFill>
                  <a:schemeClr val="tx1"/>
                </a:solidFill>
              </a:rPr>
              <a:t> </a:t>
            </a:r>
            <a:r>
              <a:rPr lang="en-US" sz="2000" dirty="0" smtClean="0">
                <a:solidFill>
                  <a:schemeClr val="tx1"/>
                </a:solidFill>
              </a:rPr>
              <a:t>The ‘source toaster’ performs these tasks</a:t>
            </a:r>
          </a:p>
          <a:p>
            <a:pPr lvl="1"/>
            <a:r>
              <a:rPr lang="en-US" sz="1800" dirty="0" smtClean="0"/>
              <a:t>Creates the event database if not present, applies any schema updates</a:t>
            </a:r>
          </a:p>
          <a:p>
            <a:pPr lvl="1"/>
            <a:r>
              <a:rPr lang="en-US" sz="1800" dirty="0" smtClean="0"/>
              <a:t>Starts the web client (this can be ignored for command line usage) </a:t>
            </a:r>
          </a:p>
          <a:p>
            <a:pPr lvl="1"/>
            <a:r>
              <a:rPr lang="en-US" sz="1800" dirty="0" smtClean="0"/>
              <a:t>Sets the command line environment to use Toaster as the UI for </a:t>
            </a:r>
            <a:r>
              <a:rPr lang="en-US" sz="1800" dirty="0" err="1" smtClean="0"/>
              <a:t>bitbake</a:t>
            </a:r>
            <a:r>
              <a:rPr lang="en-US" sz="1800" dirty="0"/>
              <a:t> </a:t>
            </a:r>
            <a:r>
              <a:rPr lang="en-US" sz="1800" dirty="0" smtClean="0"/>
              <a:t>(“BITBAKE_UI”)</a:t>
            </a:r>
            <a:endParaRPr lang="en-US" sz="1800" dirty="0"/>
          </a:p>
        </p:txBody>
      </p:sp>
      <p:sp>
        <p:nvSpPr>
          <p:cNvPr id="5" name="Rectangle 4"/>
          <p:cNvSpPr/>
          <p:nvPr/>
        </p:nvSpPr>
        <p:spPr bwMode="auto">
          <a:xfrm>
            <a:off x="489866" y="1676400"/>
            <a:ext cx="7985052" cy="116233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1600" dirty="0" smtClean="0"/>
              <a:t>cd /scratch </a:t>
            </a:r>
          </a:p>
          <a:p>
            <a:r>
              <a:rPr lang="en-US" sz="1600" dirty="0"/>
              <a:t> </a:t>
            </a:r>
            <a:r>
              <a:rPr lang="en-US" sz="1600" dirty="0" smtClean="0"/>
              <a:t> $ source poky/</a:t>
            </a:r>
            <a:r>
              <a:rPr lang="en-US" sz="1600" dirty="0" err="1" smtClean="0"/>
              <a:t>oe</a:t>
            </a:r>
            <a:r>
              <a:rPr lang="en-US" sz="1600" dirty="0" smtClean="0"/>
              <a:t>-</a:t>
            </a:r>
            <a:r>
              <a:rPr lang="en-US" sz="1600" dirty="0" err="1" smtClean="0"/>
              <a:t>init</a:t>
            </a:r>
            <a:r>
              <a:rPr lang="en-US" sz="1600" dirty="0" smtClean="0"/>
              <a:t>-build-</a:t>
            </a:r>
            <a:r>
              <a:rPr lang="en-US" sz="1600" dirty="0" err="1" smtClean="0"/>
              <a:t>env</a:t>
            </a:r>
            <a:endParaRPr lang="en-US" sz="1600" dirty="0"/>
          </a:p>
          <a:p>
            <a:r>
              <a:rPr lang="en-US" sz="1600" dirty="0"/>
              <a:t>  $ source toaster start </a:t>
            </a:r>
            <a:r>
              <a:rPr lang="en-US" sz="1600" dirty="0" err="1" smtClean="0"/>
              <a:t>webport</a:t>
            </a:r>
            <a:r>
              <a:rPr lang="en-US" sz="1600" dirty="0" smtClean="0"/>
              <a:t>=0.0.0.0:8000   # local only: </a:t>
            </a:r>
            <a:r>
              <a:rPr lang="en-US" sz="1600" dirty="0" smtClean="0"/>
              <a:t>“localhost:8000</a:t>
            </a:r>
            <a:r>
              <a:rPr lang="en-US" sz="1600" dirty="0" smtClean="0"/>
              <a:t>”</a:t>
            </a:r>
            <a:endParaRPr lang="en-US" sz="1600" dirty="0"/>
          </a:p>
          <a:p>
            <a:r>
              <a:rPr lang="en-US" sz="1600" dirty="0"/>
              <a:t>  $ </a:t>
            </a:r>
            <a:r>
              <a:rPr lang="en-US" sz="1600" b="1" dirty="0" err="1" smtClean="0">
                <a:solidFill>
                  <a:schemeClr val="accent1"/>
                </a:solidFill>
              </a:rPr>
              <a:t>firefox</a:t>
            </a:r>
            <a:r>
              <a:rPr lang="en-US" sz="1600" b="1" dirty="0" smtClean="0">
                <a:solidFill>
                  <a:schemeClr val="accent1"/>
                </a:solidFill>
              </a:rPr>
              <a:t> localhost:8000   </a:t>
            </a:r>
            <a:r>
              <a:rPr lang="en-US" sz="1600" b="1" dirty="0" smtClean="0">
                <a:solidFill>
                  <a:schemeClr val="tx1"/>
                </a:solidFill>
              </a:rPr>
              <a:t># here, connect </a:t>
            </a:r>
            <a:r>
              <a:rPr lang="en-US" sz="1600" b="1" dirty="0">
                <a:solidFill>
                  <a:schemeClr val="tx1"/>
                </a:solidFill>
              </a:rPr>
              <a:t>browser </a:t>
            </a:r>
            <a:r>
              <a:rPr lang="en-US" sz="1600" b="1" dirty="0" smtClean="0">
                <a:solidFill>
                  <a:schemeClr val="tx1"/>
                </a:solidFill>
              </a:rPr>
              <a:t>from your </a:t>
            </a:r>
            <a:r>
              <a:rPr lang="en-US" sz="1600" b="1" dirty="0">
                <a:solidFill>
                  <a:schemeClr val="tx1"/>
                </a:solidFill>
              </a:rPr>
              <a:t>using </a:t>
            </a:r>
            <a:r>
              <a:rPr lang="en-US" sz="1600" b="1" dirty="0" smtClean="0">
                <a:solidFill>
                  <a:schemeClr val="tx1"/>
                </a:solidFill>
              </a:rPr>
              <a:t>Toaster URL</a:t>
            </a:r>
            <a:endParaRPr lang="en-US" sz="1600" b="1" dirty="0">
              <a:solidFill>
                <a:schemeClr val="tx1"/>
              </a:solidFill>
            </a:endParaRPr>
          </a:p>
        </p:txBody>
      </p:sp>
      <p:sp>
        <p:nvSpPr>
          <p:cNvPr id="6" name="Rectangle 5"/>
          <p:cNvSpPr/>
          <p:nvPr/>
        </p:nvSpPr>
        <p:spPr bwMode="auto">
          <a:xfrm>
            <a:off x="489866" y="3357852"/>
            <a:ext cx="7985052" cy="96848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i="1" dirty="0"/>
              <a:t>  $ . </a:t>
            </a:r>
            <a:r>
              <a:rPr lang="en-US" sz="1600" i="1" dirty="0" smtClean="0"/>
              <a:t>Poky/</a:t>
            </a:r>
            <a:r>
              <a:rPr lang="en-US" sz="1600" i="1" dirty="0" err="1" smtClean="0"/>
              <a:t>oe</a:t>
            </a:r>
            <a:r>
              <a:rPr lang="en-US" sz="1600" i="1" dirty="0" smtClean="0"/>
              <a:t>-</a:t>
            </a:r>
            <a:r>
              <a:rPr lang="en-US" sz="1600" i="1" dirty="0" err="1" smtClean="0"/>
              <a:t>init</a:t>
            </a:r>
            <a:r>
              <a:rPr lang="en-US" sz="1600" i="1" dirty="0" smtClean="0"/>
              <a:t>-build-</a:t>
            </a:r>
            <a:r>
              <a:rPr lang="en-US" sz="1600" i="1" dirty="0" err="1" smtClean="0"/>
              <a:t>env</a:t>
            </a:r>
            <a:endParaRPr lang="en-US" sz="1600" i="1" dirty="0"/>
          </a:p>
          <a:p>
            <a:r>
              <a:rPr lang="en-US" sz="1600" i="1" dirty="0"/>
              <a:t>  $ source toaster start </a:t>
            </a:r>
            <a:r>
              <a:rPr lang="en-US" sz="1600" i="1" dirty="0" err="1" smtClean="0"/>
              <a:t>webport</a:t>
            </a:r>
            <a:r>
              <a:rPr lang="en-US" sz="1600" i="1" dirty="0" smtClean="0"/>
              <a:t>=0.0.0.0:8000</a:t>
            </a:r>
            <a:endParaRPr lang="en-US" sz="1600" i="1" dirty="0"/>
          </a:p>
          <a:p>
            <a:r>
              <a:rPr lang="en-US" sz="1600" i="1" dirty="0"/>
              <a:t>  $ </a:t>
            </a:r>
            <a:r>
              <a:rPr lang="en-US" sz="1600" b="1" i="1" dirty="0" err="1">
                <a:solidFill>
                  <a:schemeClr val="accent1"/>
                </a:solidFill>
              </a:rPr>
              <a:t>bitbake</a:t>
            </a:r>
            <a:r>
              <a:rPr lang="en-US" sz="1600" b="1" i="1" dirty="0">
                <a:solidFill>
                  <a:schemeClr val="accent1"/>
                </a:solidFill>
              </a:rPr>
              <a:t> &lt;whatever&gt;</a:t>
            </a:r>
          </a:p>
        </p:txBody>
      </p:sp>
    </p:spTree>
    <p:extLst>
      <p:ext uri="{BB962C8B-B14F-4D97-AF65-F5344CB8AC3E}">
        <p14:creationId xmlns:p14="http://schemas.microsoft.com/office/powerpoint/2010/main" val="1062286747"/>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latin typeface="Arial" charset="0"/>
              </a:rPr>
              <a:t/>
            </a:r>
            <a:br>
              <a:rPr lang="en-US" sz="2000" dirty="0" smtClean="0">
                <a:latin typeface="Arial" charset="0"/>
              </a:rPr>
            </a:br>
            <a:endParaRPr lang="en-US" sz="2000" dirty="0" smtClean="0">
              <a:latin typeface="Arial" charset="0"/>
            </a:endParaRPr>
          </a:p>
          <a:p>
            <a:pPr>
              <a:spcBef>
                <a:spcPts val="1200"/>
              </a:spcBef>
            </a:pPr>
            <a:r>
              <a:rPr lang="en-US" sz="2000" dirty="0">
                <a:solidFill>
                  <a:schemeClr val="tx1"/>
                </a:solidFill>
              </a:rPr>
              <a:t>Example 1: Custom command line analytic tool</a:t>
            </a:r>
          </a:p>
          <a:p>
            <a:pPr>
              <a:spcBef>
                <a:spcPts val="1200"/>
              </a:spcBef>
            </a:pPr>
            <a:endParaRPr lang="en-US" sz="2000" dirty="0">
              <a:solidFill>
                <a:schemeClr val="tx1"/>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endParaRPr lang="en-US" sz="2000" dirty="0">
              <a:solidFill>
                <a:schemeClr val="bg1">
                  <a:lumMod val="65000"/>
                </a:schemeClr>
              </a:solidFill>
            </a:endParaRP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Minimal Event Database Python Script</a:t>
            </a:r>
            <a:r>
              <a:rPr lang="en-US" sz="2800" dirty="0"/>
              <a:t/>
            </a:r>
            <a:br>
              <a:rPr lang="en-US" sz="2800" dirty="0"/>
            </a:br>
            <a:endParaRPr lang="en-US" dirty="0"/>
          </a:p>
        </p:txBody>
      </p:sp>
      <p:sp>
        <p:nvSpPr>
          <p:cNvPr id="4" name="Content Placeholder 3"/>
          <p:cNvSpPr>
            <a:spLocks noGrp="1"/>
          </p:cNvSpPr>
          <p:nvPr>
            <p:ph sz="quarter" idx="13"/>
          </p:nvPr>
        </p:nvSpPr>
        <p:spPr>
          <a:xfrm>
            <a:off x="427380" y="460735"/>
            <a:ext cx="8233186" cy="5504285"/>
          </a:xfrm>
        </p:spPr>
        <p:txBody>
          <a:bodyPr/>
          <a:lstStyle/>
          <a:p>
            <a:r>
              <a:rPr lang="en-US" sz="1400" dirty="0" smtClean="0">
                <a:solidFill>
                  <a:schemeClr val="tx1"/>
                </a:solidFill>
              </a:rPr>
              <a:t>Accessing the data in the event database is very simple. In this example we will print the data from the first-most Build record, and also look up and print the associated Target record</a:t>
            </a:r>
          </a:p>
        </p:txBody>
      </p:sp>
      <p:sp>
        <p:nvSpPr>
          <p:cNvPr id="5" name="Rectangle 4"/>
          <p:cNvSpPr/>
          <p:nvPr/>
        </p:nvSpPr>
        <p:spPr bwMode="auto">
          <a:xfrm>
            <a:off x="522916" y="1042813"/>
            <a:ext cx="8389730" cy="47991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cat </a:t>
            </a:r>
            <a:r>
              <a:rPr lang="en-US" sz="1800" b="1" dirty="0" smtClean="0">
                <a:solidFill>
                  <a:srgbClr val="0070C0"/>
                </a:solidFill>
                <a:latin typeface="Courier New" panose="02070309020205020404" pitchFamily="49" charset="0"/>
                <a:cs typeface="Courier New" panose="02070309020205020404" pitchFamily="49" charset="0"/>
              </a:rPr>
              <a:t>/scratch/sample_toaster_db_read.py</a:t>
            </a:r>
            <a:endParaRPr lang="en-US" sz="1600" b="1" dirty="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/bin/</a:t>
            </a:r>
            <a:r>
              <a:rPr lang="en-US" sz="1400" b="1" dirty="0" err="1">
                <a:latin typeface="Courier New" panose="02070309020205020404" pitchFamily="49" charset="0"/>
                <a:cs typeface="Courier New" panose="02070309020205020404" pitchFamily="49" charset="0"/>
              </a:rPr>
              <a:t>env</a:t>
            </a:r>
            <a:r>
              <a:rPr lang="en-US" sz="1400" b="1" dirty="0">
                <a:latin typeface="Courier New" panose="02070309020205020404" pitchFamily="49" charset="0"/>
                <a:cs typeface="Courier New" panose="02070309020205020404" pitchFamily="49" charset="0"/>
              </a:rPr>
              <a:t> python3</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import sqlite3</a:t>
            </a:r>
          </a:p>
          <a:p>
            <a:r>
              <a:rPr lang="en-US" sz="1400" b="1" dirty="0">
                <a:latin typeface="Courier New" panose="02070309020205020404" pitchFamily="49" charset="0"/>
                <a:cs typeface="Courier New" panose="02070309020205020404" pitchFamily="49" charset="0"/>
              </a:rPr>
              <a:t>conn = sqlite3.connect('</a:t>
            </a:r>
            <a:r>
              <a:rPr lang="en-US" sz="1400" b="1" dirty="0" err="1">
                <a:latin typeface="Courier New" panose="02070309020205020404" pitchFamily="49" charset="0"/>
                <a:cs typeface="Courier New" panose="02070309020205020404" pitchFamily="49" charset="0"/>
              </a:rPr>
              <a:t>toaster.sqlite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c = </a:t>
            </a:r>
            <a:r>
              <a:rPr lang="en-US" sz="1400" b="1" dirty="0" err="1">
                <a:latin typeface="Courier New" panose="02070309020205020404" pitchFamily="49" charset="0"/>
                <a:cs typeface="Courier New" panose="02070309020205020404" pitchFamily="49" charset="0"/>
              </a:rPr>
              <a:t>conn.cursor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orm_build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build=</a:t>
            </a:r>
            <a:r>
              <a:rPr lang="en-US" sz="1400" b="1" dirty="0" err="1">
                <a:latin typeface="Courier New" panose="02070309020205020404" pitchFamily="49" charset="0"/>
                <a:cs typeface="Courier New" panose="02070309020205020404" pitchFamily="49" charset="0"/>
              </a:rPr>
              <a:t>c.fetchone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print('Build=%s'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(build))</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orm_target</a:t>
            </a:r>
            <a:r>
              <a:rPr lang="en-US" sz="1400" b="1" dirty="0">
                <a:latin typeface="Courier New" panose="02070309020205020404" pitchFamily="49" charset="0"/>
                <a:cs typeface="Courier New" panose="02070309020205020404" pitchFamily="49" charset="0"/>
              </a:rPr>
              <a:t> where </a:t>
            </a:r>
            <a:r>
              <a:rPr lang="en-US" sz="1400" b="1" dirty="0" err="1">
                <a:latin typeface="Courier New" panose="02070309020205020404" pitchFamily="49" charset="0"/>
                <a:cs typeface="Courier New" panose="02070309020205020404" pitchFamily="49" charset="0"/>
              </a:rPr>
              <a:t>build_id</a:t>
            </a:r>
            <a:r>
              <a:rPr lang="en-US" sz="1400" b="1" dirty="0">
                <a:latin typeface="Courier New" panose="02070309020205020404" pitchFamily="49" charset="0"/>
                <a:cs typeface="Courier New" panose="02070309020205020404" pitchFamily="49" charset="0"/>
              </a:rPr>
              <a:t> = '%s'" % build[0])</a:t>
            </a:r>
          </a:p>
          <a:p>
            <a:r>
              <a:rPr lang="en-US" sz="1400" b="1" dirty="0">
                <a:latin typeface="Courier New" panose="02070309020205020404" pitchFamily="49" charset="0"/>
                <a:cs typeface="Courier New" panose="02070309020205020404" pitchFamily="49" charset="0"/>
              </a:rPr>
              <a:t>print('Target=%s'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c.fetchone</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smtClean="0">
                <a:solidFill>
                  <a:srgbClr val="0070C0"/>
                </a:solidFill>
                <a:latin typeface="Courier New" panose="02070309020205020404" pitchFamily="49" charset="0"/>
                <a:cs typeface="Courier New" panose="02070309020205020404" pitchFamily="49" charset="0"/>
              </a:rPr>
              <a:t>./sample_toaster_db_read.py</a:t>
            </a:r>
            <a:endParaRPr lang="en-US" sz="1800" b="1" dirty="0">
              <a:solidFill>
                <a:srgbClr val="0070C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Build=(1, 'qemux86-64', 'poky', '2.2.1', '2017-02-12 23:55:52.137355',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'2017-02-13 </a:t>
            </a:r>
            <a:r>
              <a:rPr lang="en-US" sz="1400" b="1" dirty="0">
                <a:latin typeface="Courier New" panose="02070309020205020404" pitchFamily="49" charset="0"/>
                <a:cs typeface="Courier New" panose="02070309020205020404" pitchFamily="49" charset="0"/>
              </a:rPr>
              <a:t>00:16:30.794711', 0,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build_20170212_235552.805.log',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'1.32.0</a:t>
            </a:r>
            <a:r>
              <a:rPr lang="en-US" sz="1400" b="1" dirty="0">
                <a:latin typeface="Courier New" panose="02070309020205020404" pitchFamily="49" charset="0"/>
                <a:cs typeface="Courier New" panose="02070309020205020404" pitchFamily="49" charset="0"/>
              </a:rPr>
              <a:t>', 1, 1478, 1478, '20170212235604')</a:t>
            </a:r>
          </a:p>
          <a:p>
            <a:r>
              <a:rPr lang="en-US" sz="1400" b="1" dirty="0">
                <a:latin typeface="Courier New" panose="02070309020205020404" pitchFamily="49" charset="0"/>
                <a:cs typeface="Courier New" panose="02070309020205020404" pitchFamily="49" charset="0"/>
              </a:rPr>
              <a:t>Target=(1, 'core-image-base', '', 1, 0, </a:t>
            </a:r>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license.manifest</a:t>
            </a:r>
            <a:r>
              <a:rPr lang="en-US" sz="1400" b="1" dirty="0">
                <a:latin typeface="Courier New" panose="02070309020205020404" pitchFamily="49" charset="0"/>
                <a:cs typeface="Courier New" panose="02070309020205020404" pitchFamily="49" charset="0"/>
              </a:rPr>
              <a:t>', 1,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core-image-base-qemux86-64-20170212235604.rootfs.manifest')$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80845676"/>
      </p:ext>
    </p:extLst>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Full Feature Event </a:t>
            </a:r>
            <a:r>
              <a:rPr lang="en-US" sz="2800" dirty="0"/>
              <a:t>Database Python Script</a:t>
            </a:r>
            <a:endParaRPr lang="en-US" dirty="0"/>
          </a:p>
        </p:txBody>
      </p:sp>
      <p:sp>
        <p:nvSpPr>
          <p:cNvPr id="4" name="Content Placeholder 3"/>
          <p:cNvSpPr>
            <a:spLocks noGrp="1"/>
          </p:cNvSpPr>
          <p:nvPr>
            <p:ph sz="quarter" idx="13"/>
          </p:nvPr>
        </p:nvSpPr>
        <p:spPr>
          <a:xfrm>
            <a:off x="405554" y="746737"/>
            <a:ext cx="8233186" cy="4982036"/>
          </a:xfrm>
        </p:spPr>
        <p:txBody>
          <a:bodyPr/>
          <a:lstStyle/>
          <a:p>
            <a:r>
              <a:rPr lang="en-US" dirty="0" smtClean="0">
                <a:solidFill>
                  <a:schemeClr val="tx1"/>
                </a:solidFill>
              </a:rPr>
              <a:t>In this section we will work with an example python application that extracts and analyzes event data</a:t>
            </a:r>
          </a:p>
          <a:p>
            <a:pPr>
              <a:spcBef>
                <a:spcPts val="1200"/>
              </a:spcBef>
            </a:pPr>
            <a:r>
              <a:rPr lang="en-US" dirty="0" smtClean="0">
                <a:solidFill>
                  <a:schemeClr val="tx1"/>
                </a:solidFill>
              </a:rPr>
              <a:t>Specifically, we will attempt to investigate the question:</a:t>
            </a:r>
            <a:r>
              <a:rPr lang="en-US" dirty="0">
                <a:solidFill>
                  <a:schemeClr val="tx1"/>
                </a:solidFill>
              </a:rPr>
              <a:t> </a:t>
            </a:r>
            <a:r>
              <a:rPr lang="en-US" dirty="0" smtClean="0">
                <a:solidFill>
                  <a:schemeClr val="tx1"/>
                </a:solidFill>
              </a:rPr>
              <a:t/>
            </a:r>
            <a:br>
              <a:rPr lang="en-US" dirty="0" smtClean="0">
                <a:solidFill>
                  <a:schemeClr val="tx1"/>
                </a:solidFill>
              </a:rPr>
            </a:br>
            <a:r>
              <a:rPr lang="en-US" sz="1800" dirty="0" smtClean="0">
                <a:solidFill>
                  <a:schemeClr val="tx1"/>
                </a:solidFill>
              </a:rPr>
              <a:t/>
            </a:r>
            <a:br>
              <a:rPr lang="en-US" sz="1800" dirty="0" smtClean="0">
                <a:solidFill>
                  <a:schemeClr val="tx1"/>
                </a:solidFill>
              </a:rPr>
            </a:br>
            <a:r>
              <a:rPr lang="en-US" sz="2000" dirty="0" smtClean="0">
                <a:solidFill>
                  <a:schemeClr val="tx1"/>
                </a:solidFill>
              </a:rPr>
              <a:t>“</a:t>
            </a:r>
            <a:r>
              <a:rPr lang="en-US" sz="2000" i="1" dirty="0" smtClean="0">
                <a:solidFill>
                  <a:schemeClr val="tx1"/>
                </a:solidFill>
              </a:rPr>
              <a:t>How exactly do the tasks of a build overlap execution with other tasks, and on a higher level how to recipes overlap execution with other recipes, plus what data can extract around this question”</a:t>
            </a:r>
          </a:p>
          <a:p>
            <a:pPr>
              <a:spcBef>
                <a:spcPts val="1200"/>
              </a:spcBef>
            </a:pPr>
            <a:r>
              <a:rPr lang="en-US" sz="2000" dirty="0" smtClean="0">
                <a:solidFill>
                  <a:schemeClr val="tx1"/>
                </a:solidFill>
              </a:rPr>
              <a:t>While this may not be a deep problem, and there are certainly OE tools that already provide </a:t>
            </a:r>
            <a:r>
              <a:rPr lang="en-US" sz="2000" dirty="0">
                <a:solidFill>
                  <a:schemeClr val="tx1"/>
                </a:solidFill>
              </a:rPr>
              <a:t>similar information (e.g. </a:t>
            </a:r>
            <a:r>
              <a:rPr lang="en-US" sz="2000" dirty="0" err="1" smtClean="0">
                <a:solidFill>
                  <a:schemeClr val="tx1"/>
                </a:solidFill>
              </a:rPr>
              <a:t>pybootchart</a:t>
            </a:r>
            <a:r>
              <a:rPr lang="en-US" sz="2000" dirty="0" smtClean="0">
                <a:solidFill>
                  <a:schemeClr val="tx1"/>
                </a:solidFill>
              </a:rPr>
              <a:t>), the point is that (a) this was very easy and fast to write, and (b) you can now fully customize the analysis and output to your needs and desires</a:t>
            </a:r>
            <a:r>
              <a:rPr lang="en-US" sz="20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val="609743813"/>
      </p:ext>
    </p:extLst>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Task and Recipe Build Analysis Script</a:t>
            </a:r>
            <a:r>
              <a:rPr lang="en-US" sz="2800" dirty="0"/>
              <a:t/>
            </a:r>
            <a:br>
              <a:rPr lang="en-US" sz="2800" dirty="0"/>
            </a:br>
            <a:endParaRPr lang="en-US" dirty="0"/>
          </a:p>
        </p:txBody>
      </p:sp>
      <p:sp>
        <p:nvSpPr>
          <p:cNvPr id="4" name="Content Placeholder 3"/>
          <p:cNvSpPr>
            <a:spLocks noGrp="1"/>
          </p:cNvSpPr>
          <p:nvPr>
            <p:ph sz="quarter" idx="13"/>
          </p:nvPr>
        </p:nvSpPr>
        <p:spPr>
          <a:xfrm>
            <a:off x="427588" y="610862"/>
            <a:ext cx="8233186" cy="5504285"/>
          </a:xfrm>
        </p:spPr>
        <p:txBody>
          <a:bodyPr/>
          <a:lstStyle/>
          <a:p>
            <a:r>
              <a:rPr lang="en-US" sz="1800" dirty="0" smtClean="0">
                <a:solidFill>
                  <a:schemeClr val="tx1"/>
                </a:solidFill>
              </a:rPr>
              <a:t>Here is the list of available commands and features</a:t>
            </a:r>
          </a:p>
        </p:txBody>
      </p:sp>
      <p:sp>
        <p:nvSpPr>
          <p:cNvPr id="5" name="Rectangle 4"/>
          <p:cNvSpPr/>
          <p:nvPr/>
        </p:nvSpPr>
        <p:spPr bwMode="auto">
          <a:xfrm>
            <a:off x="522916" y="1013552"/>
            <a:ext cx="8389730" cy="515589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accent1"/>
                </a:solidFill>
                <a:latin typeface="Courier New" panose="02070309020205020404" pitchFamily="49" charset="0"/>
                <a:cs typeface="Courier New" panose="02070309020205020404" pitchFamily="49" charset="0"/>
              </a:rPr>
              <a:t>more event_overlap.py </a:t>
            </a:r>
            <a:r>
              <a:rPr lang="en-US" sz="2000" b="1" dirty="0" smtClean="0">
                <a:solidFill>
                  <a:schemeClr val="tx1"/>
                </a:solidFill>
                <a:latin typeface="Courier New" panose="02070309020205020404" pitchFamily="49" charset="0"/>
                <a:cs typeface="Courier New" panose="02070309020205020404" pitchFamily="49" charset="0"/>
              </a:rPr>
              <a:t># see </a:t>
            </a:r>
            <a:r>
              <a:rPr lang="en-US" sz="2000" b="1" dirty="0" err="1" smtClean="0">
                <a:solidFill>
                  <a:schemeClr val="tx1"/>
                </a:solidFill>
                <a:latin typeface="Courier New" panose="02070309020205020404" pitchFamily="49" charset="0"/>
                <a:cs typeface="Courier New" panose="02070309020205020404" pitchFamily="49" charset="0"/>
              </a:rPr>
              <a:t>db</a:t>
            </a:r>
            <a:r>
              <a:rPr lang="en-US" sz="2000" b="1" dirty="0" smtClean="0">
                <a:solidFill>
                  <a:schemeClr val="tx1"/>
                </a:solidFill>
                <a:latin typeface="Courier New" panose="02070309020205020404" pitchFamily="49" charset="0"/>
                <a:cs typeface="Courier New" panose="02070309020205020404" pitchFamily="49" charset="0"/>
              </a:rPr>
              <a:t> setup and schema info</a:t>
            </a:r>
          </a:p>
          <a:p>
            <a:r>
              <a:rPr lang="en-US" sz="2000" b="1" dirty="0" smtClean="0">
                <a:solidFill>
                  <a:schemeClr val="tx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 ./event_overlap.py --help</a:t>
            </a:r>
            <a:endParaRPr lang="en-US" sz="2000" b="1" dirty="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Commands: </a:t>
            </a:r>
            <a:r>
              <a:rPr lang="en-US" sz="16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                           : show help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b,build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build_id</a:t>
            </a:r>
            <a:r>
              <a:rPr lang="en-US" sz="1200" b="1" dirty="0">
                <a:latin typeface="Courier New" panose="02070309020205020404" pitchFamily="49" charset="0"/>
                <a:cs typeface="Courier New" panose="02070309020205020404" pitchFamily="49" charset="0"/>
              </a:rPr>
              <a:t>]        : show or select builds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d,data</a:t>
            </a:r>
            <a:r>
              <a:rPr lang="en-US" sz="1200" b="1" dirty="0">
                <a:latin typeface="Courier New" panose="02070309020205020404" pitchFamily="49" charset="0"/>
                <a:cs typeface="Courier New" panose="02070309020205020404" pitchFamily="49" charset="0"/>
              </a:rPr>
              <a:t>                      : show histogram data</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t,task</a:t>
            </a:r>
            <a:r>
              <a:rPr lang="en-US" sz="1200" b="1" dirty="0">
                <a:latin typeface="Courier New" panose="02070309020205020404" pitchFamily="49" charset="0"/>
                <a:cs typeface="Courier New" panose="02070309020205020404" pitchFamily="49" charset="0"/>
              </a:rPr>
              <a:t>    [task]            : show task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r,recipe</a:t>
            </a:r>
            <a:r>
              <a:rPr lang="en-US" sz="1200" b="1" dirty="0">
                <a:latin typeface="Courier New" panose="02070309020205020404" pitchFamily="49" charset="0"/>
                <a:cs typeface="Courier New" panose="02070309020205020404" pitchFamily="49" charset="0"/>
              </a:rPr>
              <a:t>  [recipe]          : show recipes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[task]            : show task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[recipe]          : show recipe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[task|0|n]        : show </a:t>
            </a:r>
            <a:r>
              <a:rPr lang="en-US" sz="1200" b="1" dirty="0" err="1">
                <a:latin typeface="Courier New" panose="02070309020205020404" pitchFamily="49" charset="0"/>
                <a:cs typeface="Courier New" panose="02070309020205020404" pitchFamily="49" charset="0"/>
              </a:rPr>
              <a:t>task|zero|n_max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[recipe|0|n]      : show </a:t>
            </a:r>
            <a:r>
              <a:rPr lang="en-US" sz="1200" b="1" dirty="0" err="1">
                <a:latin typeface="Courier New" panose="02070309020205020404" pitchFamily="49" charset="0"/>
                <a:cs typeface="Courier New" panose="02070309020205020404" pitchFamily="49" charset="0"/>
              </a:rPr>
              <a:t>recipe|zero|n_max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[task]   [&gt; file] : graph task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[recipe] [&gt; file] : graph recipe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[task]   [&gt; file] : HTML graph task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[recipe] [&gt; file] : HTML graph recipe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q,quit</a:t>
            </a:r>
            <a:r>
              <a:rPr lang="en-US" sz="1200" b="1" dirty="0">
                <a:latin typeface="Courier New" panose="02070309020205020404" pitchFamily="49" charset="0"/>
                <a:cs typeface="Courier New" panose="02070309020205020404" pitchFamily="49" charset="0"/>
              </a:rPr>
              <a:t>                      : quit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Examples: </a:t>
            </a:r>
          </a:p>
          <a:p>
            <a:r>
              <a:rPr lang="en-US" sz="1200" b="1" dirty="0">
                <a:latin typeface="Courier New" panose="02070309020205020404" pitchFamily="49" charset="0"/>
                <a:cs typeface="Courier New" panose="02070309020205020404" pitchFamily="49" charset="0"/>
              </a:rPr>
              <a:t>  * Recipe/task filters accept wild cards, like 'native-*, '*-lib*'</a:t>
            </a:r>
          </a:p>
          <a:p>
            <a:r>
              <a:rPr lang="en-US" sz="1200" b="1" dirty="0">
                <a:latin typeface="Courier New" panose="02070309020205020404" pitchFamily="49" charset="0"/>
                <a:cs typeface="Courier New" panose="02070309020205020404" pitchFamily="49" charset="0"/>
              </a:rPr>
              <a:t>  * Recipe/task filters get an automatic wild card at the end</a:t>
            </a:r>
          </a:p>
          <a:p>
            <a:r>
              <a:rPr lang="en-US" sz="1200" b="1" dirty="0">
                <a:latin typeface="Courier New" panose="02070309020205020404" pitchFamily="49" charset="0"/>
                <a:cs typeface="Courier New" panose="02070309020205020404" pitchFamily="49" charset="0"/>
              </a:rPr>
              <a:t>  * Task names are in the form '</a:t>
            </a:r>
            <a:r>
              <a:rPr lang="en-US" sz="1200" b="1" dirty="0" err="1">
                <a:latin typeface="Courier New" panose="02070309020205020404" pitchFamily="49" charset="0"/>
                <a:cs typeface="Courier New" panose="02070309020205020404" pitchFamily="49" charset="0"/>
              </a:rPr>
              <a:t>recipe:task</a:t>
            </a:r>
            <a:r>
              <a:rPr lang="en-US" sz="1200" b="1" dirty="0">
                <a:latin typeface="Courier New" panose="02070309020205020404" pitchFamily="49" charset="0"/>
                <a:cs typeface="Courier New" panose="02070309020205020404" pitchFamily="49" charset="0"/>
              </a:rPr>
              <a:t>', so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*patch' </a:t>
            </a:r>
          </a:p>
          <a:p>
            <a:r>
              <a:rPr lang="en-US" sz="1200" b="1" dirty="0">
                <a:latin typeface="Courier New" panose="02070309020205020404" pitchFamily="49" charset="0"/>
                <a:cs typeface="Courier New" panose="02070309020205020404" pitchFamily="49" charset="0"/>
              </a:rPr>
              <a:t>    will specifically match the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do_patch</a:t>
            </a:r>
            <a:r>
              <a:rPr lang="en-US" sz="1200" b="1" dirty="0">
                <a:latin typeface="Courier New" panose="02070309020205020404" pitchFamily="49" charset="0"/>
                <a:cs typeface="Courier New" panose="02070309020205020404" pitchFamily="49" charset="0"/>
              </a:rPr>
              <a:t>' task</a:t>
            </a:r>
          </a:p>
          <a:p>
            <a:r>
              <a:rPr lang="en-US" sz="1200" b="1" dirty="0">
                <a:latin typeface="Courier New" panose="02070309020205020404" pitchFamily="49" charset="0"/>
                <a:cs typeface="Courier New" panose="02070309020205020404" pitchFamily="49" charset="0"/>
              </a:rPr>
              <a:t>  * Use 'o 2' for the tasks in the two highest overlap count sets</a:t>
            </a:r>
          </a:p>
          <a:p>
            <a:r>
              <a:rPr lang="en-US" sz="1200" b="1" dirty="0">
                <a:latin typeface="Courier New" panose="02070309020205020404" pitchFamily="49" charset="0"/>
                <a:cs typeface="Courier New" panose="02070309020205020404" pitchFamily="49" charset="0"/>
              </a:rPr>
              <a:t>  * Use 'O 0' for the recipes with zero overlaps</a:t>
            </a:r>
          </a:p>
          <a:p>
            <a:r>
              <a:rPr lang="en-US"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11574169"/>
      </p:ext>
    </p:extLst>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6313"/>
            <a:ext cx="8227438" cy="889000"/>
          </a:xfrm>
        </p:spPr>
        <p:txBody>
          <a:bodyPr/>
          <a:lstStyle/>
          <a:p>
            <a:r>
              <a:rPr lang="en-US" sz="2400" dirty="0" smtClean="0"/>
              <a:t>Histogram of Parallel Task/Recipe Execution (‘d’)</a:t>
            </a:r>
            <a:r>
              <a:rPr lang="en-US" sz="2400" dirty="0"/>
              <a:t/>
            </a:r>
            <a:br>
              <a:rPr lang="en-US" sz="2400" dirty="0"/>
            </a:br>
            <a:endParaRPr lang="en-US" sz="2400" dirty="0"/>
          </a:p>
        </p:txBody>
      </p:sp>
      <p:sp>
        <p:nvSpPr>
          <p:cNvPr id="4" name="Content Placeholder 3"/>
          <p:cNvSpPr>
            <a:spLocks noGrp="1"/>
          </p:cNvSpPr>
          <p:nvPr>
            <p:ph sz="quarter" idx="13"/>
          </p:nvPr>
        </p:nvSpPr>
        <p:spPr>
          <a:xfrm>
            <a:off x="427588" y="600502"/>
            <a:ext cx="8233186" cy="5734986"/>
          </a:xfrm>
        </p:spPr>
        <p:txBody>
          <a:bodyPr/>
          <a:lstStyle/>
          <a:p>
            <a:endParaRPr lang="en-US" sz="1800" dirty="0" smtClean="0">
              <a:solidFill>
                <a:schemeClr val="tx1"/>
              </a:solidFill>
            </a:endParaRPr>
          </a:p>
        </p:txBody>
      </p:sp>
      <p:sp>
        <p:nvSpPr>
          <p:cNvPr id="5" name="Rectangle 4"/>
          <p:cNvSpPr/>
          <p:nvPr/>
        </p:nvSpPr>
        <p:spPr bwMode="auto">
          <a:xfrm>
            <a:off x="232012" y="627796"/>
            <a:ext cx="8802806" cy="552734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dirty="0" smtClean="0">
                <a:latin typeface="Courier New" panose="02070309020205020404" pitchFamily="49" charset="0"/>
                <a:cs typeface="Courier New" panose="02070309020205020404" pitchFamily="49" charset="0"/>
              </a:rPr>
              <a:t>Commands: </a:t>
            </a:r>
            <a:r>
              <a:rPr lang="en-US" sz="2000" b="1" dirty="0" smtClean="0">
                <a:solidFill>
                  <a:srgbClr val="0070C0"/>
                </a:solidFill>
                <a:latin typeface="Courier New" panose="02070309020205020404" pitchFamily="49" charset="0"/>
                <a:cs typeface="Courier New" panose="02070309020205020404" pitchFamily="49" charset="0"/>
              </a:rPr>
              <a:t>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dirty="0" err="1" smtClean="0">
                <a:latin typeface="Courier New" panose="02070309020205020404" pitchFamily="49" charset="0"/>
                <a:cs typeface="Courier New" panose="02070309020205020404" pitchFamily="49" charset="0"/>
              </a:rPr>
              <a:t>Histogram:For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each task, max number of tasks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0 </a:t>
            </a:r>
            <a:r>
              <a:rPr lang="en-US" sz="1400" dirty="0">
                <a:solidFill>
                  <a:srgbClr val="FF0000"/>
                </a:solidFill>
                <a:latin typeface="Courier New" panose="02070309020205020404" pitchFamily="49" charset="0"/>
                <a:cs typeface="Courier New" panose="02070309020205020404" pitchFamily="49" charset="0"/>
              </a:rPr>
              <a:t>621</a:t>
            </a:r>
            <a:r>
              <a:rPr lang="en-US" sz="1400" dirty="0">
                <a:latin typeface="Courier New" panose="02070309020205020404" pitchFamily="49" charset="0"/>
                <a:cs typeface="Courier New" panose="02070309020205020404" pitchFamily="49" charset="0"/>
              </a:rPr>
              <a:t>  16  22  50  49  56  83  94  45</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57  82  87  81  47  56  58  62  64  88</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121 182 268 221 </a:t>
            </a:r>
            <a:r>
              <a:rPr lang="en-US" sz="1400" dirty="0">
                <a:solidFill>
                  <a:srgbClr val="FF0000"/>
                </a:solidFill>
                <a:latin typeface="Courier New" panose="02070309020205020404" pitchFamily="49" charset="0"/>
                <a:cs typeface="Courier New" panose="02070309020205020404" pitchFamily="49" charset="0"/>
              </a:rPr>
              <a:t>148</a:t>
            </a:r>
          </a:p>
          <a:p>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Histogram:For</a:t>
            </a:r>
            <a:r>
              <a:rPr lang="en-US" sz="1400" dirty="0">
                <a:latin typeface="Courier New" panose="02070309020205020404" pitchFamily="49" charset="0"/>
                <a:cs typeface="Courier New" panose="02070309020205020404" pitchFamily="49" charset="0"/>
              </a:rPr>
              <a:t> each recipe's task set, max number of recipes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a:t>
            </a:r>
            <a:r>
              <a:rPr lang="en-US" sz="1400" dirty="0">
                <a:solidFill>
                  <a:srgbClr val="FF0000"/>
                </a:solidFill>
                <a:latin typeface="Courier New" panose="02070309020205020404" pitchFamily="49" charset="0"/>
                <a:cs typeface="Courier New" panose="02070309020205020404" pitchFamily="49" charset="0"/>
              </a:rPr>
              <a:t>0</a:t>
            </a:r>
            <a:r>
              <a:rPr lang="en-US" sz="1400" dirty="0">
                <a:latin typeface="Courier New" panose="02070309020205020404" pitchFamily="49" charset="0"/>
                <a:cs typeface="Courier New" panose="02070309020205020404" pitchFamily="49" charset="0"/>
              </a:rPr>
              <a:t>   5   1   1   1   1   1   1   3   3</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1   2   2   2   2   1   1   3   1   6</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   1   2   1   1   2   2   1   1   1</a:t>
            </a:r>
          </a:p>
          <a:p>
            <a:r>
              <a:rPr lang="en-US" sz="1400" dirty="0" smtClean="0">
                <a:latin typeface="Courier New" panose="02070309020205020404" pitchFamily="49" charset="0"/>
                <a:cs typeface="Courier New" panose="02070309020205020404" pitchFamily="49" charset="0"/>
              </a:rPr>
              <a:t> 30</a:t>
            </a:r>
            <a:r>
              <a:rPr lang="en-US" sz="1400" dirty="0">
                <a:latin typeface="Courier New" panose="02070309020205020404" pitchFamily="49" charset="0"/>
                <a:cs typeface="Courier New" panose="02070309020205020404" pitchFamily="49" charset="0"/>
              </a:rPr>
              <a:t>)   1   1   2   2   1   3   1   2   2   1</a:t>
            </a:r>
          </a:p>
          <a:p>
            <a:r>
              <a:rPr lang="en-US" sz="1400" dirty="0" smtClean="0">
                <a:latin typeface="Courier New" panose="02070309020205020404" pitchFamily="49" charset="0"/>
                <a:cs typeface="Courier New" panose="02070309020205020404" pitchFamily="49" charset="0"/>
              </a:rPr>
              <a:t> 40</a:t>
            </a:r>
            <a:r>
              <a:rPr lang="en-US" sz="1400" dirty="0">
                <a:latin typeface="Courier New" panose="02070309020205020404" pitchFamily="49" charset="0"/>
                <a:cs typeface="Courier New" panose="02070309020205020404" pitchFamily="49" charset="0"/>
              </a:rPr>
              <a:t>)   1   1   1   1   1   1   1   1   3   1</a:t>
            </a:r>
          </a:p>
          <a:p>
            <a:r>
              <a:rPr lang="en-US" sz="1400" dirty="0" smtClean="0">
                <a:latin typeface="Courier New" panose="02070309020205020404" pitchFamily="49" charset="0"/>
                <a:cs typeface="Courier New" panose="02070309020205020404" pitchFamily="49" charset="0"/>
              </a:rPr>
              <a:t> 50</a:t>
            </a:r>
            <a:r>
              <a:rPr lang="en-US" sz="1400" dirty="0">
                <a:latin typeface="Courier New" panose="02070309020205020404" pitchFamily="49" charset="0"/>
                <a:cs typeface="Courier New" panose="02070309020205020404" pitchFamily="49" charset="0"/>
              </a:rPr>
              <a:t>)   1   2   4   2   2   1   1   1   1   2</a:t>
            </a:r>
          </a:p>
          <a:p>
            <a:r>
              <a:rPr lang="en-US" sz="1400" dirty="0" smtClean="0">
                <a:latin typeface="Courier New" panose="02070309020205020404" pitchFamily="49" charset="0"/>
                <a:cs typeface="Courier New" panose="02070309020205020404" pitchFamily="49" charset="0"/>
              </a:rPr>
              <a:t> 60</a:t>
            </a:r>
            <a:r>
              <a:rPr lang="en-US" sz="1400" dirty="0">
                <a:latin typeface="Courier New" panose="02070309020205020404" pitchFamily="49" charset="0"/>
                <a:cs typeface="Courier New" panose="02070309020205020404" pitchFamily="49" charset="0"/>
              </a:rPr>
              <a:t>)   1   2   1   1   1   2   1   1   1   2</a:t>
            </a:r>
          </a:p>
          <a:p>
            <a:r>
              <a:rPr lang="en-US" sz="1400" dirty="0" smtClean="0">
                <a:latin typeface="Courier New" panose="02070309020205020404" pitchFamily="49" charset="0"/>
                <a:cs typeface="Courier New" panose="02070309020205020404" pitchFamily="49" charset="0"/>
              </a:rPr>
              <a:t> 70</a:t>
            </a:r>
            <a:r>
              <a:rPr lang="en-US" sz="1400" dirty="0">
                <a:latin typeface="Courier New" panose="02070309020205020404" pitchFamily="49" charset="0"/>
                <a:cs typeface="Courier New" panose="02070309020205020404" pitchFamily="49" charset="0"/>
              </a:rPr>
              <a:t>)   1   1   2   2   2   2   1   3   3   1</a:t>
            </a:r>
          </a:p>
          <a:p>
            <a:r>
              <a:rPr lang="en-US" sz="1400" dirty="0" smtClean="0">
                <a:latin typeface="Courier New" panose="02070309020205020404" pitchFamily="49" charset="0"/>
                <a:cs typeface="Courier New" panose="02070309020205020404" pitchFamily="49" charset="0"/>
              </a:rPr>
              <a:t> 80</a:t>
            </a:r>
            <a:r>
              <a:rPr lang="en-US" sz="1400" dirty="0">
                <a:latin typeface="Courier New" panose="02070309020205020404" pitchFamily="49" charset="0"/>
                <a:cs typeface="Courier New" panose="02070309020205020404" pitchFamily="49" charset="0"/>
              </a:rPr>
              <a:t>)   3   2   1   1   1  10   7   8   8   8</a:t>
            </a:r>
          </a:p>
          <a:p>
            <a:r>
              <a:rPr lang="en-US" sz="1400" dirty="0" smtClean="0">
                <a:latin typeface="Courier New" panose="02070309020205020404" pitchFamily="49" charset="0"/>
                <a:cs typeface="Courier New" panose="02070309020205020404" pitchFamily="49" charset="0"/>
              </a:rPr>
              <a:t> 90</a:t>
            </a:r>
            <a:r>
              <a:rPr lang="en-US" sz="1400" dirty="0">
                <a:latin typeface="Courier New" panose="02070309020205020404" pitchFamily="49" charset="0"/>
                <a:cs typeface="Courier New" panose="02070309020205020404" pitchFamily="49" charset="0"/>
              </a:rPr>
              <a:t>)   7   7   2   2   3   2   2   1   1   2</a:t>
            </a:r>
          </a:p>
          <a:p>
            <a:r>
              <a:rPr lang="en-US" sz="1400" dirty="0">
                <a:latin typeface="Courier New" panose="02070309020205020404" pitchFamily="49" charset="0"/>
                <a:cs typeface="Courier New" panose="02070309020205020404" pitchFamily="49" charset="0"/>
              </a:rPr>
              <a:t>100)   2   1   1   1   2   2   1   3   2   3</a:t>
            </a:r>
          </a:p>
          <a:p>
            <a:r>
              <a:rPr lang="en-US" sz="1400" dirty="0">
                <a:latin typeface="Courier New" panose="02070309020205020404" pitchFamily="49" charset="0"/>
                <a:cs typeface="Courier New" panose="02070309020205020404" pitchFamily="49" charset="0"/>
              </a:rPr>
              <a:t>110)   2   1   2   1   1   1   1   2   1   1</a:t>
            </a:r>
          </a:p>
          <a:p>
            <a:r>
              <a:rPr lang="en-US" sz="1400" dirty="0">
                <a:latin typeface="Courier New" panose="02070309020205020404" pitchFamily="49" charset="0"/>
                <a:cs typeface="Courier New" panose="02070309020205020404" pitchFamily="49" charset="0"/>
              </a:rPr>
              <a:t>120)   2   1   1   2   1   1   1   2   1   2</a:t>
            </a:r>
          </a:p>
          <a:p>
            <a:r>
              <a:rPr lang="en-US" sz="1400" dirty="0">
                <a:latin typeface="Courier New" panose="02070309020205020404" pitchFamily="49" charset="0"/>
                <a:cs typeface="Courier New" panose="02070309020205020404" pitchFamily="49" charset="0"/>
              </a:rPr>
              <a:t>130)   1   1   1  </a:t>
            </a:r>
            <a:r>
              <a:rPr lang="en-US" sz="1400" dirty="0">
                <a:solidFill>
                  <a:srgbClr val="FF0000"/>
                </a:solidFill>
                <a:latin typeface="Courier New" panose="02070309020205020404" pitchFamily="49" charset="0"/>
                <a:cs typeface="Courier New" panose="02070309020205020404" pitchFamily="49" charset="0"/>
              </a:rPr>
              <a:t> 1</a:t>
            </a:r>
          </a:p>
        </p:txBody>
      </p:sp>
    </p:spTree>
    <p:extLst>
      <p:ext uri="{BB962C8B-B14F-4D97-AF65-F5344CB8AC3E}">
        <p14:creationId xmlns:p14="http://schemas.microsoft.com/office/powerpoint/2010/main" val="2558546781"/>
      </p:ext>
    </p:extLst>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6935"/>
            <a:ext cx="8227438" cy="889000"/>
          </a:xfrm>
        </p:spPr>
        <p:txBody>
          <a:bodyPr/>
          <a:lstStyle/>
          <a:p>
            <a:r>
              <a:rPr lang="en-US" sz="2400" dirty="0" smtClean="0"/>
              <a:t>Histogram of Overlapping Task/Recipe Execution</a:t>
            </a:r>
            <a:r>
              <a:rPr lang="en-US" sz="2400" dirty="0"/>
              <a:t/>
            </a:r>
            <a:br>
              <a:rPr lang="en-US" sz="2400" dirty="0"/>
            </a:br>
            <a:endParaRPr lang="en-US" sz="2400" dirty="0"/>
          </a:p>
        </p:txBody>
      </p:sp>
      <p:sp>
        <p:nvSpPr>
          <p:cNvPr id="4" name="Content Placeholder 3"/>
          <p:cNvSpPr>
            <a:spLocks noGrp="1"/>
          </p:cNvSpPr>
          <p:nvPr>
            <p:ph sz="quarter" idx="13"/>
          </p:nvPr>
        </p:nvSpPr>
        <p:spPr>
          <a:xfrm>
            <a:off x="427588" y="831202"/>
            <a:ext cx="8233186" cy="5504285"/>
          </a:xfrm>
        </p:spPr>
        <p:txBody>
          <a:bodyPr/>
          <a:lstStyle/>
          <a:p>
            <a:pPr marL="0" indent="0">
              <a:buNone/>
            </a:pPr>
            <a:endParaRPr lang="en-US" sz="1800" dirty="0" smtClean="0">
              <a:solidFill>
                <a:schemeClr val="tx1"/>
              </a:solidFill>
            </a:endParaRPr>
          </a:p>
        </p:txBody>
      </p:sp>
      <p:sp>
        <p:nvSpPr>
          <p:cNvPr id="5" name="Rectangle 4"/>
          <p:cNvSpPr/>
          <p:nvPr/>
        </p:nvSpPr>
        <p:spPr bwMode="auto">
          <a:xfrm>
            <a:off x="368300" y="668740"/>
            <a:ext cx="8324011" cy="539053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latin typeface="Courier New" panose="02070309020205020404" pitchFamily="49" charset="0"/>
                <a:cs typeface="Courier New" panose="02070309020205020404" pitchFamily="49" charset="0"/>
              </a:rPr>
              <a:t>…</a:t>
            </a:r>
          </a:p>
          <a:p>
            <a:r>
              <a:rPr lang="en-US" sz="1200" dirty="0" err="1" smtClean="0">
                <a:latin typeface="Courier New" panose="02070309020205020404" pitchFamily="49" charset="0"/>
                <a:cs typeface="Courier New" panose="02070309020205020404" pitchFamily="49" charset="0"/>
              </a:rPr>
              <a:t>Histogram:For</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each task, max number of tasks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614</a:t>
            </a:r>
            <a:r>
              <a:rPr lang="en-US" sz="1200" dirty="0">
                <a:latin typeface="Courier New" panose="02070309020205020404" pitchFamily="49" charset="0"/>
                <a:cs typeface="Courier New" panose="02070309020205020404" pitchFamily="49" charset="0"/>
              </a:rPr>
              <a:t>   9  10  29  28  42  46  55  51  47</a:t>
            </a:r>
          </a:p>
          <a:p>
            <a:r>
              <a:rPr lang="en-US" sz="1200" dirty="0">
                <a:latin typeface="Courier New" panose="02070309020205020404" pitchFamily="49" charset="0"/>
                <a:cs typeface="Courier New" panose="02070309020205020404" pitchFamily="49" charset="0"/>
              </a:rPr>
              <a:t>10)  56  52  48  59  28  33  63  29  43  60</a:t>
            </a:r>
          </a:p>
          <a:p>
            <a:r>
              <a:rPr lang="en-US" sz="1200" dirty="0">
                <a:latin typeface="Courier New" panose="02070309020205020404" pitchFamily="49" charset="0"/>
                <a:cs typeface="Courier New" panose="02070309020205020404" pitchFamily="49" charset="0"/>
              </a:rPr>
              <a:t>20)  60  94 119 223 105  95  53  57  36  40</a:t>
            </a:r>
          </a:p>
          <a:p>
            <a:r>
              <a:rPr lang="en-US" sz="1200" dirty="0">
                <a:latin typeface="Courier New" panose="02070309020205020404" pitchFamily="49" charset="0"/>
                <a:cs typeface="Courier New" panose="02070309020205020404" pitchFamily="49" charset="0"/>
              </a:rPr>
              <a:t>30)  20  26  15  17  13   8  11   9   9   2</a:t>
            </a:r>
          </a:p>
          <a:p>
            <a:r>
              <a:rPr lang="en-US" sz="1200" dirty="0">
                <a:latin typeface="Courier New" panose="02070309020205020404" pitchFamily="49" charset="0"/>
                <a:cs typeface="Courier New" panose="02070309020205020404" pitchFamily="49" charset="0"/>
              </a:rPr>
              <a:t>40)   7  10   9   7   3   6   6   3   6   6</a:t>
            </a:r>
          </a:p>
          <a:p>
            <a:r>
              <a:rPr lang="en-US" sz="1200" dirty="0">
                <a:latin typeface="Courier New" panose="02070309020205020404" pitchFamily="49" charset="0"/>
                <a:cs typeface="Courier New" panose="02070309020205020404" pitchFamily="49" charset="0"/>
              </a:rPr>
              <a:t>50)   6   6   6   2   2   5   3   1   3   1</a:t>
            </a:r>
          </a:p>
          <a:p>
            <a:r>
              <a:rPr lang="en-US" sz="1200" dirty="0">
                <a:latin typeface="Courier New" panose="02070309020205020404" pitchFamily="49" charset="0"/>
                <a:cs typeface="Courier New" panose="02070309020205020404" pitchFamily="49" charset="0"/>
              </a:rPr>
              <a:t>60)   4   2   5   1   2   2   1   2   3   5</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(sparse) </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980)   0   0   </a:t>
            </a:r>
            <a:r>
              <a:rPr lang="en-US" sz="1200" dirty="0">
                <a:solidFill>
                  <a:srgbClr val="FF0000"/>
                </a:solidFill>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Histogram:For</a:t>
            </a:r>
            <a:r>
              <a:rPr lang="en-US" sz="1200" dirty="0">
                <a:latin typeface="Courier New" panose="02070309020205020404" pitchFamily="49" charset="0"/>
                <a:cs typeface="Courier New" panose="02070309020205020404" pitchFamily="49" charset="0"/>
              </a:rPr>
              <a:t> each recipe's task set, max number of recipes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67</a:t>
            </a:r>
            <a:r>
              <a:rPr lang="en-US" sz="1200" dirty="0">
                <a:latin typeface="Courier New" panose="02070309020205020404" pitchFamily="49" charset="0"/>
                <a:cs typeface="Courier New" panose="02070309020205020404" pitchFamily="49" charset="0"/>
              </a:rPr>
              <a:t>   0   0   0   0   0   0   0   0   0</a:t>
            </a:r>
          </a:p>
          <a:p>
            <a:r>
              <a:rPr lang="en-US" sz="1200" dirty="0">
                <a:latin typeface="Courier New" panose="02070309020205020404" pitchFamily="49" charset="0"/>
                <a:cs typeface="Courier New" panose="02070309020205020404" pitchFamily="49" charset="0"/>
              </a:rPr>
              <a:t> 10)   0   0   0   0   0   0   0   0   0   0</a:t>
            </a:r>
          </a:p>
          <a:p>
            <a:r>
              <a:rPr lang="en-US" sz="1200" dirty="0">
                <a:latin typeface="Courier New" panose="02070309020205020404" pitchFamily="49" charset="0"/>
                <a:cs typeface="Courier New" panose="02070309020205020404" pitchFamily="49" charset="0"/>
              </a:rPr>
              <a:t>... (all zeros) ...</a:t>
            </a:r>
          </a:p>
          <a:p>
            <a:r>
              <a:rPr lang="en-US" sz="1200" dirty="0">
                <a:latin typeface="Courier New" panose="02070309020205020404" pitchFamily="49" charset="0"/>
                <a:cs typeface="Courier New" panose="02070309020205020404" pitchFamily="49" charset="0"/>
              </a:rPr>
              <a:t> 80)   0   0   0   0   5   1   1   8   4   1</a:t>
            </a:r>
          </a:p>
          <a:p>
            <a:r>
              <a:rPr lang="en-US" sz="1200" dirty="0">
                <a:latin typeface="Courier New" panose="02070309020205020404" pitchFamily="49" charset="0"/>
                <a:cs typeface="Courier New" panose="02070309020205020404" pitchFamily="49" charset="0"/>
              </a:rPr>
              <a:t> 90)   3   2   0   1   4   4   3   0   0   0</a:t>
            </a:r>
          </a:p>
          <a:p>
            <a:r>
              <a:rPr lang="en-US" sz="1200" dirty="0" smtClean="0">
                <a:latin typeface="Courier New" panose="02070309020205020404" pitchFamily="49" charset="0"/>
                <a:cs typeface="Courier New" panose="02070309020205020404" pitchFamily="49" charset="0"/>
              </a:rPr>
              <a:t>100)   0   0   0   0   0   0   2   1   0   0</a:t>
            </a:r>
          </a:p>
          <a:p>
            <a:r>
              <a:rPr lang="en-US" sz="1200" dirty="0" smtClean="0">
                <a:latin typeface="Courier New" panose="02070309020205020404" pitchFamily="49" charset="0"/>
                <a:cs typeface="Courier New" panose="02070309020205020404" pitchFamily="49" charset="0"/>
              </a:rPr>
              <a:t>110)   2   0   1   2   0   0   3   0   1   2</a:t>
            </a:r>
          </a:p>
          <a:p>
            <a:r>
              <a:rPr lang="en-US" sz="1200" dirty="0" smtClean="0">
                <a:latin typeface="Courier New" panose="02070309020205020404" pitchFamily="49" charset="0"/>
                <a:cs typeface="Courier New" panose="02070309020205020404" pitchFamily="49" charset="0"/>
              </a:rPr>
              <a:t>120)   0   0   0   0   0   0   0   0   2   0</a:t>
            </a:r>
          </a:p>
          <a:p>
            <a:r>
              <a:rPr lang="en-US" sz="1200" dirty="0" smtClean="0">
                <a:latin typeface="Courier New" panose="02070309020205020404" pitchFamily="49" charset="0"/>
                <a:cs typeface="Courier New" panose="02070309020205020404" pitchFamily="49" charset="0"/>
              </a:rPr>
              <a:t>130)   0  26   8   5   2   6   5   0   0   1</a:t>
            </a:r>
          </a:p>
          <a:p>
            <a:r>
              <a:rPr lang="en-US" sz="1200" dirty="0">
                <a:latin typeface="Courier New" panose="02070309020205020404" pitchFamily="49" charset="0"/>
                <a:cs typeface="Courier New" panose="02070309020205020404" pitchFamily="49" charset="0"/>
              </a:rPr>
              <a:t>... (sparse) ...</a:t>
            </a:r>
          </a:p>
          <a:p>
            <a:r>
              <a:rPr lang="en-US" sz="1200" dirty="0" smtClean="0">
                <a:latin typeface="Courier New" panose="02070309020205020404" pitchFamily="49" charset="0"/>
                <a:cs typeface="Courier New" panose="02070309020205020404" pitchFamily="49" charset="0"/>
              </a:rPr>
              <a:t>170</a:t>
            </a:r>
            <a:r>
              <a:rPr lang="en-US" sz="1200" dirty="0">
                <a:latin typeface="Courier New" panose="02070309020205020404" pitchFamily="49" charset="0"/>
                <a:cs typeface="Courier New" panose="02070309020205020404" pitchFamily="49" charset="0"/>
              </a:rPr>
              <a:t>)   0   4   0   0   0   0   0   0   0   0</a:t>
            </a:r>
          </a:p>
          <a:p>
            <a:r>
              <a:rPr lang="en-US" sz="1200" dirty="0">
                <a:latin typeface="Courier New" panose="02070309020205020404" pitchFamily="49" charset="0"/>
                <a:cs typeface="Courier New" panose="02070309020205020404" pitchFamily="49" charset="0"/>
              </a:rPr>
              <a:t>180)   0   0   0   0   0   0  </a:t>
            </a:r>
            <a:r>
              <a:rPr lang="en-US" sz="1200" dirty="0">
                <a:solidFill>
                  <a:srgbClr val="FF0000"/>
                </a:solidFill>
                <a:latin typeface="Courier New" panose="02070309020205020404" pitchFamily="49" charset="0"/>
                <a:cs typeface="Courier New" panose="02070309020205020404" pitchFamily="49" charset="0"/>
              </a:rPr>
              <a:t>69</a:t>
            </a:r>
          </a:p>
        </p:txBody>
      </p:sp>
    </p:spTree>
    <p:extLst>
      <p:ext uri="{BB962C8B-B14F-4D97-AF65-F5344CB8AC3E}">
        <p14:creationId xmlns:p14="http://schemas.microsoft.com/office/powerpoint/2010/main" val="1499860485"/>
      </p:ext>
    </p:extLst>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Here are some initial results when examining </a:t>
            </a:r>
            <a:r>
              <a:rPr lang="en-US" sz="1800" dirty="0" smtClean="0"/>
              <a:t>a </a:t>
            </a:r>
            <a:r>
              <a:rPr lang="en-US" sz="1800" dirty="0"/>
              <a:t>“core-image-minimal” project with Task Count=2658 and Recipe </a:t>
            </a:r>
            <a:r>
              <a:rPr lang="en-US" sz="1800" dirty="0" smtClean="0"/>
              <a:t>Count=254</a:t>
            </a:r>
          </a:p>
          <a:p>
            <a:r>
              <a:rPr lang="en-US" sz="1800" dirty="0" smtClean="0"/>
              <a:t>We </a:t>
            </a:r>
            <a:r>
              <a:rPr lang="en-US" sz="1800" dirty="0"/>
              <a:t>have as many as 148 tasks being able to </a:t>
            </a:r>
            <a:r>
              <a:rPr lang="en-US" sz="1800" dirty="0" smtClean="0"/>
              <a:t>run with all 24 available threads used</a:t>
            </a:r>
          </a:p>
          <a:p>
            <a:r>
              <a:rPr lang="en-US" sz="1800" dirty="0" smtClean="0"/>
              <a:t>There were 621 tasks that ran solo</a:t>
            </a:r>
          </a:p>
          <a:p>
            <a:r>
              <a:rPr lang="en-US" sz="1800" dirty="0" smtClean="0"/>
              <a:t>There were zero recipes that ran solo</a:t>
            </a:r>
            <a:endParaRPr lang="en-US" sz="1800" dirty="0"/>
          </a:p>
          <a:p>
            <a:r>
              <a:rPr lang="en-US" sz="1800" dirty="0" smtClean="0"/>
              <a:t>There </a:t>
            </a:r>
            <a:r>
              <a:rPr lang="en-US" sz="1800" dirty="0"/>
              <a:t>was one task </a:t>
            </a:r>
            <a:r>
              <a:rPr lang="en-US" sz="1800" dirty="0" smtClean="0"/>
              <a:t>“</a:t>
            </a:r>
            <a:r>
              <a:rPr lang="en-US" sz="1800" dirty="0" err="1" smtClean="0"/>
              <a:t>linux-yocto:do_fetch</a:t>
            </a:r>
            <a:r>
              <a:rPr lang="en-US" sz="1800" dirty="0" smtClean="0"/>
              <a:t>” </a:t>
            </a:r>
            <a:r>
              <a:rPr lang="en-US" sz="1800" dirty="0"/>
              <a:t>whose execution overlapped with 983 other </a:t>
            </a:r>
            <a:r>
              <a:rPr lang="en-US" sz="1800" dirty="0" smtClean="0"/>
              <a:t>tasks; the second </a:t>
            </a:r>
            <a:r>
              <a:rPr lang="en-US" sz="1800" dirty="0"/>
              <a:t>most </a:t>
            </a:r>
            <a:r>
              <a:rPr lang="en-US" sz="1800" dirty="0" smtClean="0"/>
              <a:t>overlap was “python3-native:do_configure” with an overlap count of 798</a:t>
            </a:r>
            <a:endParaRPr lang="en-US" sz="1800" dirty="0"/>
          </a:p>
          <a:p>
            <a:r>
              <a:rPr lang="en-US" sz="1800" dirty="0" smtClean="0"/>
              <a:t>There </a:t>
            </a:r>
            <a:r>
              <a:rPr lang="en-US" sz="1800" dirty="0"/>
              <a:t>were 69 recipes that overlaps with 186 other </a:t>
            </a:r>
            <a:r>
              <a:rPr lang="en-US" sz="1800" dirty="0" smtClean="0"/>
              <a:t>recipes, with the next highest overlap being 4 recipes that overlap with 171 other recipes</a:t>
            </a:r>
          </a:p>
          <a:p>
            <a:r>
              <a:rPr lang="en-US" sz="1800" dirty="0" smtClean="0"/>
              <a:t>The below sample HTML output page on task overlaps shows the amount of information available, with the recipe page too large to show in this context</a:t>
            </a:r>
            <a:endParaRPr lang="en-US" sz="1800" dirty="0"/>
          </a:p>
          <a:p>
            <a:endParaRPr lang="en-US" sz="1800" dirty="0" smtClean="0"/>
          </a:p>
        </p:txBody>
      </p:sp>
    </p:spTree>
    <p:extLst>
      <p:ext uri="{BB962C8B-B14F-4D97-AF65-F5344CB8AC3E}">
        <p14:creationId xmlns:p14="http://schemas.microsoft.com/office/powerpoint/2010/main" val="24293073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charset="0"/>
                <a:ea typeface="Courier" charset="0"/>
                <a:cs typeface="Courier" charset="0"/>
              </a:rPr>
              <a:t>devtool</a:t>
            </a:r>
            <a:r>
              <a:rPr lang="en-US" dirty="0" smtClean="0"/>
              <a:t> - Baking in a sandbox</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dirty="0" smtClean="0"/>
              <a:t>Class will</a:t>
            </a:r>
            <a:r>
              <a:rPr lang="en-US" baseline="0" dirty="0" smtClean="0"/>
              <a:t> cover</a:t>
            </a:r>
            <a:r>
              <a:rPr lang="en-US" dirty="0" smtClean="0"/>
              <a:t> these use cases for </a:t>
            </a:r>
            <a:r>
              <a:rPr lang="en-US" dirty="0" err="1" smtClean="0"/>
              <a:t>devtool</a:t>
            </a:r>
            <a:endParaRPr lang="en-US" dirty="0" smtClean="0"/>
          </a:p>
          <a:p>
            <a:r>
              <a:rPr lang="en-US" dirty="0" smtClean="0"/>
              <a:t>Development</a:t>
            </a:r>
            <a:r>
              <a:rPr lang="en-US" baseline="0" dirty="0" smtClean="0"/>
              <a:t> cycle with a new recipe</a:t>
            </a:r>
          </a:p>
          <a:p>
            <a:pPr lvl="1"/>
            <a:r>
              <a:rPr lang="en-US" dirty="0" smtClean="0"/>
              <a:t>Create a recipe from a source tree, then we will build, deploy, edit, build, and deploy</a:t>
            </a:r>
          </a:p>
          <a:p>
            <a:pPr lvl="0"/>
            <a:r>
              <a:rPr lang="en-US" dirty="0" smtClean="0"/>
              <a:t>Development</a:t>
            </a:r>
            <a:r>
              <a:rPr lang="en-US" baseline="0" dirty="0" smtClean="0"/>
              <a:t> cycle to modify the source of</a:t>
            </a:r>
            <a:r>
              <a:rPr lang="en-US" dirty="0" smtClean="0"/>
              <a:t> </a:t>
            </a:r>
            <a:r>
              <a:rPr lang="en-US" baseline="0" dirty="0" smtClean="0"/>
              <a:t>existing recipe</a:t>
            </a:r>
          </a:p>
          <a:p>
            <a:pPr lvl="1"/>
            <a:r>
              <a:rPr lang="en-US" dirty="0" smtClean="0"/>
              <a:t>Extract recipe and source, then </a:t>
            </a:r>
            <a:r>
              <a:rPr lang="en-US" baseline="0" dirty="0" smtClean="0"/>
              <a:t>edit, build, and deploy</a:t>
            </a:r>
          </a:p>
          <a:p>
            <a:pPr lvl="0"/>
            <a:r>
              <a:rPr lang="en-US" dirty="0"/>
              <a:t>Development cycle </a:t>
            </a:r>
            <a:r>
              <a:rPr lang="en-US" dirty="0" smtClean="0"/>
              <a:t>to upgrade an existing </a:t>
            </a:r>
            <a:r>
              <a:rPr lang="en-US" dirty="0"/>
              <a:t>recipe</a:t>
            </a:r>
          </a:p>
          <a:p>
            <a:pPr lvl="1"/>
            <a:r>
              <a:rPr lang="en-US" dirty="0"/>
              <a:t>Extract recipe and source, </a:t>
            </a:r>
            <a:r>
              <a:rPr lang="en-US" dirty="0" smtClean="0"/>
              <a:t>then </a:t>
            </a:r>
            <a:r>
              <a:rPr lang="en-US" dirty="0"/>
              <a:t>edit, build, and deploy</a:t>
            </a:r>
          </a:p>
          <a:p>
            <a:pPr lvl="1"/>
            <a:endParaRPr lang="en-US" baseline="0" dirty="0" smtClean="0"/>
          </a:p>
          <a:p>
            <a:pPr marL="0" indent="0">
              <a:buNone/>
            </a:pPr>
            <a:endParaRPr lang="en-US" dirty="0"/>
          </a:p>
        </p:txBody>
      </p:sp>
    </p:spTree>
    <p:extLst>
      <p:ext uri="{BB962C8B-B14F-4D97-AF65-F5344CB8AC3E}">
        <p14:creationId xmlns:p14="http://schemas.microsoft.com/office/powerpoint/2010/main" val="1109336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Let us see the available builds: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Select the minimal build #4</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r>
              <a:rPr lang="en-US" sz="1800" dirty="0" smtClean="0"/>
              <a:t>Run the commands </a:t>
            </a:r>
            <a:r>
              <a:rPr lang="en-US" sz="1800" dirty="0" err="1" smtClean="0">
                <a:solidFill>
                  <a:srgbClr val="0070C0"/>
                </a:solidFill>
                <a:latin typeface="Courier New" panose="02070309020205020404" pitchFamily="49" charset="0"/>
                <a:cs typeface="Courier New" panose="02070309020205020404" pitchFamily="49" charset="0"/>
              </a:rPr>
              <a:t>d,t,r,o,O,g,G</a:t>
            </a:r>
            <a:r>
              <a:rPr lang="en-US" sz="1800" dirty="0" smtClean="0">
                <a:solidFill>
                  <a:schemeClr val="tx1"/>
                </a:solidFill>
                <a:latin typeface="Courier New" panose="02070309020205020404" pitchFamily="49" charset="0"/>
                <a:cs typeface="Courier New" panose="02070309020205020404" pitchFamily="49" charset="0"/>
              </a:rPr>
              <a:t> </a:t>
            </a:r>
            <a:r>
              <a:rPr lang="en-US" sz="1800" dirty="0" smtClean="0">
                <a:solidFill>
                  <a:schemeClr val="tx1"/>
                </a:solidFill>
                <a:latin typeface="+mn-lt"/>
                <a:cs typeface="Courier New" panose="02070309020205020404" pitchFamily="49" charset="0"/>
              </a:rPr>
              <a:t>to get a sense of the minimal outputs</a:t>
            </a:r>
            <a:endParaRPr lang="en-US" sz="1800" dirty="0">
              <a:solidFill>
                <a:schemeClr val="tx1"/>
              </a:solidFill>
              <a:latin typeface="+mn-lt"/>
              <a:cs typeface="Courier New" panose="02070309020205020404" pitchFamily="49" charset="0"/>
            </a:endParaRPr>
          </a:p>
          <a:p>
            <a:endParaRPr lang="en-US" sz="1800" dirty="0" smtClean="0"/>
          </a:p>
        </p:txBody>
      </p:sp>
      <p:sp>
        <p:nvSpPr>
          <p:cNvPr id="5" name="Rectangle 4"/>
          <p:cNvSpPr/>
          <p:nvPr/>
        </p:nvSpPr>
        <p:spPr bwMode="auto">
          <a:xfrm>
            <a:off x="467834" y="1296538"/>
            <a:ext cx="8224477" cy="207445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List of available builds:</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=1)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00:16:30.794711,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=2)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00:46:40.724932, Outcome=FAILED,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err="1">
                <a:solidFill>
                  <a:schemeClr val="tx1"/>
                </a:solidFill>
                <a:latin typeface="Courier New" panose="02070309020205020404" pitchFamily="49" charset="0"/>
                <a:cs typeface="Courier New" panose="02070309020205020404" pitchFamily="49" charset="0"/>
              </a:rPr>
              <a:t>populate_sdk_ext</a:t>
            </a:r>
            <a:endParaRPr lang="en-US" sz="1200" dirty="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=3)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00:46:26.513568,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=4)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Target=quilt-native, Task</a:t>
            </a:r>
            <a:r>
              <a:rPr lang="en-US" sz="1200" dirty="0" smtClean="0">
                <a:solidFill>
                  <a:schemeClr val="tx1"/>
                </a:solidFill>
                <a:latin typeface="Courier New" panose="02070309020205020404" pitchFamily="49" charset="0"/>
                <a:cs typeface="Courier New" panose="02070309020205020404" pitchFamily="49" charset="0"/>
              </a:rPr>
              <a:t>=''</a:t>
            </a:r>
            <a:endParaRPr lang="en-US" sz="1200" dirty="0">
              <a:solidFill>
                <a:schemeClr val="tx1"/>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358651" y="4035188"/>
            <a:ext cx="8224477" cy="113731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4</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Fetching build #4</a:t>
            </a:r>
          </a:p>
          <a:p>
            <a:r>
              <a:rPr lang="en-US" sz="1200" dirty="0">
                <a:solidFill>
                  <a:schemeClr val="tx1"/>
                </a:solidFill>
                <a:latin typeface="Courier New" panose="02070309020205020404" pitchFamily="49" charset="0"/>
                <a:cs typeface="Courier New" panose="02070309020205020404" pitchFamily="49" charset="0"/>
              </a:rPr>
              <a:t>Build: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a:t>
            </a:r>
            <a:r>
              <a:rPr lang="en-US" sz="1200" dirty="0">
                <a:solidFill>
                  <a:schemeClr val="tx1"/>
                </a:solidFill>
                <a:latin typeface="Courier New" panose="02070309020205020404" pitchFamily="49" charset="0"/>
                <a:cs typeface="Courier New" panose="02070309020205020404" pitchFamily="49" charset="0"/>
              </a:rPr>
              <a:t>='Command line </a:t>
            </a:r>
            <a:r>
              <a:rPr lang="en-US" sz="1200" dirty="0" smtClean="0">
                <a:solidFill>
                  <a:schemeClr val="tx1"/>
                </a:solidFill>
                <a:latin typeface="Courier New" panose="02070309020205020404" pitchFamily="49" charset="0"/>
                <a:cs typeface="Courier New" panose="02070309020205020404" pitchFamily="49" charset="0"/>
              </a:rPr>
              <a:t>builds‘ Target</a:t>
            </a:r>
            <a:r>
              <a:rPr lang="en-US" sz="1200" dirty="0">
                <a:solidFill>
                  <a:schemeClr val="tx1"/>
                </a:solidFill>
                <a:latin typeface="Courier New" panose="02070309020205020404" pitchFamily="49" charset="0"/>
                <a:cs typeface="Courier New" panose="02070309020205020404" pitchFamily="49" charset="0"/>
              </a:rPr>
              <a:t>='quilt-native', Task='', Machine='qemux86-64'</a:t>
            </a:r>
          </a:p>
          <a:p>
            <a:r>
              <a:rPr lang="en-US" sz="1200" dirty="0">
                <a:solidFill>
                  <a:schemeClr val="tx1"/>
                </a:solidFill>
                <a:latin typeface="Courier New" panose="02070309020205020404" pitchFamily="49" charset="0"/>
                <a:cs typeface="Courier New" panose="02070309020205020404" pitchFamily="49" charset="0"/>
              </a:rPr>
              <a:t>Success: build #4, Task Count=9, Recipe </a:t>
            </a:r>
            <a:r>
              <a:rPr lang="en-US" sz="1200" dirty="0" smtClean="0">
                <a:solidFill>
                  <a:schemeClr val="tx1"/>
                </a:solidFill>
                <a:latin typeface="Courier New" panose="02070309020205020404" pitchFamily="49" charset="0"/>
                <a:cs typeface="Courier New" panose="02070309020205020404" pitchFamily="49" charset="0"/>
              </a:rPr>
              <a:t>Count=1</a:t>
            </a:r>
            <a:endParaRPr lang="en-US" sz="12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7490126"/>
      </p:ext>
    </p:extLst>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Now select the large build (#1) and explore. We shall use the recipe filter ‘</a:t>
            </a:r>
            <a:r>
              <a:rPr lang="en-US" sz="2000" dirty="0" err="1" smtClean="0"/>
              <a:t>zlib</a:t>
            </a:r>
            <a:r>
              <a:rPr lang="en-US" sz="2000" dirty="0" smtClean="0"/>
              <a:t>’ to limit the output:</a:t>
            </a:r>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Make sure your window is very wide, and then run this command to see a graph of the task overlaps for </a:t>
            </a:r>
            <a:r>
              <a:rPr lang="en-US" sz="2000" dirty="0" err="1" smtClean="0"/>
              <a:t>zlib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endParaRPr lang="en-US" sz="1800" dirty="0" smtClean="0"/>
          </a:p>
        </p:txBody>
      </p:sp>
      <p:sp>
        <p:nvSpPr>
          <p:cNvPr id="5" name="Rectangle 4"/>
          <p:cNvSpPr/>
          <p:nvPr/>
        </p:nvSpPr>
        <p:spPr bwMode="auto">
          <a:xfrm>
            <a:off x="467834" y="1646833"/>
            <a:ext cx="8224477" cy="201076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1</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e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t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r </a:t>
            </a:r>
            <a:r>
              <a:rPr lang="en-US" sz="1600" b="1" dirty="0" err="1">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0</a:t>
            </a:r>
            <a:endParaRPr lang="en-US" sz="1200" b="1" dirty="0">
              <a:solidFill>
                <a:srgbClr val="0070C0"/>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454187" y="4840417"/>
            <a:ext cx="8224477" cy="5686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g </a:t>
            </a:r>
            <a:r>
              <a:rPr lang="en-US" sz="1600" b="1" dirty="0" err="1" smtClean="0">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5035058"/>
      </p:ext>
    </p:extLst>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Sample HTML Output of Task Overlap</a:t>
            </a:r>
            <a:r>
              <a:rPr lang="en-US" sz="2800" dirty="0"/>
              <a:t/>
            </a:r>
            <a:br>
              <a:rPr lang="en-US" sz="2800" dirty="0"/>
            </a:br>
            <a:endParaRPr lang="en-US" dirty="0"/>
          </a:p>
        </p:txBody>
      </p:sp>
      <p:pic>
        <p:nvPicPr>
          <p:cNvPr id="3" name="Content Placeholder 2"/>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27402" y="622530"/>
            <a:ext cx="8233637" cy="5503863"/>
          </a:xfrm>
        </p:spPr>
      </p:pic>
    </p:spTree>
    <p:extLst>
      <p:ext uri="{BB962C8B-B14F-4D97-AF65-F5344CB8AC3E}">
        <p14:creationId xmlns:p14="http://schemas.microsoft.com/office/powerpoint/2010/main" val="3674848968"/>
      </p:ext>
    </p:extLst>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tx1"/>
                </a:solidFill>
              </a:rPr>
              <a:t>Example 2: Custom Event Interface (</a:t>
            </a:r>
            <a:r>
              <a:rPr lang="en-US" sz="2000" dirty="0" err="1">
                <a:solidFill>
                  <a:schemeClr val="tx1"/>
                </a:solidFill>
              </a:rPr>
              <a:t>knice</a:t>
            </a:r>
            <a:r>
              <a:rPr lang="en-US" sz="2000" dirty="0">
                <a:solidFill>
                  <a:schemeClr val="tx1"/>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endParaRPr lang="en-US" sz="2000" dirty="0">
              <a:solidFill>
                <a:schemeClr val="bg1">
                  <a:lumMod val="65000"/>
                </a:schemeClr>
              </a:solidFill>
            </a:endParaRP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1059"/>
            <a:ext cx="8227438" cy="889000"/>
          </a:xfrm>
        </p:spPr>
        <p:txBody>
          <a:bodyPr/>
          <a:lstStyle/>
          <a:p>
            <a:r>
              <a:rPr lang="en-US" sz="2800" dirty="0" smtClean="0"/>
              <a:t>Custom Event UI</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22728"/>
            <a:ext cx="8233186" cy="5504285"/>
          </a:xfrm>
        </p:spPr>
        <p:txBody>
          <a:bodyPr/>
          <a:lstStyle/>
          <a:p>
            <a:r>
              <a:rPr lang="en-US" sz="1800" dirty="0" smtClean="0">
                <a:solidFill>
                  <a:schemeClr val="tx1"/>
                </a:solidFill>
              </a:rPr>
              <a:t>If the knotty UI is too simple (since it does not collect data) and the Toaster UI too large for your analytic needs, you can make your own </a:t>
            </a:r>
            <a:r>
              <a:rPr lang="en-US" sz="1800" dirty="0" err="1" smtClean="0">
                <a:solidFill>
                  <a:schemeClr val="tx1"/>
                </a:solidFill>
              </a:rPr>
              <a:t>bitbake</a:t>
            </a:r>
            <a:r>
              <a:rPr lang="en-US" sz="1800" dirty="0" smtClean="0">
                <a:solidFill>
                  <a:schemeClr val="tx1"/>
                </a:solidFill>
              </a:rPr>
              <a:t> UI and have it handle specific events as you need. Here is a simple tutorial on how to do that.</a:t>
            </a:r>
          </a:p>
          <a:p>
            <a:pPr>
              <a:spcBef>
                <a:spcPts val="600"/>
              </a:spcBef>
            </a:pPr>
            <a:r>
              <a:rPr lang="en-US" sz="1800" dirty="0" smtClean="0">
                <a:solidFill>
                  <a:schemeClr val="tx1"/>
                </a:solidFill>
              </a:rPr>
              <a:t>What we will do is start with the “knotty” UI, and then customize it as the “</a:t>
            </a:r>
            <a:r>
              <a:rPr lang="en-US" sz="1800" dirty="0" err="1" smtClean="0">
                <a:solidFill>
                  <a:schemeClr val="tx1"/>
                </a:solidFill>
              </a:rPr>
              <a:t>knice</a:t>
            </a:r>
            <a:r>
              <a:rPr lang="en-US" sz="1800" dirty="0" smtClean="0">
                <a:solidFill>
                  <a:schemeClr val="tx1"/>
                </a:solidFill>
              </a:rPr>
              <a:t>” UI.</a:t>
            </a:r>
            <a:br>
              <a:rPr lang="en-US" sz="1800" dirty="0" smtClean="0">
                <a:solidFill>
                  <a:schemeClr val="tx1"/>
                </a:solidFill>
              </a:rPr>
            </a:br>
            <a:endParaRPr lang="en-US" sz="1600" dirty="0">
              <a:solidFill>
                <a:schemeClr val="tx1"/>
              </a:solidFill>
            </a:endParaRPr>
          </a:p>
          <a:p>
            <a:pPr marL="0" indent="0">
              <a:buNone/>
            </a:pPr>
            <a:endParaRPr lang="en-US" dirty="0">
              <a:solidFill>
                <a:schemeClr val="tx1"/>
              </a:solidFill>
            </a:endParaRPr>
          </a:p>
          <a:p>
            <a:r>
              <a:rPr lang="en-US" sz="1800" dirty="0" smtClean="0">
                <a:solidFill>
                  <a:schemeClr val="tx1"/>
                </a:solidFill>
              </a:rPr>
              <a:t>We make a simple change:</a:t>
            </a:r>
          </a:p>
          <a:p>
            <a:endParaRPr lang="en-US" sz="1800" dirty="0">
              <a:solidFill>
                <a:schemeClr val="tx1"/>
              </a:solidFill>
            </a:endParaRPr>
          </a:p>
          <a:p>
            <a:endParaRPr lang="en-US" sz="1200" dirty="0" smtClean="0">
              <a:solidFill>
                <a:schemeClr val="tx1"/>
              </a:solidFill>
            </a:endParaRPr>
          </a:p>
          <a:p>
            <a:endParaRPr lang="en-US" sz="800" dirty="0">
              <a:solidFill>
                <a:schemeClr val="tx1"/>
              </a:solidFill>
            </a:endParaRPr>
          </a:p>
          <a:p>
            <a:r>
              <a:rPr lang="en-US" sz="1800" dirty="0" smtClean="0">
                <a:solidFill>
                  <a:schemeClr val="tx1"/>
                </a:solidFill>
              </a:rPr>
              <a:t>Now we run it:</a:t>
            </a:r>
          </a:p>
        </p:txBody>
      </p:sp>
      <p:sp>
        <p:nvSpPr>
          <p:cNvPr id="7" name="Rectangle 6"/>
          <p:cNvSpPr/>
          <p:nvPr/>
        </p:nvSpPr>
        <p:spPr bwMode="auto">
          <a:xfrm>
            <a:off x="517793" y="2300108"/>
            <a:ext cx="7844008" cy="92076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pushd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bitbake</a:t>
            </a:r>
            <a:r>
              <a:rPr lang="en-US" sz="1400" b="1" dirty="0" smtClean="0">
                <a:solidFill>
                  <a:schemeClr val="accent1"/>
                </a:solidFill>
                <a:latin typeface="Courier New" panose="02070309020205020404" pitchFamily="49" charset="0"/>
                <a:cs typeface="Courier New" panose="02070309020205020404" pitchFamily="49" charset="0"/>
              </a:rPr>
              <a:t>/lib/bb/</a:t>
            </a:r>
            <a:r>
              <a:rPr lang="en-US" sz="1400" b="1" dirty="0" err="1" smtClean="0">
                <a:solidFill>
                  <a:schemeClr val="accent1"/>
                </a:solidFill>
                <a:latin typeface="Courier New" panose="02070309020205020404" pitchFamily="49" charset="0"/>
                <a:cs typeface="Courier New" panose="02070309020205020404" pitchFamily="49" charset="0"/>
              </a:rPr>
              <a:t>ui</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cp</a:t>
            </a:r>
            <a:r>
              <a:rPr lang="en-US" sz="1400" b="1" dirty="0" smtClean="0">
                <a:solidFill>
                  <a:schemeClr val="accent1"/>
                </a:solidFill>
                <a:latin typeface="Courier New" panose="02070309020205020404" pitchFamily="49" charset="0"/>
                <a:cs typeface="Courier New" panose="02070309020205020404" pitchFamily="49" charset="0"/>
              </a:rPr>
              <a:t> knotty.py knice.py</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sed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i</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a:solidFill>
                  <a:schemeClr val="accent1"/>
                </a:solidFill>
                <a:latin typeface="Courier New" panose="02070309020205020404" pitchFamily="49" charset="0"/>
                <a:cs typeface="Courier New" panose="02070309020205020404" pitchFamily="49" charset="0"/>
              </a:rPr>
              <a:t>e </a:t>
            </a:r>
            <a:r>
              <a:rPr lang="en-US" sz="1400" b="1" dirty="0" smtClean="0">
                <a:solidFill>
                  <a:schemeClr val="accent1"/>
                </a:solidFill>
                <a:latin typeface="Courier New" panose="02070309020205020404" pitchFamily="49" charset="0"/>
                <a:cs typeface="Courier New" panose="02070309020205020404" pitchFamily="49" charset="0"/>
              </a:rPr>
              <a:t>"s/</a:t>
            </a:r>
            <a:r>
              <a:rPr lang="en-US" sz="1400" b="1" dirty="0" err="1" smtClean="0">
                <a:solidFill>
                  <a:schemeClr val="accent1"/>
                </a:solidFill>
                <a:latin typeface="Courier New" panose="02070309020205020404" pitchFamily="49" charset="0"/>
                <a:cs typeface="Courier New" panose="02070309020205020404" pitchFamily="49" charset="0"/>
              </a:rPr>
              <a:t>notty</a:t>
            </a:r>
            <a:r>
              <a:rPr lang="en-US" sz="1400" b="1" dirty="0" smtClean="0">
                <a:solidFill>
                  <a:schemeClr val="accent1"/>
                </a:solidFill>
                <a:latin typeface="Courier New" panose="02070309020205020404" pitchFamily="49" charset="0"/>
                <a:cs typeface="Courier New" panose="02070309020205020404" pitchFamily="49" charset="0"/>
              </a:rPr>
              <a:t>/nice/g" knice.py</a:t>
            </a:r>
          </a:p>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vi knice.py</a:t>
            </a:r>
          </a:p>
        </p:txBody>
      </p:sp>
      <p:sp>
        <p:nvSpPr>
          <p:cNvPr id="5" name="Rectangle 4"/>
          <p:cNvSpPr/>
          <p:nvPr/>
        </p:nvSpPr>
        <p:spPr bwMode="auto">
          <a:xfrm>
            <a:off x="517794" y="3649131"/>
            <a:ext cx="7844009" cy="11145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print("Nothing </a:t>
            </a:r>
            <a:r>
              <a:rPr lang="en-US" sz="1200" b="1" dirty="0">
                <a:latin typeface="Courier New" panose="02070309020205020404" pitchFamily="49" charset="0"/>
                <a:cs typeface="Courier New" panose="02070309020205020404" pitchFamily="49" charset="0"/>
              </a:rPr>
              <a:t>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r>
              <a:rPr lang="en-US" sz="1200" b="1" dirty="0" smtClean="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or </a:t>
            </a:r>
            <a:r>
              <a:rPr lang="en-US" sz="1200" b="1" dirty="0">
                <a:latin typeface="Courier New" panose="02070309020205020404" pitchFamily="49" charset="0"/>
                <a:cs typeface="Courier New" panose="02070309020205020404" pitchFamily="49" charset="0"/>
              </a:rPr>
              <a:t>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r>
              <a:rPr lang="en-US" sz="1200" b="1" dirty="0" smtClean="0">
                <a:latin typeface="Courier New" panose="02070309020205020404" pitchFamily="49" charset="0"/>
                <a:cs typeface="Courier New" panose="02070309020205020404" pitchFamily="49" charset="0"/>
              </a:rPr>
              <a:t>.")</a:t>
            </a:r>
          </a:p>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a:t>
            </a:r>
            <a:r>
              <a:rPr lang="en-US" sz="1200" b="1" dirty="0" smtClean="0">
                <a:solidFill>
                  <a:schemeClr val="accent1"/>
                </a:solidFill>
                <a:latin typeface="Courier New" panose="02070309020205020404" pitchFamily="49" charset="0"/>
                <a:cs typeface="Courier New" panose="02070309020205020404" pitchFamily="49" charset="0"/>
              </a:rPr>
              <a:t>NICE: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p>
          <a:p>
            <a:r>
              <a:rPr lang="en-US" sz="1200" b="1" dirty="0">
                <a:latin typeface="Courier New" panose="02070309020205020404" pitchFamily="49" charset="0"/>
                <a:cs typeface="Courier New" panose="02070309020205020404" pitchFamily="49" charset="0"/>
              </a:rPr>
              <a:t>    or 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p>
          <a:p>
            <a:endParaRPr lang="en-US" sz="12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5162805"/>
            <a:ext cx="7844008" cy="9377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popd</a:t>
            </a:r>
            <a:endParaRPr lang="en-US" sz="14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smtClean="0">
                <a:solidFill>
                  <a:schemeClr val="accent1"/>
                </a:solidFill>
                <a:latin typeface="Courier New" panose="02070309020205020404" pitchFamily="49" charset="0"/>
                <a:cs typeface="Courier New" panose="02070309020205020404" pitchFamily="49" charset="0"/>
              </a:rPr>
              <a:t> </a:t>
            </a:r>
            <a:r>
              <a:rPr lang="en-US" sz="1600" b="1" dirty="0" err="1" smtClean="0">
                <a:solidFill>
                  <a:schemeClr val="accent1"/>
                </a:solidFill>
                <a:latin typeface="Courier New" panose="02070309020205020404" pitchFamily="49" charset="0"/>
                <a:cs typeface="Courier New" panose="02070309020205020404" pitchFamily="49" charset="0"/>
              </a:rPr>
              <a:t>bitbake</a:t>
            </a:r>
            <a:r>
              <a:rPr lang="en-US" sz="1600" b="1" dirty="0" smtClean="0">
                <a:solidFill>
                  <a:schemeClr val="accent1"/>
                </a:solidFill>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-u </a:t>
            </a:r>
            <a:r>
              <a:rPr lang="en-US" sz="1600" b="1" dirty="0" err="1">
                <a:solidFill>
                  <a:schemeClr val="accent1"/>
                </a:solidFill>
                <a:latin typeface="Courier New" panose="02070309020205020404" pitchFamily="49" charset="0"/>
                <a:cs typeface="Courier New" panose="02070309020205020404" pitchFamily="49" charset="0"/>
              </a:rPr>
              <a:t>knice</a:t>
            </a:r>
            <a:endParaRPr lang="en-US" sz="1600" b="1" dirty="0">
              <a:solidFill>
                <a:schemeClr val="accent1"/>
              </a:solidFill>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NICE</a:t>
            </a:r>
            <a:r>
              <a:rPr lang="en-US" sz="1200" b="1" dirty="0" smtClean="0">
                <a:solidFill>
                  <a:schemeClr val="accent1"/>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or run </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bitbake</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--help' for usage information</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23351047"/>
      </p:ext>
    </p:extLst>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Custom Event UI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63122"/>
            <a:ext cx="8233186" cy="5504285"/>
          </a:xfrm>
        </p:spPr>
        <p:txBody>
          <a:bodyPr/>
          <a:lstStyle/>
          <a:p>
            <a:r>
              <a:rPr lang="en-US" sz="2000" dirty="0" smtClean="0">
                <a:solidFill>
                  <a:schemeClr val="tx1"/>
                </a:solidFill>
              </a:rPr>
              <a:t>Now let us instrument an event by updating “knice.py”. </a:t>
            </a:r>
          </a:p>
          <a:p>
            <a:r>
              <a:rPr lang="en-US" sz="2000" dirty="0" smtClean="0">
                <a:solidFill>
                  <a:schemeClr val="tx1"/>
                </a:solidFill>
              </a:rPr>
              <a:t>First, let us </a:t>
            </a:r>
            <a:r>
              <a:rPr lang="en-US" sz="2000" dirty="0">
                <a:solidFill>
                  <a:schemeClr val="tx1"/>
                </a:solidFill>
              </a:rPr>
              <a:t>add "</a:t>
            </a:r>
            <a:r>
              <a:rPr lang="en-US" sz="2000" dirty="0" err="1" smtClean="0">
                <a:solidFill>
                  <a:schemeClr val="tx1"/>
                </a:solidFill>
              </a:rPr>
              <a:t>bb.event.DepTreeGenerated</a:t>
            </a:r>
            <a:r>
              <a:rPr lang="en-US" sz="2000" dirty="0" smtClean="0">
                <a:solidFill>
                  <a:schemeClr val="tx1"/>
                </a:solidFill>
              </a:rPr>
              <a:t>“ to the event list </a:t>
            </a:r>
          </a:p>
          <a:p>
            <a:endParaRPr lang="en-US" sz="2800" dirty="0" smtClean="0">
              <a:solidFill>
                <a:schemeClr val="tx1"/>
              </a:solidFill>
            </a:endParaRPr>
          </a:p>
          <a:p>
            <a:endParaRPr lang="en-US" sz="700" dirty="0">
              <a:solidFill>
                <a:schemeClr val="tx1"/>
              </a:solidFill>
            </a:endParaRPr>
          </a:p>
          <a:p>
            <a:r>
              <a:rPr lang="en-US" sz="2000" dirty="0" smtClean="0">
                <a:solidFill>
                  <a:schemeClr val="tx1"/>
                </a:solidFill>
              </a:rPr>
              <a:t>Now let us add a print statement to the otherwise empty </a:t>
            </a:r>
            <a:r>
              <a:rPr lang="en-US" sz="2000" dirty="0">
                <a:solidFill>
                  <a:schemeClr val="tx1"/>
                </a:solidFill>
              </a:rPr>
              <a:t>"</a:t>
            </a:r>
            <a:r>
              <a:rPr lang="en-US" sz="2000" dirty="0" err="1">
                <a:solidFill>
                  <a:schemeClr val="tx1"/>
                </a:solidFill>
              </a:rPr>
              <a:t>bb.event.DepTreeGenerated</a:t>
            </a:r>
            <a:r>
              <a:rPr lang="en-US" sz="2000" dirty="0">
                <a:solidFill>
                  <a:schemeClr val="tx1"/>
                </a:solidFill>
              </a:rPr>
              <a:t>“ </a:t>
            </a:r>
            <a:r>
              <a:rPr lang="en-US" sz="2000" dirty="0" smtClean="0">
                <a:solidFill>
                  <a:schemeClr val="tx1"/>
                </a:solidFill>
              </a:rPr>
              <a:t> handler code</a:t>
            </a:r>
          </a:p>
          <a:p>
            <a:endParaRPr lang="en-US" sz="1800" dirty="0">
              <a:solidFill>
                <a:schemeClr val="tx1"/>
              </a:solidFill>
            </a:endParaRPr>
          </a:p>
          <a:p>
            <a:endParaRPr lang="en-US" sz="2000" dirty="0">
              <a:solidFill>
                <a:schemeClr val="tx1"/>
              </a:solidFill>
            </a:endParaRPr>
          </a:p>
          <a:p>
            <a:r>
              <a:rPr lang="en-US" sz="2000" dirty="0" smtClean="0">
                <a:solidFill>
                  <a:schemeClr val="tx1"/>
                </a:solidFill>
              </a:rPr>
              <a:t>Now we run it and see our code run!</a:t>
            </a:r>
          </a:p>
        </p:txBody>
      </p:sp>
      <p:sp>
        <p:nvSpPr>
          <p:cNvPr id="7" name="Rectangle 6"/>
          <p:cNvSpPr/>
          <p:nvPr/>
        </p:nvSpPr>
        <p:spPr bwMode="auto">
          <a:xfrm>
            <a:off x="503160" y="1556440"/>
            <a:ext cx="7844008" cy="9683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vi</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../bitbake/lib/bb/ui/knice.py</a:t>
            </a:r>
          </a:p>
          <a:p>
            <a:endParaRPr lang="en-US" sz="800" b="1" dirty="0" smtClean="0">
              <a:solidFill>
                <a:srgbClr val="FF0000"/>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bb.event.ProcessFinished</a:t>
            </a:r>
            <a:r>
              <a:rPr lang="en-US" sz="1400" b="1" dirty="0" smtClean="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bb.event.</a:t>
            </a:r>
            <a:r>
              <a:rPr lang="en-US" sz="1400" b="1" dirty="0" err="1">
                <a:latin typeface="Courier New" panose="02070309020205020404" pitchFamily="49" charset="0"/>
                <a:cs typeface="Courier New" panose="02070309020205020404" pitchFamily="49" charset="0"/>
              </a:rPr>
              <a:t>ProcessFinished</a:t>
            </a:r>
            <a:r>
              <a:rPr lang="en-US" sz="1400" b="1" dirty="0">
                <a:latin typeface="Courier New" panose="02070309020205020404" pitchFamily="49" charset="0"/>
                <a:cs typeface="Courier New" panose="02070309020205020404" pitchFamily="49" charset="0"/>
              </a:rPr>
              <a:t>"</a:t>
            </a:r>
            <a:r>
              <a:rPr lang="en-US" sz="1400" b="1" dirty="0">
                <a:solidFill>
                  <a:schemeClr val="accent1"/>
                </a:solidFill>
                <a:latin typeface="Courier New" panose="02070309020205020404" pitchFamily="49" charset="0"/>
                <a:cs typeface="Courier New" panose="02070309020205020404" pitchFamily="49" charset="0"/>
              </a:rPr>
              <a:t>,"</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smtClean="0">
                <a:solidFill>
                  <a:schemeClr val="accent1"/>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504146" y="3338957"/>
            <a:ext cx="7844009" cy="80996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isinstance</a:t>
            </a:r>
            <a:r>
              <a:rPr lang="en-US" sz="1400" b="1" dirty="0">
                <a:latin typeface="Courier New" panose="02070309020205020404" pitchFamily="49" charset="0"/>
                <a:cs typeface="Courier New" panose="02070309020205020404" pitchFamily="49" charset="0"/>
              </a:rPr>
              <a:t>(event, </a:t>
            </a:r>
            <a:r>
              <a:rPr lang="en-US" sz="1400" b="1" dirty="0" err="1">
                <a:latin typeface="Courier New" panose="02070309020205020404" pitchFamily="49" charset="0"/>
                <a:cs typeface="Courier New" panose="02070309020205020404" pitchFamily="49" charset="0"/>
              </a:rPr>
              <a:t>bb.event.DepTreeGenerated</a:t>
            </a:r>
            <a:r>
              <a:rPr lang="en-US" sz="1400" b="1" dirty="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logger.info</a:t>
            </a:r>
            <a:r>
              <a:rPr lang="en-US" sz="1400" b="1" dirty="0">
                <a:solidFill>
                  <a:schemeClr val="accent1"/>
                </a:solidFill>
                <a:latin typeface="Courier New" panose="02070309020205020404" pitchFamily="49" charset="0"/>
                <a:cs typeface="Courier New" panose="02070309020205020404" pitchFamily="49" charset="0"/>
              </a:rPr>
              <a:t>("NICE: </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a:solidFill>
                  <a:schemeClr val="accent1"/>
                </a:solidFill>
                <a:latin typeface="Courier New" panose="02070309020205020404" pitchFamily="49" charset="0"/>
                <a:cs typeface="Courier New" panose="02070309020205020404" pitchFamily="49" charset="0"/>
              </a:rPr>
              <a:t> received!")</a:t>
            </a:r>
          </a:p>
          <a:p>
            <a:r>
              <a:rPr lang="en-US" sz="1400" b="1" dirty="0" smtClean="0">
                <a:latin typeface="Courier New" panose="02070309020205020404" pitchFamily="49" charset="0"/>
                <a:cs typeface="Courier New" panose="02070309020205020404" pitchFamily="49" charset="0"/>
              </a:rPr>
              <a:t>         continue</a:t>
            </a:r>
            <a:endParaRPr lang="en-US" sz="14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4929135"/>
            <a:ext cx="7844008" cy="10349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[build]$ </a:t>
            </a:r>
            <a:r>
              <a:rPr lang="en-US" sz="1600" b="1" dirty="0" err="1">
                <a:solidFill>
                  <a:schemeClr val="accent1"/>
                </a:solidFill>
                <a:latin typeface="Courier New" panose="02070309020205020404" pitchFamily="49" charset="0"/>
                <a:cs typeface="Courier New" panose="02070309020205020404" pitchFamily="49" charset="0"/>
              </a:rPr>
              <a:t>bitbake</a:t>
            </a:r>
            <a:r>
              <a:rPr lang="en-US" sz="1600" b="1" dirty="0">
                <a:solidFill>
                  <a:schemeClr val="accent1"/>
                </a:solidFill>
                <a:latin typeface="Courier New" panose="02070309020205020404" pitchFamily="49" charset="0"/>
                <a:cs typeface="Courier New" panose="02070309020205020404" pitchFamily="49" charset="0"/>
              </a:rPr>
              <a:t> -u </a:t>
            </a:r>
            <a:r>
              <a:rPr lang="en-US" sz="1600" b="1" dirty="0" err="1" smtClean="0">
                <a:solidFill>
                  <a:schemeClr val="accent1"/>
                </a:solidFill>
                <a:latin typeface="Courier New" panose="02070309020205020404" pitchFamily="49" charset="0"/>
                <a:cs typeface="Courier New" panose="02070309020205020404" pitchFamily="49" charset="0"/>
              </a:rPr>
              <a:t>knice</a:t>
            </a:r>
            <a:r>
              <a:rPr lang="en-US" sz="1600" b="1" dirty="0">
                <a:solidFill>
                  <a:schemeClr val="accent1"/>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quilt-native [ | grep NICE ]</a:t>
            </a:r>
            <a:endParaRPr lang="en-US" sz="1600" b="1" dirty="0">
              <a:solidFill>
                <a:schemeClr val="accent1"/>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a:solidFill>
                  <a:srgbClr val="00B050"/>
                </a:solidFill>
                <a:latin typeface="Courier New" panose="02070309020205020404" pitchFamily="49" charset="0"/>
                <a:cs typeface="Courier New" panose="02070309020205020404" pitchFamily="49" charset="0"/>
              </a:rPr>
              <a:t>NOTE: NICE: </a:t>
            </a:r>
            <a:r>
              <a:rPr lang="en-US" sz="1400" b="1" dirty="0" err="1">
                <a:solidFill>
                  <a:srgbClr val="00B050"/>
                </a:solidFill>
                <a:latin typeface="Courier New" panose="02070309020205020404" pitchFamily="49" charset="0"/>
                <a:cs typeface="Courier New" panose="02070309020205020404" pitchFamily="49" charset="0"/>
              </a:rPr>
              <a:t>bb.event.DepTreeGenerated</a:t>
            </a:r>
            <a:r>
              <a:rPr lang="en-US" sz="1400" b="1" dirty="0">
                <a:solidFill>
                  <a:srgbClr val="00B050"/>
                </a:solidFill>
                <a:latin typeface="Courier New" panose="02070309020205020404" pitchFamily="49" charset="0"/>
                <a:cs typeface="Courier New" panose="02070309020205020404" pitchFamily="49" charset="0"/>
              </a:rPr>
              <a:t> received!     </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ETA:  0:00:00</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1281031"/>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9" y="129423"/>
            <a:ext cx="8227438" cy="889000"/>
          </a:xfrm>
        </p:spPr>
        <p:txBody>
          <a:bodyPr/>
          <a:lstStyle/>
          <a:p>
            <a:r>
              <a:rPr lang="en-US" sz="2800" dirty="0">
                <a:latin typeface="Arial" charset="0"/>
              </a:rPr>
              <a:t>Resources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54513"/>
            <a:ext cx="8233186" cy="5879340"/>
          </a:xfrm>
        </p:spPr>
        <p:txBody>
          <a:bodyPr/>
          <a:lstStyle/>
          <a:p>
            <a:r>
              <a:rPr lang="en-US" sz="2000" dirty="0" smtClean="0"/>
              <a:t>Source code and example event database</a:t>
            </a:r>
          </a:p>
          <a:p>
            <a:pPr lvl="1">
              <a:spcBef>
                <a:spcPts val="0"/>
              </a:spcBef>
            </a:pPr>
            <a:r>
              <a:rPr lang="en-US" sz="1800" dirty="0" smtClean="0"/>
              <a:t>This is available as part of the </a:t>
            </a:r>
            <a:r>
              <a:rPr lang="en-US" sz="1800" dirty="0" err="1" smtClean="0"/>
              <a:t>Yocto</a:t>
            </a:r>
            <a:r>
              <a:rPr lang="en-US" sz="1800" dirty="0" smtClean="0"/>
              <a:t> Project Developer Day </a:t>
            </a:r>
            <a:r>
              <a:rPr lang="en-US" sz="1800" dirty="0"/>
              <a:t>Advanced Class (see </a:t>
            </a:r>
            <a:r>
              <a:rPr lang="en-US" sz="1800" dirty="0">
                <a:hlinkClick r:id="rId2"/>
              </a:rPr>
              <a:t>https://</a:t>
            </a:r>
            <a:r>
              <a:rPr lang="en-US" sz="1800" dirty="0" smtClean="0">
                <a:hlinkClick r:id="rId2"/>
              </a:rPr>
              <a:t>www.yoctoproject.org/yocto-project-dev-day-north-america-2017</a:t>
            </a:r>
            <a:r>
              <a:rPr lang="en-US" sz="1800" dirty="0"/>
              <a:t>, and </a:t>
            </a:r>
            <a:r>
              <a:rPr lang="en-US" sz="1800" dirty="0">
                <a:hlinkClick r:id="rId3"/>
              </a:rPr>
              <a:t>https://</a:t>
            </a:r>
            <a:r>
              <a:rPr lang="en-US" sz="1800" dirty="0" smtClean="0">
                <a:hlinkClick r:id="rId3"/>
              </a:rPr>
              <a:t>wiki.yoctoproject.org/wiki/DevDay_US_2017</a:t>
            </a:r>
            <a:r>
              <a:rPr lang="en-US" sz="1800" dirty="0" smtClean="0"/>
              <a:t> )</a:t>
            </a:r>
            <a:br>
              <a:rPr lang="en-US" sz="1800" dirty="0" smtClean="0"/>
            </a:br>
            <a:endParaRPr lang="en-US" sz="1400" dirty="0" smtClean="0"/>
          </a:p>
          <a:p>
            <a:pPr>
              <a:spcBef>
                <a:spcPts val="600"/>
              </a:spcBef>
            </a:pPr>
            <a:r>
              <a:rPr lang="en-US" sz="2000" dirty="0" smtClean="0"/>
              <a:t>Here is the Toaster documentation, and </a:t>
            </a:r>
            <a:r>
              <a:rPr lang="en-US" sz="2000" dirty="0" err="1" smtClean="0"/>
              <a:t>Youtube</a:t>
            </a:r>
            <a:r>
              <a:rPr lang="en-US" sz="2000" dirty="0" smtClean="0"/>
              <a:t> video!</a:t>
            </a:r>
          </a:p>
          <a:p>
            <a:pPr lvl="1">
              <a:spcBef>
                <a:spcPts val="0"/>
              </a:spcBef>
            </a:pPr>
            <a:r>
              <a:rPr lang="en-US" sz="1800" dirty="0" smtClean="0">
                <a:hlinkClick r:id="rId4"/>
              </a:rPr>
              <a:t>http</a:t>
            </a:r>
            <a:r>
              <a:rPr lang="en-US" sz="1800" dirty="0">
                <a:hlinkClick r:id="rId4"/>
              </a:rPr>
              <a:t>://</a:t>
            </a:r>
            <a:r>
              <a:rPr lang="en-US" sz="1800" dirty="0" smtClean="0">
                <a:hlinkClick r:id="rId4"/>
              </a:rPr>
              <a:t>www.yoctoproject.org/docs/latest/toaster-manual/toaster-manual.html#toaster-manual-start</a:t>
            </a:r>
            <a:endParaRPr lang="en-US" sz="1800" dirty="0" smtClean="0"/>
          </a:p>
          <a:p>
            <a:pPr lvl="1">
              <a:spcBef>
                <a:spcPts val="0"/>
              </a:spcBef>
            </a:pPr>
            <a:r>
              <a:rPr lang="en-US" sz="1800" u="sng" dirty="0" smtClean="0">
                <a:hlinkClick r:id="rId5"/>
              </a:rPr>
              <a:t>https</a:t>
            </a:r>
            <a:r>
              <a:rPr lang="en-US" sz="1800" u="sng" dirty="0">
                <a:hlinkClick r:id="rId5"/>
              </a:rPr>
              <a:t>://</a:t>
            </a:r>
            <a:r>
              <a:rPr lang="en-US" sz="1800" u="sng" dirty="0" smtClean="0">
                <a:hlinkClick r:id="rId5"/>
              </a:rPr>
              <a:t>youtu.be/BlXdOYLgPxA</a:t>
            </a:r>
            <a:r>
              <a:rPr lang="en-US" sz="1800" u="sng" dirty="0" smtClean="0"/>
              <a:t/>
            </a:r>
            <a:br>
              <a:rPr lang="en-US" sz="1800" u="sng" dirty="0" smtClean="0"/>
            </a:br>
            <a:endParaRPr lang="en-US" sz="1400" dirty="0"/>
          </a:p>
          <a:p>
            <a:pPr>
              <a:spcBef>
                <a:spcPts val="600"/>
              </a:spcBef>
            </a:pPr>
            <a:r>
              <a:rPr lang="en-US" sz="2000" dirty="0"/>
              <a:t>Basic information about </a:t>
            </a:r>
            <a:r>
              <a:rPr lang="en-US" sz="2000" dirty="0" err="1"/>
              <a:t>bitbake</a:t>
            </a:r>
            <a:r>
              <a:rPr lang="en-US" sz="2000" dirty="0"/>
              <a:t> UI’s</a:t>
            </a:r>
          </a:p>
          <a:p>
            <a:pPr lvl="1">
              <a:spcBef>
                <a:spcPts val="0"/>
              </a:spcBef>
            </a:pPr>
            <a:r>
              <a:rPr lang="en-US" sz="1800" dirty="0">
                <a:hlinkClick r:id="rId6"/>
              </a:rPr>
              <a:t>http://</a:t>
            </a:r>
            <a:r>
              <a:rPr lang="en-US" sz="1800" dirty="0" smtClean="0">
                <a:hlinkClick r:id="rId6"/>
              </a:rPr>
              <a:t>elinux.org/Bitbake_Cheat_Sheet</a:t>
            </a:r>
            <a:r>
              <a:rPr lang="en-US" sz="1800" dirty="0" smtClean="0"/>
              <a:t/>
            </a:r>
            <a:br>
              <a:rPr lang="en-US" sz="1800" dirty="0" smtClean="0"/>
            </a:br>
            <a:endParaRPr lang="en-US" sz="1400" dirty="0"/>
          </a:p>
          <a:p>
            <a:pPr>
              <a:spcBef>
                <a:spcPts val="600"/>
              </a:spcBef>
            </a:pPr>
            <a:r>
              <a:rPr lang="en-US" sz="2000" dirty="0" smtClean="0"/>
              <a:t>Here is design information on the event model for Toaster</a:t>
            </a:r>
          </a:p>
          <a:p>
            <a:pPr lvl="1">
              <a:spcBef>
                <a:spcPts val="0"/>
              </a:spcBef>
            </a:pPr>
            <a:r>
              <a:rPr lang="en-US" sz="1800" dirty="0" smtClean="0">
                <a:hlinkClick r:id="rId7"/>
              </a:rPr>
              <a:t>https</a:t>
            </a:r>
            <a:r>
              <a:rPr lang="en-US" sz="1800" dirty="0">
                <a:hlinkClick r:id="rId7"/>
              </a:rPr>
              <a:t>://</a:t>
            </a:r>
            <a:r>
              <a:rPr lang="en-US" sz="1800" dirty="0" smtClean="0">
                <a:hlinkClick r:id="rId7"/>
              </a:rPr>
              <a:t>wiki.yoctoproject.org/wiki/Event_information_model_for_Toaster</a:t>
            </a:r>
            <a:r>
              <a:rPr lang="en-US" sz="1800" dirty="0" smtClean="0"/>
              <a:t/>
            </a:r>
            <a:br>
              <a:rPr lang="en-US" sz="1800" dirty="0" smtClean="0"/>
            </a:br>
            <a:endParaRPr lang="en-US" sz="1400" dirty="0"/>
          </a:p>
          <a:p>
            <a:pPr>
              <a:spcBef>
                <a:spcPts val="600"/>
              </a:spcBef>
            </a:pPr>
            <a:r>
              <a:rPr lang="en-US" sz="2000" dirty="0" smtClean="0"/>
              <a:t>Here is the original design information on Toaster and </a:t>
            </a:r>
            <a:r>
              <a:rPr lang="en-US" sz="2000" dirty="0" err="1" smtClean="0"/>
              <a:t>bitbake</a:t>
            </a:r>
            <a:r>
              <a:rPr lang="en-US" sz="2000" dirty="0" smtClean="0"/>
              <a:t> communication</a:t>
            </a:r>
          </a:p>
          <a:p>
            <a:pPr lvl="1">
              <a:spcBef>
                <a:spcPts val="0"/>
              </a:spcBef>
            </a:pPr>
            <a:r>
              <a:rPr lang="en-US" sz="1800" dirty="0" smtClean="0">
                <a:hlinkClick r:id="rId8"/>
              </a:rPr>
              <a:t>https</a:t>
            </a:r>
            <a:r>
              <a:rPr lang="en-US" sz="1800" dirty="0">
                <a:hlinkClick r:id="rId8"/>
              </a:rPr>
              <a:t>://</a:t>
            </a:r>
            <a:r>
              <a:rPr lang="en-US" sz="1800" dirty="0" smtClean="0">
                <a:hlinkClick r:id="rId8"/>
              </a:rPr>
              <a:t>wiki.yoctoproject.org/wiki/Toaster_and_bitbake_communications</a:t>
            </a:r>
            <a:endParaRPr lang="en-US" sz="1800" dirty="0" smtClean="0"/>
          </a:p>
        </p:txBody>
      </p:sp>
    </p:spTree>
    <p:extLst>
      <p:ext uri="{BB962C8B-B14F-4D97-AF65-F5344CB8AC3E}">
        <p14:creationId xmlns:p14="http://schemas.microsoft.com/office/powerpoint/2010/main" val="2860407400"/>
      </p:ext>
    </p:extLst>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3: Custom event types</a:t>
            </a: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endParaRPr lang="en-US" sz="2000" dirty="0">
              <a:solidFill>
                <a:schemeClr val="bg1">
                  <a:lumMod val="65000"/>
                </a:schemeClr>
              </a:solidFill>
            </a:endParaRP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0"/>
            <a:ext cx="8227438" cy="889000"/>
          </a:xfrm>
        </p:spPr>
        <p:txBody>
          <a:bodyPr/>
          <a:lstStyle/>
          <a:p>
            <a:r>
              <a:rPr lang="en-US" sz="2800" dirty="0"/>
              <a:t>Custom </a:t>
            </a:r>
            <a:r>
              <a:rPr lang="en-US" sz="2800" dirty="0" smtClean="0"/>
              <a:t>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08036"/>
            <a:ext cx="8233186" cy="5504285"/>
          </a:xfrm>
        </p:spPr>
        <p:txBody>
          <a:bodyPr/>
          <a:lstStyle/>
          <a:p>
            <a:r>
              <a:rPr lang="en-US" sz="2000" dirty="0" smtClean="0">
                <a:solidFill>
                  <a:schemeClr val="tx1"/>
                </a:solidFill>
              </a:rPr>
              <a:t>Normally, for a custom event you merely sub-class the event class or some other existing class, and add your new content</a:t>
            </a:r>
          </a:p>
          <a:p>
            <a:r>
              <a:rPr lang="en-US" sz="2000" dirty="0" smtClean="0">
                <a:solidFill>
                  <a:schemeClr val="tx1"/>
                </a:solidFill>
              </a:rPr>
              <a:t>In </a:t>
            </a:r>
            <a:r>
              <a:rPr lang="en-US" sz="2000" dirty="0">
                <a:solidFill>
                  <a:schemeClr val="tx1"/>
                </a:solidFill>
              </a:rPr>
              <a:t>this </a:t>
            </a:r>
            <a:r>
              <a:rPr lang="en-US" sz="2000" dirty="0" smtClean="0">
                <a:solidFill>
                  <a:schemeClr val="tx1"/>
                </a:solidFill>
              </a:rPr>
              <a:t>example, </a:t>
            </a:r>
            <a:r>
              <a:rPr lang="en-US" sz="2000" dirty="0">
                <a:solidFill>
                  <a:schemeClr val="tx1"/>
                </a:solidFill>
              </a:rPr>
              <a:t>we </a:t>
            </a:r>
            <a:r>
              <a:rPr lang="en-US" sz="2000" dirty="0" smtClean="0">
                <a:solidFill>
                  <a:schemeClr val="tx1"/>
                </a:solidFill>
              </a:rPr>
              <a:t>show how we can easily </a:t>
            </a:r>
            <a:r>
              <a:rPr lang="en-US" sz="2000" dirty="0">
                <a:solidFill>
                  <a:schemeClr val="tx1"/>
                </a:solidFill>
              </a:rPr>
              <a:t>extend "</a:t>
            </a:r>
            <a:r>
              <a:rPr lang="en-US" sz="2000" dirty="0" err="1">
                <a:solidFill>
                  <a:schemeClr val="tx1"/>
                </a:solidFill>
              </a:rPr>
              <a:t>MetadataEvent</a:t>
            </a:r>
            <a:r>
              <a:rPr lang="en-US" sz="2000" dirty="0">
                <a:solidFill>
                  <a:schemeClr val="tx1"/>
                </a:solidFill>
              </a:rPr>
              <a:t>" </a:t>
            </a:r>
            <a:r>
              <a:rPr lang="en-US" sz="2000" dirty="0" smtClean="0">
                <a:solidFill>
                  <a:schemeClr val="tx1"/>
                </a:solidFill>
              </a:rPr>
              <a:t>and use it on the fly, since </a:t>
            </a:r>
            <a:r>
              <a:rPr lang="en-US" sz="2000" dirty="0">
                <a:solidFill>
                  <a:schemeClr val="tx1"/>
                </a:solidFill>
              </a:rPr>
              <a:t>the sub-event 'type' is an arbitrary string and the data load is a simple dictionary</a:t>
            </a:r>
            <a:r>
              <a:rPr lang="en-US" sz="2000" dirty="0" smtClean="0">
                <a:solidFill>
                  <a:schemeClr val="tx1"/>
                </a:solidFill>
              </a:rPr>
              <a:t>.</a:t>
            </a:r>
          </a:p>
          <a:p>
            <a:r>
              <a:rPr lang="en-US" sz="2000" dirty="0" smtClean="0">
                <a:solidFill>
                  <a:schemeClr val="tx1"/>
                </a:solidFill>
              </a:rPr>
              <a:t>Event creation:</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Event handler:</a:t>
            </a:r>
          </a:p>
          <a:p>
            <a:endParaRPr lang="en-US" sz="2000" dirty="0">
              <a:solidFill>
                <a:schemeClr val="tx1"/>
              </a:solidFill>
            </a:endParaRPr>
          </a:p>
        </p:txBody>
      </p:sp>
      <p:sp>
        <p:nvSpPr>
          <p:cNvPr id="5" name="Rectangle 4"/>
          <p:cNvSpPr/>
          <p:nvPr/>
        </p:nvSpPr>
        <p:spPr bwMode="auto">
          <a:xfrm>
            <a:off x="594913" y="2868493"/>
            <a:ext cx="8042313" cy="12706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 {</a:t>
            </a:r>
          </a:p>
          <a:p>
            <a:r>
              <a:rPr lang="en-US" sz="1200" b="1" dirty="0">
                <a:latin typeface="Courier New" panose="02070309020205020404" pitchFamily="49" charset="0"/>
                <a:cs typeface="Courier New" panose="02070309020205020404" pitchFamily="49" charset="0"/>
              </a:rPr>
              <a:t>  "TOOLCHAIN_OUTPUTNAME": </a:t>
            </a:r>
            <a:r>
              <a:rPr lang="en-US" sz="1200" b="1" dirty="0" err="1">
                <a:latin typeface="Courier New" panose="02070309020205020404" pitchFamily="49" charset="0"/>
                <a:cs typeface="Courier New" panose="02070309020205020404" pitchFamily="49" charset="0"/>
              </a:rPr>
              <a:t>d.getVar</a:t>
            </a:r>
            <a:r>
              <a:rPr lang="en-US" sz="1200" b="1" dirty="0">
                <a:latin typeface="Courier New" panose="02070309020205020404" pitchFamily="49" charset="0"/>
                <a:cs typeface="Courier New" panose="02070309020205020404" pitchFamily="49" charset="0"/>
              </a:rPr>
              <a:t>("TOOLCHAIN_OUTPUTNAME")</a:t>
            </a:r>
          </a:p>
          <a:p>
            <a:r>
              <a:rPr lang="en-US" sz="1200" b="1" dirty="0">
                <a:latin typeface="Courier New" panose="02070309020205020404" pitchFamily="49" charset="0"/>
                <a:cs typeface="Courier New" panose="02070309020205020404" pitchFamily="49" charset="0"/>
              </a:rPr>
              <a:t>}</a:t>
            </a:r>
          </a:p>
          <a:p>
            <a:r>
              <a:rPr lang="en-US" sz="1200" b="1" dirty="0" err="1">
                <a:latin typeface="Courier New" panose="02070309020205020404" pitchFamily="49" charset="0"/>
                <a:cs typeface="Courier New" panose="02070309020205020404" pitchFamily="49" charset="0"/>
              </a:rPr>
              <a:t>bb.event.fire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d)</a:t>
            </a:r>
            <a:endParaRPr lang="en-US" sz="1200" b="1"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608561" y="4663395"/>
            <a:ext cx="8042313" cy="10355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if </a:t>
            </a:r>
            <a:r>
              <a:rPr lang="en-US" sz="1200" b="1" dirty="0" err="1">
                <a:latin typeface="Courier New" panose="02070309020205020404" pitchFamily="49" charset="0"/>
                <a:cs typeface="Courier New" panose="02070309020205020404" pitchFamily="49" charset="0"/>
              </a:rPr>
              <a:t>isinstance</a:t>
            </a:r>
            <a:r>
              <a:rPr lang="en-US" sz="1200" b="1" dirty="0">
                <a:latin typeface="Courier New" panose="02070309020205020404" pitchFamily="49" charset="0"/>
                <a:cs typeface="Courier New" panose="02070309020205020404" pitchFamily="49" charset="0"/>
              </a:rPr>
              <a:t>(event, </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if </a:t>
            </a:r>
            <a:r>
              <a:rPr lang="en-US" sz="1200" b="1" dirty="0" err="1">
                <a:latin typeface="Courier New" panose="02070309020205020404" pitchFamily="49" charset="0"/>
                <a:cs typeface="Courier New" panose="02070309020205020404" pitchFamily="49" charset="0"/>
              </a:rPr>
              <a:t>event.type</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my_toochain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event.data</a:t>
            </a:r>
            <a:r>
              <a:rPr lang="en-US" sz="1200" b="1" dirty="0">
                <a:latin typeface="Courier New" panose="02070309020205020404" pitchFamily="49" charset="0"/>
                <a:cs typeface="Courier New" panose="02070309020205020404" pitchFamily="49" charset="0"/>
              </a:rPr>
              <a:t>["TOOLCHAIN_OUTPUTNAME"]</a:t>
            </a:r>
          </a:p>
        </p:txBody>
      </p:sp>
    </p:spTree>
    <p:extLst>
      <p:ext uri="{BB962C8B-B14F-4D97-AF65-F5344CB8AC3E}">
        <p14:creationId xmlns:p14="http://schemas.microsoft.com/office/powerpoint/2010/main" val="3766661507"/>
      </p:ext>
    </p:extLst>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tx1"/>
                </a:solidFill>
              </a:rPr>
              <a:t>Example </a:t>
            </a:r>
            <a:r>
              <a:rPr lang="en-US" sz="2000" dirty="0">
                <a:solidFill>
                  <a:schemeClr val="tx1"/>
                </a:solidFill>
              </a:rPr>
              <a:t>4: Debugging coincident data in </a:t>
            </a:r>
            <a:r>
              <a:rPr lang="en-US" sz="2000" dirty="0" err="1">
                <a:solidFill>
                  <a:schemeClr val="tx1"/>
                </a:solidFill>
              </a:rPr>
              <a:t>bitbake</a:t>
            </a:r>
            <a:endParaRPr lang="en-US" sz="2000" dirty="0">
              <a:solidFill>
                <a:schemeClr val="tx1"/>
              </a:solidFill>
            </a:endParaRP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endParaRPr lang="en-US" sz="2000" dirty="0">
              <a:solidFill>
                <a:schemeClr val="bg1">
                  <a:lumMod val="65000"/>
                </a:schemeClr>
              </a:solidFill>
            </a:endParaRPr>
          </a:p>
        </p:txBody>
      </p:sp>
    </p:spTree>
    <p:extLst>
      <p:ext uri="{BB962C8B-B14F-4D97-AF65-F5344CB8AC3E}">
        <p14:creationId xmlns:p14="http://schemas.microsoft.com/office/powerpoint/2010/main" val="373671070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err="1">
                <a:latin typeface="Courier" charset="0"/>
                <a:ea typeface="Courier" charset="0"/>
                <a:cs typeface="Courier" charset="0"/>
              </a:rPr>
              <a:t>devtool</a:t>
            </a:r>
            <a:r>
              <a:rPr lang="en-US" dirty="0" smtClean="0"/>
              <a:t> - subcommands </a:t>
            </a:r>
            <a:endParaRPr lang="en-US" dirty="0"/>
          </a:p>
        </p:txBody>
      </p:sp>
      <p:sp>
        <p:nvSpPr>
          <p:cNvPr id="3" name="Content Placeholder 2"/>
          <p:cNvSpPr>
            <a:spLocks noGrp="1"/>
          </p:cNvSpPr>
          <p:nvPr>
            <p:ph idx="4294967295"/>
          </p:nvPr>
        </p:nvSpPr>
        <p:spPr>
          <a:xfrm>
            <a:off x="269823" y="630837"/>
            <a:ext cx="8574373" cy="5680022"/>
          </a:xfrm>
          <a:prstGeom prst="rect">
            <a:avLst/>
          </a:prstGeom>
        </p:spPr>
        <p:txBody>
          <a:bodyPr>
            <a:noAutofit/>
          </a:bodyPr>
          <a:lstStyle/>
          <a:p>
            <a:pPr marL="0" indent="0">
              <a:buNone/>
            </a:pPr>
            <a:r>
              <a:rPr lang="en-US" sz="1600" dirty="0" smtClean="0">
                <a:solidFill>
                  <a:schemeClr val="accent1"/>
                </a:solidFill>
                <a:latin typeface="+mn-lt"/>
                <a:cs typeface="Courier New" panose="02070309020205020404" pitchFamily="49" charset="0"/>
              </a:rPr>
              <a:t>Beginning </a:t>
            </a:r>
            <a:r>
              <a:rPr lang="en-US" sz="1600" dirty="0">
                <a:solidFill>
                  <a:schemeClr val="accent1"/>
                </a:solidFill>
                <a:latin typeface="+mn-lt"/>
                <a:cs typeface="Courier New" panose="02070309020205020404" pitchFamily="49" charset="0"/>
              </a:rPr>
              <a:t>work on a recipe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add                  </a:t>
            </a:r>
            <a:r>
              <a:rPr lang="en-US" sz="1400" dirty="0" err="1">
                <a:latin typeface="Courier New" panose="02070309020205020404" pitchFamily="49" charset="0"/>
                <a:cs typeface="Courier New" panose="02070309020205020404" pitchFamily="49" charset="0"/>
              </a:rPr>
              <a:t>Add</a:t>
            </a:r>
            <a:r>
              <a:rPr lang="en-US" sz="1400" dirty="0">
                <a:latin typeface="Courier New" panose="02070309020205020404" pitchFamily="49" charset="0"/>
                <a:cs typeface="Courier New" panose="02070309020205020404" pitchFamily="49" charset="0"/>
              </a:rPr>
              <a:t> a new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modify               </a:t>
            </a:r>
            <a:r>
              <a:rPr lang="en-US" sz="1400" dirty="0" err="1">
                <a:latin typeface="Courier New" panose="02070309020205020404" pitchFamily="49" charset="0"/>
                <a:cs typeface="Courier New" panose="02070309020205020404" pitchFamily="49" charset="0"/>
              </a:rPr>
              <a:t>Modify</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upgrade              </a:t>
            </a:r>
            <a:r>
              <a:rPr lang="en-US" sz="1400" dirty="0" err="1">
                <a:latin typeface="Courier New" panose="02070309020205020404" pitchFamily="49" charset="0"/>
                <a:cs typeface="Courier New" panose="02070309020205020404" pitchFamily="49" charset="0"/>
              </a:rPr>
              <a:t>Upgrade</a:t>
            </a:r>
            <a:r>
              <a:rPr lang="en-US" sz="1400" dirty="0">
                <a:latin typeface="Courier New" panose="02070309020205020404" pitchFamily="49" charset="0"/>
                <a:cs typeface="Courier New" panose="02070309020205020404" pitchFamily="49" charset="0"/>
              </a:rPr>
              <a:t> an existing recipe</a:t>
            </a:r>
          </a:p>
          <a:p>
            <a:pPr marL="0" indent="0">
              <a:buNone/>
            </a:pPr>
            <a:r>
              <a:rPr lang="en-US" sz="1600" dirty="0" smtClean="0">
                <a:solidFill>
                  <a:schemeClr val="accent1"/>
                </a:solidFill>
                <a:latin typeface="+mn-lt"/>
                <a:cs typeface="Courier New" panose="02070309020205020404" pitchFamily="49" charset="0"/>
              </a:rPr>
              <a:t>Getting </a:t>
            </a:r>
            <a:r>
              <a:rPr lang="en-US" sz="1600" dirty="0">
                <a:solidFill>
                  <a:schemeClr val="accent1"/>
                </a:solidFill>
                <a:latin typeface="+mn-lt"/>
                <a:cs typeface="Courier New" panose="02070309020205020404" pitchFamily="49" charset="0"/>
              </a:rPr>
              <a:t>information</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status               Show workspace </a:t>
            </a:r>
            <a:r>
              <a:rPr lang="en-US" sz="1400" dirty="0" smtClean="0">
                <a:latin typeface="Courier New" panose="02070309020205020404" pitchFamily="49" charset="0"/>
                <a:cs typeface="Courier New" panose="02070309020205020404" pitchFamily="49" charset="0"/>
              </a:rPr>
              <a:t>status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Search</a:t>
            </a:r>
            <a:r>
              <a:rPr lang="en-US" sz="1400" dirty="0">
                <a:latin typeface="Courier New" panose="02070309020205020404" pitchFamily="49" charset="0"/>
                <a:cs typeface="Courier New" panose="02070309020205020404" pitchFamily="49" charset="0"/>
              </a:rPr>
              <a:t> available recipes</a:t>
            </a:r>
          </a:p>
          <a:p>
            <a:pPr marL="0" indent="0">
              <a:buNone/>
            </a:pPr>
            <a:r>
              <a:rPr lang="en-US" sz="1600" dirty="0" smtClean="0">
                <a:solidFill>
                  <a:schemeClr val="accent1"/>
                </a:solidFill>
                <a:latin typeface="+mn-lt"/>
                <a:cs typeface="Courier New" panose="02070309020205020404" pitchFamily="49" charset="0"/>
              </a:rPr>
              <a:t>Working </a:t>
            </a:r>
            <a:r>
              <a:rPr lang="en-US" sz="1600" dirty="0">
                <a:solidFill>
                  <a:schemeClr val="accent1"/>
                </a:solidFill>
                <a:latin typeface="+mn-lt"/>
                <a:cs typeface="Courier New" panose="02070309020205020404" pitchFamily="49" charset="0"/>
              </a:rPr>
              <a:t>on a recipe in the workspace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                </a:t>
            </a:r>
            <a:r>
              <a:rPr lang="en-US" sz="1400" dirty="0" err="1">
                <a:latin typeface="Courier New" panose="02070309020205020404" pitchFamily="49" charset="0"/>
                <a:cs typeface="Courier New" panose="02070309020205020404" pitchFamily="49" charset="0"/>
              </a:rPr>
              <a:t>Build</a:t>
            </a:r>
            <a:r>
              <a:rPr lang="en-US" sz="1400" dirty="0">
                <a:latin typeface="Courier New" panose="02070309020205020404" pitchFamily="49" charset="0"/>
                <a:cs typeface="Courier New" panose="02070309020205020404" pitchFamily="49" charset="0"/>
              </a:rPr>
              <a:t> a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edit-recipe          Edit a recipe file in your </a:t>
            </a:r>
            <a:r>
              <a:rPr lang="en-US" sz="1400" dirty="0" smtClean="0">
                <a:latin typeface="Courier New" panose="02070309020205020404" pitchFamily="49" charset="0"/>
                <a:cs typeface="Courier New" panose="02070309020205020404" pitchFamily="49" charset="0"/>
              </a:rPr>
              <a:t>workspace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configure-help       Get help on configure script </a:t>
            </a:r>
            <a:r>
              <a:rPr lang="en-US" sz="1400" dirty="0" smtClean="0">
                <a:latin typeface="Courier New" panose="02070309020205020404" pitchFamily="49" charset="0"/>
                <a:cs typeface="Courier New" panose="02070309020205020404" pitchFamily="49" charset="0"/>
              </a:rPr>
              <a:t>options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update-recipe        Apply changes from external source tree to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reset                Remove a recipe from your workspace</a:t>
            </a:r>
          </a:p>
          <a:p>
            <a:pPr marL="0" indent="0">
              <a:buNone/>
            </a:pPr>
            <a:r>
              <a:rPr lang="en-US" sz="1600" dirty="0" smtClean="0">
                <a:solidFill>
                  <a:schemeClr val="accent1"/>
                </a:solidFill>
                <a:latin typeface="+mn-lt"/>
                <a:cs typeface="Courier New" panose="02070309020205020404" pitchFamily="49" charset="0"/>
              </a:rPr>
              <a:t>Testing </a:t>
            </a:r>
            <a:r>
              <a:rPr lang="en-US" sz="1600" dirty="0">
                <a:solidFill>
                  <a:schemeClr val="accent1"/>
                </a:solidFill>
                <a:latin typeface="+mn-lt"/>
                <a:cs typeface="Courier New" panose="02070309020205020404" pitchFamily="49" charset="0"/>
              </a:rPr>
              <a:t>changes on target</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deploy-target        Deploy recipe output files to live target </a:t>
            </a:r>
            <a:r>
              <a:rPr lang="en-US" sz="1400" dirty="0" smtClean="0">
                <a:latin typeface="Courier New" panose="02070309020205020404" pitchFamily="49" charset="0"/>
                <a:cs typeface="Courier New" panose="02070309020205020404" pitchFamily="49" charset="0"/>
              </a:rPr>
              <a:t>machine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-target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 recipe output files in live </a:t>
            </a:r>
            <a:r>
              <a:rPr lang="en-US" sz="1400" dirty="0" smtClean="0">
                <a:latin typeface="Courier New" panose="02070309020205020404" pitchFamily="49" charset="0"/>
                <a:cs typeface="Courier New" panose="02070309020205020404" pitchFamily="49" charset="0"/>
              </a:rPr>
              <a:t>target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build-image          Build image including workspace recipe packages</a:t>
            </a:r>
          </a:p>
          <a:p>
            <a:pPr marL="0" indent="0">
              <a:buNone/>
            </a:pPr>
            <a:r>
              <a:rPr lang="en-US" sz="1600" dirty="0" smtClean="0">
                <a:solidFill>
                  <a:schemeClr val="accent1"/>
                </a:solidFill>
                <a:latin typeface="+mn-lt"/>
                <a:cs typeface="Courier New" panose="02070309020205020404" pitchFamily="49" charset="0"/>
              </a:rPr>
              <a:t>Advanced:</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create-workspace     Set up workspace in an alternative </a:t>
            </a:r>
            <a:r>
              <a:rPr lang="en-US" sz="1400" dirty="0" smtClean="0">
                <a:latin typeface="Courier New" panose="02070309020205020404" pitchFamily="49" charset="0"/>
                <a:cs typeface="Courier New" panose="02070309020205020404" pitchFamily="49" charset="0"/>
              </a:rPr>
              <a:t>location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extract              </a:t>
            </a:r>
            <a:r>
              <a:rPr lang="en-US" sz="1400" dirty="0" err="1">
                <a:latin typeface="Courier New" panose="02070309020205020404" pitchFamily="49" charset="0"/>
                <a:cs typeface="Courier New" panose="02070309020205020404" pitchFamily="49" charset="0"/>
              </a:rPr>
              <a:t>Extract</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sync                 Synchronize the source tree for an existing recipe</a:t>
            </a:r>
          </a:p>
        </p:txBody>
      </p:sp>
    </p:spTree>
    <p:extLst>
      <p:ext uri="{BB962C8B-B14F-4D97-AF65-F5344CB8AC3E}">
        <p14:creationId xmlns:p14="http://schemas.microsoft.com/office/powerpoint/2010/main" val="2689253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Using Events for debugging </a:t>
            </a:r>
            <a:r>
              <a:rPr lang="en-US" sz="2800" dirty="0" err="1" smtClean="0"/>
              <a:t>bitbake</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40240"/>
            <a:ext cx="8233186" cy="5504285"/>
          </a:xfrm>
        </p:spPr>
        <p:txBody>
          <a:bodyPr/>
          <a:lstStyle/>
          <a:p>
            <a:r>
              <a:rPr lang="en-US" sz="1800" dirty="0" smtClean="0">
                <a:solidFill>
                  <a:schemeClr val="tx1"/>
                </a:solidFill>
              </a:rPr>
              <a:t>You can also use the event system in debugging </a:t>
            </a:r>
            <a:r>
              <a:rPr lang="en-US" sz="1800" dirty="0" err="1" smtClean="0">
                <a:solidFill>
                  <a:schemeClr val="tx1"/>
                </a:solidFill>
              </a:rPr>
              <a:t>bitbake</a:t>
            </a:r>
            <a:r>
              <a:rPr lang="en-US" sz="1800" dirty="0" smtClean="0">
                <a:solidFill>
                  <a:schemeClr val="tx1"/>
                </a:solidFill>
              </a:rPr>
              <a:t> or your classes.</a:t>
            </a:r>
          </a:p>
          <a:p>
            <a:pPr>
              <a:spcBef>
                <a:spcPts val="1200"/>
              </a:spcBef>
            </a:pPr>
            <a:r>
              <a:rPr lang="en-US" sz="1800" dirty="0" smtClean="0">
                <a:solidFill>
                  <a:schemeClr val="tx1"/>
                </a:solidFill>
              </a:rPr>
              <a:t>Example 1: The quintessential </a:t>
            </a:r>
            <a:r>
              <a:rPr lang="en-US" sz="1800" dirty="0">
                <a:solidFill>
                  <a:schemeClr val="tx1"/>
                </a:solidFill>
              </a:rPr>
              <a:t>example is to use </a:t>
            </a:r>
            <a:r>
              <a:rPr lang="en-US" sz="1800" dirty="0" smtClean="0">
                <a:solidFill>
                  <a:schemeClr val="tx1"/>
                </a:solidFill>
              </a:rPr>
              <a:t>“logger.info()” to insert print statements into the code. This is implemented as an event, meaning that will it be passed to the correct external UI and not lost in some random log file.</a:t>
            </a:r>
          </a:p>
          <a:p>
            <a:pPr>
              <a:spcBef>
                <a:spcPts val="1200"/>
              </a:spcBef>
            </a:pPr>
            <a:r>
              <a:rPr lang="en-US" sz="1800" dirty="0" smtClean="0">
                <a:solidFill>
                  <a:schemeClr val="tx1"/>
                </a:solidFill>
              </a:rPr>
              <a:t>Example 2: The ESDK file used to be copied to the build’s “deploy/</a:t>
            </a:r>
            <a:r>
              <a:rPr lang="en-US" sz="1800" dirty="0" err="1" smtClean="0">
                <a:solidFill>
                  <a:schemeClr val="tx1"/>
                </a:solidFill>
              </a:rPr>
              <a:t>sdk</a:t>
            </a:r>
            <a:r>
              <a:rPr lang="en-US" sz="1800" dirty="0" smtClean="0">
                <a:solidFill>
                  <a:schemeClr val="tx1"/>
                </a:solidFill>
              </a:rPr>
              <a:t>” directory as part of the </a:t>
            </a:r>
            <a:r>
              <a:rPr lang="en-US" sz="1800" dirty="0">
                <a:solidFill>
                  <a:schemeClr val="tx1"/>
                </a:solidFill>
              </a:rPr>
              <a:t>task “</a:t>
            </a:r>
            <a:r>
              <a:rPr lang="en-US" sz="1800" dirty="0" err="1">
                <a:solidFill>
                  <a:schemeClr val="tx1"/>
                </a:solidFill>
              </a:rPr>
              <a:t>populate_sdk_ext</a:t>
            </a:r>
            <a:r>
              <a:rPr lang="en-US" sz="1800" dirty="0">
                <a:solidFill>
                  <a:schemeClr val="tx1"/>
                </a:solidFill>
              </a:rPr>
              <a:t>”. </a:t>
            </a:r>
            <a:r>
              <a:rPr lang="en-US" sz="1800" dirty="0" smtClean="0">
                <a:solidFill>
                  <a:schemeClr val="tx1"/>
                </a:solidFill>
              </a:rPr>
              <a:t>However, it is somehow happening later, and it is hard reading the code to determine when and where that is now occurring. We can use the event stream to help narrow down the candidates. </a:t>
            </a:r>
          </a:p>
          <a:p>
            <a:pPr lvl="1"/>
            <a:r>
              <a:rPr lang="en-US" sz="1600" dirty="0">
                <a:solidFill>
                  <a:schemeClr val="tx1"/>
                </a:solidFill>
              </a:rPr>
              <a:t>First, </a:t>
            </a:r>
            <a:r>
              <a:rPr lang="en-US" sz="1600" dirty="0" smtClean="0">
                <a:solidFill>
                  <a:schemeClr val="tx1"/>
                </a:solidFill>
              </a:rPr>
              <a:t>we add </a:t>
            </a:r>
            <a:r>
              <a:rPr lang="en-US" sz="1600" dirty="0">
                <a:solidFill>
                  <a:schemeClr val="tx1"/>
                </a:solidFill>
              </a:rPr>
              <a:t>a log call into the event read loop in “</a:t>
            </a:r>
            <a:r>
              <a:rPr lang="en-US" sz="1600" dirty="0" err="1">
                <a:solidFill>
                  <a:schemeClr val="tx1"/>
                </a:solidFill>
              </a:rPr>
              <a:t>bitbake</a:t>
            </a:r>
            <a:r>
              <a:rPr lang="en-US" sz="1600" dirty="0">
                <a:solidFill>
                  <a:schemeClr val="tx1"/>
                </a:solidFill>
              </a:rPr>
              <a:t>/lib/bb/</a:t>
            </a:r>
            <a:r>
              <a:rPr lang="en-US" sz="1600" dirty="0" err="1">
                <a:solidFill>
                  <a:schemeClr val="tx1"/>
                </a:solidFill>
              </a:rPr>
              <a:t>ui</a:t>
            </a:r>
            <a:r>
              <a:rPr lang="en-US" sz="1600" dirty="0">
                <a:solidFill>
                  <a:schemeClr val="tx1"/>
                </a:solidFill>
              </a:rPr>
              <a:t>/toasterui.py”. This will provide a log of the received events as they go by, and also reveal when the ESDK file is created.</a:t>
            </a:r>
          </a:p>
          <a:p>
            <a:pPr marL="0" indent="0">
              <a:buNone/>
            </a:pPr>
            <a:endParaRPr lang="en-US" sz="2800" dirty="0" smtClean="0">
              <a:solidFill>
                <a:schemeClr val="tx1"/>
              </a:solidFill>
            </a:endParaRPr>
          </a:p>
          <a:p>
            <a:r>
              <a:rPr lang="en-US" sz="1800" dirty="0" smtClean="0">
                <a:solidFill>
                  <a:schemeClr val="tx1"/>
                </a:solidFill>
              </a:rPr>
              <a:t>I </a:t>
            </a:r>
            <a:r>
              <a:rPr lang="en-US" sz="1800" dirty="0">
                <a:solidFill>
                  <a:schemeClr val="tx1"/>
                </a:solidFill>
              </a:rPr>
              <a:t>then run a build (in the Toaster context):</a:t>
            </a:r>
          </a:p>
          <a:p>
            <a:endParaRPr lang="en-US" sz="1800" dirty="0" smtClean="0">
              <a:solidFill>
                <a:schemeClr val="tx1"/>
              </a:solidFill>
            </a:endParaRPr>
          </a:p>
        </p:txBody>
      </p:sp>
      <p:sp>
        <p:nvSpPr>
          <p:cNvPr id="7" name="Rectangle 6"/>
          <p:cNvSpPr/>
          <p:nvPr/>
        </p:nvSpPr>
        <p:spPr bwMode="auto">
          <a:xfrm>
            <a:off x="738130" y="4876611"/>
            <a:ext cx="7689774" cy="71793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logger.info</a:t>
            </a:r>
            <a:r>
              <a:rPr lang="en-US" sz="1400" b="1" dirty="0" smtClean="0">
                <a:latin typeface="Courier New" panose="02070309020205020404" pitchFamily="49" charset="0"/>
                <a:cs typeface="Courier New" panose="02070309020205020404" pitchFamily="49" charset="0"/>
              </a:rPr>
              <a:t>(“FOO:"+</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(event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str</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os.path.isfile</a:t>
            </a:r>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path_to_esdk_file</a:t>
            </a:r>
            <a:r>
              <a:rPr lang="en-US" sz="1400" b="1"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15498063"/>
      </p:ext>
    </p:extLst>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Using Events for debugging </a:t>
            </a:r>
            <a:r>
              <a:rPr lang="en-US" sz="2800" dirty="0" err="1" smtClean="0"/>
              <a:t>bitbake</a:t>
            </a:r>
            <a:r>
              <a:rPr lang="en-US" sz="2800" dirty="0" smtClean="0"/>
              <a:t>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25551"/>
            <a:ext cx="8233186" cy="5504285"/>
          </a:xfrm>
        </p:spPr>
        <p:txBody>
          <a:bodyPr/>
          <a:lstStyle/>
          <a:p>
            <a:pPr lvl="1"/>
            <a:r>
              <a:rPr lang="en-US" sz="1800" dirty="0" smtClean="0">
                <a:solidFill>
                  <a:schemeClr val="tx1"/>
                </a:solidFill>
              </a:rPr>
              <a:t>Second, we then run a build (in the Toaster context) and collect the events:</a:t>
            </a:r>
          </a:p>
          <a:p>
            <a:endParaRPr lang="en-US" sz="2000" dirty="0" smtClean="0">
              <a:solidFill>
                <a:schemeClr val="tx1"/>
              </a:solidFill>
            </a:endParaRPr>
          </a:p>
          <a:p>
            <a:pPr lvl="1"/>
            <a:r>
              <a:rPr lang="en-US" sz="1800" dirty="0" smtClean="0">
                <a:solidFill>
                  <a:schemeClr val="tx1"/>
                </a:solidFill>
              </a:rPr>
              <a:t>Third, we </a:t>
            </a:r>
            <a:r>
              <a:rPr lang="en-US" sz="2000" dirty="0" smtClean="0">
                <a:solidFill>
                  <a:schemeClr val="tx1"/>
                </a:solidFill>
              </a:rPr>
              <a:t>examine the log to find when the file’s state changed.</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lvl="1"/>
            <a:r>
              <a:rPr lang="en-US" sz="2000" dirty="0" smtClean="0">
                <a:solidFill>
                  <a:schemeClr val="tx1"/>
                </a:solidFill>
              </a:rPr>
              <a:t>We see that the existing ESDK file was removed </a:t>
            </a:r>
            <a:r>
              <a:rPr lang="en-US" sz="2000" dirty="0">
                <a:solidFill>
                  <a:schemeClr val="tx1"/>
                </a:solidFill>
              </a:rPr>
              <a:t>after “</a:t>
            </a:r>
            <a:r>
              <a:rPr lang="en-US" sz="2000" dirty="0" err="1" smtClean="0">
                <a:solidFill>
                  <a:schemeClr val="tx1"/>
                </a:solidFill>
              </a:rPr>
              <a:t>bb.event.DepTreeGenerated</a:t>
            </a:r>
            <a:r>
              <a:rPr lang="en-US" sz="2000" dirty="0" smtClean="0">
                <a:solidFill>
                  <a:schemeClr val="tx1"/>
                </a:solidFill>
              </a:rPr>
              <a:t>”, and placed </a:t>
            </a:r>
            <a:r>
              <a:rPr lang="en-US" sz="2000" dirty="0">
                <a:solidFill>
                  <a:schemeClr val="tx1"/>
                </a:solidFill>
              </a:rPr>
              <a:t>after “</a:t>
            </a:r>
            <a:r>
              <a:rPr lang="en-US" sz="2000" dirty="0" err="1" smtClean="0">
                <a:solidFill>
                  <a:schemeClr val="tx1"/>
                </a:solidFill>
              </a:rPr>
              <a:t>sstate</a:t>
            </a:r>
            <a:r>
              <a:rPr lang="en-US" sz="2000" dirty="0" smtClean="0">
                <a:solidFill>
                  <a:schemeClr val="tx1"/>
                </a:solidFill>
              </a:rPr>
              <a:t>-build-</a:t>
            </a:r>
            <a:r>
              <a:rPr lang="en-US" sz="2000" dirty="0" err="1" smtClean="0">
                <a:solidFill>
                  <a:schemeClr val="tx1"/>
                </a:solidFill>
              </a:rPr>
              <a:t>populate_sdk_ext</a:t>
            </a:r>
            <a:r>
              <a:rPr lang="en-US" sz="2000" dirty="0" smtClean="0">
                <a:solidFill>
                  <a:schemeClr val="tx1"/>
                </a:solidFill>
              </a:rPr>
              <a:t>”. In other words it was moved out </a:t>
            </a:r>
            <a:r>
              <a:rPr lang="en-US" sz="2000" dirty="0">
                <a:solidFill>
                  <a:schemeClr val="tx1"/>
                </a:solidFill>
              </a:rPr>
              <a:t>of </a:t>
            </a:r>
            <a:r>
              <a:rPr lang="en-US" sz="2000" dirty="0" smtClean="0">
                <a:solidFill>
                  <a:schemeClr val="tx1"/>
                </a:solidFill>
              </a:rPr>
              <a:t>the main “</a:t>
            </a:r>
            <a:r>
              <a:rPr lang="en-US" sz="2000" dirty="0" err="1" smtClean="0">
                <a:solidFill>
                  <a:schemeClr val="tx1"/>
                </a:solidFill>
              </a:rPr>
              <a:t>populate_sdk_ext</a:t>
            </a:r>
            <a:r>
              <a:rPr lang="en-US" sz="2000" dirty="0" smtClean="0">
                <a:solidFill>
                  <a:schemeClr val="tx1"/>
                </a:solidFill>
              </a:rPr>
              <a:t>” task and into its </a:t>
            </a:r>
            <a:r>
              <a:rPr lang="en-US" sz="2000" dirty="0" err="1" smtClean="0">
                <a:solidFill>
                  <a:schemeClr val="tx1"/>
                </a:solidFill>
              </a:rPr>
              <a:t>sstate</a:t>
            </a:r>
            <a:r>
              <a:rPr lang="en-US" sz="2000" dirty="0" smtClean="0">
                <a:solidFill>
                  <a:schemeClr val="tx1"/>
                </a:solidFill>
              </a:rPr>
              <a:t> task. QED.</a:t>
            </a:r>
          </a:p>
        </p:txBody>
      </p:sp>
      <p:sp>
        <p:nvSpPr>
          <p:cNvPr id="5" name="Rectangle 4"/>
          <p:cNvSpPr/>
          <p:nvPr/>
        </p:nvSpPr>
        <p:spPr bwMode="auto">
          <a:xfrm>
            <a:off x="493924" y="1238169"/>
            <a:ext cx="7921128" cy="43332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bitbake</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do_populate_sdk_ext</a:t>
            </a:r>
            <a:r>
              <a:rPr lang="en-US" sz="1400" b="1" dirty="0" smtClean="0">
                <a:latin typeface="Courier New" panose="02070309020205020404" pitchFamily="49" charset="0"/>
                <a:cs typeface="Courier New" panose="02070309020205020404" pitchFamily="49" charset="0"/>
              </a:rPr>
              <a:t> &gt; my_eventlog.txt</a:t>
            </a:r>
            <a:endParaRPr lang="en-US" sz="1400" b="1" dirty="0">
              <a:latin typeface="Courier New" panose="02070309020205020404" pitchFamily="49" charset="0"/>
              <a:cs typeface="Courier New" panose="02070309020205020404" pitchFamily="49" charset="0"/>
            </a:endParaRPr>
          </a:p>
        </p:txBody>
      </p:sp>
      <p:sp>
        <p:nvSpPr>
          <p:cNvPr id="7" name="Rectangle 6"/>
          <p:cNvSpPr/>
          <p:nvPr/>
        </p:nvSpPr>
        <p:spPr bwMode="auto">
          <a:xfrm>
            <a:off x="493924" y="2271969"/>
            <a:ext cx="7921128" cy="19178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bb.event.DepTreeGenerated</a:t>
            </a:r>
            <a:r>
              <a:rPr lang="en-US" sz="1200" b="1" dirty="0">
                <a:latin typeface="Courier New" panose="02070309020205020404" pitchFamily="49" charset="0"/>
                <a:cs typeface="Courier New" panose="02070309020205020404" pitchFamily="49" charset="0"/>
              </a:rPr>
              <a:t> object at 0x7f94ec829710&gt;,True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 object at 0x7f94ec829358&gt;,</a:t>
            </a:r>
            <a:r>
              <a:rPr lang="en-US" sz="1400" b="1" dirty="0">
                <a:solidFill>
                  <a:srgbClr val="FF0000"/>
                </a:solidFill>
                <a:latin typeface="Courier New" panose="02070309020205020404" pitchFamily="49" charset="0"/>
                <a:cs typeface="Courier New" panose="02070309020205020404" pitchFamily="49" charset="0"/>
              </a:rPr>
              <a: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 "Executing </a:t>
            </a:r>
            <a:r>
              <a:rPr lang="en-US" sz="1200" b="1" dirty="0" err="1">
                <a:latin typeface="Courier New" panose="02070309020205020404" pitchFamily="49" charset="0"/>
                <a:cs typeface="Courier New" panose="02070309020205020404" pitchFamily="49" charset="0"/>
              </a:rPr>
              <a:t>buildhistory_get_extra_sdkinfo</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BitBake.Main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sstate</a:t>
            </a:r>
            <a:r>
              <a:rPr lang="en-US" sz="1200" b="1" dirty="0">
                <a:latin typeface="Courier New" panose="02070309020205020404" pitchFamily="49" charset="0"/>
                <a:cs typeface="Courier New" panose="02070309020205020404" pitchFamily="49" charset="0"/>
              </a:rPr>
              <a:t>-build-</a:t>
            </a:r>
            <a:r>
              <a:rPr lang="en-US" sz="1200" b="1" dirty="0" err="1">
                <a:latin typeface="Courier New" panose="02070309020205020404" pitchFamily="49" charset="0"/>
                <a:cs typeface="Courier New" panose="02070309020205020404" pitchFamily="49" charset="0"/>
              </a:rPr>
              <a:t>populate_sdk_ext</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bb.build.TaskSucceeded</a:t>
            </a:r>
            <a:r>
              <a:rPr lang="en-US" sz="1200" b="1" dirty="0">
                <a:latin typeface="Courier New" panose="02070309020205020404" pitchFamily="49" charset="0"/>
                <a:cs typeface="Courier New" panose="02070309020205020404" pitchFamily="49" charset="0"/>
              </a:rPr>
              <a:t> object at 0x7f94e7f5f358&gt;,</a:t>
            </a:r>
            <a:r>
              <a:rPr lang="en-US" sz="1400" b="1" dirty="0" smtClean="0">
                <a:solidFill>
                  <a:srgbClr val="00B050"/>
                </a:solidFill>
                <a:latin typeface="Courier New" panose="02070309020205020404" pitchFamily="49" charset="0"/>
                <a:cs typeface="Courier New" panose="02070309020205020404" pitchFamily="49" charset="0"/>
              </a:rPr>
              <a:t>True</a:t>
            </a:r>
            <a:endParaRPr lang="en-US" sz="1200" b="1" dirty="0" smtClean="0">
              <a:solidFill>
                <a:srgbClr val="00B050"/>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175653"/>
      </p:ext>
    </p:extLst>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5: Toaster</a:t>
            </a:r>
            <a:endParaRPr lang="en-US" sz="2000" dirty="0">
              <a:solidFill>
                <a:schemeClr val="tx1"/>
              </a:solidFill>
            </a:endParaRP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solidFill>
                  <a:schemeClr val="tx1"/>
                </a:solidFill>
              </a:rPr>
              <a:t>There are many existing analytic views in Toaster</a:t>
            </a:r>
          </a:p>
          <a:p>
            <a:r>
              <a:rPr lang="en-US" sz="2000" dirty="0" smtClean="0"/>
              <a:t>Start the Toaster GUI in the build directory (with open ports)</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dirty="0" smtClean="0"/>
              <a:t>On your host, open your browser to:</a:t>
            </a:r>
            <a:br>
              <a:rPr lang="en-US" dirty="0" smtClean="0"/>
            </a:br>
            <a:r>
              <a:rPr lang="en-US" dirty="0" smtClean="0"/>
              <a:t/>
            </a:r>
            <a:br>
              <a:rPr lang="en-US" dirty="0" smtClean="0"/>
            </a:br>
            <a:r>
              <a:rPr lang="en-US" b="0" dirty="0" smtClean="0">
                <a:solidFill>
                  <a:schemeClr val="tx1"/>
                </a:solidFill>
                <a:latin typeface="+mn-lt"/>
              </a:rPr>
              <a:t>http</a:t>
            </a:r>
            <a:r>
              <a:rPr lang="en-US" b="0" dirty="0">
                <a:solidFill>
                  <a:schemeClr val="tx1"/>
                </a:solidFill>
                <a:latin typeface="+mn-lt"/>
              </a:rPr>
              <a:t>://</a:t>
            </a:r>
            <a:r>
              <a:rPr lang="en-US" b="0" dirty="0">
                <a:solidFill>
                  <a:schemeClr val="tx1"/>
                </a:solidFill>
                <a:latin typeface="+mn-lt"/>
                <a:cs typeface="Courier New" panose="02070309020205020404" pitchFamily="49" charset="0"/>
              </a:rPr>
              <a:t>devday-a.yocto.io:30000</a:t>
            </a:r>
            <a:r>
              <a:rPr lang="en-US" b="0" dirty="0">
                <a:solidFill>
                  <a:srgbClr val="F37021"/>
                </a:solidFill>
                <a:latin typeface="+mn-lt"/>
                <a:cs typeface="Courier New" panose="02070309020205020404" pitchFamily="49" charset="0"/>
              </a:rPr>
              <a:t>(+your session number)</a:t>
            </a:r>
          </a:p>
          <a:p>
            <a:r>
              <a:rPr lang="en-US" sz="2000" dirty="0" smtClean="0"/>
              <a:t>Click on “All Builds”, and select a build</a:t>
            </a:r>
          </a:p>
          <a:p>
            <a:r>
              <a:rPr lang="en-US" sz="2000" dirty="0" smtClean="0"/>
              <a:t>Click on “Time”, “CPU Usage”, and “Disk I/O”</a:t>
            </a:r>
          </a:p>
          <a:p>
            <a:r>
              <a:rPr lang="en-US" sz="2000" dirty="0" smtClean="0"/>
              <a:t>Click on “Tasks”, and see the task order and cache usage</a:t>
            </a:r>
            <a:br>
              <a:rPr lang="en-US" sz="2000" dirty="0" smtClean="0"/>
            </a:br>
            <a:r>
              <a:rPr lang="en-US" sz="2000" dirty="0" smtClean="0"/>
              <a:t/>
            </a:r>
            <a:br>
              <a:rPr lang="en-US" sz="2000" dirty="0" smtClean="0"/>
            </a:br>
            <a:endParaRPr lang="en-US" sz="1800" dirty="0"/>
          </a:p>
        </p:txBody>
      </p:sp>
      <p:sp>
        <p:nvSpPr>
          <p:cNvPr id="5" name="Rectangle 4"/>
          <p:cNvSpPr/>
          <p:nvPr/>
        </p:nvSpPr>
        <p:spPr bwMode="auto">
          <a:xfrm>
            <a:off x="776469" y="1912374"/>
            <a:ext cx="7780677" cy="53057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2000" b="1" dirty="0">
                <a:solidFill>
                  <a:srgbClr val="0070C0"/>
                </a:solidFill>
              </a:rPr>
              <a:t>source toaster start </a:t>
            </a:r>
            <a:r>
              <a:rPr lang="en-US" sz="2000" b="1" dirty="0" err="1" smtClean="0">
                <a:solidFill>
                  <a:srgbClr val="0070C0"/>
                </a:solidFill>
              </a:rPr>
              <a:t>webport</a:t>
            </a:r>
            <a:r>
              <a:rPr lang="en-US" sz="2000" b="1" dirty="0" smtClean="0">
                <a:solidFill>
                  <a:srgbClr val="0070C0"/>
                </a:solidFill>
              </a:rPr>
              <a:t>=0.0.0.0:8000</a:t>
            </a:r>
            <a:endParaRPr lang="en-US" sz="2000" b="1" dirty="0">
              <a:solidFill>
                <a:srgbClr val="0070C0"/>
              </a:solidFill>
            </a:endParaRPr>
          </a:p>
        </p:txBody>
      </p:sp>
    </p:spTree>
    <p:extLst>
      <p:ext uri="{BB962C8B-B14F-4D97-AF65-F5344CB8AC3E}">
        <p14:creationId xmlns:p14="http://schemas.microsoft.com/office/powerpoint/2010/main" val="2047091200"/>
      </p:ext>
    </p:extLst>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smtClean="0"/>
              <a:t>Existing Toaster Analytics</a:t>
            </a:r>
            <a:r>
              <a:rPr lang="en-US" sz="2800" dirty="0"/>
              <a:t/>
            </a:r>
            <a:br>
              <a:rPr lang="en-US" sz="2800" dirty="0"/>
            </a:br>
            <a:endParaRPr lang="en-US" dirty="0"/>
          </a:p>
        </p:txBody>
      </p:sp>
      <p:sp>
        <p:nvSpPr>
          <p:cNvPr id="4" name="Content Placeholder 3"/>
          <p:cNvSpPr>
            <a:spLocks noGrp="1"/>
          </p:cNvSpPr>
          <p:nvPr>
            <p:ph sz="quarter" idx="13"/>
          </p:nvPr>
        </p:nvSpPr>
        <p:spPr>
          <a:xfrm>
            <a:off x="427588" y="757755"/>
            <a:ext cx="8233186" cy="5504285"/>
          </a:xfrm>
        </p:spPr>
        <p:txBody>
          <a:bodyPr/>
          <a:lstStyle/>
          <a:p>
            <a:r>
              <a:rPr lang="en-US" sz="1800" dirty="0" smtClean="0"/>
              <a:t>The Toaster GUI already provides analytical data on builds, for example on </a:t>
            </a:r>
            <a:r>
              <a:rPr lang="en-US" sz="1800" dirty="0" err="1" smtClean="0"/>
              <a:t>sstate</a:t>
            </a:r>
            <a:r>
              <a:rPr lang="en-US" sz="1800" dirty="0" smtClean="0"/>
              <a:t> cache success rate, task execution time, CPU usage, and Disk I/O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74" y="2003186"/>
            <a:ext cx="8196549" cy="3938711"/>
          </a:xfrm>
          <a:prstGeom prst="rect">
            <a:avLst/>
          </a:prstGeom>
          <a:ln w="12700">
            <a:solidFill>
              <a:schemeClr val="tx1"/>
            </a:solidFill>
          </a:ln>
        </p:spPr>
      </p:pic>
    </p:spTree>
    <p:extLst>
      <p:ext uri="{BB962C8B-B14F-4D97-AF65-F5344CB8AC3E}">
        <p14:creationId xmlns:p14="http://schemas.microsoft.com/office/powerpoint/2010/main" val="2240770724"/>
      </p:ext>
    </p:extLst>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1800" b="0" dirty="0" smtClean="0"/>
              <a:t>Is the </a:t>
            </a:r>
            <a:r>
              <a:rPr lang="en-US" sz="1800" b="0" dirty="0" smtClean="0"/>
              <a:t>YP-2.4 </a:t>
            </a:r>
            <a:r>
              <a:rPr lang="en-US" sz="1800" b="0" dirty="0" smtClean="0"/>
              <a:t>kernel already obsolete?</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our build </a:t>
            </a:r>
            <a:r>
              <a:rPr lang="en-US" dirty="0" err="1" smtClean="0"/>
              <a:t>enviroment</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clean shell&gt; </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build environment</a:t>
            </a: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./poky/</a:t>
            </a:r>
            <a:r>
              <a:rPr lang="en-US" sz="2300" b="0" dirty="0" err="1">
                <a:solidFill>
                  <a:schemeClr val="tx1"/>
                </a:solidFill>
                <a:latin typeface="Courier New" panose="02070309020205020404" pitchFamily="49" charset="0"/>
                <a:cs typeface="Courier New" panose="02070309020205020404" pitchFamily="49" charset="0"/>
              </a:rPr>
              <a:t>oe</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init</a:t>
            </a:r>
            <a:r>
              <a:rPr lang="en-US" sz="2300" b="0" dirty="0">
                <a:solidFill>
                  <a:schemeClr val="tx1"/>
                </a:solidFill>
                <a:latin typeface="Courier New" panose="02070309020205020404" pitchFamily="49" charset="0"/>
                <a:cs typeface="Courier New" panose="02070309020205020404" pitchFamily="49" charset="0"/>
              </a:rPr>
              <a:t>-build-</a:t>
            </a:r>
            <a:r>
              <a:rPr lang="en-US" sz="2300" b="0" dirty="0" err="1">
                <a:solidFill>
                  <a:schemeClr val="tx1"/>
                </a:solidFill>
                <a:latin typeface="Courier New" panose="02070309020205020404" pitchFamily="49" charset="0"/>
                <a:cs typeface="Courier New" panose="02070309020205020404" pitchFamily="49" charset="0"/>
              </a:rPr>
              <a:t>env</a:t>
            </a:r>
            <a:r>
              <a:rPr lang="en-US" sz="2300" b="0" dirty="0">
                <a:solidFill>
                  <a:schemeClr val="tx1"/>
                </a:solidFill>
                <a:latin typeface="Courier New" panose="02070309020205020404" pitchFamily="49" charset="0"/>
                <a:cs typeface="Courier New" panose="02070309020205020404" pitchFamily="49" charset="0"/>
              </a:rPr>
              <a:t> build-</a:t>
            </a:r>
            <a:r>
              <a:rPr lang="en-US" sz="2300" b="0" dirty="0" err="1">
                <a:solidFill>
                  <a:schemeClr val="tx1"/>
                </a:solidFill>
                <a:latin typeface="Courier New" panose="02070309020205020404" pitchFamily="49" charset="0"/>
                <a:cs typeface="Courier New" panose="02070309020205020404" pitchFamily="49" charset="0"/>
              </a:rPr>
              <a:t>devday</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Use the pre-populated downloads and </a:t>
            </a:r>
            <a:r>
              <a:rPr lang="en-US" sz="2800" i="1" dirty="0" err="1" smtClean="0">
                <a:solidFill>
                  <a:schemeClr val="tx1"/>
                </a:solidFill>
              </a:rPr>
              <a:t>sstate</a:t>
            </a:r>
            <a:r>
              <a:rPr lang="en-US" sz="2800" i="1" dirty="0" smtClean="0">
                <a:solidFill>
                  <a:schemeClr val="tx1"/>
                </a:solidFill>
              </a:rPr>
              <a:t>-cache</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's:#DL_DIR ?= "${TOPDIR}/</a:t>
            </a:r>
            <a:r>
              <a:rPr lang="en-US" sz="2300" i="1" dirty="0" err="1">
                <a:solidFill>
                  <a:schemeClr val="tx1"/>
                </a:solidFill>
                <a:latin typeface="Courier New" panose="02070309020205020404" pitchFamily="49" charset="0"/>
                <a:cs typeface="Courier New" panose="02070309020205020404" pitchFamily="49" charset="0"/>
              </a:rPr>
              <a:t>downloads":DL_DIR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downloads":g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sed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's:#SSTATE_DIR ?= "${TOPDIR}/</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cache":SSTATE_DIR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Set machine to </a:t>
            </a:r>
            <a:r>
              <a:rPr lang="en-US" sz="2800" i="1" dirty="0" err="1" smtClean="0">
                <a:solidFill>
                  <a:schemeClr val="tx1"/>
                </a:solidFill>
                <a:cs typeface="Courier New" panose="02070309020205020404" pitchFamily="49" charset="0"/>
              </a:rPr>
              <a:t>qemuarm</a:t>
            </a:r>
            <a:r>
              <a:rPr lang="en-US" sz="2800" i="1" dirty="0" smtClean="0">
                <a:solidFill>
                  <a:schemeClr val="tx1"/>
                </a:solidFill>
                <a:cs typeface="Courier New" panose="02070309020205020404" pitchFamily="49" charset="0"/>
              </a:rPr>
              <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":g'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72657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a:bodyPr>
          <a:lstStyle/>
          <a:p>
            <a:r>
              <a:rPr lang="en-US" dirty="0" smtClean="0"/>
              <a:t>Create project directory, update </a:t>
            </a:r>
            <a:r>
              <a:rPr lang="en-US" dirty="0" err="1" smtClean="0"/>
              <a:t>local.conf</a:t>
            </a:r>
            <a:r>
              <a:rPr lang="en-US" dirty="0" smtClean="0"/>
              <a:t> and bblayers.conf</a:t>
            </a:r>
          </a:p>
          <a:p>
            <a:pPr marL="342900" lvl="2" indent="0">
              <a:buNone/>
            </a:pPr>
            <a:endParaRPr lang="en-US" sz="1900" dirty="0" smtClean="0">
              <a:latin typeface="Courier"/>
              <a:cs typeface="Courier"/>
            </a:endParaRPr>
          </a:p>
          <a:p>
            <a:pPr marL="342900" lvl="2" indent="0">
              <a:buNone/>
            </a:pPr>
            <a:endParaRPr lang="en-US" sz="1900" dirty="0">
              <a:latin typeface="Courier"/>
              <a:cs typeface="Courier"/>
            </a:endParaRPr>
          </a:p>
          <a:p>
            <a:pPr marL="342900" lvl="2" indent="0">
              <a:buNone/>
            </a:pPr>
            <a:endParaRPr lang="en-US" sz="1900" dirty="0" smtClean="0">
              <a:latin typeface="Courier"/>
              <a:cs typeface="Courier"/>
            </a:endParaRPr>
          </a:p>
          <a:p>
            <a:pPr marL="342900" lvl="2" indent="0">
              <a:buNone/>
            </a:pPr>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r>
              <a:rPr lang="en-US" dirty="0" smtClean="0">
                <a:latin typeface="+mn-lt"/>
                <a:cs typeface="Courier"/>
              </a:rPr>
              <a:t>Nothing to change in </a:t>
            </a:r>
            <a:r>
              <a:rPr lang="en-US" dirty="0" smtClean="0">
                <a:latin typeface="Courier"/>
                <a:cs typeface="Courier"/>
              </a:rPr>
              <a:t>bblayers.conf</a:t>
            </a:r>
            <a:r>
              <a:rPr lang="en-US" dirty="0" smtClean="0">
                <a:latin typeface="+mn-lt"/>
                <a:cs typeface="Courier"/>
              </a:rPr>
              <a:t>, beaglebone is supported in meta-</a:t>
            </a:r>
            <a:r>
              <a:rPr lang="en-US" dirty="0" err="1" smtClean="0">
                <a:latin typeface="+mn-lt"/>
                <a:cs typeface="Courier"/>
              </a:rPr>
              <a:t>yocto</a:t>
            </a:r>
            <a:r>
              <a:rPr lang="en-US" dirty="0" smtClean="0">
                <a:latin typeface="+mn-lt"/>
                <a:cs typeface="Courier"/>
              </a:rPr>
              <a:t>-</a:t>
            </a:r>
            <a:r>
              <a:rPr lang="en-US" dirty="0" err="1" smtClean="0">
                <a:latin typeface="+mn-lt"/>
                <a:cs typeface="Courier"/>
              </a:rPr>
              <a:t>bsp</a:t>
            </a:r>
            <a:r>
              <a:rPr lang="en-US" dirty="0" smtClean="0">
                <a:latin typeface="Courier"/>
                <a:cs typeface="Courier"/>
              </a:rPr>
              <a:t> </a:t>
            </a:r>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194</a:t>
            </a:fld>
            <a:endParaRPr lang="en-US"/>
          </a:p>
        </p:txBody>
      </p:sp>
      <p:sp>
        <p:nvSpPr>
          <p:cNvPr id="8" name="Rectangle 7"/>
          <p:cNvSpPr/>
          <p:nvPr/>
        </p:nvSpPr>
        <p:spPr bwMode="auto">
          <a:xfrm>
            <a:off x="252679" y="2141721"/>
            <a:ext cx="8676168" cy="22921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latin typeface="Courier New" panose="02070309020205020404" pitchFamily="49" charset="0"/>
                <a:cs typeface="Courier New" panose="02070309020205020404" pitchFamily="49" charset="0"/>
              </a:rPr>
              <a:t>$ export INSTALL_DIR=`</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git</a:t>
            </a:r>
            <a:r>
              <a:rPr lang="en-US" sz="1600" b="1" dirty="0">
                <a:latin typeface="Courier New" panose="02070309020205020404" pitchFamily="49" charset="0"/>
                <a:cs typeface="Courier New" panose="02070309020205020404" pitchFamily="49" charset="0"/>
              </a:rPr>
              <a:t> clone -b </a:t>
            </a:r>
            <a:r>
              <a:rPr lang="en-US" sz="1600" b="1" dirty="0" err="1" smtClean="0">
                <a:latin typeface="Courier New" panose="02070309020205020404" pitchFamily="49" charset="0"/>
                <a:cs typeface="Courier New" panose="02070309020205020404" pitchFamily="49" charset="0"/>
              </a:rPr>
              <a:t>rocko</a:t>
            </a:r>
            <a:r>
              <a:rPr lang="en-US" sz="1600" b="1" dirty="0" smtClean="0">
                <a:latin typeface="Courier New" panose="02070309020205020404" pitchFamily="49" charset="0"/>
                <a:cs typeface="Courier New" panose="02070309020205020404" pitchFamily="49" charset="0"/>
              </a:rPr>
              <a:t> git</a:t>
            </a:r>
            <a:r>
              <a:rPr lang="en-US" sz="1600" b="1" dirty="0">
                <a:latin typeface="Courier New" panose="02070309020205020404" pitchFamily="49" charset="0"/>
                <a:cs typeface="Courier New" panose="02070309020205020404" pitchFamily="49" charset="0"/>
              </a:rPr>
              <a:t>://git.yoctoproject.org/poky</a:t>
            </a:r>
          </a:p>
          <a:p>
            <a:r>
              <a:rPr lang="en-US" sz="1600" b="1" dirty="0">
                <a:latin typeface="Courier New" panose="02070309020205020404" pitchFamily="49" charset="0"/>
                <a:cs typeface="Courier New" panose="02070309020205020404" pitchFamily="49" charset="0"/>
              </a:rPr>
              <a:t>$ source poky/oe-</a:t>
            </a:r>
            <a:r>
              <a:rPr lang="en-US" sz="1600" b="1" dirty="0" err="1">
                <a:latin typeface="Courier New" panose="02070309020205020404" pitchFamily="49" charset="0"/>
                <a:cs typeface="Courier New" panose="02070309020205020404" pitchFamily="49" charset="0"/>
              </a:rPr>
              <a:t>init</a:t>
            </a:r>
            <a:r>
              <a:rPr lang="en-US" sz="1600" b="1" dirty="0">
                <a:latin typeface="Courier New" panose="02070309020205020404" pitchFamily="49" charset="0"/>
                <a:cs typeface="Courier New" panose="02070309020205020404" pitchFamily="49" charset="0"/>
              </a:rPr>
              <a:t>-build-</a:t>
            </a:r>
            <a:r>
              <a:rPr lang="en-US" sz="1600" b="1" dirty="0" err="1">
                <a:latin typeface="Courier New" panose="02070309020205020404" pitchFamily="49" charset="0"/>
                <a:cs typeface="Courier New" panose="02070309020205020404" pitchFamily="49" charset="0"/>
              </a:rPr>
              <a:t>env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build_beagle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'MACHINE = "</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EXTRA_IMAGEDEPENDS_append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a:t>
            </a:r>
            <a:r>
              <a:rPr lang="en-US" sz="1600" b="1" dirty="0">
                <a:latin typeface="Courier New" panose="02070309020205020404" pitchFamily="49" charset="0"/>
                <a:cs typeface="Courier New" panose="02070309020205020404" pitchFamily="49" charset="0"/>
              </a:rPr>
              <a:t>-cross-arm"'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bitbake core-image-base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1474270"/>
      </p:ext>
    </p:extLst>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a:t>
            </a:r>
            <a:r>
              <a:rPr lang="en-US" sz="3600" dirty="0" err="1" smtClean="0"/>
              <a:t>MicroSD</a:t>
            </a:r>
            <a:endParaRPr lang="en-US" sz="3600" dirty="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195</a:t>
            </a:fld>
            <a:endParaRPr lang="en-US"/>
          </a:p>
        </p:txBody>
      </p:sp>
      <p:sp>
        <p:nvSpPr>
          <p:cNvPr id="8" name="Rectangle 7"/>
          <p:cNvSpPr/>
          <p:nvPr/>
        </p:nvSpPr>
        <p:spPr bwMode="auto">
          <a:xfrm>
            <a:off x="292944" y="1094509"/>
            <a:ext cx="8676168" cy="4904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7030A0"/>
                </a:solidFill>
                <a:latin typeface="Courier New" panose="02070309020205020404" pitchFamily="49" charset="0"/>
                <a:cs typeface="Courier New" panose="02070309020205020404" pitchFamily="49" charset="0"/>
              </a:rPr>
              <a:t># Format </a:t>
            </a:r>
            <a:r>
              <a:rPr lang="en-US" sz="1600" b="1" dirty="0">
                <a:solidFill>
                  <a:srgbClr val="7030A0"/>
                </a:solidFill>
                <a:latin typeface="Courier New" panose="02070309020205020404" pitchFamily="49" charset="0"/>
                <a:cs typeface="Courier New" panose="02070309020205020404" pitchFamily="49" charset="0"/>
              </a:rPr>
              <a:t>blank SD Card for </a:t>
            </a:r>
            <a:r>
              <a:rPr lang="en-US" sz="1600" b="1" dirty="0" err="1">
                <a:solidFill>
                  <a:srgbClr val="7030A0"/>
                </a:solidFill>
                <a:latin typeface="Courier New" panose="02070309020205020404" pitchFamily="49" charset="0"/>
                <a:cs typeface="Courier New" panose="02070309020205020404" pitchFamily="49" charset="0"/>
              </a:rPr>
              <a:t>Beaglebone</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Black</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export DISK=/dev/</a:t>
            </a:r>
            <a:r>
              <a:rPr lang="en-US" sz="1600" b="1" dirty="0" err="1">
                <a:latin typeface="Courier New" panose="02070309020205020404" pitchFamily="49" charset="0"/>
                <a:cs typeface="Courier New" panose="02070309020205020404" pitchFamily="49" charset="0"/>
              </a:rPr>
              <a:t>sd</a:t>
            </a:r>
            <a:r>
              <a:rPr lang="en-US" sz="1600" b="1" dirty="0">
                <a:latin typeface="Courier New" panose="02070309020205020404" pitchFamily="49" charset="0"/>
                <a:cs typeface="Courier New" panose="02070309020205020404" pitchFamily="49" charset="0"/>
              </a:rPr>
              <a:t>[c] </a:t>
            </a:r>
            <a:r>
              <a:rPr lang="en-US" sz="1600" b="1" dirty="0">
                <a:solidFill>
                  <a:srgbClr val="7030A0"/>
                </a:solidFill>
                <a:latin typeface="Courier New" panose="02070309020205020404" pitchFamily="49" charset="0"/>
                <a:cs typeface="Courier New" panose="02070309020205020404" pitchFamily="49" charset="0"/>
              </a:rPr>
              <a:t>&lt;&lt;&lt;Use </a:t>
            </a:r>
            <a:r>
              <a:rPr lang="en-US" sz="1600" b="1" dirty="0" err="1">
                <a:solidFill>
                  <a:srgbClr val="7030A0"/>
                </a:solidFill>
                <a:latin typeface="Courier New" panose="02070309020205020404" pitchFamily="49" charset="0"/>
                <a:cs typeface="Courier New" panose="02070309020205020404" pitchFamily="49" charset="0"/>
              </a:rPr>
              <a:t>dmesg</a:t>
            </a:r>
            <a:r>
              <a:rPr lang="en-US" sz="1600" b="1" dirty="0">
                <a:solidFill>
                  <a:srgbClr val="7030A0"/>
                </a:solidFill>
                <a:latin typeface="Courier New" panose="02070309020205020404" pitchFamily="49" charset="0"/>
                <a:cs typeface="Courier New" panose="02070309020205020404" pitchFamily="49" charset="0"/>
              </a:rPr>
              <a:t> to find the actual device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sudo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${DISK}1   </a:t>
            </a:r>
            <a:r>
              <a:rPr lang="en-US" sz="1600" b="1" dirty="0">
                <a:solidFill>
                  <a:srgbClr val="7030A0"/>
                </a:solidFill>
                <a:latin typeface="Courier New" panose="02070309020205020404" pitchFamily="49" charset="0"/>
                <a:cs typeface="Courier New" panose="02070309020205020404" pitchFamily="49" charset="0"/>
              </a:rPr>
              <a:t>&lt;&lt;&lt;Note the addition of the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dd</a:t>
            </a:r>
            <a:r>
              <a:rPr lang="en-US" sz="1600" b="1" dirty="0">
                <a:latin typeface="Courier New" panose="02070309020205020404" pitchFamily="49" charset="0"/>
                <a:cs typeface="Courier New" panose="02070309020205020404" pitchFamily="49" charset="0"/>
              </a:rPr>
              <a:t> if=/dev/zero of=${DISK} </a:t>
            </a:r>
            <a:r>
              <a:rPr lang="en-US" sz="1600" b="1" dirty="0" err="1">
                <a:latin typeface="Courier New" panose="02070309020205020404" pitchFamily="49" charset="0"/>
                <a:cs typeface="Courier New" panose="02070309020205020404" pitchFamily="49" charset="0"/>
              </a:rPr>
              <a:t>bs</a:t>
            </a:r>
            <a:r>
              <a:rPr lang="en-US" sz="1600" b="1" dirty="0">
                <a:latin typeface="Courier New" panose="02070309020205020404" pitchFamily="49" charset="0"/>
                <a:cs typeface="Courier New" panose="02070309020205020404" pitchFamily="49" charset="0"/>
              </a:rPr>
              <a:t>=512 count=20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sfdisk</a:t>
            </a:r>
            <a:r>
              <a:rPr lang="en-US" sz="1600" b="1" dirty="0">
                <a:latin typeface="Courier New" panose="02070309020205020404" pitchFamily="49" charset="0"/>
                <a:cs typeface="Courier New" panose="02070309020205020404" pitchFamily="49" charset="0"/>
              </a:rPr>
              <a:t> --in-order --Linux --unit M ${DISK} &lt;&lt;-__EOF__</a:t>
            </a:r>
          </a:p>
          <a:p>
            <a:r>
              <a:rPr lang="en-US" sz="1600" b="1" dirty="0">
                <a:latin typeface="Courier New" panose="02070309020205020404" pitchFamily="49" charset="0"/>
                <a:cs typeface="Courier New" panose="02070309020205020404" pitchFamily="49" charset="0"/>
              </a:rPr>
              <a:t>1,12,0xE,*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__EOF__</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mkfs.vfat</a:t>
            </a:r>
            <a:r>
              <a:rPr lang="en-US" sz="1600" b="1" dirty="0">
                <a:latin typeface="Courier New" panose="02070309020205020404" pitchFamily="49" charset="0"/>
                <a:cs typeface="Courier New" panose="02070309020205020404" pitchFamily="49" charset="0"/>
              </a:rPr>
              <a:t> -F 16 ${DISK}1 -n 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mkfs.ext4 ${DISK}2 -L </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Now unplug and </a:t>
            </a:r>
            <a:r>
              <a:rPr lang="en-US" sz="1600" b="1" dirty="0" err="1">
                <a:solidFill>
                  <a:srgbClr val="7030A0"/>
                </a:solidFill>
                <a:latin typeface="Courier New" panose="02070309020205020404" pitchFamily="49" charset="0"/>
                <a:cs typeface="Courier New" panose="02070309020205020404" pitchFamily="49" charset="0"/>
              </a:rPr>
              <a:t>replug</a:t>
            </a:r>
            <a:r>
              <a:rPr lang="en-US" sz="1600" b="1" dirty="0">
                <a:solidFill>
                  <a:srgbClr val="7030A0"/>
                </a:solidFill>
                <a:latin typeface="Courier New" panose="02070309020205020404" pitchFamily="49" charset="0"/>
                <a:cs typeface="Courier New" panose="02070309020205020404" pitchFamily="49" charset="0"/>
              </a:rPr>
              <a:t> your SD Card for </a:t>
            </a:r>
            <a:r>
              <a:rPr lang="en-US" sz="1600" b="1" dirty="0" err="1">
                <a:solidFill>
                  <a:srgbClr val="7030A0"/>
                </a:solidFill>
                <a:latin typeface="Courier New" panose="02070309020205020404" pitchFamily="49" charset="0"/>
                <a:cs typeface="Courier New" panose="02070309020205020404" pitchFamily="49" charset="0"/>
              </a:rPr>
              <a:t>automount</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cd </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/deploy/images/</a:t>
            </a:r>
            <a:r>
              <a:rPr lang="en-US" sz="1600" b="1" dirty="0" err="1">
                <a:latin typeface="Courier New" panose="02070309020205020404" pitchFamily="49" charset="0"/>
                <a:cs typeface="Courier New" panose="02070309020205020404" pitchFamily="49" charset="0"/>
              </a:rPr>
              <a:t>beaglebone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MLO-</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/BOOT/MLO</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u-</a:t>
            </a:r>
            <a:r>
              <a:rPr lang="en-US" sz="1600" b="1" dirty="0" err="1">
                <a:latin typeface="Courier New" panose="02070309020205020404" pitchFamily="49" charset="0"/>
                <a:cs typeface="Courier New" panose="02070309020205020404" pitchFamily="49" charset="0"/>
              </a:rPr>
              <a:t>boot.img</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tar </a:t>
            </a:r>
            <a:r>
              <a:rPr lang="en-US" sz="1600" b="1" dirty="0" err="1">
                <a:latin typeface="Courier New" panose="02070309020205020404" pitchFamily="49" charset="0"/>
                <a:cs typeface="Courier New" panose="02070309020205020404" pitchFamily="49" charset="0"/>
              </a:rPr>
              <a:t>xf</a:t>
            </a:r>
            <a:r>
              <a:rPr lang="en-US" sz="1600" b="1" dirty="0">
                <a:latin typeface="Courier New" panose="02070309020205020404" pitchFamily="49" charset="0"/>
                <a:cs typeface="Courier New" panose="02070309020205020404" pitchFamily="49" charset="0"/>
              </a:rPr>
              <a:t> core-image-base-beaglebone.tar.bz2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sync (flush to device, not </a:t>
            </a:r>
            <a:r>
              <a:rPr lang="en-US" sz="1600" b="1" dirty="0" err="1">
                <a:latin typeface="Courier New" panose="02070309020205020404" pitchFamily="49" charset="0"/>
                <a:cs typeface="Courier New" panose="02070309020205020404" pitchFamily="49" charset="0"/>
              </a:rPr>
              <a:t>neccesary</a:t>
            </a:r>
            <a:r>
              <a:rPr lang="en-US" sz="1600" b="1" dirty="0">
                <a:latin typeface="Courier New" panose="02070309020205020404" pitchFamily="49" charset="0"/>
                <a:cs typeface="Courier New" panose="02070309020205020404" pitchFamily="49" charset="0"/>
              </a:rPr>
              <a:t>, but illustrative)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umount</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57877"/>
      </p:ext>
    </p:extLst>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Dragonboard</a:t>
            </a:r>
            <a:r>
              <a:rPr lang="en-US" sz="3600" dirty="0" smtClean="0"/>
              <a:t> 410c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fontScale="92500" lnSpcReduction="10000"/>
          </a:bodyPr>
          <a:lstStyle/>
          <a:p>
            <a:r>
              <a:rPr lang="en-US" dirty="0" smtClean="0"/>
              <a:t>See </a:t>
            </a:r>
            <a:r>
              <a:rPr lang="en-US" dirty="0" smtClean="0"/>
              <a:t>this URL to see </a:t>
            </a:r>
            <a:r>
              <a:rPr lang="en-US" dirty="0" smtClean="0"/>
              <a:t>instructions on </a:t>
            </a:r>
            <a:r>
              <a:rPr lang="en-US" dirty="0" smtClean="0"/>
              <a:t>how to install </a:t>
            </a:r>
            <a:r>
              <a:rPr lang="en-US" dirty="0" err="1" smtClean="0"/>
              <a:t>Yocto</a:t>
            </a:r>
            <a:r>
              <a:rPr lang="en-US" dirty="0" smtClean="0"/>
              <a:t> Project:</a:t>
            </a:r>
            <a:r>
              <a:rPr lang="en-US" dirty="0"/>
              <a:t/>
            </a:r>
            <a:br>
              <a:rPr lang="en-US" dirty="0"/>
            </a:br>
            <a:r>
              <a:rPr lang="en-US" dirty="0"/>
              <a:t/>
            </a:r>
            <a:br>
              <a:rPr lang="en-US" dirty="0"/>
            </a:br>
            <a:r>
              <a:rPr lang="en-US" dirty="0">
                <a:solidFill>
                  <a:schemeClr val="accent1"/>
                </a:solidFill>
              </a:rPr>
              <a:t>https://github.com/Linaro/documentation/blob/master/Reference-Platform/CECommon/OE.md</a:t>
            </a:r>
            <a:r>
              <a:rPr lang="en-US" b="0" dirty="0" smtClean="0">
                <a:solidFill>
                  <a:schemeClr val="accent1"/>
                </a:solidFill>
              </a:rPr>
              <a:t/>
            </a:r>
            <a:br>
              <a:rPr lang="en-US" b="0" dirty="0" smtClean="0">
                <a:solidFill>
                  <a:schemeClr val="accent1"/>
                </a:solidFill>
              </a:rPr>
            </a:br>
            <a:endParaRPr lang="en-US" b="0" dirty="0">
              <a:solidFill>
                <a:schemeClr val="accent1"/>
              </a:solidFill>
            </a:endParaRPr>
          </a:p>
          <a:p>
            <a:r>
              <a:rPr lang="en-US" dirty="0" smtClean="0"/>
              <a:t>To get a serial boot console, you will need to get a specialized FTDI cable. Here are some sources:</a:t>
            </a:r>
            <a:r>
              <a:rPr lang="en-US" b="0" dirty="0" smtClean="0"/>
              <a:t/>
            </a:r>
            <a:br>
              <a:rPr lang="en-US" b="0" dirty="0" smtClean="0"/>
            </a:br>
            <a:r>
              <a:rPr lang="en-US" b="0" dirty="0" smtClean="0"/>
              <a:t/>
            </a:r>
            <a:br>
              <a:rPr lang="en-US" b="0" dirty="0" smtClean="0"/>
            </a:br>
            <a:r>
              <a:rPr lang="en-US" sz="2000" b="0" dirty="0" smtClean="0">
                <a:solidFill>
                  <a:srgbClr val="0071C5"/>
                </a:solidFill>
              </a:rPr>
              <a:t>https</a:t>
            </a:r>
            <a:r>
              <a:rPr lang="en-US" sz="2000" b="0" dirty="0">
                <a:solidFill>
                  <a:srgbClr val="0071C5"/>
                </a:solidFill>
              </a:rPr>
              <a:t>://www.96boards.org/products/accessories/debug</a:t>
            </a:r>
            <a:r>
              <a:rPr lang="en-US" sz="2000" b="0" dirty="0" smtClean="0">
                <a:solidFill>
                  <a:srgbClr val="0071C5"/>
                </a:solidFill>
              </a:rPr>
              <a:t>/</a:t>
            </a:r>
            <a:br>
              <a:rPr lang="en-US" sz="2000" b="0" dirty="0" smtClean="0">
                <a:solidFill>
                  <a:srgbClr val="0071C5"/>
                </a:solidFill>
              </a:rPr>
            </a:br>
            <a:endParaRPr lang="en-US" sz="2000" b="0" dirty="0" smtClean="0">
              <a:solidFill>
                <a:srgbClr val="0071C5"/>
              </a:solidFill>
            </a:endParaRPr>
          </a:p>
          <a:p>
            <a:r>
              <a:rPr lang="en-US" sz="2000" dirty="0" smtClean="0">
                <a:solidFill>
                  <a:schemeClr val="tx1"/>
                </a:solidFill>
              </a:rPr>
              <a:t>For the slow GPIO bus (at </a:t>
            </a:r>
            <a:r>
              <a:rPr lang="en-US" sz="2000" dirty="0" smtClean="0"/>
              <a:t>1.8V)</a:t>
            </a:r>
            <a:r>
              <a:rPr lang="en-US" sz="2000" dirty="0" smtClean="0">
                <a:solidFill>
                  <a:schemeClr val="tx1"/>
                </a:solidFill>
              </a:rPr>
              <a:t>, it is recommended to use a protected and/or voltage shifting shield</a:t>
            </a:r>
            <a:r>
              <a:rPr lang="en-US" sz="2000" b="0" dirty="0" smtClean="0">
                <a:solidFill>
                  <a:schemeClr val="tx1"/>
                </a:solidFill>
              </a:rPr>
              <a:t>, for example the new Grove baseboard for the </a:t>
            </a:r>
            <a:r>
              <a:rPr lang="en-US" sz="2000" b="0" dirty="0" err="1" smtClean="0">
                <a:solidFill>
                  <a:schemeClr val="tx1"/>
                </a:solidFill>
              </a:rPr>
              <a:t>Dragonboard</a:t>
            </a:r>
            <a:r>
              <a:rPr lang="en-US" b="0" dirty="0" smtClean="0"/>
              <a:t/>
            </a:r>
            <a:br>
              <a:rPr lang="en-US" b="0" dirty="0" smtClean="0"/>
            </a:br>
            <a:endParaRPr lang="en-US" b="0" dirty="0" smtClean="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196</a:t>
            </a:fld>
            <a:endParaRPr lang="en-US"/>
          </a:p>
        </p:txBody>
      </p:sp>
    </p:spTree>
    <p:extLst>
      <p:ext uri="{BB962C8B-B14F-4D97-AF65-F5344CB8AC3E}">
        <p14:creationId xmlns:p14="http://schemas.microsoft.com/office/powerpoint/2010/main" val="2074270996"/>
      </p:ext>
    </p:extLst>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Bonus Activity</a:t>
            </a:r>
            <a:endParaRPr lang="en-US" dirty="0"/>
          </a:p>
        </p:txBody>
      </p:sp>
      <p:sp>
        <p:nvSpPr>
          <p:cNvPr id="4" name="Content Placeholder 3"/>
          <p:cNvSpPr>
            <a:spLocks noGrp="1"/>
          </p:cNvSpPr>
          <p:nvPr>
            <p:ph sz="quarter" idx="11"/>
          </p:nvPr>
        </p:nvSpPr>
        <p:spPr>
          <a:xfrm>
            <a:off x="1804988" y="4125913"/>
            <a:ext cx="6874805" cy="1151167"/>
          </a:xfrm>
        </p:spPr>
        <p:txBody>
          <a:bodyPr/>
          <a:lstStyle/>
          <a:p>
            <a:pPr eaLnBrk="1" hangingPunct="1">
              <a:spcBef>
                <a:spcPts val="900"/>
              </a:spcBef>
            </a:pPr>
            <a:r>
              <a:rPr lang="en-US" dirty="0" smtClean="0">
                <a:latin typeface="Arial" charset="0"/>
              </a:rPr>
              <a:t>Node.js</a:t>
            </a:r>
            <a:endParaRPr lang="en-US" dirty="0">
              <a:latin typeface="Arial" charset="0"/>
            </a:endParaRPr>
          </a:p>
          <a:p>
            <a:r>
              <a:rPr lang="en-US" dirty="0" smtClean="0"/>
              <a:t>Henry Bruce</a:t>
            </a:r>
            <a:endParaRPr lang="en-US" dirty="0"/>
          </a:p>
          <a:p>
            <a:endParaRPr lang="en-US" dirty="0"/>
          </a:p>
        </p:txBody>
      </p:sp>
    </p:spTree>
    <p:extLst>
      <p:ext uri="{BB962C8B-B14F-4D97-AF65-F5344CB8AC3E}">
        <p14:creationId xmlns:p14="http://schemas.microsoft.com/office/powerpoint/2010/main" val="4197616199"/>
      </p:ext>
    </p:extLst>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smtClean="0"/>
              <a:t>Introduction</a:t>
            </a:r>
            <a:endParaRPr lang="en" sz="2800" dirty="0"/>
          </a:p>
        </p:txBody>
      </p:sp>
      <p:sp>
        <p:nvSpPr>
          <p:cNvPr id="61" name="Shape 61"/>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US" sz="2400" dirty="0" smtClean="0"/>
              <a:t>Credits</a:t>
            </a:r>
            <a:r>
              <a:rPr lang="en-US" sz="2400" dirty="0"/>
              <a:t>: Brendan Le Foll and Paul Eggleton</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4025488761"/>
      </p:ext>
    </p:extLst>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sz="2800" dirty="0"/>
              <a:t>What we’ll be doing</a:t>
            </a:r>
          </a:p>
        </p:txBody>
      </p:sp>
      <p:sp>
        <p:nvSpPr>
          <p:cNvPr id="67" name="Shape 67"/>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 sz="2400" dirty="0"/>
              <a:t>Understanding Node.js support in Open Embedded</a:t>
            </a:r>
          </a:p>
          <a:p>
            <a:pPr>
              <a:spcBef>
                <a:spcPts val="1800"/>
              </a:spcBef>
            </a:pPr>
            <a:r>
              <a:rPr lang="en" sz="2400" dirty="0"/>
              <a:t>Using devtool to auto-generate </a:t>
            </a:r>
            <a:r>
              <a:rPr lang="en" sz="2400" dirty="0" smtClean="0"/>
              <a:t>Node.js recipes</a:t>
            </a:r>
            <a:endParaRPr lang="en" sz="2400" dirty="0"/>
          </a:p>
          <a:p>
            <a:pPr>
              <a:spcBef>
                <a:spcPts val="1800"/>
              </a:spcBef>
            </a:pPr>
            <a:r>
              <a:rPr lang="en" sz="2400" dirty="0"/>
              <a:t>Building </a:t>
            </a:r>
            <a:r>
              <a:rPr lang="en" sz="2400" dirty="0" smtClean="0"/>
              <a:t>and deploying a package</a:t>
            </a:r>
            <a:endParaRPr lang="en" sz="2400" dirty="0"/>
          </a:p>
          <a:p>
            <a:pPr>
              <a:spcBef>
                <a:spcPts val="1800"/>
              </a:spcBef>
            </a:pPr>
            <a:r>
              <a:rPr lang="en" sz="2400" dirty="0" smtClean="0"/>
              <a:t>On-target </a:t>
            </a:r>
            <a:r>
              <a:rPr lang="en" sz="2400" dirty="0"/>
              <a:t>Node.js </a:t>
            </a:r>
            <a:r>
              <a:rPr lang="en" sz="2400" dirty="0" smtClean="0"/>
              <a:t>application development</a:t>
            </a:r>
            <a:endParaRPr lang="en" sz="2400" dirty="0"/>
          </a:p>
          <a:p>
            <a:pPr>
              <a:spcBef>
                <a:spcPts val="1800"/>
              </a:spcBef>
            </a:pPr>
            <a:r>
              <a:rPr lang="en" sz="2400" dirty="0"/>
              <a:t>Using devtool to package </a:t>
            </a:r>
            <a:r>
              <a:rPr lang="en" sz="2400" dirty="0" smtClean="0"/>
              <a:t>the application</a:t>
            </a:r>
            <a:endParaRPr lang="en" sz="2400" dirty="0"/>
          </a:p>
          <a:p>
            <a:pPr>
              <a:spcBef>
                <a:spcPts val="1800"/>
              </a:spcBef>
            </a:pPr>
            <a:r>
              <a:rPr lang="en" sz="2400" dirty="0"/>
              <a:t>Discuss known issues and plans for future work</a:t>
            </a:r>
          </a:p>
          <a:p>
            <a:pPr lvl="0">
              <a:spcBef>
                <a:spcPts val="0"/>
              </a:spcBef>
              <a:buNone/>
            </a:pPr>
            <a:endParaRPr dirty="0"/>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14797166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Content:</a:t>
            </a:r>
            <a:endParaRPr lang="en-US" dirty="0"/>
          </a:p>
          <a:p>
            <a:pPr lvl="1"/>
            <a:r>
              <a:rPr lang="en-US" u="sng" dirty="0"/>
              <a:t>https://wiki.yoctoproject.org/wiki/DevDay_Prague_2017</a:t>
            </a:r>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r>
              <a:rPr lang="en-US" dirty="0" smtClean="0"/>
              <a:t>”)</a:t>
            </a:r>
            <a:endParaRPr lang="en-US" dirty="0"/>
          </a:p>
          <a:p>
            <a:r>
              <a:rPr lang="en-US" dirty="0"/>
              <a:t>Wireless Registration</a:t>
            </a:r>
            <a:r>
              <a:rPr lang="en-US" dirty="0" smtClean="0"/>
              <a:t>:</a:t>
            </a:r>
          </a:p>
          <a:p>
            <a:pPr lvl="1"/>
            <a:r>
              <a:rPr lang="en-US" dirty="0" smtClean="0"/>
              <a:t>TBD</a:t>
            </a:r>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a new layer to receive our work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u="sng" dirty="0" smtClean="0">
                <a:solidFill>
                  <a:schemeClr val="tx1"/>
                </a:solidFill>
              </a:rPr>
              <a:t>Best practice</a:t>
            </a:r>
            <a:r>
              <a:rPr lang="en-US" sz="2800" dirty="0" smtClean="0">
                <a:solidFill>
                  <a:schemeClr val="tx1"/>
                </a:solidFill>
              </a:rPr>
              <a:t> </a:t>
            </a:r>
            <a:r>
              <a:rPr lang="en-US" sz="2800" b="0" dirty="0" smtClean="0">
                <a:solidFill>
                  <a:schemeClr val="tx1"/>
                </a:solidFill>
              </a:rPr>
              <a:t>is to use a function/application layer, so let’s create one</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pushd</a:t>
            </a: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yocto</a:t>
            </a:r>
            <a:r>
              <a:rPr lang="en-US" sz="2200" b="0" dirty="0" smtClean="0">
                <a:solidFill>
                  <a:schemeClr val="tx1"/>
                </a:solidFill>
                <a:latin typeface="Courier New" panose="02070309020205020404" pitchFamily="49" charset="0"/>
                <a:cs typeface="Courier New" panose="02070309020205020404" pitchFamily="49" charset="0"/>
              </a:rPr>
              <a:t>-layer </a:t>
            </a:r>
            <a:r>
              <a:rPr lang="en-US" sz="2200" b="0" dirty="0">
                <a:solidFill>
                  <a:schemeClr val="tx1"/>
                </a:solidFill>
                <a:latin typeface="Courier New" panose="02070309020205020404" pitchFamily="49" charset="0"/>
                <a:cs typeface="Courier New" panose="02070309020205020404" pitchFamily="49" charset="0"/>
              </a:rPr>
              <a:t>create </a:t>
            </a:r>
            <a:r>
              <a:rPr lang="en-US" sz="2200" b="0" dirty="0" smtClean="0">
                <a:solidFill>
                  <a:schemeClr val="tx1"/>
                </a:solidFill>
                <a:latin typeface="Courier New" panose="02070309020205020404" pitchFamily="49" charset="0"/>
                <a:cs typeface="Courier New" panose="02070309020205020404" pitchFamily="49" charset="0"/>
              </a:rPr>
              <a:t>foo</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popd</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layer to our configuration</a:t>
            </a: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bitbake</a:t>
            </a:r>
            <a:r>
              <a:rPr lang="en-US" sz="2300" b="0" dirty="0">
                <a:solidFill>
                  <a:schemeClr val="tx1"/>
                </a:solidFill>
                <a:latin typeface="Courier New" panose="02070309020205020404" pitchFamily="49" charset="0"/>
                <a:cs typeface="Courier New" panose="02070309020205020404" pitchFamily="49" charset="0"/>
              </a:rPr>
              <a:t>-layers add-layer ../</a:t>
            </a:r>
            <a:r>
              <a:rPr lang="en-US" sz="2300" b="0" dirty="0" smtClean="0">
                <a:solidFill>
                  <a:schemeClr val="tx1"/>
                </a:solidFill>
                <a:latin typeface="Courier New" panose="02070309020205020404" pitchFamily="49" charset="0"/>
                <a:cs typeface="Courier New" panose="02070309020205020404" pitchFamily="49" charset="0"/>
              </a:rPr>
              <a:t>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Setup complete! Time to create a new recipe</a:t>
            </a:r>
            <a:r>
              <a:rPr lang="mr-IN" sz="2800" i="1" dirty="0" smtClean="0">
                <a:solidFill>
                  <a:schemeClr val="tx1"/>
                </a:solidFill>
              </a:rPr>
              <a:t>…</a:t>
            </a:r>
            <a:endParaRPr lang="en-US" sz="2800" i="1" dirty="0" smtClean="0">
              <a:solidFill>
                <a:schemeClr val="tx1"/>
              </a:solidFill>
            </a:endParaRPr>
          </a:p>
        </p:txBody>
      </p:sp>
    </p:spTree>
    <p:extLst>
      <p:ext uri="{BB962C8B-B14F-4D97-AF65-F5344CB8AC3E}">
        <p14:creationId xmlns:p14="http://schemas.microsoft.com/office/powerpoint/2010/main" val="1921714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Node.js and Open Embedded</a:t>
            </a:r>
          </a:p>
        </p:txBody>
      </p:sp>
      <p:sp>
        <p:nvSpPr>
          <p:cNvPr id="73" name="Shape 73"/>
          <p:cNvSpPr txBox="1">
            <a:spLocks noGrp="1"/>
          </p:cNvSpPr>
          <p:nvPr>
            <p:ph sz="quarter" idx="13"/>
          </p:nvPr>
        </p:nvSpPr>
        <p:spPr>
          <a:prstGeom prst="rect">
            <a:avLst/>
          </a:prstGeom>
        </p:spPr>
        <p:txBody>
          <a:bodyPr lIns="91425" tIns="91425" rIns="91425" bIns="91425" anchor="t" anchorCtr="0">
            <a:noAutofit/>
          </a:bodyPr>
          <a:lstStyle/>
          <a:p>
            <a:pPr>
              <a:spcBef>
                <a:spcPts val="0"/>
              </a:spcBef>
            </a:pPr>
            <a:r>
              <a:rPr lang="en" sz="2400" dirty="0"/>
              <a:t>Layer index </a:t>
            </a:r>
            <a:r>
              <a:rPr lang="en" sz="2400" dirty="0" smtClean="0"/>
              <a:t>recipe search returns ~10 hits</a:t>
            </a:r>
            <a:endParaRPr lang="en" sz="2400" dirty="0"/>
          </a:p>
          <a:p>
            <a:pPr lvl="1">
              <a:spcBef>
                <a:spcPts val="0"/>
              </a:spcBef>
            </a:pPr>
            <a:r>
              <a:rPr lang="en" sz="2000" dirty="0"/>
              <a:t>We’ll be working with the meta-oe recipe </a:t>
            </a:r>
            <a:endParaRPr lang="en" sz="2000" dirty="0" smtClean="0"/>
          </a:p>
          <a:p>
            <a:pPr lvl="1">
              <a:spcBef>
                <a:spcPts val="0"/>
              </a:spcBef>
            </a:pPr>
            <a:r>
              <a:rPr lang="en" sz="2000" dirty="0" smtClean="0"/>
              <a:t>(</a:t>
            </a:r>
            <a:r>
              <a:rPr lang="en" sz="2000" dirty="0"/>
              <a:t>4.x, oldest LTS version)</a:t>
            </a:r>
          </a:p>
          <a:p>
            <a:pPr>
              <a:spcBef>
                <a:spcPts val="1800"/>
              </a:spcBef>
            </a:pPr>
            <a:r>
              <a:rPr lang="en" sz="2400" dirty="0"/>
              <a:t>More versions are available in </a:t>
            </a:r>
            <a:r>
              <a:rPr lang="en" sz="2400" u="sng" dirty="0" smtClean="0">
                <a:solidFill>
                  <a:schemeClr val="hlink"/>
                </a:solidFill>
                <a:hlinkClick r:id="rId3"/>
              </a:rPr>
              <a:t>meta-nodejs</a:t>
            </a:r>
            <a:endParaRPr lang="en" sz="2400" dirty="0"/>
          </a:p>
          <a:p>
            <a:pPr>
              <a:spcBef>
                <a:spcPts val="1800"/>
              </a:spcBef>
            </a:pPr>
            <a:r>
              <a:rPr lang="en" sz="2400" dirty="0"/>
              <a:t>Devtool support was introduced in </a:t>
            </a:r>
            <a:r>
              <a:rPr lang="en" sz="2400" dirty="0" smtClean="0"/>
              <a:t>krogoth</a:t>
            </a:r>
          </a:p>
          <a:p>
            <a:pPr lvl="1">
              <a:spcBef>
                <a:spcPts val="0"/>
              </a:spcBef>
            </a:pPr>
            <a:r>
              <a:rPr lang="en" sz="2000" dirty="0" smtClean="0"/>
              <a:t>Use </a:t>
            </a:r>
            <a:r>
              <a:rPr lang="en-US" sz="2000" dirty="0" smtClean="0"/>
              <a:t>pyro</a:t>
            </a:r>
            <a:endParaRPr lang="en" sz="2000" dirty="0"/>
          </a:p>
          <a:p>
            <a:pPr>
              <a:spcBef>
                <a:spcPts val="1800"/>
              </a:spcBef>
            </a:pPr>
            <a:r>
              <a:rPr lang="en" sz="2400" dirty="0" smtClean="0"/>
              <a:t>There’s still work to do. </a:t>
            </a:r>
            <a:r>
              <a:rPr lang="en" sz="2400" dirty="0"/>
              <a:t>See bug </a:t>
            </a:r>
            <a:r>
              <a:rPr lang="en" sz="2400" u="sng" dirty="0">
                <a:solidFill>
                  <a:schemeClr val="hlink"/>
                </a:solidFill>
                <a:hlinkClick r:id="rId4"/>
              </a:rPr>
              <a:t>#10653</a:t>
            </a:r>
            <a:r>
              <a:rPr lang="en" sz="2400" dirty="0"/>
              <a:t>. </a:t>
            </a:r>
          </a:p>
        </p:txBody>
      </p:sp>
    </p:spTree>
    <p:extLst>
      <p:ext uri="{BB962C8B-B14F-4D97-AF65-F5344CB8AC3E}">
        <p14:creationId xmlns:p14="http://schemas.microsoft.com/office/powerpoint/2010/main" val="1624068753"/>
      </p:ext>
    </p:extLst>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Using devtool to generate recipe</a:t>
            </a:r>
          </a:p>
        </p:txBody>
      </p:sp>
      <p:sp>
        <p:nvSpPr>
          <p:cNvPr id="79" name="Shape 79"/>
          <p:cNvSpPr txBox="1">
            <a:spLocks noGrp="1"/>
          </p:cNvSpPr>
          <p:nvPr>
            <p:ph sz="quarter" idx="13"/>
          </p:nvPr>
        </p:nvSpPr>
        <p:spPr>
          <a:xfrm>
            <a:off x="448853" y="914400"/>
            <a:ext cx="8233186" cy="4997450"/>
          </a:xfrm>
          <a:prstGeom prst="rect">
            <a:avLst/>
          </a:prstGeom>
        </p:spPr>
        <p:txBody>
          <a:bodyPr lIns="91425" tIns="91425" rIns="91425" bIns="91425" anchor="t" anchorCtr="0">
            <a:noAutofit/>
          </a:bodyPr>
          <a:lstStyle/>
          <a:p>
            <a:pPr>
              <a:spcBef>
                <a:spcPts val="0"/>
              </a:spcBef>
              <a:spcAft>
                <a:spcPts val="0"/>
              </a:spcAft>
            </a:pPr>
            <a:r>
              <a:rPr lang="en" sz="2400" dirty="0" smtClean="0"/>
              <a:t>Go to the build directory (with a clean shell)</a:t>
            </a:r>
            <a:br>
              <a:rPr lang="en" sz="2400" dirty="0" smtClean="0"/>
            </a:br>
            <a:r>
              <a:rPr lang="en" sz="1400" dirty="0" smtClean="0">
                <a:latin typeface="Courier New" panose="02070309020205020404" pitchFamily="49" charset="0"/>
                <a:cs typeface="Courier New" panose="02070309020205020404" pitchFamily="49" charset="0"/>
              </a:rPr>
              <a:t>  </a:t>
            </a:r>
            <a:r>
              <a:rPr lang="en" sz="1400" dirty="0" smtClean="0">
                <a:latin typeface="Courier New" panose="02070309020205020404" pitchFamily="49" charset="0"/>
                <a:ea typeface="Courier New"/>
                <a:cs typeface="Courier New" panose="02070309020205020404" pitchFamily="49" charset="0"/>
                <a:sym typeface="Courier New"/>
              </a:rPr>
              <a:t>$ cd /scratch</a:t>
            </a:r>
            <a:br>
              <a:rPr lang="en" sz="1400" dirty="0" smtClean="0">
                <a:latin typeface="Courier New" panose="02070309020205020404" pitchFamily="49" charset="0"/>
                <a:ea typeface="Courier New"/>
                <a:cs typeface="Courier New" panose="02070309020205020404" pitchFamily="49" charset="0"/>
                <a:sym typeface="Courier New"/>
              </a:rPr>
            </a:br>
            <a:r>
              <a:rPr lang="en" sz="1400" dirty="0" smtClean="0">
                <a:latin typeface="Courier New" panose="02070309020205020404" pitchFamily="49" charset="0"/>
                <a:ea typeface="Courier New"/>
                <a:cs typeface="Courier New" panose="02070309020205020404" pitchFamily="49" charset="0"/>
                <a:sym typeface="Courier New"/>
              </a:rPr>
              <a:t>  $ </a:t>
            </a:r>
            <a:r>
              <a:rPr lang="en-US" sz="1400" dirty="0">
                <a:latin typeface="Courier New" panose="02070309020205020404" pitchFamily="49" charset="0"/>
                <a:ea typeface="Courier New"/>
                <a:cs typeface="Courier New" panose="02070309020205020404" pitchFamily="49" charset="0"/>
                <a:sym typeface="Courier New"/>
              </a:rPr>
              <a:t>. poky/</a:t>
            </a:r>
            <a:r>
              <a:rPr lang="en-US" sz="1400" dirty="0" err="1">
                <a:latin typeface="Courier New" panose="02070309020205020404" pitchFamily="49" charset="0"/>
                <a:ea typeface="Courier New"/>
                <a:cs typeface="Courier New" panose="02070309020205020404" pitchFamily="49" charset="0"/>
                <a:sym typeface="Courier New"/>
              </a:rPr>
              <a:t>oe</a:t>
            </a:r>
            <a:r>
              <a:rPr lang="en-US" sz="1400" dirty="0">
                <a:latin typeface="Courier New" panose="02070309020205020404" pitchFamily="49" charset="0"/>
                <a:ea typeface="Courier New"/>
                <a:cs typeface="Courier New" panose="02070309020205020404" pitchFamily="49" charset="0"/>
                <a:sym typeface="Courier New"/>
              </a:rPr>
              <a:t>-</a:t>
            </a:r>
            <a:r>
              <a:rPr lang="en-US" sz="1400" dirty="0" err="1">
                <a:latin typeface="Courier New" panose="02070309020205020404" pitchFamily="49" charset="0"/>
                <a:ea typeface="Courier New"/>
                <a:cs typeface="Courier New" panose="02070309020205020404" pitchFamily="49" charset="0"/>
                <a:sym typeface="Courier New"/>
              </a:rPr>
              <a:t>init</a:t>
            </a:r>
            <a:r>
              <a:rPr lang="en-US" sz="1400" dirty="0">
                <a:latin typeface="Courier New" panose="02070309020205020404" pitchFamily="49" charset="0"/>
                <a:ea typeface="Courier New"/>
                <a:cs typeface="Courier New" panose="02070309020205020404" pitchFamily="49" charset="0"/>
                <a:sym typeface="Courier New"/>
              </a:rPr>
              <a:t>-build-</a:t>
            </a:r>
            <a:r>
              <a:rPr lang="en-US" sz="1400" dirty="0" err="1">
                <a:latin typeface="Courier New" panose="02070309020205020404" pitchFamily="49" charset="0"/>
                <a:ea typeface="Courier New"/>
                <a:cs typeface="Courier New" panose="02070309020205020404" pitchFamily="49" charset="0"/>
                <a:sym typeface="Courier New"/>
              </a:rPr>
              <a:t>env</a:t>
            </a: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endParaRPr lang="en" sz="2400" dirty="0" smtClean="0"/>
          </a:p>
          <a:p>
            <a:pPr>
              <a:spcBef>
                <a:spcPts val="0"/>
              </a:spcBef>
              <a:spcAft>
                <a:spcPts val="0"/>
              </a:spcAft>
            </a:pPr>
            <a:r>
              <a:rPr lang="en" sz="2400" dirty="0" smtClean="0"/>
              <a:t>Create </a:t>
            </a:r>
            <a:r>
              <a:rPr lang="en" sz="2400" dirty="0"/>
              <a:t>recipe from module in </a:t>
            </a:r>
            <a:r>
              <a:rPr lang="en" sz="2400" dirty="0" smtClean="0"/>
              <a:t>registry</a:t>
            </a:r>
            <a:br>
              <a:rPr lang="en" sz="2400" dirty="0" smtClean="0"/>
            </a:br>
            <a:endParaRPr lang="en" sz="1100" dirty="0" smtClean="0"/>
          </a:p>
          <a:p>
            <a:pPr marL="600075" lvl="1">
              <a:spcBef>
                <a:spcPts val="0"/>
              </a:spcBef>
              <a:spcAft>
                <a:spcPts val="0"/>
              </a:spcAft>
              <a:buAutoNum type="alphaLcParenR"/>
            </a:pPr>
            <a:r>
              <a:rPr lang="en" sz="1400" dirty="0" smtClean="0">
                <a:latin typeface="Courier New"/>
                <a:ea typeface="Courier New"/>
                <a:cs typeface="Courier New"/>
                <a:sym typeface="Courier New"/>
              </a:rPr>
              <a:t>$ </a:t>
            </a:r>
            <a:r>
              <a:rPr lang="en" sz="1400" dirty="0">
                <a:latin typeface="Courier New"/>
                <a:ea typeface="Courier New"/>
                <a:cs typeface="Courier New"/>
                <a:sym typeface="Courier New"/>
              </a:rPr>
              <a:t>devtool add "npm://</a:t>
            </a:r>
            <a:r>
              <a:rPr lang="en" sz="1400" dirty="0" smtClean="0">
                <a:latin typeface="Courier New"/>
                <a:ea typeface="Courier New"/>
                <a:cs typeface="Courier New"/>
                <a:sym typeface="Courier New"/>
              </a:rPr>
              <a:t>registry.npmjs.org;name=mraa;version=1.5.1“</a:t>
            </a:r>
            <a:br>
              <a:rPr lang="en" sz="1400" dirty="0" smtClean="0">
                <a:latin typeface="Courier New"/>
                <a:ea typeface="Courier New"/>
                <a:cs typeface="Courier New"/>
                <a:sym typeface="Courier New"/>
              </a:rPr>
            </a:br>
            <a:r>
              <a:rPr lang="en" sz="1400" dirty="0" smtClean="0">
                <a:latin typeface="Courier New"/>
                <a:ea typeface="Courier New"/>
                <a:cs typeface="Courier New"/>
                <a:sym typeface="Courier New"/>
              </a:rPr>
              <a:t>-- or --</a:t>
            </a:r>
          </a:p>
          <a:p>
            <a:pPr marL="257175" lvl="1" indent="0">
              <a:spcBef>
                <a:spcPts val="0"/>
              </a:spcBef>
              <a:spcAft>
                <a:spcPts val="0"/>
              </a:spcAft>
              <a:buNone/>
            </a:pPr>
            <a:r>
              <a:rPr lang="en" sz="1400" dirty="0" smtClean="0">
                <a:latin typeface="Courier New" panose="02070309020205020404" pitchFamily="49" charset="0"/>
                <a:ea typeface="Courier New"/>
                <a:cs typeface="Courier New" panose="02070309020205020404" pitchFamily="49" charset="0"/>
                <a:sym typeface="Courier New"/>
              </a:rPr>
              <a:t>b) $ devtool add /scratch/src/nodejs/</a:t>
            </a:r>
            <a:r>
              <a:rPr lang="en-US" sz="1400" dirty="0" smtClean="0">
                <a:latin typeface="Courier New" panose="02070309020205020404" pitchFamily="49" charset="0"/>
                <a:ea typeface="Courier New"/>
                <a:cs typeface="Courier New" panose="02070309020205020404" pitchFamily="49" charset="0"/>
                <a:sym typeface="Courier New"/>
              </a:rPr>
              <a:t>mraa-1.5.1.tgz</a:t>
            </a:r>
            <a:endParaRPr lang="en-US" sz="1400" dirty="0">
              <a:latin typeface="Courier New" panose="02070309020205020404" pitchFamily="49" charset="0"/>
              <a:ea typeface="Courier New"/>
              <a:cs typeface="Courier New" panose="02070309020205020404" pitchFamily="49" charset="0"/>
              <a:sym typeface="Courier New"/>
            </a:endParaRPr>
          </a:p>
          <a:p>
            <a:pPr marL="257175" lvl="1" indent="0">
              <a:spcBef>
                <a:spcPts val="0"/>
              </a:spcBef>
              <a:spcAft>
                <a:spcPts val="0"/>
              </a:spcAft>
              <a:buNone/>
            </a:pP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r>
              <a:rPr lang="en" sz="2550" dirty="0" smtClean="0"/>
              <a:t>Parses </a:t>
            </a:r>
            <a:r>
              <a:rPr lang="en" sz="2550" dirty="0"/>
              <a:t>package.json </a:t>
            </a:r>
            <a:r>
              <a:rPr lang="en" sz="2550" dirty="0" smtClean="0"/>
              <a:t>for basis of recipe</a:t>
            </a:r>
          </a:p>
          <a:p>
            <a:pPr lvl="1">
              <a:spcBef>
                <a:spcPts val="0"/>
              </a:spcBef>
              <a:spcAft>
                <a:spcPts val="0"/>
              </a:spcAft>
            </a:pPr>
            <a:r>
              <a:rPr lang="en-US" sz="1800" dirty="0"/>
              <a:t>Package </a:t>
            </a:r>
            <a:r>
              <a:rPr lang="en-US" sz="1800" dirty="0" smtClean="0"/>
              <a:t>name and version</a:t>
            </a:r>
            <a:endParaRPr lang="en-US" sz="1800" dirty="0"/>
          </a:p>
          <a:p>
            <a:pPr lvl="1">
              <a:spcBef>
                <a:spcPts val="0"/>
              </a:spcBef>
              <a:spcAft>
                <a:spcPts val="0"/>
              </a:spcAft>
            </a:pPr>
            <a:r>
              <a:rPr lang="en-US" sz="1800" dirty="0"/>
              <a:t>Description, homepage</a:t>
            </a:r>
          </a:p>
          <a:p>
            <a:pPr lvl="1">
              <a:spcBef>
                <a:spcPts val="0"/>
              </a:spcBef>
              <a:spcAft>
                <a:spcPts val="0"/>
              </a:spcAft>
            </a:pPr>
            <a:r>
              <a:rPr lang="en-US" sz="1800" dirty="0"/>
              <a:t>Location of source</a:t>
            </a:r>
          </a:p>
          <a:p>
            <a:pPr lvl="1">
              <a:spcBef>
                <a:spcPts val="0"/>
              </a:spcBef>
              <a:spcAft>
                <a:spcPts val="0"/>
              </a:spcAft>
            </a:pPr>
            <a:r>
              <a:rPr lang="en-US" sz="1800" dirty="0" smtClean="0"/>
              <a:t>Licenses</a:t>
            </a:r>
            <a:br>
              <a:rPr lang="en-US" sz="1800" dirty="0" smtClean="0"/>
            </a:br>
            <a:endParaRPr lang="en-US" sz="1800" dirty="0"/>
          </a:p>
          <a:p>
            <a:pPr>
              <a:spcBef>
                <a:spcPts val="0"/>
              </a:spcBef>
              <a:spcAft>
                <a:spcPts val="0"/>
              </a:spcAft>
            </a:pPr>
            <a:r>
              <a:rPr lang="en" sz="2400" dirty="0" smtClean="0"/>
              <a:t>Recursively </a:t>
            </a:r>
            <a:r>
              <a:rPr lang="en" sz="2400" dirty="0"/>
              <a:t>goes through </a:t>
            </a:r>
            <a:r>
              <a:rPr lang="en" sz="2400" dirty="0" smtClean="0"/>
              <a:t>dependencies</a:t>
            </a:r>
          </a:p>
          <a:p>
            <a:pPr lvl="1">
              <a:spcBef>
                <a:spcPts val="0"/>
              </a:spcBef>
              <a:spcAft>
                <a:spcPts val="0"/>
              </a:spcAft>
            </a:pPr>
            <a:r>
              <a:rPr lang="en-US" sz="1800" dirty="0" smtClean="0"/>
              <a:t>Creates </a:t>
            </a:r>
            <a:r>
              <a:rPr lang="en-US" sz="1800" dirty="0" err="1"/>
              <a:t>s</a:t>
            </a:r>
            <a:r>
              <a:rPr lang="en-US" sz="1800" dirty="0" err="1" smtClean="0"/>
              <a:t>hrinkwrap</a:t>
            </a:r>
            <a:r>
              <a:rPr lang="en-US" sz="1800" dirty="0" smtClean="0"/>
              <a:t> </a:t>
            </a:r>
            <a:r>
              <a:rPr lang="en-US" sz="1800" dirty="0"/>
              <a:t>and lockdown files</a:t>
            </a:r>
          </a:p>
          <a:p>
            <a:pPr marL="457200" lvl="0" indent="0">
              <a:spcBef>
                <a:spcPts val="0"/>
              </a:spcBef>
              <a:buNone/>
            </a:pPr>
            <a:r>
              <a:rPr lang="en" sz="1400" b="0" dirty="0" smtClean="0">
                <a:latin typeface="Courier New"/>
                <a:ea typeface="Courier New"/>
                <a:cs typeface="Courier New"/>
                <a:sym typeface="Courier New"/>
              </a:rPr>
              <a:t>$ </a:t>
            </a:r>
            <a:r>
              <a:rPr lang="en" sz="1400" b="0" dirty="0">
                <a:latin typeface="Courier New"/>
                <a:ea typeface="Courier New"/>
                <a:cs typeface="Courier New"/>
                <a:sym typeface="Courier New"/>
              </a:rPr>
              <a:t>devtool edit-recipe mraa</a:t>
            </a:r>
          </a:p>
        </p:txBody>
      </p:sp>
    </p:spTree>
    <p:extLst>
      <p:ext uri="{BB962C8B-B14F-4D97-AF65-F5344CB8AC3E}">
        <p14:creationId xmlns:p14="http://schemas.microsoft.com/office/powerpoint/2010/main" val="2657974662"/>
      </p:ext>
    </p:extLst>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 the hood</a:t>
            </a:r>
            <a:endParaRPr lang="en-US" sz="2800" dirty="0"/>
          </a:p>
        </p:txBody>
      </p:sp>
      <p:sp>
        <p:nvSpPr>
          <p:cNvPr id="3" name="Content Placeholder 2"/>
          <p:cNvSpPr>
            <a:spLocks noGrp="1"/>
          </p:cNvSpPr>
          <p:nvPr>
            <p:ph sz="quarter" idx="13"/>
          </p:nvPr>
        </p:nvSpPr>
        <p:spPr/>
        <p:txBody>
          <a:bodyPr/>
          <a:lstStyle/>
          <a:p>
            <a:r>
              <a:rPr lang="en-US" sz="2400" dirty="0" smtClean="0"/>
              <a:t>NPM makes it hard to limit network access to fetch task</a:t>
            </a:r>
          </a:p>
          <a:p>
            <a:r>
              <a:rPr lang="en-US" sz="2400" dirty="0" smtClean="0"/>
              <a:t>Fetch task walks dependency tree fetching </a:t>
            </a:r>
            <a:r>
              <a:rPr lang="en-US" sz="2400" dirty="0" err="1" smtClean="0"/>
              <a:t>tarballs</a:t>
            </a:r>
            <a:r>
              <a:rPr lang="en-US" sz="2400" dirty="0" smtClean="0"/>
              <a:t> from NPM registry</a:t>
            </a:r>
          </a:p>
          <a:p>
            <a:r>
              <a:rPr lang="en-US" sz="2400" dirty="0" smtClean="0"/>
              <a:t>Build task uses ‘</a:t>
            </a:r>
            <a:r>
              <a:rPr lang="en-US" sz="2400" dirty="0" err="1" smtClean="0"/>
              <a:t>npm</a:t>
            </a:r>
            <a:r>
              <a:rPr lang="en-US" sz="2400" dirty="0" smtClean="0"/>
              <a:t> install’ with registry disabled (OE specific patch) to create </a:t>
            </a:r>
            <a:r>
              <a:rPr lang="en-US" sz="2400" dirty="0" err="1" smtClean="0"/>
              <a:t>node_modules</a:t>
            </a:r>
            <a:endParaRPr lang="en-US" sz="2400" dirty="0" smtClean="0"/>
          </a:p>
          <a:p>
            <a:r>
              <a:rPr lang="en-US" sz="2400" dirty="0" smtClean="0"/>
              <a:t>Install tasks puts </a:t>
            </a:r>
            <a:r>
              <a:rPr lang="en-US" sz="2400" dirty="0" err="1" smtClean="0"/>
              <a:t>node_modules</a:t>
            </a:r>
            <a:r>
              <a:rPr lang="en-US" sz="2400" dirty="0" smtClean="0"/>
              <a:t> in correct place</a:t>
            </a:r>
            <a:endParaRPr lang="en-US" sz="2400" dirty="0"/>
          </a:p>
        </p:txBody>
      </p:sp>
    </p:spTree>
    <p:extLst>
      <p:ext uri="{BB962C8B-B14F-4D97-AF65-F5344CB8AC3E}">
        <p14:creationId xmlns:p14="http://schemas.microsoft.com/office/powerpoint/2010/main" val="2112883351"/>
      </p:ext>
    </p:extLst>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Building and deploying</a:t>
            </a:r>
          </a:p>
        </p:txBody>
      </p:sp>
      <p:sp>
        <p:nvSpPr>
          <p:cNvPr id="85" name="Shape 85"/>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0"/>
              </a:spcAft>
            </a:pPr>
            <a:r>
              <a:rPr lang="en" sz="2400" dirty="0"/>
              <a:t>Build is really a pre-package task (apart from native gyp builds)</a:t>
            </a:r>
          </a:p>
          <a:p>
            <a:pPr marL="457200" lvl="0" indent="0">
              <a:spcBef>
                <a:spcPts val="0"/>
              </a:spcBef>
              <a:buNone/>
            </a:pPr>
            <a:r>
              <a:rPr lang="en" b="0" dirty="0">
                <a:latin typeface="Courier New"/>
                <a:ea typeface="Courier New"/>
                <a:cs typeface="Courier New"/>
                <a:sym typeface="Courier New"/>
              </a:rPr>
              <a:t>$ devtool build mraa</a:t>
            </a:r>
          </a:p>
          <a:p>
            <a:pPr>
              <a:spcBef>
                <a:spcPts val="1800"/>
              </a:spcBef>
              <a:spcAft>
                <a:spcPts val="0"/>
              </a:spcAft>
            </a:pPr>
            <a:r>
              <a:rPr lang="en" sz="2400" dirty="0"/>
              <a:t>Deploy as normal</a:t>
            </a:r>
          </a:p>
          <a:p>
            <a:pPr marL="457200" lvl="0" indent="0" rtl="0">
              <a:spcBef>
                <a:spcPts val="0"/>
              </a:spcBef>
              <a:buNone/>
            </a:pPr>
            <a:r>
              <a:rPr lang="en" b="0" dirty="0">
                <a:latin typeface="Courier New"/>
                <a:ea typeface="Courier New"/>
                <a:cs typeface="Courier New"/>
                <a:sym typeface="Courier New"/>
              </a:rPr>
              <a:t>$ devtool deploy-target -s mraa root@target_addr</a:t>
            </a:r>
          </a:p>
          <a:p>
            <a:pPr>
              <a:spcBef>
                <a:spcPts val="1800"/>
              </a:spcBef>
              <a:spcAft>
                <a:spcPts val="0"/>
              </a:spcAft>
            </a:pPr>
            <a:r>
              <a:rPr lang="en" sz="2400" dirty="0"/>
              <a:t>Is module installed on the target?</a:t>
            </a:r>
          </a:p>
          <a:p>
            <a:pPr marL="457200" lvl="0" indent="0">
              <a:spcBef>
                <a:spcPts val="0"/>
              </a:spcBef>
              <a:buNone/>
            </a:pPr>
            <a:r>
              <a:rPr lang="en" b="0" dirty="0">
                <a:latin typeface="Courier New"/>
                <a:ea typeface="Courier New"/>
                <a:cs typeface="Courier New"/>
                <a:sym typeface="Courier New"/>
              </a:rPr>
              <a:t># npm -g ls mraa</a:t>
            </a:r>
          </a:p>
        </p:txBody>
      </p:sp>
    </p:spTree>
    <p:extLst>
      <p:ext uri="{BB962C8B-B14F-4D97-AF65-F5344CB8AC3E}">
        <p14:creationId xmlns:p14="http://schemas.microsoft.com/office/powerpoint/2010/main" val="1610245169"/>
      </p:ext>
    </p:extLst>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Running on target</a:t>
            </a:r>
          </a:p>
        </p:txBody>
      </p:sp>
      <p:sp>
        <p:nvSpPr>
          <p:cNvPr id="91" name="Shape 91"/>
          <p:cNvSpPr txBox="1">
            <a:spLocks noGrp="1"/>
          </p:cNvSpPr>
          <p:nvPr>
            <p:ph sz="quarter" idx="13"/>
          </p:nvPr>
        </p:nvSpPr>
        <p:spPr>
          <a:prstGeom prst="rect">
            <a:avLst/>
          </a:prstGeom>
        </p:spPr>
        <p:txBody>
          <a:bodyPr lIns="91425" tIns="91425" rIns="91425" bIns="91425" anchor="t" anchorCtr="0">
            <a:noAutofit/>
          </a:bodyPr>
          <a:lstStyle/>
          <a:p>
            <a:pPr lvl="0" rtl="0">
              <a:spcBef>
                <a:spcPts val="0"/>
              </a:spcBef>
              <a:spcAft>
                <a:spcPts val="0"/>
              </a:spcAft>
              <a:buNone/>
            </a:pPr>
            <a:r>
              <a:rPr lang="en" sz="1800" b="0" dirty="0">
                <a:latin typeface="Courier New"/>
                <a:ea typeface="Courier New"/>
                <a:cs typeface="Courier New"/>
                <a:sym typeface="Courier New"/>
              </a:rPr>
              <a:t># export NODE_PATH=/usr/lib/node_modules</a:t>
            </a:r>
          </a:p>
          <a:p>
            <a:pPr lvl="0" rtl="0">
              <a:spcBef>
                <a:spcPts val="0"/>
              </a:spcBef>
              <a:spcAft>
                <a:spcPts val="0"/>
              </a:spcAft>
              <a:buNone/>
            </a:pPr>
            <a:r>
              <a:rPr lang="en" sz="1800" b="0" dirty="0">
                <a:latin typeface="Courier New"/>
                <a:ea typeface="Courier New"/>
                <a:cs typeface="Courier New"/>
                <a:sym typeface="Courier New"/>
              </a:rPr>
              <a:t># node</a:t>
            </a:r>
          </a:p>
          <a:p>
            <a:pPr lvl="0" rtl="0">
              <a:spcBef>
                <a:spcPts val="0"/>
              </a:spcBef>
              <a:spcAft>
                <a:spcPts val="0"/>
              </a:spcAft>
              <a:buNone/>
            </a:pPr>
            <a:r>
              <a:rPr lang="en" sz="1800" b="0" dirty="0">
                <a:latin typeface="Courier New"/>
                <a:ea typeface="Courier New"/>
                <a:cs typeface="Courier New"/>
                <a:sym typeface="Courier New"/>
              </a:rPr>
              <a:t>&gt; var mraa = require(‘mraa’)</a:t>
            </a:r>
          </a:p>
          <a:p>
            <a:pPr lvl="0">
              <a:spcBef>
                <a:spcPts val="0"/>
              </a:spcBef>
              <a:spcAft>
                <a:spcPts val="0"/>
              </a:spcAft>
              <a:buClr>
                <a:schemeClr val="dk1"/>
              </a:buClr>
              <a:buSzPct val="78571"/>
              <a:buFont typeface="Arial"/>
              <a:buNone/>
            </a:pPr>
            <a:r>
              <a:rPr lang="en" sz="1800" b="0" dirty="0">
                <a:latin typeface="Courier New"/>
                <a:ea typeface="Courier New"/>
                <a:cs typeface="Courier New"/>
                <a:sym typeface="Courier New"/>
              </a:rPr>
              <a:t>&gt; console.log(‘mraa board: ‘ + mraa.getPlatformName())</a:t>
            </a:r>
          </a:p>
          <a:p>
            <a:pPr lvl="0" rtl="0">
              <a:spcBef>
                <a:spcPts val="0"/>
              </a:spcBef>
              <a:spcAft>
                <a:spcPts val="0"/>
              </a:spcAft>
              <a:buNone/>
            </a:pPr>
            <a:r>
              <a:rPr lang="en" sz="1800" b="0" dirty="0">
                <a:latin typeface="Courier New"/>
                <a:ea typeface="Courier New"/>
                <a:cs typeface="Courier New"/>
                <a:sym typeface="Courier New"/>
              </a:rPr>
              <a:t>&gt; var gpio = new mraa.Gpio(360, true, true)</a:t>
            </a:r>
          </a:p>
          <a:p>
            <a:pPr lvl="0" rtl="0">
              <a:spcBef>
                <a:spcPts val="0"/>
              </a:spcBef>
              <a:spcAft>
                <a:spcPts val="0"/>
              </a:spcAft>
              <a:buNone/>
            </a:pPr>
            <a:r>
              <a:rPr lang="en" sz="1800" b="0" dirty="0">
                <a:latin typeface="Courier New"/>
                <a:ea typeface="Courier New"/>
                <a:cs typeface="Courier New"/>
                <a:sym typeface="Courier New"/>
              </a:rPr>
              <a:t>&gt; gpio.dir(mraa.DIR_OUT)</a:t>
            </a:r>
          </a:p>
          <a:p>
            <a:pPr lvl="0">
              <a:spcBef>
                <a:spcPts val="0"/>
              </a:spcBef>
              <a:spcAft>
                <a:spcPts val="0"/>
              </a:spcAft>
              <a:buNone/>
            </a:pPr>
            <a:r>
              <a:rPr lang="en" sz="1800" b="0" dirty="0">
                <a:latin typeface="Courier New"/>
                <a:ea typeface="Courier New"/>
                <a:cs typeface="Courier New"/>
                <a:sym typeface="Courier New"/>
              </a:rPr>
              <a:t>&gt; gpio.write(1)</a:t>
            </a:r>
          </a:p>
          <a:p>
            <a:pPr lvl="0">
              <a:spcBef>
                <a:spcPts val="0"/>
              </a:spcBef>
              <a:buNone/>
            </a:pPr>
            <a:endParaRPr sz="1400" dirty="0">
              <a:latin typeface="Courier New"/>
              <a:ea typeface="Courier New"/>
              <a:cs typeface="Courier New"/>
              <a:sym typeface="Courier New"/>
            </a:endParaRPr>
          </a:p>
          <a:p>
            <a:pPr lvl="0">
              <a:spcBef>
                <a:spcPts val="0"/>
              </a:spcBef>
              <a:buNone/>
            </a:pPr>
            <a:endParaRPr dirty="0"/>
          </a:p>
        </p:txBody>
      </p:sp>
    </p:spTree>
    <p:extLst>
      <p:ext uri="{BB962C8B-B14F-4D97-AF65-F5344CB8AC3E}">
        <p14:creationId xmlns:p14="http://schemas.microsoft.com/office/powerpoint/2010/main" val="106713321"/>
      </p:ext>
    </p:extLst>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Developing on target</a:t>
            </a:r>
          </a:p>
        </p:txBody>
      </p:sp>
      <p:sp>
        <p:nvSpPr>
          <p:cNvPr id="97" name="Shape 97"/>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1000"/>
              </a:spcAft>
            </a:pPr>
            <a:r>
              <a:rPr lang="en" sz="2400" dirty="0"/>
              <a:t>Many ways of doing this. Let’s keep it simple </a:t>
            </a:r>
          </a:p>
          <a:p>
            <a:pPr>
              <a:spcBef>
                <a:spcPts val="0"/>
              </a:spcBef>
              <a:spcAft>
                <a:spcPts val="0"/>
              </a:spcAft>
            </a:pPr>
            <a:r>
              <a:rPr lang="en" sz="2400" dirty="0"/>
              <a:t>On your </a:t>
            </a:r>
            <a:r>
              <a:rPr lang="en" sz="2400" dirty="0" smtClean="0"/>
              <a:t>target</a:t>
            </a:r>
            <a:br>
              <a:rPr lang="en" sz="2400" dirty="0" smtClean="0"/>
            </a:br>
            <a:endParaRPr lang="en" sz="2400" dirty="0" smtClean="0"/>
          </a:p>
          <a:p>
            <a:pPr marL="457200" lvl="0" indent="0">
              <a:spcBef>
                <a:spcPts val="0"/>
              </a:spcBef>
              <a:spcAft>
                <a:spcPts val="0"/>
              </a:spcAft>
              <a:buNone/>
            </a:pPr>
            <a:r>
              <a:rPr lang="en" sz="1800" b="0" dirty="0" smtClean="0">
                <a:latin typeface="Courier New"/>
                <a:ea typeface="Courier New"/>
                <a:cs typeface="Courier New"/>
                <a:sym typeface="Courier New"/>
              </a:rPr>
              <a:t># mkdir mmax-blinker</a:t>
            </a:r>
          </a:p>
          <a:p>
            <a:pPr marL="457200" lvl="0" indent="0">
              <a:spcBef>
                <a:spcPts val="0"/>
              </a:spcBef>
              <a:buNone/>
            </a:pPr>
            <a:r>
              <a:rPr lang="en" sz="1800" b="0" dirty="0" smtClean="0">
                <a:latin typeface="Courier New"/>
                <a:ea typeface="Courier New"/>
                <a:cs typeface="Courier New"/>
                <a:sym typeface="Courier New"/>
              </a:rPr>
              <a:t># </a:t>
            </a:r>
            <a:r>
              <a:rPr lang="en" sz="1800" b="0" dirty="0">
                <a:latin typeface="Courier New"/>
                <a:ea typeface="Courier New"/>
                <a:cs typeface="Courier New"/>
                <a:sym typeface="Courier New"/>
              </a:rPr>
              <a:t>cd </a:t>
            </a:r>
            <a:r>
              <a:rPr lang="en" sz="1800" b="0" dirty="0" smtClean="0">
                <a:latin typeface="Courier New"/>
                <a:ea typeface="Courier New"/>
                <a:cs typeface="Courier New"/>
                <a:sym typeface="Courier New"/>
              </a:rPr>
              <a:t>mmax-blinker</a:t>
            </a:r>
          </a:p>
          <a:p>
            <a:pPr marL="457200" lvl="0" indent="0">
              <a:spcBef>
                <a:spcPts val="0"/>
              </a:spcBef>
              <a:buNone/>
            </a:pPr>
            <a:endParaRPr lang="en" sz="1800" b="0" dirty="0">
              <a:latin typeface="Courier New"/>
              <a:ea typeface="Courier New"/>
              <a:cs typeface="Courier New"/>
              <a:sym typeface="Courier New"/>
            </a:endParaRPr>
          </a:p>
          <a:p>
            <a:pPr>
              <a:spcBef>
                <a:spcPts val="0"/>
              </a:spcBef>
              <a:spcAft>
                <a:spcPts val="0"/>
              </a:spcAft>
            </a:pPr>
            <a:r>
              <a:rPr lang="en" sz="2400" dirty="0"/>
              <a:t>Write some code and test </a:t>
            </a:r>
            <a:r>
              <a:rPr lang="en" sz="2400" dirty="0" smtClean="0"/>
              <a:t>it</a:t>
            </a:r>
          </a:p>
          <a:p>
            <a:pPr lvl="1">
              <a:spcBef>
                <a:spcPts val="0"/>
              </a:spcBef>
              <a:spcAft>
                <a:spcPts val="0"/>
              </a:spcAft>
              <a:buNone/>
            </a:pP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cp</a:t>
            </a:r>
            <a:r>
              <a:rPr lang="en-US" sz="1800" b="0" dirty="0">
                <a:latin typeface="Courier New" panose="02070309020205020404" pitchFamily="49" charset="0"/>
                <a:cs typeface="Courier New" panose="02070309020205020404" pitchFamily="49" charset="0"/>
              </a:rPr>
              <a:t> $NODE_PATH/</a:t>
            </a:r>
            <a:r>
              <a:rPr lang="en-US" sz="1800" b="0" dirty="0" err="1">
                <a:latin typeface="Courier New" panose="02070309020205020404" pitchFamily="49" charset="0"/>
                <a:cs typeface="Courier New" panose="02070309020205020404" pitchFamily="49" charset="0"/>
              </a:rPr>
              <a:t>mraa</a:t>
            </a:r>
            <a:r>
              <a:rPr lang="en-US" sz="1800" b="0" dirty="0">
                <a:latin typeface="Courier New" panose="02070309020205020404" pitchFamily="49" charset="0"/>
                <a:cs typeface="Courier New" panose="02070309020205020404" pitchFamily="49" charset="0"/>
              </a:rPr>
              <a:t>/examples/</a:t>
            </a:r>
            <a:r>
              <a:rPr lang="en-US" sz="1800" b="0" dirty="0" err="1">
                <a:latin typeface="Courier New" panose="02070309020205020404" pitchFamily="49" charset="0"/>
                <a:cs typeface="Courier New" panose="02070309020205020404" pitchFamily="49" charset="0"/>
              </a:rPr>
              <a:t>javascript</a:t>
            </a:r>
            <a:r>
              <a:rPr lang="en-US" sz="1800" b="0" dirty="0">
                <a:latin typeface="Courier New" panose="02070309020205020404" pitchFamily="49" charset="0"/>
                <a:cs typeface="Courier New" panose="02070309020205020404" pitchFamily="49" charset="0"/>
              </a:rPr>
              <a:t>/Blink-IO.js .</a:t>
            </a: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vi </a:t>
            </a:r>
            <a:r>
              <a:rPr lang="en-US" sz="1800" b="0" dirty="0" smtClean="0">
                <a:latin typeface="Courier New" panose="02070309020205020404" pitchFamily="49" charset="0"/>
                <a:cs typeface="Courier New" panose="02070309020205020404" pitchFamily="49" charset="0"/>
              </a:rPr>
              <a:t>Blink-IO.js</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6">
              <a:spcBef>
                <a:spcPts val="0"/>
              </a:spcBef>
              <a:spcAft>
                <a:spcPts val="0"/>
              </a:spcAft>
              <a:buNone/>
            </a:pPr>
            <a:r>
              <a:rPr lang="en-US" sz="1600" dirty="0" smtClean="0">
                <a:cs typeface="Courier New" panose="02070309020205020404" pitchFamily="49" charset="0"/>
              </a:rPr>
              <a:t>change GPIO to “raw” id 360</a:t>
            </a:r>
            <a:endParaRPr lang="en-US" sz="1600" dirty="0">
              <a:cs typeface="Courier New" panose="02070309020205020404" pitchFamily="49" charset="0"/>
            </a:endParaRPr>
          </a:p>
          <a:p>
            <a:pPr lvl="6">
              <a:spcBef>
                <a:spcPts val="0"/>
              </a:spcBef>
              <a:spcAft>
                <a:spcPts val="0"/>
              </a:spcAft>
              <a:buNone/>
            </a:pPr>
            <a:r>
              <a:rPr lang="en-US" sz="1600" dirty="0">
                <a:cs typeface="Courier New" panose="02070309020205020404" pitchFamily="49" charset="0"/>
              </a:rPr>
              <a:t>add #!/</a:t>
            </a:r>
            <a:r>
              <a:rPr lang="en-US" sz="1600" dirty="0" err="1">
                <a:cs typeface="Courier New" panose="02070309020205020404" pitchFamily="49" charset="0"/>
              </a:rPr>
              <a:t>usr</a:t>
            </a:r>
            <a:r>
              <a:rPr lang="en-US" sz="1600" dirty="0">
                <a:cs typeface="Courier New" panose="02070309020205020404" pitchFamily="49" charset="0"/>
              </a:rPr>
              <a:t>/bin/node</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node Blink-IO.js</a:t>
            </a:r>
          </a:p>
          <a:p>
            <a:pPr lvl="0">
              <a:spcBef>
                <a:spcPts val="0"/>
              </a:spcBef>
              <a:spcAft>
                <a:spcPts val="0"/>
              </a:spcAft>
              <a:buNone/>
            </a:pPr>
            <a:r>
              <a:rPr lang="en" dirty="0"/>
              <a:t/>
            </a:r>
            <a:br>
              <a:rPr lang="en" dirty="0"/>
            </a:br>
            <a:endParaRPr lang="en" dirty="0"/>
          </a:p>
          <a:p>
            <a:pPr lvl="0">
              <a:spcBef>
                <a:spcPts val="0"/>
              </a:spcBef>
              <a:buNone/>
            </a:pPr>
            <a:endParaRPr dirty="0"/>
          </a:p>
        </p:txBody>
      </p:sp>
    </p:spTree>
    <p:extLst>
      <p:ext uri="{BB962C8B-B14F-4D97-AF65-F5344CB8AC3E}">
        <p14:creationId xmlns:p14="http://schemas.microsoft.com/office/powerpoint/2010/main" val="1135709541"/>
      </p:ext>
    </p:extLst>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NPM module on target</a:t>
            </a:r>
          </a:p>
        </p:txBody>
      </p:sp>
      <p:sp>
        <p:nvSpPr>
          <p:cNvPr id="3" name="Content Placeholder 2"/>
          <p:cNvSpPr>
            <a:spLocks noGrp="1"/>
          </p:cNvSpPr>
          <p:nvPr>
            <p:ph sz="quarter" idx="13"/>
          </p:nvPr>
        </p:nvSpPr>
        <p:spPr/>
        <p:txBody>
          <a:bodyPr/>
          <a:lstStyle/>
          <a:p>
            <a:r>
              <a:rPr lang="en-US" sz="2400" dirty="0"/>
              <a:t>Create </a:t>
            </a:r>
            <a:r>
              <a:rPr lang="en-US" sz="2400" dirty="0" err="1" smtClean="0"/>
              <a:t>package.json</a:t>
            </a:r>
            <a:endParaRPr lang="en-US" sz="2400" dirty="0"/>
          </a:p>
          <a:p>
            <a:pPr marL="257175" lvl="1" indent="0">
              <a:spcBef>
                <a:spcPts val="0"/>
              </a:spcBef>
              <a:buNone/>
            </a:pPr>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cp</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$NODE_PATH/</a:t>
            </a:r>
            <a:r>
              <a:rPr lang="en-US" sz="1800" dirty="0" err="1" smtClean="0">
                <a:latin typeface="Courier New" panose="02070309020205020404" pitchFamily="49" charset="0"/>
                <a:cs typeface="Courier New" panose="02070309020205020404" pitchFamily="49" charset="0"/>
              </a:rPr>
              <a:t>mraa</a:t>
            </a:r>
            <a:r>
              <a:rPr lang="en-US" sz="1800" dirty="0" smtClean="0">
                <a:latin typeface="Courier New" panose="02070309020205020404" pitchFamily="49" charset="0"/>
                <a:cs typeface="Courier New" panose="02070309020205020404" pitchFamily="49" charset="0"/>
              </a:rPr>
              <a:t>/COPYING </a:t>
            </a:r>
            <a:r>
              <a:rPr lang="en-US" sz="1800" dirty="0">
                <a:latin typeface="Courier New" panose="02070309020205020404" pitchFamily="49" charset="0"/>
                <a:cs typeface="Courier New" panose="02070309020205020404" pitchFamily="49" charset="0"/>
              </a:rPr>
              <a:t>.</a:t>
            </a:r>
          </a:p>
          <a:p>
            <a:pPr marL="257175"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init</a:t>
            </a:r>
            <a:endParaRPr lang="en-US" sz="1800" dirty="0">
              <a:latin typeface="Courier New" panose="02070309020205020404" pitchFamily="49" charset="0"/>
              <a:cs typeface="Courier New" panose="02070309020205020404" pitchFamily="49" charset="0"/>
            </a:endParaRPr>
          </a:p>
          <a:p>
            <a:pPr marL="257175" lvl="1" indent="0">
              <a:spcBef>
                <a:spcPts val="0"/>
              </a:spcBef>
              <a:buNone/>
            </a:pPr>
            <a:r>
              <a:rPr lang="en-US" sz="1800" dirty="0">
                <a:latin typeface="Courier New" panose="02070309020205020404" pitchFamily="49" charset="0"/>
                <a:cs typeface="Courier New" panose="02070309020205020404" pitchFamily="49" charset="0"/>
              </a:rPr>
              <a:t># vi </a:t>
            </a:r>
            <a:r>
              <a:rPr lang="en-US" sz="1800" dirty="0" err="1" smtClean="0">
                <a:latin typeface="Courier New" panose="02070309020205020404" pitchFamily="49" charset="0"/>
                <a:cs typeface="Courier New" panose="02070309020205020404" pitchFamily="49" charset="0"/>
              </a:rPr>
              <a:t>package.json</a:t>
            </a:r>
            <a:r>
              <a:rPr lang="en-US" sz="1800" dirty="0" smtClean="0">
                <a:latin typeface="Courier New" panose="02070309020205020404" pitchFamily="49" charset="0"/>
                <a:cs typeface="Courier New" panose="02070309020205020404" pitchFamily="49" charset="0"/>
              </a:rPr>
              <a:t/>
            </a:r>
            <a:br>
              <a:rPr lang="en-US" sz="1800" dirty="0" smtClean="0">
                <a:latin typeface="Courier New" panose="02070309020205020404" pitchFamily="49" charset="0"/>
                <a:cs typeface="Courier New" panose="02070309020205020404" pitchFamily="49" charset="0"/>
              </a:rPr>
            </a:br>
            <a:endParaRPr lang="en-US" sz="1800" dirty="0" smtClean="0">
              <a:latin typeface="Courier New" panose="02070309020205020404" pitchFamily="49" charset="0"/>
              <a:cs typeface="Courier New" panose="02070309020205020404" pitchFamily="49" charset="0"/>
            </a:endParaRPr>
          </a:p>
          <a:p>
            <a:pPr marL="257175" lvl="5" indent="0">
              <a:spcBef>
                <a:spcPts val="0"/>
              </a:spcBef>
              <a:buNone/>
            </a:pPr>
            <a:r>
              <a:rPr lang="en-US" sz="1800" b="0" dirty="0">
                <a:latin typeface="+mn-lt"/>
                <a:cs typeface="Courier New" panose="02070309020205020404" pitchFamily="49" charset="0"/>
              </a:rPr>
              <a:t>A</a:t>
            </a:r>
            <a:r>
              <a:rPr lang="en-US" sz="1800" b="0" dirty="0" smtClean="0">
                <a:latin typeface="+mn-lt"/>
                <a:cs typeface="Courier New" panose="02070309020205020404" pitchFamily="49" charset="0"/>
              </a:rPr>
              <a:t>dd </a:t>
            </a:r>
            <a:r>
              <a:rPr lang="en-US" sz="1800" b="0" dirty="0">
                <a:latin typeface="+mn-lt"/>
                <a:cs typeface="Courier New" panose="02070309020205020404" pitchFamily="49" charset="0"/>
              </a:rPr>
              <a:t>“bin” </a:t>
            </a:r>
            <a:r>
              <a:rPr lang="en-US" sz="1800" b="0" dirty="0" smtClean="0">
                <a:latin typeface="+mn-lt"/>
                <a:cs typeface="Courier New" panose="02070309020205020404" pitchFamily="49" charset="0"/>
              </a:rPr>
              <a:t>entry. Local dependency for </a:t>
            </a:r>
            <a:r>
              <a:rPr lang="en-US" sz="1800" b="0" dirty="0" err="1" smtClean="0">
                <a:latin typeface="+mn-lt"/>
                <a:cs typeface="Courier New" panose="02070309020205020404" pitchFamily="49" charset="0"/>
              </a:rPr>
              <a:t>mraa</a:t>
            </a:r>
            <a:r>
              <a:rPr lang="en-US" sz="1800" b="0" dirty="0" smtClean="0">
                <a:latin typeface="+mn-lt"/>
                <a:cs typeface="Courier New" panose="02070309020205020404" pitchFamily="49" charset="0"/>
              </a:rPr>
              <a:t> (or skip)</a:t>
            </a:r>
            <a:endParaRPr lang="en-US" sz="1800" b="0" dirty="0">
              <a:latin typeface="+mn-lt"/>
              <a:cs typeface="Courier New" panose="02070309020205020404" pitchFamily="49" charset="0"/>
            </a:endParaRPr>
          </a:p>
          <a:p>
            <a:r>
              <a:rPr lang="en-US" sz="2400" dirty="0" smtClean="0"/>
              <a:t>Install</a:t>
            </a:r>
            <a:endParaRPr lang="en-US" sz="2400" dirty="0"/>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-g install</a:t>
            </a:r>
          </a:p>
          <a:p>
            <a:r>
              <a:rPr lang="en-US" sz="2400" dirty="0"/>
              <a:t>Test</a:t>
            </a:r>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mmax</a:t>
            </a:r>
            <a:r>
              <a:rPr lang="en-US" sz="1800" dirty="0">
                <a:latin typeface="Courier New" panose="02070309020205020404" pitchFamily="49" charset="0"/>
                <a:cs typeface="Courier New" panose="02070309020205020404" pitchFamily="49" charset="0"/>
              </a:rPr>
              <a:t>-blinker</a:t>
            </a:r>
          </a:p>
          <a:p>
            <a:endParaRPr lang="en-US" dirty="0"/>
          </a:p>
        </p:txBody>
      </p:sp>
    </p:spTree>
    <p:extLst>
      <p:ext uri="{BB962C8B-B14F-4D97-AF65-F5344CB8AC3E}">
        <p14:creationId xmlns:p14="http://schemas.microsoft.com/office/powerpoint/2010/main" val="3194360662"/>
      </p:ext>
    </p:extLst>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package for your application</a:t>
            </a:r>
            <a:endParaRPr lang="en-US" sz="2800" dirty="0"/>
          </a:p>
        </p:txBody>
      </p:sp>
      <p:sp>
        <p:nvSpPr>
          <p:cNvPr id="3" name="Content Placeholder 2"/>
          <p:cNvSpPr>
            <a:spLocks noGrp="1"/>
          </p:cNvSpPr>
          <p:nvPr>
            <p:ph sz="quarter" idx="13"/>
          </p:nvPr>
        </p:nvSpPr>
        <p:spPr/>
        <p:txBody>
          <a:bodyPr/>
          <a:lstStyle/>
          <a:p>
            <a:r>
              <a:rPr lang="en-US" sz="2400" dirty="0" smtClean="0"/>
              <a:t>Copy files to build host</a:t>
            </a:r>
          </a:p>
          <a:p>
            <a:pPr marL="257175" lvl="1" indent="0">
              <a:buNone/>
            </a:pPr>
            <a:r>
              <a:rPr lang="en-US" sz="1800" dirty="0" err="1">
                <a:latin typeface="Courier New" panose="02070309020205020404" pitchFamily="49" charset="0"/>
                <a:cs typeface="Courier New" panose="02070309020205020404" pitchFamily="49" charset="0"/>
              </a:rPr>
              <a:t>s</a:t>
            </a:r>
            <a:r>
              <a:rPr lang="en-US" sz="1800" dirty="0" err="1" smtClean="0">
                <a:latin typeface="Courier New" panose="02070309020205020404" pitchFamily="49" charset="0"/>
                <a:cs typeface="Courier New" panose="02070309020205020404" pitchFamily="49" charset="0"/>
              </a:rPr>
              <a:t>cp</a:t>
            </a:r>
            <a:r>
              <a:rPr lang="en-US" sz="1800" dirty="0" smtClean="0">
                <a:latin typeface="Courier New" panose="02070309020205020404" pitchFamily="49" charset="0"/>
                <a:cs typeface="Courier New" panose="02070309020205020404" pitchFamily="49" charset="0"/>
              </a:rPr>
              <a:t> –r </a:t>
            </a:r>
            <a:r>
              <a:rPr lang="en-US" sz="1800" dirty="0" err="1" smtClean="0">
                <a:latin typeface="Courier New" panose="02070309020205020404" pitchFamily="49" charset="0"/>
                <a:cs typeface="Courier New" panose="02070309020205020404" pitchFamily="49" charset="0"/>
                <a:hlinkClick r:id="rId2"/>
              </a:rPr>
              <a:t>root@x.x.x.x:mmax-blinker</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Check dependencies</a:t>
            </a:r>
          </a:p>
          <a:p>
            <a:pPr lvl="1"/>
            <a:r>
              <a:rPr lang="en-US" dirty="0" smtClean="0"/>
              <a:t>Local dependencies are for development only</a:t>
            </a:r>
          </a:p>
          <a:p>
            <a:r>
              <a:rPr lang="en-US" sz="2400" dirty="0" smtClean="0"/>
              <a:t>Now create package</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add /path/to/</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edit-recipe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 </a:t>
            </a:r>
          </a:p>
          <a:p>
            <a:pPr lvl="1"/>
            <a:endParaRPr lang="en-US" dirty="0"/>
          </a:p>
        </p:txBody>
      </p:sp>
    </p:spTree>
    <p:extLst>
      <p:ext uri="{BB962C8B-B14F-4D97-AF65-F5344CB8AC3E}">
        <p14:creationId xmlns:p14="http://schemas.microsoft.com/office/powerpoint/2010/main" val="2751750801"/>
      </p:ext>
    </p:extLst>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Build, deploy and run application</a:t>
            </a:r>
            <a:endParaRPr lang="en-US" sz="2800" dirty="0"/>
          </a:p>
        </p:txBody>
      </p:sp>
      <p:sp>
        <p:nvSpPr>
          <p:cNvPr id="3" name="Content Placeholder 2"/>
          <p:cNvSpPr>
            <a:spLocks noGrp="1"/>
          </p:cNvSpPr>
          <p:nvPr>
            <p:ph sz="quarter" idx="13"/>
          </p:nvPr>
        </p:nvSpPr>
        <p:spPr/>
        <p:txBody>
          <a:bodyPr/>
          <a:lstStyle/>
          <a:p>
            <a:r>
              <a:rPr lang="en-US" sz="2400" dirty="0" smtClean="0"/>
              <a:t>Build</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Deploy</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devtool</a:t>
            </a:r>
            <a:r>
              <a:rPr lang="en-US" sz="1600" dirty="0" smtClean="0">
                <a:latin typeface="Courier New" panose="02070309020205020404" pitchFamily="49" charset="0"/>
                <a:cs typeface="Courier New" panose="02070309020205020404" pitchFamily="49" charset="0"/>
              </a:rPr>
              <a:t> deploy-target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 </a:t>
            </a:r>
            <a:r>
              <a:rPr lang="en-US" sz="1600" dirty="0" err="1" smtClean="0">
                <a:latin typeface="Courier New" panose="02070309020205020404" pitchFamily="49" charset="0"/>
                <a:cs typeface="Courier New" panose="02070309020205020404" pitchFamily="49" charset="0"/>
                <a:hlinkClick r:id="rId2"/>
              </a:rPr>
              <a:t>root@x.x.x.x</a:t>
            </a:r>
            <a:endParaRPr lang="en-US" sz="1600" dirty="0" smtClean="0">
              <a:latin typeface="Courier New" panose="02070309020205020404" pitchFamily="49" charset="0"/>
              <a:cs typeface="Courier New" panose="02070309020205020404" pitchFamily="49" charset="0"/>
            </a:endParaRPr>
          </a:p>
          <a:p>
            <a:pPr marL="257175" lvl="1" indent="0">
              <a:buNone/>
            </a:pPr>
            <a:r>
              <a:rPr lang="en-US" sz="1600" dirty="0" smtClean="0">
                <a:latin typeface="Courier New" panose="02070309020205020404" pitchFamily="49" charset="0"/>
                <a:cs typeface="Courier New" panose="02070309020205020404" pitchFamily="49" charset="0"/>
              </a:rPr>
              <a:t># ln -s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/lib/</a:t>
            </a:r>
            <a:r>
              <a:rPr lang="en-US" sz="1600" dirty="0" err="1" smtClean="0">
                <a:latin typeface="Courier New" panose="02070309020205020404" pitchFamily="49" charset="0"/>
                <a:cs typeface="Courier New" panose="02070309020205020404" pitchFamily="49" charset="0"/>
              </a:rPr>
              <a:t>node_modules</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-blinker/Blink-IO.js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chmod</a:t>
            </a:r>
            <a:r>
              <a:rPr lang="en-US" sz="1600" dirty="0" smtClean="0">
                <a:latin typeface="Courier New" panose="02070309020205020404" pitchFamily="49" charset="0"/>
                <a:cs typeface="Courier New" panose="02070309020205020404" pitchFamily="49" charset="0"/>
              </a:rPr>
              <a:t> +x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r>
              <a:rPr lang="en-US" sz="2400" dirty="0" smtClean="0">
                <a:latin typeface="+mj-lt"/>
                <a:cs typeface="Courier New" panose="02070309020205020404" pitchFamily="49" charset="0"/>
              </a:rPr>
              <a:t>Run</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endParaRPr lang="en-US" sz="1600" dirty="0">
              <a:latin typeface="Courier New" panose="02070309020205020404" pitchFamily="49" charset="0"/>
              <a:cs typeface="Courier New" panose="02070309020205020404" pitchFamily="49" charset="0"/>
            </a:endParaRPr>
          </a:p>
          <a:p>
            <a:pPr marL="257175" lvl="1" indent="0">
              <a:buNone/>
            </a:pPr>
            <a:endParaRPr lang="en-US" sz="1800" dirty="0" smtClean="0">
              <a:latin typeface="Courier New" panose="02070309020205020404" pitchFamily="49" charset="0"/>
              <a:cs typeface="Courier New" panose="02070309020205020404" pitchFamily="49" charset="0"/>
            </a:endParaRPr>
          </a:p>
          <a:p>
            <a:pPr lvl="1"/>
            <a:endParaRPr lang="en-US" dirty="0" smtClean="0"/>
          </a:p>
          <a:p>
            <a:endParaRPr lang="en-US" dirty="0"/>
          </a:p>
        </p:txBody>
      </p:sp>
    </p:spTree>
    <p:extLst>
      <p:ext uri="{BB962C8B-B14F-4D97-AF65-F5344CB8AC3E}">
        <p14:creationId xmlns:p14="http://schemas.microsoft.com/office/powerpoint/2010/main" val="2308275978"/>
      </p:ext>
    </p:extLst>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Keep in Touch</a:t>
            </a:r>
            <a:endParaRPr lang="en-US" sz="2800"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wiki.yoctoproject.org/wiki/Nodejs_Workflow_Improvements</a:t>
            </a:r>
            <a:endParaRPr lang="en-US" dirty="0" smtClean="0"/>
          </a:p>
          <a:p>
            <a:endParaRPr lang="en-US" dirty="0"/>
          </a:p>
        </p:txBody>
      </p:sp>
    </p:spTree>
    <p:extLst>
      <p:ext uri="{BB962C8B-B14F-4D97-AF65-F5344CB8AC3E}">
        <p14:creationId xmlns:p14="http://schemas.microsoft.com/office/powerpoint/2010/main" val="338556985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0000" lnSpcReduction="20000"/>
          </a:bodyPr>
          <a:lstStyle/>
          <a:p>
            <a:pPr marL="457200" indent="-457200"/>
            <a:r>
              <a:rPr lang="en-US" sz="2800" u="sng" dirty="0" smtClean="0">
                <a:solidFill>
                  <a:schemeClr val="tx1"/>
                </a:solidFill>
              </a:rPr>
              <a:t>Optional:</a:t>
            </a:r>
            <a:r>
              <a:rPr lang="en-US" sz="2800" dirty="0" smtClean="0">
                <a:solidFill>
                  <a:schemeClr val="tx1"/>
                </a:solidFill>
              </a:rPr>
              <a:t> build core-image-minimal first</a:t>
            </a:r>
            <a:r>
              <a:rPr lang="en-US" sz="2800" b="0" dirty="0" smtClean="0">
                <a:solidFill>
                  <a:schemeClr val="tx1"/>
                </a:solidFill>
              </a:rPr>
              <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pwd</a:t>
            </a:r>
            <a:r>
              <a:rPr lang="en-US" sz="2200" b="0" dirty="0">
                <a:solidFill>
                  <a:schemeClr val="tx1"/>
                </a:solidFill>
                <a:latin typeface="Courier New" panose="02070309020205020404" pitchFamily="49" charset="0"/>
                <a:cs typeface="Courier New" panose="02070309020205020404" pitchFamily="49" charset="0"/>
              </a:rPr>
              <a:t> </a:t>
            </a:r>
            <a:br>
              <a:rPr lang="en-US" sz="2200" b="0" dirty="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(should be in /scratch/build-</a:t>
            </a:r>
            <a:r>
              <a:rPr lang="en-US" sz="2200" b="0" dirty="0" err="1" smtClean="0">
                <a:solidFill>
                  <a:schemeClr val="tx1"/>
                </a:solidFill>
                <a:latin typeface="Courier New" panose="02070309020205020404" pitchFamily="49" charset="0"/>
                <a:cs typeface="Courier New" panose="02070309020205020404" pitchFamily="49" charset="0"/>
              </a:rPr>
              <a:t>devday</a:t>
            </a:r>
            <a:r>
              <a:rPr lang="en-US" sz="2200" b="0" dirty="0" smtClean="0">
                <a:solidFill>
                  <a:schemeClr val="tx1"/>
                </a:solidFill>
                <a:latin typeface="Courier New" panose="02070309020205020404" pitchFamily="49" charset="0"/>
                <a:cs typeface="Courier New" panose="02070309020205020404" pitchFamily="49" charset="0"/>
              </a:rPr>
              <a:t>)</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devtool</a:t>
            </a:r>
            <a:r>
              <a:rPr lang="en-US" sz="2200" b="0" dirty="0" smtClean="0">
                <a:solidFill>
                  <a:schemeClr val="tx1"/>
                </a:solidFill>
                <a:latin typeface="Courier New" panose="02070309020205020404" pitchFamily="49" charset="0"/>
                <a:cs typeface="Courier New" panose="02070309020205020404" pitchFamily="49" charset="0"/>
              </a:rPr>
              <a:t> build-image core-image-minimal</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recipe</a:t>
            </a:r>
            <a:endParaRPr lang="en-US" sz="2800" b="0" dirty="0">
              <a:solidFill>
                <a:schemeClr val="tx1"/>
              </a:solidFill>
            </a:endParaRP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devtool</a:t>
            </a:r>
            <a:r>
              <a:rPr lang="en-US" sz="2300" b="0" dirty="0">
                <a:solidFill>
                  <a:schemeClr val="tx1"/>
                </a:solidFill>
                <a:latin typeface="Courier New" panose="02070309020205020404" pitchFamily="49" charset="0"/>
                <a:cs typeface="Courier New" panose="02070309020205020404" pitchFamily="49" charset="0"/>
              </a:rPr>
              <a:t> add </a:t>
            </a:r>
            <a:r>
              <a:rPr lang="en-US" sz="2300" b="0" dirty="0" err="1">
                <a:solidFill>
                  <a:schemeClr val="tx1"/>
                </a:solidFill>
                <a:latin typeface="Courier New" panose="02070309020205020404" pitchFamily="49" charset="0"/>
                <a:cs typeface="Courier New" panose="02070309020205020404" pitchFamily="49" charset="0"/>
              </a:rPr>
              <a:t>nano</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https</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www.nano-editor.org</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dist</a:t>
            </a:r>
            <a:r>
              <a:rPr lang="en-US" sz="2300" b="0" dirty="0">
                <a:solidFill>
                  <a:schemeClr val="tx1"/>
                </a:solidFill>
                <a:latin typeface="Courier New" panose="02070309020205020404" pitchFamily="49" charset="0"/>
                <a:cs typeface="Courier New" panose="02070309020205020404" pitchFamily="49" charset="0"/>
              </a:rPr>
              <a:t>/v2.7/nano-2.7.4.tar.xz</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Examine what </a:t>
            </a:r>
            <a:r>
              <a:rPr lang="en-US" sz="2800" i="1" dirty="0" err="1" smtClean="0">
                <a:solidFill>
                  <a:schemeClr val="tx1"/>
                </a:solidFill>
                <a:latin typeface="Courier" charset="0"/>
                <a:ea typeface="Courier" charset="0"/>
                <a:cs typeface="Courier" charset="0"/>
              </a:rPr>
              <a:t>devtool</a:t>
            </a:r>
            <a:r>
              <a:rPr lang="en-US" sz="2800" i="1" dirty="0" smtClean="0">
                <a:solidFill>
                  <a:schemeClr val="tx1"/>
                </a:solidFill>
              </a:rPr>
              <a:t> created:</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ls </a:t>
            </a:r>
            <a:r>
              <a:rPr lang="en-US" sz="2300" i="1" dirty="0" smtClean="0">
                <a:solidFill>
                  <a:schemeClr val="tx1"/>
                </a:solidFill>
                <a:latin typeface="Courier New" panose="02070309020205020404" pitchFamily="49" charset="0"/>
                <a:cs typeface="Courier New" panose="02070309020205020404" pitchFamily="49" charset="0"/>
              </a:rPr>
              <a:t>workspace</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find workspace/recipes</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workspace/sources/</a:t>
            </a:r>
            <a:r>
              <a:rPr lang="en-US" sz="2300" i="1" dirty="0" err="1">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git</a:t>
            </a:r>
            <a:r>
              <a:rPr lang="en-US" sz="2300" i="1" dirty="0" smtClean="0">
                <a:solidFill>
                  <a:schemeClr val="tx1"/>
                </a:solidFill>
                <a:latin typeface="Courier New" panose="02070309020205020404" pitchFamily="49" charset="0"/>
                <a:cs typeface="Courier New" panose="02070309020205020404" pitchFamily="49" charset="0"/>
              </a:rPr>
              <a:t> log</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Now we are ready to build it:</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build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build-image core-image-minimal</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4967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2800" b="0" dirty="0" smtClean="0">
                <a:solidFill>
                  <a:schemeClr val="tx1"/>
                </a:solidFill>
              </a:rPr>
              <a:t>Run our image in QEMU</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runqemu</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slirp</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nographic</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qemuarm</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(login as root, no password)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Run our application</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nano</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(Ctrl-x to exit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Examine where it was installed</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ls /</a:t>
            </a:r>
            <a:r>
              <a:rPr lang="en-US" sz="2300" i="1" dirty="0" err="1" smtClean="0">
                <a:solidFill>
                  <a:schemeClr val="tx1"/>
                </a:solidFill>
                <a:latin typeface="Courier New" panose="02070309020205020404" pitchFamily="49" charset="0"/>
                <a:cs typeface="Courier New" panose="02070309020205020404" pitchFamily="49" charset="0"/>
              </a:rPr>
              <a:t>usr</a:t>
            </a:r>
            <a:r>
              <a:rPr lang="en-US" sz="2300" i="1" dirty="0" smtClean="0">
                <a:solidFill>
                  <a:schemeClr val="tx1"/>
                </a:solidFill>
                <a:latin typeface="Courier New" panose="02070309020205020404" pitchFamily="49" charset="0"/>
                <a:cs typeface="Courier New" panose="02070309020205020404" pitchFamily="49" charset="0"/>
              </a:rPr>
              <a:t>/bin/</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 exit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(Ctrl-a x to exit </a:t>
            </a:r>
            <a:r>
              <a:rPr lang="en-US" sz="2300" i="1" dirty="0" err="1" smtClean="0">
                <a:solidFill>
                  <a:schemeClr val="tx1"/>
                </a:solidFill>
                <a:latin typeface="Courier New" panose="02070309020205020404" pitchFamily="49" charset="0"/>
                <a:cs typeface="Courier New" panose="02070309020205020404" pitchFamily="49" charset="0"/>
              </a:rPr>
              <a:t>qemu</a:t>
            </a:r>
            <a:r>
              <a:rPr lang="en-US" sz="2300" i="1" dirty="0" smtClean="0">
                <a:solidFill>
                  <a:schemeClr val="tx1"/>
                </a:solidFill>
                <a:latin typeface="Courier New" panose="02070309020205020404" pitchFamily="49" charset="0"/>
                <a:cs typeface="Courier New" panose="02070309020205020404" pitchFamily="49" charset="0"/>
              </a:rPr>
              <a:t>)</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0490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b="0" dirty="0" smtClean="0">
                <a:solidFill>
                  <a:schemeClr val="tx1"/>
                </a:solidFill>
              </a:rPr>
              <a:t>“Publish” our recipe</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Clean up</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rm</a:t>
            </a:r>
            <a:r>
              <a:rPr lang="en-US" sz="2300" i="1" dirty="0" smtClean="0">
                <a:solidFill>
                  <a:schemeClr val="tx1"/>
                </a:solidFill>
                <a:latin typeface="Courier New" panose="02070309020205020404" pitchFamily="49" charset="0"/>
                <a:cs typeface="Courier New" panose="02070309020205020404" pitchFamily="49" charset="0"/>
              </a:rPr>
              <a:t> </a:t>
            </a:r>
            <a:r>
              <a:rPr lang="mr-IN"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rf</a:t>
            </a:r>
            <a:r>
              <a:rPr lang="en-US" sz="2300" i="1" dirty="0" smtClean="0">
                <a:solidFill>
                  <a:schemeClr val="tx1"/>
                </a:solidFill>
                <a:latin typeface="Courier New" panose="02070309020205020404" pitchFamily="49" charset="0"/>
                <a:cs typeface="Courier New" panose="02070309020205020404" pitchFamily="49" charset="0"/>
              </a:rPr>
              <a:t> workspace/sources/</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accent1"/>
                </a:solidFill>
                <a:cs typeface="Courier New" panose="02070309020205020404" pitchFamily="49" charset="0"/>
              </a:rPr>
              <a:t>Profit!</a:t>
            </a:r>
            <a:endParaRPr lang="en-US"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6379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1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sz="2800" i="1" dirty="0" smtClean="0">
                <a:solidFill>
                  <a:schemeClr val="tx1"/>
                </a:solidFill>
                <a:latin typeface="Courier New" panose="02070309020205020404" pitchFamily="49" charset="0"/>
                <a:cs typeface="Courier New" panose="02070309020205020404" pitchFamily="49" charset="0"/>
              </a:rPr>
              <a:t>Hello, world!</a:t>
            </a:r>
            <a:endParaRPr lang="en-US" sz="28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24673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world!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Publish our new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finish hello ../meta-foo</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21147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3200" b="0" dirty="0" smtClean="0">
                <a:solidFill>
                  <a:schemeClr val="tx1"/>
                </a:solidFill>
              </a:rPr>
              <a:t>Might need to let </a:t>
            </a:r>
            <a:r>
              <a:rPr lang="en-US" sz="3200" b="0" dirty="0" err="1" smtClean="0">
                <a:solidFill>
                  <a:schemeClr val="tx1"/>
                </a:solidFill>
              </a:rPr>
              <a:t>git</a:t>
            </a:r>
            <a:r>
              <a:rPr lang="en-US" sz="3200" b="0" dirty="0" smtClean="0">
                <a:solidFill>
                  <a:schemeClr val="tx1"/>
                </a:solidFill>
              </a:rPr>
              <a:t> know who you are</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user.email</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a:solidFill>
                  <a:schemeClr val="tx1"/>
                </a:solidFill>
                <a:latin typeface="Courier New" panose="02070309020205020404" pitchFamily="49" charset="0"/>
                <a:cs typeface="Courier New" panose="02070309020205020404" pitchFamily="49" charset="0"/>
                <a:hlinkClick r:id="rId3"/>
              </a:rPr>
              <a:t>you@example.com </a:t>
            </a:r>
            <a:r>
              <a:rPr lang="en-US" sz="2800" b="0" dirty="0">
                <a:solidFill>
                  <a:schemeClr val="tx1"/>
                </a:solidFill>
                <a:latin typeface="Courier New" panose="02070309020205020404" pitchFamily="49" charset="0"/>
                <a:cs typeface="Courier New" panose="02070309020205020404" pitchFamily="49" charset="0"/>
              </a:rPr>
              <a:t/>
            </a:r>
            <a:br>
              <a:rPr lang="en-US" sz="2800" b="0" dirty="0">
                <a:solidFill>
                  <a:schemeClr val="tx1"/>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user.name</a:t>
            </a:r>
            <a:r>
              <a:rPr lang="en-US" sz="2800" b="0" i="1" dirty="0">
                <a:solidFill>
                  <a:schemeClr val="tx1"/>
                </a:solidFill>
                <a:latin typeface="Courier New" panose="02070309020205020404" pitchFamily="49" charset="0"/>
                <a:cs typeface="Courier New" panose="02070309020205020404" pitchFamily="49" charset="0"/>
              </a:rPr>
              <a:t> "Your Name”</a:t>
            </a:r>
          </a:p>
          <a:p>
            <a:pPr marL="457200" indent="-457200"/>
            <a:r>
              <a:rPr lang="en-US" sz="2800" b="0" dirty="0" smtClean="0">
                <a:solidFill>
                  <a:schemeClr val="tx1"/>
                </a:solidFill>
              </a:rPr>
              <a:t>Modify our application’s source code</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modify 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pushd</a:t>
            </a:r>
            <a:r>
              <a:rPr lang="en-US" sz="2300" b="0" dirty="0" smtClean="0">
                <a:solidFill>
                  <a:schemeClr val="tx1"/>
                </a:solidFill>
                <a:latin typeface="Courier New" panose="02070309020205020404" pitchFamily="49" charset="0"/>
                <a:cs typeface="Courier New" panose="02070309020205020404" pitchFamily="49" charset="0"/>
              </a:rPr>
              <a:t> workspace/sources/hello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sed</a:t>
            </a: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i</a:t>
            </a:r>
            <a:r>
              <a:rPr lang="en-US" sz="2300" b="0" dirty="0">
                <a:solidFill>
                  <a:schemeClr val="tx1"/>
                </a:solidFill>
                <a:latin typeface="Courier New" panose="02070309020205020404" pitchFamily="49" charset="0"/>
                <a:cs typeface="Courier New" panose="02070309020205020404" pitchFamily="49" charset="0"/>
              </a:rPr>
              <a:t> -e '</a:t>
            </a:r>
            <a:r>
              <a:rPr lang="en-US" sz="2300" b="0" dirty="0" err="1">
                <a:solidFill>
                  <a:schemeClr val="tx1"/>
                </a:solidFill>
                <a:latin typeface="Courier New" panose="02070309020205020404" pitchFamily="49" charset="0"/>
                <a:cs typeface="Courier New" panose="02070309020205020404" pitchFamily="49" charset="0"/>
              </a:rPr>
              <a:t>s:"Hello</a:t>
            </a:r>
            <a:r>
              <a:rPr lang="en-US" sz="2300" b="0" dirty="0">
                <a:solidFill>
                  <a:schemeClr val="tx1"/>
                </a:solidFill>
                <a:latin typeface="Courier New" panose="02070309020205020404" pitchFamily="49" charset="0"/>
                <a:cs typeface="Courier New" panose="02070309020205020404" pitchFamily="49" charset="0"/>
              </a:rPr>
              <a:t>, world!":"Hello, Prague!":g' </a:t>
            </a:r>
            <a:r>
              <a:rPr lang="en-US" sz="2300" b="0" dirty="0" err="1" smtClean="0">
                <a:solidFill>
                  <a:schemeClr val="tx1"/>
                </a:solidFill>
                <a:latin typeface="Courier New" panose="02070309020205020404" pitchFamily="49" charset="0"/>
                <a:cs typeface="Courier New" panose="02070309020205020404" pitchFamily="49" charset="0"/>
              </a:rPr>
              <a:t>src</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err="1" smtClean="0">
                <a:solidFill>
                  <a:schemeClr val="tx1"/>
                </a:solidFill>
                <a:latin typeface="Courier New" panose="02070309020205020404" pitchFamily="49" charset="0"/>
                <a:cs typeface="Courier New" panose="02070309020205020404" pitchFamily="49" charset="0"/>
              </a:rPr>
              <a:t>hello.c</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log</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a:solidFill>
                  <a:schemeClr val="tx1"/>
                </a:solidFill>
                <a:latin typeface="Courier New" panose="02070309020205020404" pitchFamily="49" charset="0"/>
                <a:cs typeface="Courier New" panose="02070309020205020404" pitchFamily="49" charset="0"/>
              </a:rPr>
              <a:t>commit -m "Change world to Prague"</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Build and run our modified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devtool</a:t>
            </a:r>
            <a:r>
              <a:rPr lang="en-US" i="1" dirty="0" smtClean="0">
                <a:solidFill>
                  <a:schemeClr val="tx1"/>
                </a:solidFill>
                <a:latin typeface="Courier New" panose="02070309020205020404" pitchFamily="49" charset="0"/>
                <a:cs typeface="Courier New" panose="02070309020205020404" pitchFamily="49" charset="0"/>
              </a:rPr>
              <a:t> build-image core-image-minimal</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runqemu</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slirp</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nographic</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qemuarm</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(login as root, no password)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Prague!</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59939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lvl="1" indent="-457200">
              <a:spcBef>
                <a:spcPct val="75000"/>
              </a:spcBef>
              <a:buClr>
                <a:schemeClr val="accent1"/>
              </a:buClr>
            </a:pPr>
            <a:r>
              <a:rPr lang="en-US" sz="3200" i="1" dirty="0">
                <a:solidFill>
                  <a:schemeClr val="tx1"/>
                </a:solidFill>
                <a:cs typeface="Courier New" panose="02070309020205020404" pitchFamily="49" charset="0"/>
              </a:rPr>
              <a:t>Publish our </a:t>
            </a:r>
            <a:r>
              <a:rPr lang="en-US" sz="3200" i="1" dirty="0" err="1">
                <a:solidFill>
                  <a:schemeClr val="tx1"/>
                </a:solidFill>
                <a:cs typeface="Courier New" panose="02070309020205020404" pitchFamily="49" charset="0"/>
              </a:rPr>
              <a:t>modifed</a:t>
            </a:r>
            <a:r>
              <a:rPr lang="en-US" sz="3200" i="1" dirty="0">
                <a:solidFill>
                  <a:schemeClr val="tx1"/>
                </a:solidFill>
                <a:cs typeface="Courier New" panose="02070309020205020404" pitchFamily="49" charset="0"/>
              </a:rPr>
              <a:t> source and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popd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finish hello ../meta-foo</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Review what changed</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pushd</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smtClean="0">
                <a:solidFill>
                  <a:schemeClr val="tx1"/>
                </a:solidFill>
                <a:latin typeface="Courier New" panose="02070309020205020404" pitchFamily="49" charset="0"/>
                <a:cs typeface="Courier New" panose="02070309020205020404" pitchFamily="49" charset="0"/>
              </a:rPr>
              <a:t>meta-foo/recipes-hello/hello</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ls</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hello_2.10.bb</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a:t>
            </a:r>
            <a:r>
              <a:rPr lang="en-US" sz="2800" b="0" i="1" dirty="0">
                <a:solidFill>
                  <a:schemeClr val="tx1"/>
                </a:solidFill>
                <a:latin typeface="Courier New" panose="02070309020205020404" pitchFamily="49" charset="0"/>
                <a:cs typeface="Courier New" panose="02070309020205020404" pitchFamily="49" charset="0"/>
              </a:rPr>
              <a:t>hello_%.</a:t>
            </a:r>
            <a:r>
              <a:rPr lang="en-US" sz="2800" b="0" i="1" dirty="0" err="1" smtClean="0">
                <a:solidFill>
                  <a:schemeClr val="tx1"/>
                </a:solidFill>
                <a:latin typeface="Courier New" panose="02070309020205020404" pitchFamily="49" charset="0"/>
                <a:cs typeface="Courier New" panose="02070309020205020404" pitchFamily="49" charset="0"/>
              </a:rPr>
              <a:t>bbappend</a:t>
            </a:r>
            <a:r>
              <a:rPr lang="en-US" sz="2800" b="0" i="1" dirty="0" smtClean="0">
                <a:solidFill>
                  <a:schemeClr val="tx1"/>
                </a:solidFill>
                <a:latin typeface="Courier New" panose="02070309020205020404" pitchFamily="49" charset="0"/>
                <a:cs typeface="Courier New" panose="02070309020205020404" pitchFamily="49" charset="0"/>
              </a:rPr>
              <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hello/0001-Change-world-to-Prague.patch</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a:t>
            </a:r>
            <a:r>
              <a:rPr lang="en-US" sz="2800" b="0" i="1" dirty="0" err="1" smtClean="0">
                <a:solidFill>
                  <a:schemeClr val="tx1"/>
                </a:solidFill>
                <a:latin typeface="Courier New" panose="02070309020205020404" pitchFamily="49" charset="0"/>
                <a:cs typeface="Courier New" panose="02070309020205020404" pitchFamily="49" charset="0"/>
              </a:rPr>
              <a:t>popd</a:t>
            </a:r>
            <a:endParaRPr lang="en-US" sz="2800" b="0" i="1" dirty="0" smtClean="0">
              <a:solidFill>
                <a:schemeClr val="tx1"/>
              </a:solidFill>
              <a:latin typeface="Courier New" panose="02070309020205020404" pitchFamily="49" charset="0"/>
              <a:cs typeface="Courier New" panose="02070309020205020404" pitchFamily="49" charset="0"/>
            </a:endParaRPr>
          </a:p>
          <a:p>
            <a:pPr marL="457200" lvl="1" indent="-457200">
              <a:spcBef>
                <a:spcPct val="75000"/>
              </a:spcBef>
              <a:buClr>
                <a:schemeClr val="accent1"/>
              </a:buClr>
            </a:pPr>
            <a:r>
              <a:rPr lang="en-US" sz="2800" b="0" dirty="0" smtClean="0">
                <a:solidFill>
                  <a:schemeClr val="tx1"/>
                </a:solidFill>
              </a:rPr>
              <a:t>Cleanup</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7954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1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Upgrade our </a:t>
            </a:r>
            <a:r>
              <a:rPr lang="en-US" sz="3200" i="1" dirty="0" err="1" smtClean="0">
                <a:solidFill>
                  <a:schemeClr val="tx1"/>
                </a:solidFill>
                <a:cs typeface="Courier New" panose="02070309020205020404" pitchFamily="49" charset="0"/>
              </a:rPr>
              <a:t>nano</a:t>
            </a:r>
            <a:r>
              <a:rPr lang="en-US" sz="3200" i="1" dirty="0" smtClean="0">
                <a:solidFill>
                  <a:schemeClr val="tx1"/>
                </a:solidFill>
                <a:cs typeface="Courier New" panose="02070309020205020404" pitchFamily="49" charset="0"/>
              </a:rPr>
              <a:t> recipe to the latest version</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upgrade </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--version 2.8.7</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(Hack) Fix fetch URL to allow upgrade to v2.8.x</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sed</a:t>
            </a:r>
            <a:r>
              <a:rPr lang="en-US" sz="2600" b="0" i="1" dirty="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i</a:t>
            </a:r>
            <a:r>
              <a:rPr lang="en-US" sz="2600" b="0" i="1" dirty="0">
                <a:solidFill>
                  <a:schemeClr val="tx1"/>
                </a:solidFill>
                <a:latin typeface="Courier New" panose="02070309020205020404" pitchFamily="49" charset="0"/>
                <a:cs typeface="Courier New" panose="02070309020205020404" pitchFamily="49" charset="0"/>
              </a:rPr>
              <a:t> -e 's:v2.7:v2.8:g' </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../meta-foo/recipes-</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/nano_2.7.4.bb</a:t>
            </a:r>
          </a:p>
          <a:p>
            <a:pPr marL="457200" indent="-457200"/>
            <a:r>
              <a:rPr lang="en-US" sz="2800" b="0" i="1" dirty="0" smtClean="0">
                <a:solidFill>
                  <a:srgbClr val="00B0F0"/>
                </a:solidFill>
                <a:latin typeface="arial" charset="0"/>
                <a:cs typeface="Courier New" panose="02070309020205020404" pitchFamily="49" charset="0"/>
              </a:rPr>
              <a:t>NOTE: there is a </a:t>
            </a:r>
            <a:r>
              <a:rPr lang="en-US" sz="2800" b="0" i="1" dirty="0" err="1" smtClean="0">
                <a:solidFill>
                  <a:srgbClr val="00B0F0"/>
                </a:solidFill>
                <a:latin typeface="arial" charset="0"/>
                <a:cs typeface="Courier New" panose="02070309020205020404" pitchFamily="49" charset="0"/>
              </a:rPr>
              <a:t>bugzilla</a:t>
            </a:r>
            <a:r>
              <a:rPr lang="en-US" sz="2800" b="0" i="1" dirty="0" smtClean="0">
                <a:solidFill>
                  <a:srgbClr val="00B0F0"/>
                </a:solidFill>
                <a:latin typeface="arial" charset="0"/>
                <a:cs typeface="Courier New" panose="02070309020205020404" pitchFamily="49" charset="0"/>
              </a:rPr>
              <a:t> open to add the ability to change the fetch </a:t>
            </a:r>
            <a:r>
              <a:rPr lang="en-US" sz="2800" b="0" i="1" dirty="0">
                <a:solidFill>
                  <a:srgbClr val="00B0F0"/>
                </a:solidFill>
                <a:latin typeface="arial" charset="0"/>
                <a:cs typeface="Courier New" panose="02070309020205020404" pitchFamily="49" charset="0"/>
              </a:rPr>
              <a:t>URL [https://</a:t>
            </a:r>
            <a:r>
              <a:rPr lang="en-US" sz="2800" b="0" i="1" dirty="0" err="1" smtClean="0">
                <a:solidFill>
                  <a:srgbClr val="00B0F0"/>
                </a:solidFill>
                <a:latin typeface="arial" charset="0"/>
                <a:cs typeface="Courier New" panose="02070309020205020404" pitchFamily="49" charset="0"/>
              </a:rPr>
              <a:t>bugzilla.yoctoproject.org</a:t>
            </a:r>
            <a:r>
              <a:rPr lang="en-US" sz="2800" b="0" i="1" dirty="0" smtClean="0">
                <a:solidFill>
                  <a:srgbClr val="00B0F0"/>
                </a:solidFill>
                <a:latin typeface="arial" charset="0"/>
                <a:cs typeface="Courier New" panose="02070309020205020404" pitchFamily="49" charset="0"/>
              </a:rPr>
              <a:t>/</a:t>
            </a:r>
            <a:r>
              <a:rPr lang="en-US" sz="2800" b="0" i="1" dirty="0" err="1" smtClean="0">
                <a:solidFill>
                  <a:srgbClr val="00B0F0"/>
                </a:solidFill>
                <a:latin typeface="arial" charset="0"/>
                <a:cs typeface="Courier New" panose="02070309020205020404" pitchFamily="49" charset="0"/>
              </a:rPr>
              <a:t>show_bug.cgi?id</a:t>
            </a:r>
            <a:r>
              <a:rPr lang="en-US" sz="2800" b="0" i="1" dirty="0" smtClean="0">
                <a:solidFill>
                  <a:srgbClr val="00B0F0"/>
                </a:solidFill>
                <a:latin typeface="arial" charset="0"/>
                <a:cs typeface="Courier New" panose="02070309020205020404" pitchFamily="49" charset="0"/>
              </a:rPr>
              <a:t>=10722]</a:t>
            </a:r>
          </a:p>
          <a:p>
            <a:pPr marL="457200" lvl="1" indent="-457200">
              <a:spcBef>
                <a:spcPct val="75000"/>
              </a:spcBef>
              <a:buClr>
                <a:schemeClr val="accent1"/>
              </a:buClr>
            </a:pPr>
            <a:r>
              <a:rPr lang="en-US" sz="2800" b="0" dirty="0" smtClean="0">
                <a:solidFill>
                  <a:schemeClr val="tx1"/>
                </a:solidFill>
              </a:rPr>
              <a:t>Cleanup our failed upgrade attempt</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Actually upgrade</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a:t>
            </a:r>
            <a:r>
              <a:rPr lang="en-US" sz="2800" i="1" dirty="0" err="1">
                <a:solidFill>
                  <a:schemeClr val="tx1"/>
                </a:solidFill>
                <a:latin typeface="Courier New" panose="02070309020205020404" pitchFamily="49" charset="0"/>
                <a:cs typeface="Courier New" panose="02070309020205020404" pitchFamily="49" charset="0"/>
              </a:rPr>
              <a:t>devtool</a:t>
            </a:r>
            <a:r>
              <a:rPr lang="en-US" sz="2800" i="1" dirty="0">
                <a:solidFill>
                  <a:schemeClr val="tx1"/>
                </a:solidFill>
                <a:latin typeface="Courier New" panose="02070309020205020404" pitchFamily="49" charset="0"/>
                <a:cs typeface="Courier New" panose="02070309020205020404" pitchFamily="49" charset="0"/>
              </a:rPr>
              <a:t> upgrade </a:t>
            </a:r>
            <a:r>
              <a:rPr lang="en-US" sz="2800" i="1" dirty="0" err="1">
                <a:solidFill>
                  <a:schemeClr val="tx1"/>
                </a:solidFill>
                <a:latin typeface="Courier New" panose="02070309020205020404" pitchFamily="49" charset="0"/>
                <a:cs typeface="Courier New" panose="02070309020205020404" pitchFamily="49" charset="0"/>
              </a:rPr>
              <a:t>nano</a:t>
            </a:r>
            <a:r>
              <a:rPr lang="en-US" sz="2800" i="1" dirty="0">
                <a:solidFill>
                  <a:schemeClr val="tx1"/>
                </a:solidFill>
                <a:latin typeface="Courier New" panose="02070309020205020404" pitchFamily="49" charset="0"/>
                <a:cs typeface="Courier New" panose="02070309020205020404" pitchFamily="49" charset="0"/>
              </a:rPr>
              <a:t> --version 2.8.7</a:t>
            </a: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2074453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2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Review what changed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ls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cat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/nano_2.8.7.bb</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Test our upgraded application</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devtool</a:t>
            </a:r>
            <a:r>
              <a:rPr lang="en-US" sz="2600" b="0" i="1" dirty="0" smtClean="0">
                <a:solidFill>
                  <a:schemeClr val="tx1"/>
                </a:solidFill>
                <a:latin typeface="Courier New" panose="02070309020205020404" pitchFamily="49" charset="0"/>
                <a:cs typeface="Courier New" panose="02070309020205020404" pitchFamily="49" charset="0"/>
              </a:rPr>
              <a:t> build-image core-image-minimal</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runqemu</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slirp</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nographic</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qemuarm</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(login as root, no password)</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(Ctrl-x to exit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exit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(Ctrl-a x to exit </a:t>
            </a:r>
            <a:r>
              <a:rPr lang="en-US" sz="2600" b="0" i="1" dirty="0" err="1" smtClean="0">
                <a:solidFill>
                  <a:schemeClr val="tx1"/>
                </a:solidFill>
                <a:latin typeface="Courier New" panose="02070309020205020404" pitchFamily="49" charset="0"/>
                <a:cs typeface="Courier New" panose="02070309020205020404" pitchFamily="49" charset="0"/>
              </a:rPr>
              <a:t>qemu</a:t>
            </a:r>
            <a:r>
              <a:rPr lang="en-US" sz="2600" b="0" i="1" dirty="0" smtClean="0">
                <a:solidFill>
                  <a:schemeClr val="tx1"/>
                </a:solidFill>
                <a:latin typeface="Courier New" panose="02070309020205020404" pitchFamily="49" charset="0"/>
                <a:cs typeface="Courier New" panose="02070309020205020404" pitchFamily="49" charset="0"/>
              </a:rPr>
              <a:t>)</a:t>
            </a:r>
          </a:p>
          <a:p>
            <a:pPr marL="457200" lvl="1" indent="-457200">
              <a:spcBef>
                <a:spcPct val="75000"/>
              </a:spcBef>
              <a:buClr>
                <a:schemeClr val="accent1"/>
              </a:buClr>
            </a:pPr>
            <a:r>
              <a:rPr lang="en-US" sz="2800" b="0" dirty="0" smtClean="0">
                <a:solidFill>
                  <a:schemeClr val="tx1"/>
                </a:solidFill>
              </a:rPr>
              <a:t>Publish our work and cleanup</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a:solidFill>
                <a:schemeClr val="accent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392315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smtClean="0">
                <a:latin typeface="Arial" charset="0"/>
              </a:rPr>
              <a:t>9:00- </a:t>
            </a:r>
            <a:r>
              <a:rPr lang="en-US" sz="1600" dirty="0">
                <a:latin typeface="Arial" charset="0"/>
              </a:rPr>
              <a:t>9:15	Opening session, What's </a:t>
            </a:r>
            <a:r>
              <a:rPr lang="en-US" sz="1600" dirty="0" smtClean="0">
                <a:latin typeface="Arial" charset="0"/>
              </a:rPr>
              <a:t>New</a:t>
            </a:r>
            <a:endParaRPr lang="en-US" sz="1600" dirty="0">
              <a:latin typeface="Arial" charset="0"/>
            </a:endParaRPr>
          </a:p>
          <a:p>
            <a:pPr marL="0" indent="0" eaLnBrk="1" hangingPunct="1">
              <a:spcBef>
                <a:spcPts val="600"/>
              </a:spcBef>
              <a:buNone/>
            </a:pPr>
            <a:r>
              <a:rPr lang="en-US" sz="1600" dirty="0">
                <a:latin typeface="Arial" charset="0"/>
              </a:rPr>
              <a:t>9:15- 9:30	Account </a:t>
            </a:r>
            <a:r>
              <a:rPr lang="en-US" sz="1600" dirty="0" smtClean="0">
                <a:latin typeface="Arial" charset="0"/>
              </a:rPr>
              <a:t>setup</a:t>
            </a:r>
            <a:endParaRPr lang="en-US" sz="1600" dirty="0">
              <a:latin typeface="Arial" charset="0"/>
            </a:endParaRPr>
          </a:p>
          <a:p>
            <a:pPr marL="0" indent="0" eaLnBrk="1" hangingPunct="1">
              <a:spcBef>
                <a:spcPts val="600"/>
              </a:spcBef>
              <a:buNone/>
            </a:pPr>
            <a:r>
              <a:rPr lang="en-US" sz="1600" dirty="0">
                <a:latin typeface="Arial" charset="0"/>
              </a:rPr>
              <a:t>9:30-10:15	</a:t>
            </a:r>
            <a:r>
              <a:rPr lang="en-US" sz="1600" dirty="0" err="1">
                <a:latin typeface="Arial" charset="0"/>
              </a:rPr>
              <a:t>Devtool</a:t>
            </a:r>
            <a:r>
              <a:rPr lang="en-US" sz="1600" dirty="0">
                <a:latin typeface="Arial" charset="0"/>
              </a:rPr>
              <a:t>: creating new </a:t>
            </a:r>
            <a:r>
              <a:rPr lang="en-US" sz="1600" dirty="0" smtClean="0">
                <a:latin typeface="Arial" charset="0"/>
              </a:rPr>
              <a:t>content</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a:t>
            </a:r>
            <a:r>
              <a:rPr lang="en-US" sz="1600" dirty="0" smtClean="0">
                <a:latin typeface="Arial" charset="0"/>
              </a:rPr>
              <a:t>overlays</a:t>
            </a:r>
            <a:endParaRPr lang="en-US" sz="1600" dirty="0">
              <a:latin typeface="Arial" charset="0"/>
            </a:endParaRPr>
          </a:p>
          <a:p>
            <a:pPr marL="0" indent="0" eaLnBrk="1" hangingPunct="1">
              <a:spcBef>
                <a:spcPts val="600"/>
              </a:spcBef>
              <a:buNone/>
            </a:pPr>
            <a:r>
              <a:rPr lang="en-US" sz="1600" dirty="0">
                <a:latin typeface="Arial" charset="0"/>
              </a:rPr>
              <a:t>11:15-12:00	</a:t>
            </a:r>
            <a:r>
              <a:rPr lang="en-US" sz="1600" dirty="0" err="1">
                <a:latin typeface="Arial" charset="0"/>
              </a:rPr>
              <a:t>Userspace</a:t>
            </a:r>
            <a:r>
              <a:rPr lang="en-US" sz="1600" dirty="0">
                <a:latin typeface="Arial" charset="0"/>
              </a:rPr>
              <a:t>: packaging, installation, system </a:t>
            </a:r>
            <a:r>
              <a:rPr lang="en-US" sz="1600" dirty="0" smtClean="0">
                <a:latin typeface="Arial" charset="0"/>
              </a:rPr>
              <a:t>services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12:00- 1:00	</a:t>
            </a:r>
            <a:r>
              <a:rPr lang="en-US" sz="1600" dirty="0" smtClean="0">
                <a:solidFill>
                  <a:schemeClr val="accent1"/>
                </a:solidFill>
                <a:latin typeface="Arial" charset="0"/>
              </a:rPr>
              <a:t>Lunch</a:t>
            </a:r>
            <a:endParaRPr lang="en-US" sz="1600" dirty="0">
              <a:solidFill>
                <a:schemeClr val="accent1"/>
              </a:solidFill>
              <a:latin typeface="Arial" charset="0"/>
            </a:endParaRPr>
          </a:p>
          <a:p>
            <a:pPr marL="0" indent="0" eaLnBrk="1" hangingPunct="1">
              <a:spcBef>
                <a:spcPts val="600"/>
              </a:spcBef>
              <a:buNone/>
            </a:pPr>
            <a:r>
              <a:rPr lang="en-US" sz="1600" dirty="0">
                <a:latin typeface="Arial" charset="0"/>
              </a:rPr>
              <a:t>1:00- 1:45	</a:t>
            </a:r>
            <a:r>
              <a:rPr lang="en-US" sz="1600" dirty="0"/>
              <a:t>License Compliance and </a:t>
            </a:r>
            <a:r>
              <a:rPr lang="en-US" sz="1600" dirty="0" smtClean="0"/>
              <a:t>Auditing</a:t>
            </a:r>
            <a:endParaRPr lang="en-US" sz="1600" dirty="0">
              <a:latin typeface="Arial" charset="0"/>
            </a:endParaRPr>
          </a:p>
          <a:p>
            <a:pPr marL="0" indent="0" eaLnBrk="1" hangingPunct="1">
              <a:spcBef>
                <a:spcPts val="600"/>
              </a:spcBef>
              <a:buNone/>
            </a:pPr>
            <a:r>
              <a:rPr lang="en-US" sz="1600" dirty="0">
                <a:latin typeface="Arial" charset="0"/>
              </a:rPr>
              <a:t>1:45- 2:15	</a:t>
            </a:r>
            <a:r>
              <a:rPr lang="en-US" sz="1600" dirty="0" smtClean="0">
                <a:latin typeface="Arial" charset="0"/>
              </a:rPr>
              <a:t>CROPS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2:45- 3:15	Recipe specific </a:t>
            </a:r>
            <a:r>
              <a:rPr lang="en-US" sz="1600" dirty="0" err="1" smtClean="0">
                <a:latin typeface="Arial" charset="0"/>
              </a:rPr>
              <a:t>sysroots</a:t>
            </a:r>
            <a:endParaRPr lang="en-US" sz="1600" dirty="0">
              <a:latin typeface="Arial" charset="0"/>
            </a:endParaRPr>
          </a:p>
          <a:p>
            <a:pPr marL="0" indent="0" eaLnBrk="1" hangingPunct="1">
              <a:spcBef>
                <a:spcPts val="600"/>
              </a:spcBef>
              <a:buNone/>
            </a:pPr>
            <a:r>
              <a:rPr lang="en-US" sz="1600" dirty="0">
                <a:latin typeface="Arial" charset="0"/>
              </a:rPr>
              <a:t>3:15- 3:45	Maintaining your </a:t>
            </a:r>
            <a:r>
              <a:rPr lang="en-US" sz="1600" dirty="0" err="1">
                <a:latin typeface="Arial" charset="0"/>
              </a:rPr>
              <a:t>Yocto</a:t>
            </a:r>
            <a:r>
              <a:rPr lang="en-US" sz="1600" dirty="0">
                <a:latin typeface="Arial" charset="0"/>
              </a:rPr>
              <a:t> </a:t>
            </a:r>
            <a:r>
              <a:rPr lang="en-US" sz="1600" dirty="0" smtClean="0">
                <a:latin typeface="Arial" charset="0"/>
              </a:rPr>
              <a:t>Project Distribution</a:t>
            </a:r>
            <a:endParaRPr lang="en-US" sz="1600" dirty="0">
              <a:latin typeface="Arial" charset="0"/>
            </a:endParaRPr>
          </a:p>
          <a:p>
            <a:pPr marL="0" indent="0" eaLnBrk="1" hangingPunct="1">
              <a:spcBef>
                <a:spcPts val="600"/>
              </a:spcBef>
              <a:buNone/>
            </a:pPr>
            <a:r>
              <a:rPr lang="en-US" sz="1600" dirty="0">
                <a:latin typeface="Arial" charset="0"/>
              </a:rPr>
              <a:t>3:45- 4:20	Kernel Modules with </a:t>
            </a:r>
            <a:r>
              <a:rPr lang="en-US" sz="1600" dirty="0" err="1" smtClean="0">
                <a:latin typeface="Arial" charset="0"/>
              </a:rPr>
              <a:t>eSDKs</a:t>
            </a:r>
            <a:endParaRPr lang="en-US" sz="1600" dirty="0">
              <a:latin typeface="Arial" charset="0"/>
            </a:endParaRPr>
          </a:p>
          <a:p>
            <a:pPr marL="0" indent="0" eaLnBrk="1" hangingPunct="1">
              <a:spcBef>
                <a:spcPts val="600"/>
              </a:spcBef>
              <a:buNone/>
            </a:pPr>
            <a:r>
              <a:rPr lang="en-US" sz="1600" dirty="0">
                <a:latin typeface="Arial" charset="0"/>
              </a:rPr>
              <a:t>4:20- 5:00	Analytics and the Event </a:t>
            </a:r>
            <a:r>
              <a:rPr lang="en-US" sz="1600" dirty="0" smtClean="0">
                <a:latin typeface="Arial" charset="0"/>
              </a:rPr>
              <a:t>System</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5:00- 5:30	</a:t>
            </a:r>
            <a:r>
              <a:rPr lang="en-US" sz="1600" dirty="0" smtClean="0">
                <a:solidFill>
                  <a:schemeClr val="accent1"/>
                </a:solidFill>
                <a:latin typeface="Arial" charset="0"/>
              </a:rPr>
              <a:t>Forum</a:t>
            </a:r>
            <a:r>
              <a:rPr lang="en-US" sz="1600" dirty="0">
                <a:solidFill>
                  <a:schemeClr val="accent1"/>
                </a:solidFill>
                <a:latin typeface="Arial" charset="0"/>
              </a:rPr>
              <a:t>, Q and </a:t>
            </a:r>
            <a:r>
              <a:rPr lang="en-US" sz="1600" dirty="0" smtClean="0">
                <a:solidFill>
                  <a:schemeClr val="accent1"/>
                </a:solidFill>
                <a:latin typeface="Arial" charset="0"/>
              </a:rPr>
              <a:t>A</a:t>
            </a: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charset="0"/>
                <a:ea typeface="Courier" charset="0"/>
                <a:cs typeface="Courier" charset="0"/>
              </a:rPr>
              <a:t>devtool</a:t>
            </a:r>
            <a:r>
              <a:rPr lang="en-US" dirty="0" smtClean="0">
                <a:latin typeface="Arial" charset="0"/>
              </a:rPr>
              <a:t> - 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fontScale="70000" lnSpcReduction="20000"/>
          </a:bodyPr>
          <a:lstStyle/>
          <a:p>
            <a:pPr marL="514350" indent="-514350">
              <a:buFont typeface="+mj-lt"/>
              <a:buAutoNum type="arabicPeriod"/>
            </a:pPr>
            <a:r>
              <a:rPr lang="en-US" dirty="0" smtClean="0">
                <a:solidFill>
                  <a:schemeClr val="tx1"/>
                </a:solidFill>
                <a:latin typeface="Calibri" panose="020F0502020204030204" pitchFamily="34" charset="0"/>
              </a:rPr>
              <a:t>Yocto </a:t>
            </a:r>
            <a:r>
              <a:rPr lang="en-US" dirty="0" err="1" smtClean="0">
                <a:solidFill>
                  <a:schemeClr val="tx1"/>
                </a:solidFill>
                <a:latin typeface="Calibri" panose="020F0502020204030204" pitchFamily="34" charset="0"/>
              </a:rPr>
              <a:t>devtool</a:t>
            </a:r>
            <a:r>
              <a:rPr lang="en-US" dirty="0" smtClean="0">
                <a:solidFill>
                  <a:schemeClr val="tx1"/>
                </a:solidFill>
                <a:latin typeface="Calibri" panose="020F0502020204030204" pitchFamily="34" charset="0"/>
              </a:rPr>
              <a:t> documentation</a:t>
            </a:r>
          </a:p>
          <a:p>
            <a:pPr marL="400050" lvl="1" indent="0">
              <a:buNone/>
            </a:pPr>
            <a:r>
              <a:rPr lang="en-US" dirty="0" smtClean="0">
                <a:solidFill>
                  <a:schemeClr val="tx1"/>
                </a:solidFill>
                <a:hlinkClick r:id="rId2"/>
              </a:rPr>
              <a:t>http://www.yoctoproject.org/docs/current/dev-manual/dev-manual.html#using-devtool-in-your-workflow</a:t>
            </a:r>
            <a:endParaRPr lang="en-US" dirty="0" smtClean="0">
              <a:solidFill>
                <a:schemeClr val="tx1"/>
              </a:solidFill>
            </a:endParaRPr>
          </a:p>
          <a:p>
            <a:pPr marL="514350" indent="-514350">
              <a:buFont typeface="+mj-lt"/>
              <a:buAutoNum type="arabicPeriod"/>
            </a:pPr>
            <a:r>
              <a:rPr lang="en-US" dirty="0" smtClean="0">
                <a:solidFill>
                  <a:schemeClr val="tx1"/>
                </a:solidFill>
              </a:rPr>
              <a:t>Tool Author Paul </a:t>
            </a:r>
            <a:r>
              <a:rPr lang="en-US" dirty="0" err="1" smtClean="0">
                <a:solidFill>
                  <a:schemeClr val="tx1"/>
                </a:solidFill>
              </a:rPr>
              <a:t>Eggleton’s</a:t>
            </a:r>
            <a:r>
              <a:rPr lang="en-US" dirty="0" smtClean="0">
                <a:solidFill>
                  <a:schemeClr val="tx1"/>
                </a:solidFill>
              </a:rPr>
              <a:t> ELC Presentation:</a:t>
            </a:r>
          </a:p>
          <a:p>
            <a:pPr marL="400050" lvl="1" indent="0">
              <a:buNone/>
            </a:pPr>
            <a:r>
              <a:rPr lang="en-US" dirty="0">
                <a:solidFill>
                  <a:schemeClr val="tx1"/>
                </a:solidFill>
                <a:hlinkClick r:id="rId3"/>
              </a:rPr>
              <a:t>http://</a:t>
            </a:r>
            <a:r>
              <a:rPr lang="en-US" dirty="0" smtClean="0">
                <a:solidFill>
                  <a:schemeClr val="tx1"/>
                </a:solidFill>
                <a:hlinkClick r:id="rId3"/>
              </a:rPr>
              <a:t>events.linuxfoundation.org/sites/events/files/slides/yocto_project_dev_workflow_elc_2015_0.pdf</a:t>
            </a:r>
            <a:endParaRPr lang="en-US" dirty="0" smtClean="0">
              <a:solidFill>
                <a:schemeClr val="tx1"/>
              </a:solidFill>
            </a:endParaRPr>
          </a:p>
          <a:p>
            <a:pPr marL="514350" indent="-514350">
              <a:buFont typeface="+mj-lt"/>
              <a:buAutoNum type="arabicPeriod"/>
            </a:pPr>
            <a:r>
              <a:rPr lang="en-US" dirty="0" smtClean="0">
                <a:solidFill>
                  <a:schemeClr val="tx1"/>
                </a:solidFill>
              </a:rPr>
              <a:t>Trevor </a:t>
            </a:r>
            <a:r>
              <a:rPr lang="en-US" dirty="0" err="1" smtClean="0">
                <a:solidFill>
                  <a:schemeClr val="tx1"/>
                </a:solidFill>
              </a:rPr>
              <a:t>Woerner’s</a:t>
            </a:r>
            <a:r>
              <a:rPr lang="en-US" dirty="0" smtClean="0">
                <a:solidFill>
                  <a:schemeClr val="tx1"/>
                </a:solidFill>
              </a:rPr>
              <a:t> Tutorial </a:t>
            </a:r>
            <a:r>
              <a:rPr lang="en-US" sz="2200" b="0" dirty="0" smtClean="0">
                <a:solidFill>
                  <a:schemeClr val="tx1"/>
                </a:solidFill>
                <a:hlinkClick r:id="rId4"/>
              </a:rPr>
              <a:t>https://drive.google.com/file/d/0B3KGzY5fW7laQmgxVXVTSDJHeFU/view?usp=sharing</a:t>
            </a:r>
            <a:endParaRPr lang="en-US" sz="2200" b="0" dirty="0" smtClean="0">
              <a:solidFill>
                <a:schemeClr val="tx1"/>
              </a:solidFill>
            </a:endParaRPr>
          </a:p>
          <a:p>
            <a:pPr marL="514350" indent="-514350">
              <a:buFont typeface="+mj-lt"/>
              <a:buAutoNum type="arabicPeriod"/>
            </a:pPr>
            <a:r>
              <a:rPr lang="en-US" sz="2200" dirty="0" smtClean="0">
                <a:solidFill>
                  <a:schemeClr val="tx1"/>
                </a:solidFill>
              </a:rPr>
              <a:t>Sean Hudson’s YP Dev Day Presentation (more focused on </a:t>
            </a:r>
            <a:r>
              <a:rPr lang="en-US" sz="2200" dirty="0" err="1" smtClean="0">
                <a:solidFill>
                  <a:schemeClr val="tx1"/>
                </a:solidFill>
              </a:rPr>
              <a:t>eSDK</a:t>
            </a:r>
            <a:r>
              <a:rPr lang="en-US" sz="2200" dirty="0" smtClean="0">
                <a:solidFill>
                  <a:schemeClr val="tx1"/>
                </a:solidFill>
              </a:rPr>
              <a:t> workflow):</a:t>
            </a:r>
            <a:r>
              <a:rPr lang="en-US" sz="2200" dirty="0">
                <a:solidFill>
                  <a:schemeClr val="tx1"/>
                </a:solidFill>
              </a:rPr>
              <a:t/>
            </a:r>
            <a:br>
              <a:rPr lang="en-US" sz="2200" dirty="0">
                <a:solidFill>
                  <a:schemeClr val="tx1"/>
                </a:solidFill>
              </a:rPr>
            </a:br>
            <a:r>
              <a:rPr lang="en-US" sz="2200" b="0" dirty="0">
                <a:solidFill>
                  <a:schemeClr val="tx1"/>
                </a:solidFill>
                <a:hlinkClick r:id="rId5"/>
              </a:rPr>
              <a:t>https://</a:t>
            </a:r>
            <a:r>
              <a:rPr lang="en-US" sz="2200" b="0" dirty="0" smtClean="0">
                <a:solidFill>
                  <a:schemeClr val="tx1"/>
                </a:solidFill>
                <a:hlinkClick r:id="rId5"/>
              </a:rPr>
              <a:t>wiki.yoctoproject.org/wiki/images/f/f6/Yocto_DevDay_Advanced_Class_Portland.pdf</a:t>
            </a:r>
            <a:endParaRPr lang="en-US" sz="2200" b="0" dirty="0">
              <a:solidFill>
                <a:schemeClr val="tx1"/>
              </a:solidFill>
            </a:endParaRPr>
          </a:p>
          <a:p>
            <a:pPr marL="514350" indent="-514350">
              <a:buFont typeface="+mj-lt"/>
              <a:buAutoNum type="arabicPeriod"/>
            </a:pPr>
            <a:r>
              <a:rPr lang="en-US" sz="2200" dirty="0" smtClean="0">
                <a:solidFill>
                  <a:schemeClr val="tx1"/>
                </a:solidFill>
              </a:rPr>
              <a:t>Instructor’s </a:t>
            </a:r>
            <a:r>
              <a:rPr lang="en-US" sz="2200" dirty="0">
                <a:solidFill>
                  <a:schemeClr val="tx1"/>
                </a:solidFill>
              </a:rPr>
              <a:t>ELC Presentation:</a:t>
            </a:r>
            <a:r>
              <a:rPr lang="en-US" sz="2200" b="0" dirty="0">
                <a:solidFill>
                  <a:schemeClr val="tx1"/>
                </a:solidFill>
              </a:rPr>
              <a:t/>
            </a:r>
            <a:br>
              <a:rPr lang="en-US" sz="2200" b="0" dirty="0">
                <a:solidFill>
                  <a:schemeClr val="tx1"/>
                </a:solidFill>
              </a:rPr>
            </a:br>
            <a:r>
              <a:rPr lang="en-US" sz="2200" b="0" dirty="0">
                <a:solidFill>
                  <a:schemeClr val="tx1"/>
                </a:solidFill>
                <a:hlinkClick r:id="rId6"/>
              </a:rPr>
              <a:t>https://elinux.org/images/e/e2/2017_ELC_--_</a:t>
            </a:r>
            <a:r>
              <a:rPr lang="en-US" sz="2200" b="0" dirty="0" smtClean="0">
                <a:solidFill>
                  <a:schemeClr val="tx1"/>
                </a:solidFill>
                <a:hlinkClick r:id="rId6"/>
              </a:rPr>
              <a:t>Using_devtool_to_Streamline_your_Yocto_Project_Workflow.pdf</a:t>
            </a:r>
            <a:r>
              <a:rPr lang="en-US" sz="2200" b="0" dirty="0">
                <a:solidFill>
                  <a:schemeClr val="tx1"/>
                </a:solidFill>
              </a:rPr>
              <a:t/>
            </a:r>
            <a:br>
              <a:rPr lang="en-US" sz="2200" b="0" dirty="0">
                <a:solidFill>
                  <a:schemeClr val="tx1"/>
                </a:solidFill>
              </a:rPr>
            </a:br>
            <a:r>
              <a:rPr lang="en-US" sz="2200" b="0" dirty="0" smtClean="0">
                <a:solidFill>
                  <a:schemeClr val="tx1"/>
                </a:solidFill>
              </a:rPr>
              <a:t/>
            </a:r>
            <a:br>
              <a:rPr lang="en-US" sz="2200" b="0" dirty="0" smtClean="0">
                <a:solidFill>
                  <a:schemeClr val="tx1"/>
                </a:solidFill>
              </a:rPr>
            </a:br>
            <a:r>
              <a:rPr lang="en-US" sz="2200" b="0" dirty="0" smtClean="0">
                <a:solidFill>
                  <a:schemeClr val="tx1"/>
                </a:solidFill>
                <a:hlinkClick r:id="rId7"/>
              </a:rPr>
              <a:t>https</a:t>
            </a:r>
            <a:r>
              <a:rPr lang="en-US" sz="2200" b="0" dirty="0">
                <a:solidFill>
                  <a:schemeClr val="tx1"/>
                </a:solidFill>
                <a:hlinkClick r:id="rId7"/>
              </a:rPr>
              <a:t>://</a:t>
            </a:r>
            <a:r>
              <a:rPr lang="en-US" sz="2200" b="0" dirty="0" smtClean="0">
                <a:solidFill>
                  <a:schemeClr val="tx1"/>
                </a:solidFill>
                <a:hlinkClick r:id="rId7"/>
              </a:rPr>
              <a:t>www.youtube.com/watch?v=CiD7rB35CRE</a:t>
            </a:r>
            <a:endParaRPr lang="en-US" sz="2200" b="0" dirty="0" smtClean="0">
              <a:solidFill>
                <a:schemeClr val="tx1"/>
              </a:solidFill>
            </a:endParaRPr>
          </a:p>
          <a:p>
            <a:pPr marL="514350" indent="-514350">
              <a:buFont typeface="+mj-lt"/>
              <a:buAutoNum type="arabicPeriod"/>
            </a:pPr>
            <a:endParaRPr lang="en-US" sz="2200" b="0" dirty="0" smtClean="0">
              <a:solidFill>
                <a:schemeClr val="tx1"/>
              </a:solidFill>
            </a:endParaRPr>
          </a:p>
          <a:p>
            <a:endParaRPr lang="en-US" dirty="0"/>
          </a:p>
        </p:txBody>
      </p:sp>
    </p:spTree>
    <p:extLst>
      <p:ext uri="{BB962C8B-B14F-4D97-AF65-F5344CB8AC3E}">
        <p14:creationId xmlns:p14="http://schemas.microsoft.com/office/powerpoint/2010/main" val="203516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a:t>
            </a:r>
            <a:endParaRPr lang="en-US" sz="2600" b="0" strike="noStrike" spc="-1">
              <a:latin typeface="Arial"/>
            </a:endParaRPr>
          </a:p>
        </p:txBody>
      </p:sp>
      <p:sp>
        <p:nvSpPr>
          <p:cNvPr id="84" name="CustomShape 2"/>
          <p:cNvSpPr/>
          <p:nvPr/>
        </p:nvSpPr>
        <p:spPr>
          <a:xfrm>
            <a:off x="405720" y="918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Data structure describing hardware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Usually passed to OS to provide information about HW topology where it cannot be detected/probed</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Tree, made of named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Nodes can contain other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Properties are a name-value pair</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See https://en.wikipedia.org/wiki/Device_tree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DT can contain cycles by means of phandles</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ePAPR specification of DT:</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https://elinux.org/images/c/cf/Power_ePAPR_APPROVED_v1.1.pdf</a:t>
            </a:r>
            <a:endParaRPr lang="en-US" sz="2400" b="0" strike="noStrike" spc="-1">
              <a:latin typeface="Arial"/>
            </a:endParaRPr>
          </a:p>
        </p:txBody>
      </p:sp>
    </p:spTree>
    <p:extLst>
      <p:ext uri="{BB962C8B-B14F-4D97-AF65-F5344CB8AC3E}">
        <p14:creationId xmlns:p14="http://schemas.microsoft.com/office/powerpoint/2010/main" val="175552262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Example</a:t>
            </a:r>
            <a:endParaRPr lang="en-US" sz="2600" b="0" strike="noStrike" spc="-1">
              <a:latin typeface="Arial"/>
            </a:endParaRPr>
          </a:p>
        </p:txBody>
      </p:sp>
      <p:sp>
        <p:nvSpPr>
          <p:cNvPr id="86" name="CustomShape 2"/>
          <p:cNvSpPr/>
          <p:nvPr/>
        </p:nvSpPr>
        <p:spPr>
          <a:xfrm>
            <a:off x="405720" y="774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arch/arm/boot/dts/arm-realview-eb-a9mp.dts</a:t>
            </a:r>
            <a:endParaRPr lang="en-US" sz="2400" b="0" strike="noStrike" spc="-1">
              <a:latin typeface="Arial"/>
            </a:endParaRPr>
          </a:p>
        </p:txBody>
      </p:sp>
      <p:sp>
        <p:nvSpPr>
          <p:cNvPr id="87" name="CustomShape 3"/>
          <p:cNvSpPr/>
          <p:nvPr/>
        </p:nvSpPr>
        <p:spPr>
          <a:xfrm>
            <a:off x="732240" y="1227600"/>
            <a:ext cx="7984080" cy="4751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#include "arm-realview-eb-mp.dtsi"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model = "ARM RealView EB Cortex A9 MPCore";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cpus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enable-method = "arm,realview-smp";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A9_0: cpu@0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device_type = "cpu";</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"arm,cortex-a9";</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next-level-cache = &lt;&amp;L2&gt;;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&amp;pmu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interrupt-affinity = &lt;&amp;A9_0&gt;, &lt;&amp;A9_1&gt;, &lt;&amp;A9_2&gt;, &lt;&amp;A9_3&gt;;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p:txBody>
      </p:sp>
    </p:spTree>
    <p:extLst>
      <p:ext uri="{BB962C8B-B14F-4D97-AF65-F5344CB8AC3E}">
        <p14:creationId xmlns:p14="http://schemas.microsoft.com/office/powerpoint/2010/main" val="301371529"/>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a:t>
            </a:r>
            <a:endParaRPr lang="en-US" sz="2600" b="0" strike="noStrike" spc="-1">
              <a:latin typeface="Arial"/>
            </a:endParaRPr>
          </a:p>
        </p:txBody>
      </p:sp>
      <p:sp>
        <p:nvSpPr>
          <p:cNvPr id="89"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started on machines the size of a little fridge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HW was mostly static</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DT was baked into ROM, optionally modified by bootloader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was good, so it spread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First PPC, embedded PPC, then ARM …</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There always was slightly variable hardware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patching DT in bootloader</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carrying multiple DTs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co-operation of board files and 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 all that does not scale</a:t>
            </a:r>
            <a:endParaRPr lang="en-US" sz="2000" b="0" strike="noStrike" spc="-1">
              <a:latin typeface="Arial"/>
            </a:endParaRPr>
          </a:p>
        </p:txBody>
      </p:sp>
    </p:spTree>
    <p:extLst>
      <p:ext uri="{BB962C8B-B14F-4D97-AF65-F5344CB8AC3E}">
        <p14:creationId xmlns:p14="http://schemas.microsoft.com/office/powerpoint/2010/main" val="3317956970"/>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 – 201x edition</a:t>
            </a:r>
            <a:endParaRPr lang="en-US" sz="2600" b="0" strike="noStrike" spc="-1">
              <a:latin typeface="Arial"/>
            </a:endParaRPr>
          </a:p>
        </p:txBody>
      </p:sp>
      <p:sp>
        <p:nvSpPr>
          <p:cNvPr id="91"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Come 201x, variable HW became easy to make: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Cheap devkits with hats, lures, capes,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FPGAs and SoC+FPGAs became commonplace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=&gt; Combinatorial explosion of possible HW configurations</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Solution retaining developers’ sanity</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Describe only the piece of HW that is being added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Combine these descriptions to create a DT for the system</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Enter DT overlays</a:t>
            </a:r>
            <a:endParaRPr lang="en-US" sz="2000" b="0" strike="noStrike" spc="-1">
              <a:latin typeface="Arial"/>
            </a:endParaRPr>
          </a:p>
        </p:txBody>
      </p:sp>
    </p:spTree>
    <p:extLst>
      <p:ext uri="{BB962C8B-B14F-4D97-AF65-F5344CB8AC3E}">
        <p14:creationId xmlns:p14="http://schemas.microsoft.com/office/powerpoint/2010/main" val="313301728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Overlays</a:t>
            </a:r>
            <a:endParaRPr lang="en-US" sz="2600" b="0" strike="noStrike" spc="-1">
              <a:latin typeface="Arial"/>
            </a:endParaRPr>
          </a:p>
        </p:txBody>
      </p:sp>
      <p:sp>
        <p:nvSpPr>
          <p:cNvPr id="93" name="CustomShape 2"/>
          <p:cNvSpPr/>
          <p:nvPr/>
        </p:nvSpPr>
        <p:spPr>
          <a:xfrm>
            <a:off x="427680" y="759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 Data structure describing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 necessary change(s) to the DT to support particular feature</a:t>
            </a:r>
            <a:endParaRPr lang="en-US" sz="2000" b="0" strike="noStrike" spc="-1">
              <a:latin typeface="Arial"/>
            </a:endParaRPr>
          </a:p>
          <a:p>
            <a:pPr marL="432000" lvl="1" indent="-216000">
              <a:lnSpc>
                <a:spcPct val="100000"/>
              </a:lnSpc>
              <a:spcBef>
                <a:spcPts val="935"/>
              </a:spcBef>
              <a:buClr>
                <a:srgbClr val="000000"/>
              </a:buClr>
              <a:buSzPct val="45000"/>
              <a:buFont typeface="Wingdings" charset="2"/>
              <a:buChar char=""/>
            </a:pPr>
            <a:r>
              <a:rPr lang="en-US" sz="2000" b="1" strike="noStrike" spc="-1">
                <a:solidFill>
                  <a:srgbClr val="414141"/>
                </a:solidFill>
                <a:latin typeface="Arial"/>
                <a:ea typeface="ＭＳ Ｐゴシック"/>
              </a:rPr>
              <a:t>Example: an expansion board, a hardware quirk,...</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Example DTO:</a:t>
            </a:r>
            <a:endParaRPr lang="en-US" sz="2000" b="0" strike="noStrike" spc="-1">
              <a:latin typeface="Arial"/>
            </a:endParaRPr>
          </a:p>
        </p:txBody>
      </p:sp>
      <p:sp>
        <p:nvSpPr>
          <p:cNvPr id="94" name="CustomShape 3"/>
          <p:cNvSpPr/>
          <p:nvPr/>
        </p:nvSpPr>
        <p:spPr>
          <a:xfrm>
            <a:off x="732240" y="2395560"/>
            <a:ext cx="7984080" cy="36828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hello@0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"hello,dto";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      };</a:t>
            </a:r>
            <a:endParaRPr lang="en-US" sz="1600" b="0" strike="noStrike" spc="-1">
              <a:latin typeface="Arial"/>
            </a:endParaRPr>
          </a:p>
        </p:txBody>
      </p:sp>
    </p:spTree>
    <p:extLst>
      <p:ext uri="{BB962C8B-B14F-4D97-AF65-F5344CB8AC3E}">
        <p14:creationId xmlns:p14="http://schemas.microsoft.com/office/powerpoint/2010/main" val="39085245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Advanced DTO example</a:t>
            </a:r>
            <a:endParaRPr lang="en-US" sz="2600" b="0" strike="noStrike" spc="-1">
              <a:latin typeface="Arial"/>
            </a:endParaRPr>
          </a:p>
        </p:txBody>
      </p:sp>
      <p:sp>
        <p:nvSpPr>
          <p:cNvPr id="96" name="CustomShape 2"/>
          <p:cNvSpPr/>
          <p:nvPr/>
        </p:nvSpPr>
        <p:spPr>
          <a:xfrm>
            <a:off x="732240" y="822960"/>
            <a:ext cx="7984080" cy="53316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fragment@2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"/soc/usb@ffb40000";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fragment@3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"/soc/ethernet@ff700000";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phy-mode = "gmii";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14282548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a:t>
            </a:r>
            <a:endParaRPr lang="en-US" sz="2600" b="0" strike="noStrike" spc="-1">
              <a:latin typeface="Arial"/>
            </a:endParaRPr>
          </a:p>
        </p:txBody>
      </p:sp>
      <p:sp>
        <p:nvSpPr>
          <p:cNvPr id="98"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r>
              <a:t/>
            </a:r>
            <a:b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Use pre-prepared meta-dto-microdemo layer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meta-dto-demo contains:</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patch with DTO loader with ConfigFS interface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config fragment to enable the DTO and loader</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module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DTO source ( hello-dto.dts )</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core-image-dto-microdemo derivative from</a:t>
            </a:r>
            <a:r>
              <a:t/>
            </a:r>
            <a:br/>
            <a:r>
              <a:rPr lang="en-US" sz="2000" b="1" strike="noStrike" spc="-1">
                <a:solidFill>
                  <a:srgbClr val="414141"/>
                </a:solidFill>
                <a:latin typeface="Arial"/>
                <a:ea typeface="ＭＳ Ｐゴシック"/>
              </a:rPr>
              <a:t>core-image-minimal with added DTO examples and DTC</a:t>
            </a:r>
            <a:endParaRPr lang="en-US" sz="2000" b="0" strike="noStrike" spc="-1">
              <a:latin typeface="Arial"/>
            </a:endParaRPr>
          </a:p>
        </p:txBody>
      </p:sp>
    </p:spTree>
    <p:extLst>
      <p:ext uri="{BB962C8B-B14F-4D97-AF65-F5344CB8AC3E}">
        <p14:creationId xmlns:p14="http://schemas.microsoft.com/office/powerpoint/2010/main" val="288149932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10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virtual/kernel and core-image-dto-microdemo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new image in QEMU</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101" name="CustomShape 3"/>
          <p:cNvSpPr/>
          <p:nvPr/>
        </p:nvSpPr>
        <p:spPr>
          <a:xfrm>
            <a:off x="732240" y="177084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${EDITOR} conf/bblayers.conf</a:t>
            </a:r>
            <a:endParaRPr lang="en-US" sz="1600" b="0" strike="noStrike" spc="-1">
              <a:latin typeface="Arial"/>
            </a:endParaRPr>
          </a:p>
        </p:txBody>
      </p:sp>
      <p:sp>
        <p:nvSpPr>
          <p:cNvPr id="102" name="CustomShape 4"/>
          <p:cNvSpPr/>
          <p:nvPr/>
        </p:nvSpPr>
        <p:spPr>
          <a:xfrm>
            <a:off x="732240" y="2752920"/>
            <a:ext cx="7984080" cy="621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bitbake -c cleansstate virtual/kernel</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bitbake core-image-dto-microdemo</a:t>
            </a:r>
            <a:endParaRPr lang="en-US" sz="1600" b="0" strike="noStrike" spc="-1">
              <a:latin typeface="Arial"/>
            </a:endParaRPr>
          </a:p>
        </p:txBody>
      </p:sp>
      <p:sp>
        <p:nvSpPr>
          <p:cNvPr id="103" name="CustomShape 5"/>
          <p:cNvSpPr/>
          <p:nvPr/>
        </p:nvSpPr>
        <p:spPr>
          <a:xfrm>
            <a:off x="732240" y="422892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runqemu qemuarm</a:t>
            </a:r>
            <a:endParaRPr lang="en-US" sz="1600" b="0" strike="noStrike" spc="-1">
              <a:latin typeface="Arial"/>
            </a:endParaRPr>
          </a:p>
        </p:txBody>
      </p:sp>
    </p:spTree>
    <p:extLst>
      <p:ext uri="{BB962C8B-B14F-4D97-AF65-F5344CB8AC3E}">
        <p14:creationId xmlns:p14="http://schemas.microsoft.com/office/powerpoint/2010/main" val="296066210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One</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Class Account Setup</a:t>
            </a: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2/2</a:t>
            </a:r>
            <a:endParaRPr lang="en-US" sz="2600" b="0" strike="noStrike" spc="-1">
              <a:latin typeface="Arial"/>
            </a:endParaRPr>
          </a:p>
        </p:txBody>
      </p:sp>
      <p:sp>
        <p:nvSpPr>
          <p:cNvPr id="105"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Compile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Load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Unload DTO</a:t>
            </a:r>
            <a:endParaRPr lang="en-US" sz="2000" b="0" strike="noStrike" spc="-1">
              <a:latin typeface="Arial"/>
            </a:endParaRPr>
          </a:p>
        </p:txBody>
      </p:sp>
      <p:sp>
        <p:nvSpPr>
          <p:cNvPr id="106" name="CustomShape 3"/>
          <p:cNvSpPr/>
          <p:nvPr/>
        </p:nvSpPr>
        <p:spPr>
          <a:xfrm>
            <a:off x="732240" y="1719000"/>
            <a:ext cx="7984080" cy="6620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dtc -I dts -O dtb /lib/firmware/dto/hello-dto.dts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/tmp/hello-dto.dtb</a:t>
            </a:r>
            <a:endParaRPr lang="en-US" sz="1600" b="0" strike="noStrike" spc="-1">
              <a:latin typeface="Arial"/>
            </a:endParaRPr>
          </a:p>
        </p:txBody>
      </p:sp>
      <p:sp>
        <p:nvSpPr>
          <p:cNvPr id="107" name="CustomShape 4"/>
          <p:cNvSpPr/>
          <p:nvPr/>
        </p:nvSpPr>
        <p:spPr>
          <a:xfrm>
            <a:off x="732240" y="3205080"/>
            <a:ext cx="7984080" cy="909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mkdir /sys/kernel/config/device-tree/overlays/mydto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cat /tmp/hello-dto.dtb &gt;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/sys/kernel/config/device-tree/overlays/mydto/dtbo</a:t>
            </a:r>
            <a:endParaRPr lang="en-US" sz="1600" b="0" strike="noStrike" spc="-1">
              <a:latin typeface="Arial"/>
            </a:endParaRPr>
          </a:p>
        </p:txBody>
      </p:sp>
      <p:sp>
        <p:nvSpPr>
          <p:cNvPr id="108" name="CustomShape 5"/>
          <p:cNvSpPr/>
          <p:nvPr/>
        </p:nvSpPr>
        <p:spPr>
          <a:xfrm>
            <a:off x="732240" y="4655160"/>
            <a:ext cx="7984080" cy="37332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rmdir /sys/kernel/config/device-tree/overlays/mydto</a:t>
            </a:r>
            <a:endParaRPr lang="en-US" sz="1600" b="0" strike="noStrike" spc="-1">
              <a:latin typeface="Arial"/>
            </a:endParaRPr>
          </a:p>
        </p:txBody>
      </p:sp>
    </p:spTree>
    <p:extLst>
      <p:ext uri="{BB962C8B-B14F-4D97-AF65-F5344CB8AC3E}">
        <p14:creationId xmlns:p14="http://schemas.microsoft.com/office/powerpoint/2010/main" val="53587943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encore</a:t>
            </a:r>
            <a:endParaRPr lang="en-US" sz="2600" b="0" strike="noStrike" spc="-1">
              <a:latin typeface="Arial"/>
            </a:endParaRPr>
          </a:p>
        </p:txBody>
      </p:sp>
      <p:sp>
        <p:nvSpPr>
          <p:cNvPr id="11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DTOs can be used to operate SoC+FPGA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Done using FPGA manager in Linux</a:t>
            </a:r>
            <a:endParaRPr lang="en-US" sz="2000" b="0" strike="noStrike" spc="-1">
              <a:latin typeface="Arial"/>
            </a:endParaRPr>
          </a:p>
        </p:txBody>
      </p:sp>
      <p:sp>
        <p:nvSpPr>
          <p:cNvPr id="111" name="CustomShape 3"/>
          <p:cNvSpPr/>
          <p:nvPr/>
        </p:nvSpPr>
        <p:spPr>
          <a:xfrm>
            <a:off x="732240" y="1645920"/>
            <a:ext cx="7984080" cy="43884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controlling bridge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"/soc/fpgamgr@ff706000/bridge@0";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area@0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"fpga-area";</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ranges = &lt;0 0x00000000 0xff200000 0x00080000&gt;;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firmware-name = "fpga/bitstream.rbf";</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fpga_version@0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"vendor,fpgablock-1.0";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 0x0 0x04&gt;;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767416844"/>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Four</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err="1" smtClean="0">
                <a:latin typeface="Arial" charset="0"/>
              </a:rPr>
              <a:t>Userspace</a:t>
            </a:r>
            <a:r>
              <a:rPr lang="en-US" dirty="0">
                <a:latin typeface="Arial" charset="0"/>
              </a:rPr>
              <a:t>: </a:t>
            </a:r>
            <a:r>
              <a:rPr lang="en-US" dirty="0" smtClean="0">
                <a:latin typeface="Arial" charset="0"/>
              </a:rPr>
              <a:t>Advanced Topics</a:t>
            </a:r>
          </a:p>
          <a:p>
            <a:pPr eaLnBrk="1" hangingPunct="1">
              <a:spcBef>
                <a:spcPts val="900"/>
              </a:spcBef>
            </a:pPr>
            <a:r>
              <a:rPr lang="en-US" dirty="0">
                <a:latin typeface="Arial" charset="0"/>
              </a:rPr>
              <a:t>Rudi </a:t>
            </a:r>
            <a:r>
              <a:rPr lang="en-US" dirty="0" smtClean="0">
                <a:latin typeface="Arial" charset="0"/>
              </a:rPr>
              <a:t>Streif</a:t>
            </a:r>
          </a:p>
          <a:p>
            <a:pPr eaLnBrk="1" hangingPunct="1">
              <a:spcBef>
                <a:spcPts val="900"/>
              </a:spcBef>
            </a:pPr>
            <a:r>
              <a:rPr lang="en-US" dirty="0" smtClean="0">
                <a:latin typeface="Arial" charset="0"/>
                <a:cs typeface="Arial" charset="0"/>
              </a:rPr>
              <a:t>(given by David Reyna)</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145187469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What We Are Going To Do</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945573"/>
            <a:ext cx="8233186" cy="5065118"/>
          </a:xfrm>
        </p:spPr>
        <p:txBody>
          <a:bodyPr/>
          <a:lstStyle/>
          <a:p>
            <a:r>
              <a:rPr lang="en-US" sz="2000" b="0" spc="-1" dirty="0">
                <a:uFill>
                  <a:solidFill>
                    <a:srgbClr val="FFFFFF"/>
                  </a:solidFill>
                </a:uFill>
              </a:rPr>
              <a:t>Most of your development work will likely be developing your own software packages, building them with the </a:t>
            </a:r>
            <a:r>
              <a:rPr lang="en-US" sz="2000" b="0" spc="-1" dirty="0" err="1">
                <a:uFill>
                  <a:solidFill>
                    <a:srgbClr val="FFFFFF"/>
                  </a:solidFill>
                </a:uFill>
              </a:rPr>
              <a:t>Yocto</a:t>
            </a:r>
            <a:r>
              <a:rPr lang="en-US" sz="2000" b="0" spc="-1" dirty="0">
                <a:uFill>
                  <a:solidFill>
                    <a:srgbClr val="FFFFFF"/>
                  </a:solidFill>
                </a:uFill>
              </a:rPr>
              <a:t> Project and installing them into a root file system built with the </a:t>
            </a:r>
            <a:r>
              <a:rPr lang="en-US" sz="2000" b="0" spc="-1" dirty="0" err="1">
                <a:uFill>
                  <a:solidFill>
                    <a:srgbClr val="FFFFFF"/>
                  </a:solidFill>
                </a:uFill>
              </a:rPr>
              <a:t>Yocto</a:t>
            </a:r>
            <a:r>
              <a:rPr lang="en-US" sz="2000" b="0" spc="-1" dirty="0">
                <a:uFill>
                  <a:solidFill>
                    <a:srgbClr val="FFFFFF"/>
                  </a:solidFill>
                </a:uFill>
              </a:rPr>
              <a:t> Project.</a:t>
            </a:r>
          </a:p>
          <a:p>
            <a:r>
              <a:rPr lang="en-US" sz="2000" b="0" spc="-1" dirty="0">
                <a:uFill>
                  <a:solidFill>
                    <a:srgbClr val="FFFFFF"/>
                  </a:solidFill>
                </a:uFill>
              </a:rPr>
              <a:t>Let’s look at some typical tasks beyond creating the base recipe:</a:t>
            </a:r>
          </a:p>
          <a:p>
            <a:pPr lvl="1"/>
            <a:r>
              <a:rPr lang="en-US" sz="1800" b="0" spc="-1" dirty="0">
                <a:uFill>
                  <a:solidFill>
                    <a:srgbClr val="FFFFFF"/>
                  </a:solidFill>
                </a:uFill>
              </a:rPr>
              <a:t>Customizing Packaging</a:t>
            </a:r>
          </a:p>
          <a:p>
            <a:pPr lvl="1"/>
            <a:r>
              <a:rPr lang="en-US" sz="2000" b="0" spc="-1" dirty="0">
                <a:uFill>
                  <a:solidFill>
                    <a:srgbClr val="FFFFFF"/>
                  </a:solidFill>
                </a:uFill>
              </a:rPr>
              <a:t>Package Installation Scripts</a:t>
            </a:r>
          </a:p>
          <a:p>
            <a:pPr lvl="1"/>
            <a:r>
              <a:rPr lang="en-US" sz="2000" b="0" spc="-1" dirty="0">
                <a:uFill>
                  <a:solidFill>
                    <a:srgbClr val="FFFFFF"/>
                  </a:solidFill>
                </a:uFill>
              </a:rPr>
              <a:t>System Services</a:t>
            </a:r>
          </a:p>
          <a:p>
            <a:endParaRPr lang="en-US" sz="2000" b="0" spc="-1" dirty="0">
              <a:uFill>
                <a:solidFill>
                  <a:srgbClr val="FFFFFF"/>
                </a:solidFill>
              </a:uFill>
            </a:endParaRPr>
          </a:p>
        </p:txBody>
      </p:sp>
    </p:spTree>
    <p:extLst>
      <p:ext uri="{BB962C8B-B14F-4D97-AF65-F5344CB8AC3E}">
        <p14:creationId xmlns:p14="http://schemas.microsoft.com/office/powerpoint/2010/main" val="165752531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73934"/>
            <a:ext cx="8233186" cy="4992382"/>
          </a:xfrm>
        </p:spPr>
        <p:txBody>
          <a:bodyPr/>
          <a:lstStyle/>
          <a:p>
            <a:r>
              <a:rPr lang="en-US" sz="2000" spc="-1" dirty="0">
                <a:uFill>
                  <a:solidFill>
                    <a:srgbClr val="FFFFFF"/>
                  </a:solidFill>
                </a:uFill>
              </a:rPr>
              <a:t>Initialize the Build </a:t>
            </a:r>
            <a:r>
              <a:rPr lang="en-US" sz="2000" spc="-1" dirty="0" smtClean="0">
                <a:uFill>
                  <a:solidFill>
                    <a:srgbClr val="FFFFFF"/>
                  </a:solidFill>
                </a:uFill>
              </a:rPr>
              <a:t>Environment (IN A CLEAN SHELL)</a:t>
            </a:r>
            <a:endParaRPr lang="en-US" sz="2000" spc="-1" dirty="0">
              <a:uFill>
                <a:solidFill>
                  <a:srgbClr val="FFFFFF"/>
                </a:solidFill>
              </a:uFill>
            </a:endParaRPr>
          </a:p>
          <a:p>
            <a:pPr lvl="1"/>
            <a:r>
              <a:rPr lang="en-US" sz="1600" spc="-1" dirty="0">
                <a:uFill>
                  <a:solidFill>
                    <a:srgbClr val="FFFFFF"/>
                  </a:solidFill>
                </a:uFill>
                <a:latin typeface="Courier"/>
              </a:rPr>
              <a:t>cd /scratch/working</a:t>
            </a:r>
          </a:p>
          <a:p>
            <a:pPr lvl="1"/>
            <a:r>
              <a:rPr lang="en-US" sz="1600" b="0" spc="-1" dirty="0">
                <a:uFill>
                  <a:solidFill>
                    <a:srgbClr val="FFFFFF"/>
                  </a:solidFill>
                </a:uFill>
                <a:latin typeface="Courier"/>
              </a:rPr>
              <a:t>source ../poky/</a:t>
            </a:r>
            <a:r>
              <a:rPr lang="en-US" sz="1600" b="0" spc="-1" dirty="0" err="1">
                <a:uFill>
                  <a:solidFill>
                    <a:srgbClr val="FFFFFF"/>
                  </a:solidFill>
                </a:uFill>
                <a:latin typeface="Courier"/>
              </a:rPr>
              <a:t>oe</a:t>
            </a:r>
            <a:r>
              <a:rPr lang="en-US" sz="1600" b="0" spc="-1" dirty="0">
                <a:uFill>
                  <a:solidFill>
                    <a:srgbClr val="FFFFFF"/>
                  </a:solidFill>
                </a:uFill>
                <a:latin typeface="Courier"/>
              </a:rPr>
              <a:t>-</a:t>
            </a:r>
            <a:r>
              <a:rPr lang="en-US" sz="1600" b="0" spc="-1" dirty="0" err="1">
                <a:uFill>
                  <a:solidFill>
                    <a:srgbClr val="FFFFFF"/>
                  </a:solidFill>
                </a:uFill>
                <a:latin typeface="Courier"/>
              </a:rPr>
              <a:t>init</a:t>
            </a:r>
            <a:r>
              <a:rPr lang="en-US" sz="1600" b="0" spc="-1" dirty="0">
                <a:uFill>
                  <a:solidFill>
                    <a:srgbClr val="FFFFFF"/>
                  </a:solidFill>
                </a:uFill>
                <a:latin typeface="Courier"/>
              </a:rPr>
              <a:t>-build-</a:t>
            </a:r>
            <a:r>
              <a:rPr lang="en-US" sz="1600" b="0" spc="-1" dirty="0" err="1">
                <a:uFill>
                  <a:solidFill>
                    <a:srgbClr val="FFFFFF"/>
                  </a:solidFill>
                </a:uFill>
                <a:latin typeface="Courier"/>
              </a:rPr>
              <a:t>env</a:t>
            </a:r>
            <a:r>
              <a:rPr lang="en-US" sz="1600" b="0" spc="-1" dirty="0">
                <a:uFill>
                  <a:solidFill>
                    <a:srgbClr val="FFFFFF"/>
                  </a:solidFill>
                </a:uFill>
                <a:latin typeface="Courier"/>
              </a:rPr>
              <a:t> </a:t>
            </a:r>
            <a:r>
              <a:rPr lang="en-US" sz="1600" b="0" spc="-1" dirty="0" smtClean="0">
                <a:uFill>
                  <a:solidFill>
                    <a:srgbClr val="FFFFFF"/>
                  </a:solidFill>
                </a:uFill>
                <a:latin typeface="Courier"/>
              </a:rPr>
              <a:t>build</a:t>
            </a:r>
            <a:endParaRPr lang="en-US" sz="1600" b="0" spc="-1" dirty="0">
              <a:uFill>
                <a:solidFill>
                  <a:srgbClr val="FFFFFF"/>
                </a:solidFill>
              </a:uFill>
              <a:latin typeface="Courier"/>
            </a:endParaRPr>
          </a:p>
          <a:p>
            <a:r>
              <a:rPr lang="en-US" sz="2000" b="0" i="1" spc="-1" dirty="0">
                <a:uFill>
                  <a:solidFill>
                    <a:srgbClr val="FFFFFF"/>
                  </a:solidFill>
                </a:uFill>
              </a:rPr>
              <a:t>Adjust </a:t>
            </a:r>
            <a:r>
              <a:rPr lang="en-US" sz="2000" b="0" i="1" spc="-1" dirty="0" smtClean="0">
                <a:uFill>
                  <a:solidFill>
                    <a:srgbClr val="FFFFFF"/>
                  </a:solidFill>
                </a:uFill>
              </a:rPr>
              <a:t>Configuration (DONE FOR YOU)</a:t>
            </a:r>
            <a:endParaRPr lang="en-US" sz="2000" b="0" i="1" spc="-1" dirty="0">
              <a:uFill>
                <a:solidFill>
                  <a:srgbClr val="FFFFFF"/>
                </a:solidFill>
              </a:uFill>
            </a:endParaRPr>
          </a:p>
          <a:p>
            <a:pPr lvl="1"/>
            <a:r>
              <a:rPr lang="en-US" sz="1600" spc="-1" dirty="0">
                <a:uFill>
                  <a:solidFill>
                    <a:srgbClr val="FFFFFF"/>
                  </a:solidFill>
                </a:uFill>
                <a:latin typeface="Courier"/>
              </a:rPr>
              <a:t>vi </a:t>
            </a:r>
            <a:r>
              <a:rPr lang="en-US" sz="1600" spc="-1" dirty="0" err="1">
                <a:uFill>
                  <a:solidFill>
                    <a:srgbClr val="FFFFFF"/>
                  </a:solidFill>
                </a:uFill>
                <a:latin typeface="Courier"/>
              </a:rPr>
              <a:t>conf</a:t>
            </a:r>
            <a:r>
              <a:rPr lang="en-US" sz="1600" spc="-1" dirty="0">
                <a:uFill>
                  <a:solidFill>
                    <a:srgbClr val="FFFFFF"/>
                  </a:solidFill>
                </a:uFill>
                <a:latin typeface="Courier"/>
              </a:rPr>
              <a:t>/</a:t>
            </a:r>
            <a:r>
              <a:rPr lang="en-US" sz="1600" spc="-1" dirty="0" err="1">
                <a:uFill>
                  <a:solidFill>
                    <a:srgbClr val="FFFFFF"/>
                  </a:solidFill>
                </a:uFill>
                <a:latin typeface="Courier"/>
              </a:rPr>
              <a:t>local.conf</a:t>
            </a: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endParaRPr lang="en-US" sz="1600" spc="-1" dirty="0">
              <a:uFill>
                <a:solidFill>
                  <a:srgbClr val="FFFFFF"/>
                </a:solidFill>
              </a:uFill>
              <a:latin typeface="Courier"/>
            </a:endParaRPr>
          </a:p>
          <a:p>
            <a:r>
              <a:rPr lang="en-US" sz="2000" b="0" i="1" spc="-1" dirty="0">
                <a:uFill>
                  <a:solidFill>
                    <a:srgbClr val="FFFFFF"/>
                  </a:solidFill>
                </a:uFill>
              </a:rPr>
              <a:t>Build (DONE FOR YOU)</a:t>
            </a:r>
          </a:p>
          <a:p>
            <a:pPr lvl="1"/>
            <a:r>
              <a:rPr lang="en-US" sz="1600" spc="-1" dirty="0" err="1">
                <a:uFill>
                  <a:solidFill>
                    <a:srgbClr val="FFFFFF"/>
                  </a:solidFill>
                </a:uFill>
                <a:latin typeface="Courier"/>
              </a:rPr>
              <a:t>bitbake</a:t>
            </a:r>
            <a:r>
              <a:rPr lang="en-US" sz="1600" spc="-1" dirty="0">
                <a:uFill>
                  <a:solidFill>
                    <a:srgbClr val="FFFFFF"/>
                  </a:solidFill>
                </a:uFill>
                <a:latin typeface="Courier"/>
              </a:rPr>
              <a:t> -</a:t>
            </a:r>
            <a:r>
              <a:rPr lang="en-US" sz="1600" spc="-1" dirty="0" smtClean="0">
                <a:uFill>
                  <a:solidFill>
                    <a:srgbClr val="FFFFFF"/>
                  </a:solidFill>
                </a:uFill>
                <a:latin typeface="Courier"/>
              </a:rPr>
              <a:t>k core-image-base</a:t>
            </a:r>
            <a:endParaRPr lang="en-US" sz="1600" b="0" spc="-1" dirty="0">
              <a:uFill>
                <a:solidFill>
                  <a:srgbClr val="FFFFFF"/>
                </a:solidFill>
              </a:uFill>
              <a:latin typeface="Courier"/>
            </a:endParaRPr>
          </a:p>
          <a:p>
            <a:r>
              <a:rPr lang="en-US" sz="2000" spc="-1" dirty="0">
                <a:uFill>
                  <a:solidFill>
                    <a:srgbClr val="FFFFFF"/>
                  </a:solidFill>
                </a:uFill>
              </a:rPr>
              <a:t>Test</a:t>
            </a:r>
          </a:p>
          <a:p>
            <a:pPr lvl="1"/>
            <a:r>
              <a:rPr lang="en-US" sz="1600" spc="-1" dirty="0" err="1">
                <a:uFill>
                  <a:solidFill>
                    <a:srgbClr val="FFFFFF"/>
                  </a:solidFill>
                </a:uFill>
                <a:latin typeface="Courier"/>
              </a:rPr>
              <a:t>runqemu</a:t>
            </a:r>
            <a:r>
              <a:rPr lang="en-US" sz="1600" spc="-1" dirty="0">
                <a:uFill>
                  <a:solidFill>
                    <a:srgbClr val="FFFFFF"/>
                  </a:solidFill>
                </a:uFill>
                <a:latin typeface="Courier"/>
              </a:rPr>
              <a:t> qemux86-64 </a:t>
            </a:r>
            <a:r>
              <a:rPr lang="en-US" sz="1600" spc="-1" dirty="0" err="1">
                <a:uFill>
                  <a:solidFill>
                    <a:srgbClr val="FFFFFF"/>
                  </a:solidFill>
                </a:uFill>
                <a:latin typeface="Courier"/>
              </a:rPr>
              <a:t>nographic</a:t>
            </a:r>
            <a:endParaRPr lang="en-US" sz="1600" spc="-1" dirty="0">
              <a:uFill>
                <a:solidFill>
                  <a:srgbClr val="FFFFFF"/>
                </a:solidFill>
              </a:uFill>
              <a:latin typeface="Courier"/>
            </a:endParaRPr>
          </a:p>
        </p:txBody>
      </p:sp>
      <p:sp>
        <p:nvSpPr>
          <p:cNvPr id="4" name="Rectangle 3"/>
          <p:cNvSpPr/>
          <p:nvPr/>
        </p:nvSpPr>
        <p:spPr>
          <a:xfrm>
            <a:off x="1012066" y="2527787"/>
            <a:ext cx="7158247" cy="128496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MACHINE = "</a:t>
            </a:r>
            <a:r>
              <a:rPr lang="en-US" sz="14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qemuarm</a:t>
            </a:r>
            <a:r>
              <a:rPr lang="en-US" sz="14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DL_DIR ?= "/scratch/downloads"</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SSTATE_DIR ?= "/scratch/</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-cache"</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"debug-tweaks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dev-</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package-management"</a:t>
            </a:r>
          </a:p>
        </p:txBody>
      </p:sp>
    </p:spTree>
    <p:extLst>
      <p:ext uri="{BB962C8B-B14F-4D97-AF65-F5344CB8AC3E}">
        <p14:creationId xmlns:p14="http://schemas.microsoft.com/office/powerpoint/2010/main" val="154989452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9600"/>
            <a:ext cx="8233186" cy="5401091"/>
          </a:xfrm>
        </p:spPr>
        <p:txBody>
          <a:bodyPr/>
          <a:lstStyle/>
          <a:p>
            <a:r>
              <a:rPr lang="en-US" sz="2000" b="0" spc="-1" dirty="0">
                <a:uFill>
                  <a:solidFill>
                    <a:srgbClr val="FFFFFF"/>
                  </a:solidFill>
                </a:uFill>
              </a:rPr>
              <a:t>Create </a:t>
            </a:r>
            <a:r>
              <a:rPr lang="en-US" sz="2000" b="0" spc="-1" dirty="0" smtClean="0">
                <a:uFill>
                  <a:solidFill>
                    <a:srgbClr val="FFFFFF"/>
                  </a:solidFill>
                </a:uFill>
              </a:rPr>
              <a:t>Local </a:t>
            </a:r>
            <a:r>
              <a:rPr lang="en-US" sz="2000" b="0" spc="-1" dirty="0" err="1" smtClean="0">
                <a:uFill>
                  <a:solidFill>
                    <a:srgbClr val="FFFFFF"/>
                  </a:solidFill>
                </a:uFill>
              </a:rPr>
              <a:t>Devtool</a:t>
            </a:r>
            <a:r>
              <a:rPr lang="en-US" sz="2000" b="0" spc="-1" dirty="0" smtClean="0">
                <a:uFill>
                  <a:solidFill>
                    <a:srgbClr val="FFFFFF"/>
                  </a:solidFill>
                </a:uFill>
              </a:rPr>
              <a:t> Layer “meta-</a:t>
            </a:r>
            <a:r>
              <a:rPr lang="en-US" sz="2000" b="0" spc="-1" dirty="0" err="1" smtClean="0">
                <a:uFill>
                  <a:solidFill>
                    <a:srgbClr val="FFFFFF"/>
                  </a:solidFill>
                </a:uFill>
              </a:rPr>
              <a:t>uspapps</a:t>
            </a:r>
            <a:r>
              <a:rPr lang="en-US" sz="2000" b="0" spc="-1" dirty="0" smtClean="0">
                <a:uFill>
                  <a:solidFill>
                    <a:srgbClr val="FFFFFF"/>
                  </a:solidFill>
                </a:uFill>
              </a:rPr>
              <a:t>”</a:t>
            </a:r>
            <a:endParaRPr lang="en-US" sz="2000" b="0" spc="-1" dirty="0">
              <a:uFill>
                <a:solidFill>
                  <a:srgbClr val="FFFFFF"/>
                </a:solidFill>
              </a:uFill>
            </a:endParaRPr>
          </a:p>
          <a:p>
            <a:pPr lvl="1"/>
            <a:r>
              <a:rPr lang="en-US" sz="1600" b="0" spc="-1" dirty="0" err="1">
                <a:uFill>
                  <a:solidFill>
                    <a:srgbClr val="FFFFFF"/>
                  </a:solidFill>
                </a:uFill>
                <a:latin typeface="Courier"/>
              </a:rPr>
              <a:t>devtool</a:t>
            </a:r>
            <a:r>
              <a:rPr lang="en-US" sz="1600" b="0" spc="-1" dirty="0">
                <a:uFill>
                  <a:solidFill>
                    <a:srgbClr val="FFFFFF"/>
                  </a:solidFill>
                </a:uFill>
                <a:latin typeface="Courier"/>
              </a:rPr>
              <a:t> create-workspace meta-</a:t>
            </a:r>
            <a:r>
              <a:rPr lang="en-US" sz="1600" b="0" spc="-1" dirty="0" err="1">
                <a:uFill>
                  <a:solidFill>
                    <a:srgbClr val="FFFFFF"/>
                  </a:solidFill>
                </a:uFill>
                <a:latin typeface="Courier"/>
              </a:rPr>
              <a:t>uspapps</a:t>
            </a:r>
            <a:endParaRPr lang="en-US" sz="1600" b="0" spc="-1" dirty="0">
              <a:uFill>
                <a:solidFill>
                  <a:srgbClr val="FFFFFF"/>
                </a:solidFill>
              </a:uFill>
              <a:latin typeface="Courier"/>
            </a:endParaRPr>
          </a:p>
          <a:p>
            <a:r>
              <a:rPr lang="en-US" sz="2000" b="0" spc="-1" dirty="0" smtClean="0">
                <a:uFill>
                  <a:solidFill>
                    <a:srgbClr val="FFFFFF"/>
                  </a:solidFill>
                </a:uFill>
              </a:rPr>
              <a:t>Observe your source file directory</a:t>
            </a:r>
          </a:p>
          <a:p>
            <a:pPr marL="342900" lvl="1" indent="0">
              <a:spcBef>
                <a:spcPts val="0"/>
              </a:spcBef>
              <a:buNone/>
            </a:pPr>
            <a:endParaRPr lang="en-US" sz="1100" b="1" spc="-1" dirty="0" smtClean="0">
              <a:uFill>
                <a:solidFill>
                  <a:srgbClr val="FFFFFF"/>
                </a:solidFill>
              </a:uFill>
              <a:latin typeface="Courier"/>
            </a:endParaRPr>
          </a:p>
          <a:p>
            <a:pPr lvl="1">
              <a:spcBef>
                <a:spcPts val="0"/>
              </a:spcBef>
            </a:pPr>
            <a:r>
              <a:rPr lang="en-US" sz="1200" spc="-1" dirty="0" smtClean="0">
                <a:uFill>
                  <a:solidFill>
                    <a:srgbClr val="FFFFFF"/>
                  </a:solidFill>
                </a:uFill>
                <a:latin typeface="Courier"/>
              </a:rPr>
              <a:t>tree </a:t>
            </a: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a:t>
            </a:r>
            <a:r>
              <a:rPr lang="en-US" sz="1200" spc="-1" dirty="0" err="1">
                <a:uFill>
                  <a:solidFill>
                    <a:srgbClr val="FFFFFF"/>
                  </a:solidFill>
                </a:uFill>
                <a:latin typeface="Courier"/>
              </a:rPr>
              <a:t>fibonacci</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-app</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-lib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fibonacci.h</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fibonacci-lib.bb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fibonacci-srv.bb</a:t>
            </a: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fibonacci-srv.init</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fibonacci-srv.service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Makefile.all</a:t>
            </a:r>
            <a:endParaRPr lang="en-US" sz="1200" spc="-1" dirty="0">
              <a:uFill>
                <a:solidFill>
                  <a:srgbClr val="FFFFFF"/>
                </a:solidFill>
              </a:uFill>
              <a:latin typeface="Courier"/>
            </a:endParaRPr>
          </a:p>
          <a:p>
            <a:endParaRPr lang="en-US" sz="2000" b="0" spc="-1" dirty="0">
              <a:uFill>
                <a:solidFill>
                  <a:srgbClr val="FFFFFF"/>
                </a:solidFill>
              </a:uFill>
            </a:endParaRPr>
          </a:p>
        </p:txBody>
      </p:sp>
    </p:spTree>
    <p:extLst>
      <p:ext uri="{BB962C8B-B14F-4D97-AF65-F5344CB8AC3E}">
        <p14:creationId xmlns:p14="http://schemas.microsoft.com/office/powerpoint/2010/main" val="265181077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19727"/>
            <a:ext cx="8233186" cy="5127464"/>
          </a:xfrm>
        </p:spPr>
        <p:txBody>
          <a:bodyPr/>
          <a:lstStyle/>
          <a:p>
            <a:r>
              <a:rPr lang="en-US" sz="2000" b="0" spc="-1" dirty="0">
                <a:uFill>
                  <a:solidFill>
                    <a:srgbClr val="FFFFFF"/>
                  </a:solidFill>
                </a:uFill>
              </a:rPr>
              <a:t>Packaging is the process of putting artifacts from the build output into one or more packages for installation by a package management system.</a:t>
            </a:r>
          </a:p>
          <a:p>
            <a:r>
              <a:rPr lang="en-US" sz="2000" b="0" spc="-1" dirty="0">
                <a:uFill>
                  <a:solidFill>
                    <a:srgbClr val="FFFFFF"/>
                  </a:solidFill>
                </a:uFill>
              </a:rPr>
              <a:t>Packaging is performed by the package management classes:</a:t>
            </a:r>
          </a:p>
          <a:p>
            <a:pPr lvl="1"/>
            <a:r>
              <a:rPr lang="en-US" sz="1800" spc="-1" dirty="0" err="1">
                <a:uFill>
                  <a:solidFill>
                    <a:srgbClr val="FFFFFF"/>
                  </a:solidFill>
                </a:uFill>
                <a:latin typeface="Courier"/>
              </a:rPr>
              <a:t>package_rpm</a:t>
            </a:r>
            <a:r>
              <a:rPr lang="en-US" sz="1800" spc="-1" dirty="0">
                <a:uFill>
                  <a:solidFill>
                    <a:srgbClr val="FFFFFF"/>
                  </a:solidFill>
                </a:uFill>
              </a:rPr>
              <a:t> – RPM style packages</a:t>
            </a:r>
          </a:p>
          <a:p>
            <a:pPr lvl="1"/>
            <a:r>
              <a:rPr lang="en-US" sz="1800" b="0" spc="-1" dirty="0" err="1">
                <a:uFill>
                  <a:solidFill>
                    <a:srgbClr val="FFFFFF"/>
                  </a:solidFill>
                </a:uFill>
                <a:latin typeface="Courier"/>
              </a:rPr>
              <a:t>package_deb</a:t>
            </a:r>
            <a:r>
              <a:rPr lang="en-US" sz="1800" b="0" spc="-1" dirty="0">
                <a:uFill>
                  <a:solidFill>
                    <a:srgbClr val="FFFFFF"/>
                  </a:solidFill>
                </a:uFill>
              </a:rPr>
              <a:t> – Debian style packages</a:t>
            </a:r>
          </a:p>
          <a:p>
            <a:pPr lvl="1"/>
            <a:r>
              <a:rPr lang="en-US" sz="1800" spc="-1" dirty="0" err="1">
                <a:uFill>
                  <a:solidFill>
                    <a:srgbClr val="FFFFFF"/>
                  </a:solidFill>
                </a:uFill>
                <a:latin typeface="Courier"/>
              </a:rPr>
              <a:t>package_ipk</a:t>
            </a:r>
            <a:r>
              <a:rPr lang="en-US" sz="1800" spc="-1" dirty="0">
                <a:uFill>
                  <a:solidFill>
                    <a:srgbClr val="FFFFFF"/>
                  </a:solidFill>
                </a:uFill>
              </a:rPr>
              <a:t> – IPK package files used by the OPK package manager</a:t>
            </a:r>
            <a:endParaRPr lang="en-US" sz="1800" b="0" spc="-1" dirty="0">
              <a:uFill>
                <a:solidFill>
                  <a:srgbClr val="FFFFFF"/>
                </a:solidFill>
              </a:uFill>
            </a:endParaRPr>
          </a:p>
          <a:p>
            <a:r>
              <a:rPr lang="en-US" sz="2000" b="0" spc="-1" dirty="0">
                <a:uFill>
                  <a:solidFill>
                    <a:srgbClr val="FFFFFF"/>
                  </a:solidFill>
                </a:uFill>
              </a:rPr>
              <a:t>You configure the package management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a:p>
            <a:pPr lvl="1"/>
            <a:endParaRPr lang="en-US" sz="1800" spc="-1" dirty="0">
              <a:uFill>
                <a:solidFill>
                  <a:srgbClr val="FFFFFF"/>
                </a:solidFill>
              </a:uFill>
            </a:endParaRPr>
          </a:p>
          <a:p>
            <a:pPr lvl="1"/>
            <a:r>
              <a:rPr lang="en-US" sz="1800" b="0" spc="-1" dirty="0">
                <a:uFill>
                  <a:solidFill>
                    <a:srgbClr val="FFFFFF"/>
                  </a:solidFill>
                </a:uFill>
              </a:rPr>
              <a:t>You can add more than one of the package classes.</a:t>
            </a:r>
          </a:p>
          <a:p>
            <a:pPr lvl="1"/>
            <a:r>
              <a:rPr lang="en-US" sz="1800" spc="-1" dirty="0">
                <a:uFill>
                  <a:solidFill>
                    <a:srgbClr val="FFFFFF"/>
                  </a:solidFill>
                </a:uFill>
              </a:rPr>
              <a:t>Only the first one will be used to create the root file system.</a:t>
            </a:r>
          </a:p>
          <a:p>
            <a:pPr lvl="1"/>
            <a:r>
              <a:rPr lang="en-US" sz="1800" b="0" spc="-1" dirty="0">
                <a:uFill>
                  <a:solidFill>
                    <a:srgbClr val="FFFFFF"/>
                  </a:solidFill>
                </a:uFill>
              </a:rPr>
              <a:t>However, this does not install the package manager itself.</a:t>
            </a:r>
          </a:p>
          <a:p>
            <a:r>
              <a:rPr lang="en-US" sz="2000" b="0" spc="-1" dirty="0">
                <a:uFill>
                  <a:solidFill>
                    <a:srgbClr val="FFFFFF"/>
                  </a:solidFill>
                </a:uFill>
              </a:rPr>
              <a:t>Install the  package manager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p:txBody>
      </p:sp>
      <p:sp>
        <p:nvSpPr>
          <p:cNvPr id="5" name="Rectangle 4"/>
          <p:cNvSpPr/>
          <p:nvPr/>
        </p:nvSpPr>
        <p:spPr>
          <a:xfrm>
            <a:off x="918548" y="3870021"/>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PACKAGE_CLASSES ?= "</a:t>
            </a:r>
            <a:r>
              <a:rPr lang="en-US" sz="16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package_rpm</a:t>
            </a: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18547" y="5777914"/>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"package-management"</a:t>
            </a:r>
          </a:p>
        </p:txBody>
      </p:sp>
    </p:spTree>
    <p:extLst>
      <p:ext uri="{BB962C8B-B14F-4D97-AF65-F5344CB8AC3E}">
        <p14:creationId xmlns:p14="http://schemas.microsoft.com/office/powerpoint/2010/main" val="138733176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Splitting is the process of putting artifacts from the build output into different packages.</a:t>
            </a:r>
          </a:p>
          <a:p>
            <a:r>
              <a:rPr lang="en-US" sz="2000" b="0" spc="-1" dirty="0">
                <a:uFill>
                  <a:solidFill>
                    <a:srgbClr val="FFFFFF"/>
                  </a:solidFill>
                </a:uFill>
              </a:rPr>
              <a:t>Package splitting allows you to select what you need to control the footprint of your root file system.</a:t>
            </a:r>
          </a:p>
          <a:p>
            <a:r>
              <a:rPr lang="en-US" sz="2000" b="0" spc="-1" dirty="0">
                <a:uFill>
                  <a:solidFill>
                    <a:srgbClr val="FFFFFF"/>
                  </a:solidFill>
                </a:uFill>
              </a:rPr>
              <a:t>Package splitting is controlled by the variables:</a:t>
            </a:r>
          </a:p>
          <a:p>
            <a:pPr lvl="1"/>
            <a:r>
              <a:rPr lang="en-US" sz="1800" spc="-1" dirty="0">
                <a:uFill>
                  <a:solidFill>
                    <a:srgbClr val="FFFFFF"/>
                  </a:solidFill>
                </a:uFill>
                <a:latin typeface="Courier"/>
              </a:rPr>
              <a:t>PACKAGES</a:t>
            </a:r>
            <a:r>
              <a:rPr lang="en-US" sz="1800" spc="-1" dirty="0">
                <a:uFill>
                  <a:solidFill>
                    <a:srgbClr val="FFFFFF"/>
                  </a:solidFill>
                </a:uFill>
              </a:rPr>
              <a:t> – list of package names, default:</a:t>
            </a:r>
          </a:p>
          <a:p>
            <a:pPr lvl="1"/>
            <a:endParaRPr lang="en-US" sz="1800" spc="-1" dirty="0">
              <a:uFill>
                <a:solidFill>
                  <a:srgbClr val="FFFFFF"/>
                </a:solidFill>
              </a:uFill>
            </a:endParaRPr>
          </a:p>
          <a:p>
            <a:pPr lvl="1"/>
            <a:endParaRPr lang="en-US" sz="1800" spc="-1" dirty="0">
              <a:uFill>
                <a:solidFill>
                  <a:srgbClr val="FFFFFF"/>
                </a:solidFill>
              </a:uFill>
            </a:endParaRPr>
          </a:p>
          <a:p>
            <a:pPr lvl="1"/>
            <a:r>
              <a:rPr lang="en-US" sz="1800" b="0" spc="-1" dirty="0">
                <a:uFill>
                  <a:solidFill>
                    <a:srgbClr val="FFFFFF"/>
                  </a:solidFill>
                </a:uFill>
                <a:latin typeface="Courier"/>
              </a:rPr>
              <a:t>FILES</a:t>
            </a:r>
            <a:r>
              <a:rPr lang="en-US" sz="1800" b="0" spc="-1" dirty="0">
                <a:uFill>
                  <a:solidFill>
                    <a:srgbClr val="FFFFFF"/>
                  </a:solidFill>
                </a:uFill>
              </a:rPr>
              <a:t> – list of directories and files that belong into the package:</a:t>
            </a:r>
          </a:p>
          <a:p>
            <a:pPr lvl="1"/>
            <a:endParaRPr lang="en-US" sz="2000" b="0" spc="-1" dirty="0">
              <a:uFill>
                <a:solidFill>
                  <a:srgbClr val="FFFFFF"/>
                </a:solidFill>
              </a:uFill>
            </a:endParaRPr>
          </a:p>
        </p:txBody>
      </p:sp>
      <p:sp>
        <p:nvSpPr>
          <p:cNvPr id="5" name="Rectangle 4"/>
          <p:cNvSpPr/>
          <p:nvPr/>
        </p:nvSpPr>
        <p:spPr>
          <a:xfrm>
            <a:off x="1153391" y="3277682"/>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PACKAGES =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staticdev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${PN}-dev ${PN}-doc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${PN}-locale ${PACKAGE_BEFORE_PN} ${PN}"</a:t>
            </a:r>
          </a:p>
        </p:txBody>
      </p:sp>
      <p:sp>
        <p:nvSpPr>
          <p:cNvPr id="6" name="Rectangle 5"/>
          <p:cNvSpPr/>
          <p:nvPr/>
        </p:nvSpPr>
        <p:spPr>
          <a:xfrm>
            <a:off x="1153391" y="4293113"/>
            <a:ext cx="7772400" cy="175432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 "*.so.*“</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libexecdir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sysconfdir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sharedstatedir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localstatedir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base_prefix</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${prefix}/lib/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pixmaps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}/applications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idl</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omf</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}/sounds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}/bonobo/servers"</a:t>
            </a:r>
          </a:p>
        </p:txBody>
      </p:sp>
    </p:spTree>
    <p:extLst>
      <p:ext uri="{BB962C8B-B14F-4D97-AF65-F5344CB8AC3E}">
        <p14:creationId xmlns:p14="http://schemas.microsoft.com/office/powerpoint/2010/main" val="89413937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package classes process the </a:t>
            </a:r>
            <a:r>
              <a:rPr lang="en-US" sz="2000" b="0" spc="-1" dirty="0">
                <a:uFill>
                  <a:solidFill>
                    <a:srgbClr val="FFFFFF"/>
                  </a:solidFill>
                </a:uFill>
                <a:latin typeface="Courier"/>
              </a:rPr>
              <a:t>PACKAGES</a:t>
            </a:r>
            <a:r>
              <a:rPr lang="en-US" sz="2000" b="0" spc="-1" dirty="0">
                <a:uFill>
                  <a:solidFill>
                    <a:srgbClr val="FFFFFF"/>
                  </a:solidFill>
                </a:uFill>
              </a:rPr>
              <a:t> list from left to right, producing the </a:t>
            </a:r>
            <a:r>
              <a:rPr lang="en-US" sz="2000" b="0" spc="-1" dirty="0">
                <a:uFill>
                  <a:solidFill>
                    <a:srgbClr val="FFFFFF"/>
                  </a:solidFill>
                </a:uFill>
                <a:latin typeface="Courier"/>
              </a:rPr>
              <a:t>${PN}-</a:t>
            </a:r>
            <a:r>
              <a:rPr lang="en-US" sz="2000" b="0" spc="-1" dirty="0" err="1">
                <a:uFill>
                  <a:solidFill>
                    <a:srgbClr val="FFFFFF"/>
                  </a:solidFill>
                </a:uFill>
                <a:latin typeface="Courier"/>
              </a:rPr>
              <a:t>dbg</a:t>
            </a:r>
            <a:r>
              <a:rPr lang="en-US" sz="2000" b="0" spc="-1" dirty="0">
                <a:uFill>
                  <a:solidFill>
                    <a:srgbClr val="FFFFFF"/>
                  </a:solidFill>
                </a:uFill>
              </a:rPr>
              <a:t> package first and the </a:t>
            </a:r>
            <a:r>
              <a:rPr lang="en-US" sz="2000" b="0" spc="-1" dirty="0">
                <a:uFill>
                  <a:solidFill>
                    <a:srgbClr val="FFFFFF"/>
                  </a:solidFill>
                </a:uFill>
                <a:latin typeface="Courier"/>
              </a:rPr>
              <a:t>${PN}</a:t>
            </a:r>
            <a:r>
              <a:rPr lang="en-US" sz="2000" b="0" spc="-1" dirty="0">
                <a:uFill>
                  <a:solidFill>
                    <a:srgbClr val="FFFFFF"/>
                  </a:solidFill>
                </a:uFill>
              </a:rPr>
              <a:t> package last.</a:t>
            </a:r>
          </a:p>
          <a:p>
            <a:r>
              <a:rPr lang="en-US" sz="2000" b="0" spc="-1" dirty="0">
                <a:uFill>
                  <a:solidFill>
                    <a:srgbClr val="FFFFFF"/>
                  </a:solidFill>
                </a:uFill>
              </a:rPr>
              <a:t>The order is important, since a package consumes the files that are associated with it.</a:t>
            </a:r>
            <a:endParaRPr lang="en-US" sz="2200" b="0" spc="-1" dirty="0">
              <a:uFill>
                <a:solidFill>
                  <a:srgbClr val="FFFFFF"/>
                </a:solidFill>
              </a:uFill>
            </a:endParaRPr>
          </a:p>
          <a:p>
            <a:r>
              <a:rPr lang="en-US" sz="2000" b="0" spc="-1" dirty="0">
                <a:uFill>
                  <a:solidFill>
                    <a:srgbClr val="FFFFFF"/>
                  </a:solidFill>
                </a:uFill>
              </a:rPr>
              <a:t>The </a:t>
            </a:r>
            <a:r>
              <a:rPr lang="en-US" sz="2000" b="0" spc="-1" dirty="0">
                <a:uFill>
                  <a:solidFill>
                    <a:srgbClr val="FFFFFF"/>
                  </a:solidFill>
                </a:uFill>
                <a:latin typeface="Courier"/>
              </a:rPr>
              <a:t>${PN}</a:t>
            </a:r>
            <a:r>
              <a:rPr lang="en-US" sz="2000" b="0" spc="-1" dirty="0">
                <a:uFill>
                  <a:solidFill>
                    <a:srgbClr val="FFFFFF"/>
                  </a:solidFill>
                </a:uFill>
              </a:rPr>
              <a:t> package is pretty much the “kitchen sink”: it consumes all standard leftover artifacts.</a:t>
            </a:r>
          </a:p>
          <a:p>
            <a:r>
              <a:rPr lang="en-US" sz="2000" b="0" spc="-1" dirty="0" err="1">
                <a:uFill>
                  <a:solidFill>
                    <a:srgbClr val="FFFFFF"/>
                  </a:solidFill>
                </a:uFill>
              </a:rPr>
              <a:t>BitBake</a:t>
            </a:r>
            <a:r>
              <a:rPr lang="en-US" sz="2000" b="0" spc="-1" dirty="0">
                <a:uFill>
                  <a:solidFill>
                    <a:srgbClr val="FFFFFF"/>
                  </a:solidFill>
                </a:uFill>
              </a:rPr>
              <a:t> syntax only allows prepending (+=) or appending (=+) to variables:</a:t>
            </a:r>
          </a:p>
          <a:p>
            <a:pPr lvl="1"/>
            <a:r>
              <a:rPr lang="en-US" sz="1800" b="0" spc="-1" dirty="0">
                <a:uFill>
                  <a:solidFill>
                    <a:srgbClr val="FFFFFF"/>
                  </a:solidFill>
                </a:uFill>
              </a:rPr>
              <a:t>Prepend </a:t>
            </a:r>
            <a:r>
              <a:rPr lang="en-US" sz="1800" b="0" spc="-1" dirty="0">
                <a:uFill>
                  <a:solidFill>
                    <a:srgbClr val="FFFFFF"/>
                  </a:solidFill>
                </a:uFill>
                <a:latin typeface="Courier"/>
              </a:rPr>
              <a:t>PACKAGES</a:t>
            </a:r>
            <a:r>
              <a:rPr lang="en-US" sz="1800" b="0" spc="-1" dirty="0">
                <a:uFill>
                  <a:solidFill>
                    <a:srgbClr val="FFFFFF"/>
                  </a:solidFill>
                </a:uFill>
              </a:rPr>
              <a:t> – place standard artifacts into different packages</a:t>
            </a:r>
          </a:p>
          <a:p>
            <a:pPr lvl="1"/>
            <a:r>
              <a:rPr lang="en-US" sz="1800" spc="-1" dirty="0">
                <a:uFill>
                  <a:solidFill>
                    <a:srgbClr val="FFFFFF"/>
                  </a:solidFill>
                </a:uFill>
              </a:rPr>
              <a:t>Append </a:t>
            </a:r>
            <a:r>
              <a:rPr lang="en-US" sz="1800" spc="-1" dirty="0">
                <a:uFill>
                  <a:solidFill>
                    <a:srgbClr val="FFFFFF"/>
                  </a:solidFill>
                </a:uFill>
                <a:latin typeface="Courier"/>
              </a:rPr>
              <a:t>PACKAGES</a:t>
            </a:r>
            <a:r>
              <a:rPr lang="en-US" sz="1800" spc="-1" dirty="0">
                <a:uFill>
                  <a:solidFill>
                    <a:srgbClr val="FFFFFF"/>
                  </a:solidFill>
                </a:uFill>
              </a:rPr>
              <a:t> – place any leftover packages in non-standard installation directories those packages.</a:t>
            </a:r>
          </a:p>
          <a:p>
            <a:r>
              <a:rPr lang="en-US" sz="2000" b="0" spc="-1" dirty="0">
                <a:uFill>
                  <a:solidFill>
                    <a:srgbClr val="FFFFFF"/>
                  </a:solidFill>
                </a:uFill>
              </a:rPr>
              <a:t>The variable </a:t>
            </a:r>
            <a:r>
              <a:rPr lang="en-US" sz="2000" b="0" spc="-1" dirty="0">
                <a:uFill>
                  <a:solidFill>
                    <a:srgbClr val="FFFFFF"/>
                  </a:solidFill>
                </a:uFill>
                <a:latin typeface="Courier"/>
              </a:rPr>
              <a:t>PACKAGE_BEFORE_PN</a:t>
            </a:r>
            <a:r>
              <a:rPr lang="en-US" sz="2000" b="0" spc="-1" dirty="0">
                <a:uFill>
                  <a:solidFill>
                    <a:srgbClr val="FFFFFF"/>
                  </a:solidFill>
                </a:uFill>
              </a:rPr>
              <a:t> allows you to insert packages right before the </a:t>
            </a:r>
            <a:r>
              <a:rPr lang="en-US" sz="2000" b="0" spc="-1" dirty="0">
                <a:uFill>
                  <a:solidFill>
                    <a:srgbClr val="FFFFFF"/>
                  </a:solidFill>
                </a:uFill>
                <a:latin typeface="Courier"/>
              </a:rPr>
              <a:t>${PN}</a:t>
            </a:r>
            <a:r>
              <a:rPr lang="en-US" sz="2000" b="0" spc="-1" dirty="0">
                <a:uFill>
                  <a:solidFill>
                    <a:srgbClr val="FFFFFF"/>
                  </a:solidFill>
                </a:uFill>
              </a:rPr>
              <a:t> package is created.</a:t>
            </a:r>
          </a:p>
        </p:txBody>
      </p:sp>
    </p:spTree>
    <p:extLst>
      <p:ext uri="{BB962C8B-B14F-4D97-AF65-F5344CB8AC3E}">
        <p14:creationId xmlns:p14="http://schemas.microsoft.com/office/powerpoint/2010/main" val="342649750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 QA</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insane class adds plausibility and error checking to the packaging process.</a:t>
            </a:r>
          </a:p>
          <a:p>
            <a:r>
              <a:rPr lang="en-US" sz="2000" b="0" spc="-1" dirty="0">
                <a:uFill>
                  <a:solidFill>
                    <a:srgbClr val="FFFFFF"/>
                  </a:solidFill>
                </a:uFill>
              </a:rPr>
              <a:t>You can find a list of the checks in the Reference Manual: </a:t>
            </a:r>
            <a:r>
              <a:rPr lang="en-US" sz="1600" b="0" spc="-1" dirty="0">
                <a:uFill>
                  <a:solidFill>
                    <a:srgbClr val="FFFFFF"/>
                  </a:solidFill>
                </a:uFill>
                <a:hlinkClick r:id="rId2"/>
              </a:rPr>
              <a:t>http://www.yoctoproject.org/docs/2.3/ref-manual/ref-manual.html#ref-classes-insane</a:t>
            </a:r>
            <a:endParaRPr lang="en-US" sz="1600" b="0" spc="-1" dirty="0">
              <a:uFill>
                <a:solidFill>
                  <a:srgbClr val="FFFFFF"/>
                </a:solidFill>
              </a:uFill>
            </a:endParaRPr>
          </a:p>
          <a:p>
            <a:r>
              <a:rPr lang="en-US" sz="2000" b="0" spc="-1" dirty="0">
                <a:uFill>
                  <a:solidFill>
                    <a:srgbClr val="FFFFFF"/>
                  </a:solidFill>
                </a:uFill>
              </a:rPr>
              <a:t>Some of the more common ones:</a:t>
            </a:r>
          </a:p>
          <a:p>
            <a:pPr lvl="1"/>
            <a:r>
              <a:rPr lang="en-US" sz="1600" spc="-1" dirty="0">
                <a:uFill>
                  <a:solidFill>
                    <a:srgbClr val="FFFFFF"/>
                  </a:solidFill>
                </a:uFill>
                <a:latin typeface="Courier"/>
              </a:rPr>
              <a:t>already-stripped</a:t>
            </a:r>
            <a:r>
              <a:rPr lang="en-US" sz="1800" spc="-1" dirty="0">
                <a:uFill>
                  <a:solidFill>
                    <a:srgbClr val="FFFFFF"/>
                  </a:solidFill>
                </a:uFill>
              </a:rPr>
              <a:t> – debug symbols already stripped</a:t>
            </a:r>
          </a:p>
          <a:p>
            <a:pPr lvl="1"/>
            <a:r>
              <a:rPr lang="en-US" sz="1600" b="0" spc="-1" dirty="0">
                <a:uFill>
                  <a:solidFill>
                    <a:srgbClr val="FFFFFF"/>
                  </a:solidFill>
                </a:uFill>
                <a:latin typeface="Courier"/>
              </a:rPr>
              <a:t>installed-vs-shipped</a:t>
            </a:r>
            <a:r>
              <a:rPr lang="en-US" sz="1800" b="0" spc="-1" dirty="0">
                <a:uFill>
                  <a:solidFill>
                    <a:srgbClr val="FFFFFF"/>
                  </a:solidFill>
                </a:uFill>
              </a:rPr>
              <a:t> – checks for artifacts that have not been packaged</a:t>
            </a:r>
          </a:p>
          <a:p>
            <a:pPr lvl="1"/>
            <a:r>
              <a:rPr lang="en-US" sz="1600" spc="-1" dirty="0" err="1">
                <a:uFill>
                  <a:solidFill>
                    <a:srgbClr val="FFFFFF"/>
                  </a:solidFill>
                </a:uFill>
                <a:latin typeface="Courier"/>
              </a:rPr>
              <a:t>l</a:t>
            </a:r>
            <a:r>
              <a:rPr lang="en-US" sz="1600" b="0" spc="-1" dirty="0" err="1">
                <a:uFill>
                  <a:solidFill>
                    <a:srgbClr val="FFFFFF"/>
                  </a:solidFill>
                </a:uFill>
                <a:latin typeface="Courier"/>
              </a:rPr>
              <a:t>dflags</a:t>
            </a:r>
            <a:r>
              <a:rPr lang="en-US" sz="1800" b="0" spc="-1" dirty="0">
                <a:uFill>
                  <a:solidFill>
                    <a:srgbClr val="FFFFFF"/>
                  </a:solidFill>
                </a:uFill>
              </a:rPr>
              <a:t> – checks if </a:t>
            </a:r>
            <a:r>
              <a:rPr lang="en-US" sz="1600" b="0" spc="-1" dirty="0">
                <a:uFill>
                  <a:solidFill>
                    <a:srgbClr val="FFFFFF"/>
                  </a:solidFill>
                </a:uFill>
                <a:latin typeface="Courier"/>
              </a:rPr>
              <a:t>LDFLAGS</a:t>
            </a:r>
            <a:r>
              <a:rPr lang="en-US" sz="1800" b="0" spc="-1" dirty="0">
                <a:uFill>
                  <a:solidFill>
                    <a:srgbClr val="FFFFFF"/>
                  </a:solidFill>
                </a:uFill>
              </a:rPr>
              <a:t> for cross-linking has been passed</a:t>
            </a:r>
          </a:p>
          <a:p>
            <a:pPr lvl="1"/>
            <a:r>
              <a:rPr lang="en-US" sz="1600" spc="-1" dirty="0">
                <a:uFill>
                  <a:solidFill>
                    <a:srgbClr val="FFFFFF"/>
                  </a:solidFill>
                </a:uFill>
                <a:latin typeface="Courier"/>
              </a:rPr>
              <a:t>packages-list</a:t>
            </a:r>
            <a:r>
              <a:rPr lang="en-US" sz="1800" spc="-1" dirty="0">
                <a:uFill>
                  <a:solidFill>
                    <a:srgbClr val="FFFFFF"/>
                  </a:solidFill>
                </a:uFill>
              </a:rPr>
              <a:t> – same package has been listed multiple times in </a:t>
            </a:r>
            <a:r>
              <a:rPr lang="en-US" sz="1600" spc="-1" dirty="0">
                <a:uFill>
                  <a:solidFill>
                    <a:srgbClr val="FFFFFF"/>
                  </a:solidFill>
                </a:uFill>
                <a:latin typeface="Courier"/>
              </a:rPr>
              <a:t>PACKAGES</a:t>
            </a:r>
            <a:endParaRPr lang="en-US" sz="1800" b="0" spc="-1" dirty="0">
              <a:uFill>
                <a:solidFill>
                  <a:srgbClr val="FFFFFF"/>
                </a:solidFill>
              </a:uFill>
            </a:endParaRPr>
          </a:p>
          <a:p>
            <a:r>
              <a:rPr lang="en-US" sz="2000" b="0" spc="-1" dirty="0">
                <a:uFill>
                  <a:solidFill>
                    <a:srgbClr val="FFFFFF"/>
                  </a:solidFill>
                </a:uFill>
              </a:rPr>
              <a:t>Sometimes the checks can get into your way…</a:t>
            </a:r>
          </a:p>
          <a:p>
            <a:pPr lvl="1"/>
            <a:r>
              <a:rPr lang="en-US" sz="1600" spc="-1" dirty="0">
                <a:uFill>
                  <a:solidFill>
                    <a:srgbClr val="FFFFFF"/>
                  </a:solidFill>
                </a:uFill>
                <a:latin typeface="Courier"/>
              </a:rPr>
              <a:t>INSANE_SKIP_&lt;</a:t>
            </a:r>
            <a:r>
              <a:rPr lang="en-US" sz="1600" spc="-1" dirty="0" err="1">
                <a:uFill>
                  <a:solidFill>
                    <a:srgbClr val="FFFFFF"/>
                  </a:solidFill>
                </a:uFill>
                <a:latin typeface="Courier"/>
              </a:rPr>
              <a:t>packagename</a:t>
            </a:r>
            <a:r>
              <a:rPr lang="en-US" sz="1600" spc="-1" dirty="0">
                <a:uFill>
                  <a:solidFill>
                    <a:srgbClr val="FFFFFF"/>
                  </a:solidFill>
                </a:uFill>
                <a:latin typeface="Courier"/>
              </a:rPr>
              <a:t>&gt; += “&lt;check&gt;”</a:t>
            </a:r>
          </a:p>
          <a:p>
            <a:pPr lvl="1"/>
            <a:r>
              <a:rPr lang="en-US" sz="1800" b="0" spc="-1" dirty="0">
                <a:uFill>
                  <a:solidFill>
                    <a:srgbClr val="FFFFFF"/>
                  </a:solidFill>
                </a:uFill>
              </a:rPr>
              <a:t>Skips &lt;check&gt; for &lt;</a:t>
            </a:r>
            <a:r>
              <a:rPr lang="en-US" sz="1800" b="0" spc="-1" dirty="0" err="1">
                <a:uFill>
                  <a:solidFill>
                    <a:srgbClr val="FFFFFF"/>
                  </a:solidFill>
                </a:uFill>
              </a:rPr>
              <a:t>packagename</a:t>
            </a:r>
            <a:r>
              <a:rPr lang="en-US" sz="1800" b="0" spc="-1" dirty="0">
                <a:uFill>
                  <a:solidFill>
                    <a:srgbClr val="FFFFFF"/>
                  </a:solidFill>
                </a:uFill>
              </a:rPr>
              <a:t>&gt;.</a:t>
            </a:r>
          </a:p>
        </p:txBody>
      </p:sp>
    </p:spTree>
    <p:extLst>
      <p:ext uri="{BB962C8B-B14F-4D97-AF65-F5344CB8AC3E}">
        <p14:creationId xmlns:p14="http://schemas.microsoft.com/office/powerpoint/2010/main" val="26807498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YP-2.4 (</a:t>
            </a:r>
            <a:r>
              <a:rPr lang="en-US" dirty="0" err="1" smtClean="0">
                <a:latin typeface="Arial" charset="0"/>
              </a:rPr>
              <a:t>Rocko</a:t>
            </a:r>
            <a:r>
              <a:rPr lang="en-US" dirty="0" smtClean="0">
                <a:latin typeface="Arial" charset="0"/>
              </a:rPr>
              <a:t>)</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chemeClr val="tx1"/>
                </a:solidFill>
                <a:latin typeface="Courier New" panose="02070309020205020404" pitchFamily="49" charset="0"/>
                <a:cs typeface="Courier New" panose="02070309020205020404" pitchFamily="49" charset="0"/>
              </a:rPr>
              <a:t>ssh</a:t>
            </a:r>
            <a:r>
              <a:rPr lang="en-US" sz="2000" b="1" dirty="0" smtClean="0">
                <a:solidFill>
                  <a:schemeClr val="tx1"/>
                </a:solidFill>
                <a:latin typeface="Courier New" panose="02070309020205020404" pitchFamily="49" charset="0"/>
                <a:cs typeface="Courier New" panose="02070309020205020404" pitchFamily="49" charset="0"/>
              </a:rPr>
              <a:t> ilab01@devday-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 -</a:t>
            </a:r>
            <a:r>
              <a:rPr lang="en-US" sz="2000" b="1" dirty="0">
                <a:solidFill>
                  <a:schemeClr val="tx1"/>
                </a:solidFill>
                <a:latin typeface="Courier New" panose="02070309020205020404" pitchFamily="49" charset="0"/>
                <a:cs typeface="Courier New" panose="02070309020205020404" pitchFamily="49" charset="0"/>
              </a:rPr>
              <a:t>p </a:t>
            </a:r>
            <a:r>
              <a:rPr lang="en-US" sz="2000" b="1" dirty="0" smtClean="0">
                <a:solidFill>
                  <a:schemeClr val="tx1"/>
                </a:solidFill>
                <a:latin typeface="Courier New" panose="02070309020205020404" pitchFamily="49" charset="0"/>
                <a:cs typeface="Courier New" panose="02070309020205020404" pitchFamily="49" charset="0"/>
              </a:rPr>
              <a:t>10000</a:t>
            </a:r>
            <a:r>
              <a:rPr lang="en-US" sz="2000" b="1" dirty="0" smtClean="0">
                <a:solidFill>
                  <a:srgbClr val="F37021"/>
                </a:solidFill>
                <a:latin typeface="Courier New" panose="02070309020205020404" pitchFamily="49" charset="0"/>
                <a:cs typeface="Courier New" panose="02070309020205020404" pitchFamily="49" charset="0"/>
              </a:rPr>
              <a:t>(+your session number)</a:t>
            </a: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dirty="0" smtClean="0">
                <a:solidFill>
                  <a:schemeClr val="tx1"/>
                </a:solidFill>
                <a:latin typeface="Arial" charset="0"/>
              </a:rPr>
              <a:t>http://</a:t>
            </a:r>
            <a:r>
              <a:rPr lang="en-US" sz="2000" b="1" dirty="0" smtClean="0">
                <a:solidFill>
                  <a:schemeClr val="tx1"/>
                </a:solidFill>
                <a:latin typeface="Courier New" panose="02070309020205020404" pitchFamily="49" charset="0"/>
                <a:cs typeface="Courier New" panose="02070309020205020404" pitchFamily="49" charset="0"/>
              </a:rPr>
              <a:t>devday-</a:t>
            </a:r>
            <a:r>
              <a:rPr lang="en-US" sz="2000" b="1" dirty="0" smtClean="0">
                <a:solidFill>
                  <a:srgbClr val="F37021"/>
                </a:solidFill>
                <a:latin typeface="Courier New" panose="02070309020205020404" pitchFamily="49" charset="0"/>
                <a:cs typeface="Courier New" panose="02070309020205020404" pitchFamily="49" charset="0"/>
              </a:rPr>
              <a:t>a</a:t>
            </a:r>
            <a:r>
              <a:rPr lang="en-US" sz="2000" b="1" dirty="0" smtClean="0">
                <a:solidFill>
                  <a:schemeClr val="tx1"/>
                </a:solidFill>
                <a:latin typeface="Courier New" panose="02070309020205020404" pitchFamily="49" charset="0"/>
                <a:cs typeface="Courier New" panose="02070309020205020404" pitchFamily="49" charset="0"/>
              </a:rPr>
              <a:t>.yocto.io:30000</a:t>
            </a:r>
            <a:r>
              <a:rPr lang="en-US" sz="2000" b="1" dirty="0" smtClean="0">
                <a:solidFill>
                  <a:srgbClr val="F37021"/>
                </a:solidFill>
                <a:latin typeface="Courier New" panose="02070309020205020404" pitchFamily="49" charset="0"/>
                <a:cs typeface="Courier New" panose="02070309020205020404" pitchFamily="49" charset="0"/>
              </a:rPr>
              <a:t>(+</a:t>
            </a:r>
            <a:r>
              <a:rPr lang="en-US" sz="2000" b="1" dirty="0">
                <a:solidFill>
                  <a:srgbClr val="F37021"/>
                </a:solidFill>
                <a:latin typeface="Courier New" panose="02070309020205020404" pitchFamily="49" charset="0"/>
                <a:cs typeface="Courier New" panose="02070309020205020404" pitchFamily="49" charset="0"/>
              </a:rPr>
              <a:t>your session number</a:t>
            </a:r>
            <a:r>
              <a:rPr lang="en-US" sz="2000" b="1" dirty="0" smtClean="0">
                <a:solidFill>
                  <a:srgbClr val="F3702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12908664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711200"/>
            <a:ext cx="8233186" cy="5299491"/>
          </a:xfrm>
        </p:spPr>
        <p:txBody>
          <a:bodyPr>
            <a:normAutofit lnSpcReduction="10000"/>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-lib</a:t>
            </a:r>
          </a:p>
          <a:p>
            <a:pPr lvl="1"/>
            <a:r>
              <a:rPr lang="en-US" sz="1600" spc="-1" dirty="0">
                <a:uFill>
                  <a:solidFill>
                    <a:srgbClr val="FFFFFF"/>
                  </a:solidFill>
                </a:uFill>
              </a:rPr>
              <a:t>Builds static and dynamic libraries to calculate the Fibonacci series and an application to test it.</a:t>
            </a:r>
          </a:p>
          <a:p>
            <a:r>
              <a:rPr lang="en-US" sz="1800" b="0" spc="-1" dirty="0">
                <a:uFill>
                  <a:solidFill>
                    <a:srgbClr val="FFFFFF"/>
                  </a:solidFill>
                </a:uFill>
              </a:rPr>
              <a:t>Create development </a:t>
            </a:r>
            <a:r>
              <a:rPr lang="en-US" sz="1800" b="0" spc="-1" dirty="0" smtClean="0">
                <a:uFill>
                  <a:solidFill>
                    <a:srgbClr val="FFFFFF"/>
                  </a:solidFill>
                </a:uFill>
              </a:rPr>
              <a:t>environment in the project</a:t>
            </a:r>
            <a:endParaRPr lang="en-US" sz="1800" b="0" spc="-1" dirty="0">
              <a:uFill>
                <a:solidFill>
                  <a:srgbClr val="FFFFFF"/>
                </a:solidFill>
              </a:uFill>
            </a:endParaRPr>
          </a:p>
          <a:p>
            <a:pPr lvl="1"/>
            <a:r>
              <a:rPr lang="en-US" sz="1400" b="0" spc="-1" dirty="0" err="1" smtClean="0">
                <a:uFill>
                  <a:solidFill>
                    <a:srgbClr val="FFFFFF"/>
                  </a:solidFill>
                </a:uFill>
                <a:latin typeface="Courier"/>
              </a:rPr>
              <a:t>devtool</a:t>
            </a:r>
            <a:r>
              <a:rPr lang="en-US" sz="1400" b="0" spc="-1" dirty="0" smtClean="0">
                <a:uFill>
                  <a:solidFill>
                    <a:srgbClr val="FFFFFF"/>
                  </a:solidFill>
                </a:uFill>
                <a:latin typeface="Courier"/>
              </a:rPr>
              <a:t> </a:t>
            </a:r>
            <a:r>
              <a:rPr lang="en-US" sz="1400" b="0" spc="-1" dirty="0">
                <a:uFill>
                  <a:solidFill>
                    <a:srgbClr val="FFFFFF"/>
                  </a:solidFill>
                </a:uFill>
                <a:latin typeface="Courier"/>
              </a:rPr>
              <a:t>add </a:t>
            </a:r>
            <a:r>
              <a:rPr lang="en-US" sz="1400" b="0" spc="-1" dirty="0" err="1">
                <a:uFill>
                  <a:solidFill>
                    <a:srgbClr val="FFFFFF"/>
                  </a:solidFill>
                </a:uFill>
                <a:latin typeface="Courier"/>
              </a:rPr>
              <a:t>fibonacci</a:t>
            </a:r>
            <a:r>
              <a:rPr lang="en-US" sz="1400" b="0" spc="-1" dirty="0">
                <a:uFill>
                  <a:solidFill>
                    <a:srgbClr val="FFFFFF"/>
                  </a:solidFill>
                </a:uFill>
                <a:latin typeface="Courier"/>
              </a:rPr>
              <a:t>-lib </a:t>
            </a:r>
            <a:r>
              <a:rPr lang="en-US" sz="1400" spc="-1" dirty="0">
                <a:uFill>
                  <a:solidFill>
                    <a:srgbClr val="FFFFFF"/>
                  </a:solidFill>
                </a:uFill>
                <a:latin typeface="Courier"/>
              </a:rPr>
              <a:t>/</a:t>
            </a:r>
            <a:r>
              <a:rPr lang="en-US" sz="1400" spc="-1" dirty="0" smtClean="0">
                <a:uFill>
                  <a:solidFill>
                    <a:srgbClr val="FFFFFF"/>
                  </a:solidFill>
                </a:uFill>
                <a:latin typeface="Courier"/>
              </a:rPr>
              <a:t>scratch/</a:t>
            </a:r>
            <a:r>
              <a:rPr lang="en-US" sz="1400" spc="-1" dirty="0" err="1" smtClean="0">
                <a:uFill>
                  <a:solidFill>
                    <a:srgbClr val="FFFFFF"/>
                  </a:solidFill>
                </a:uFill>
                <a:latin typeface="Courier"/>
              </a:rPr>
              <a:t>src</a:t>
            </a:r>
            <a:r>
              <a:rPr lang="en-US" sz="1400" spc="-1" dirty="0" smtClean="0">
                <a:uFill>
                  <a:solidFill>
                    <a:srgbClr val="FFFFFF"/>
                  </a:solidFill>
                </a:uFill>
                <a:latin typeface="Courier"/>
              </a:rPr>
              <a:t>/</a:t>
            </a:r>
            <a:r>
              <a:rPr lang="en-US" sz="1400" spc="-1" dirty="0" err="1" smtClean="0">
                <a:uFill>
                  <a:solidFill>
                    <a:srgbClr val="FFFFFF"/>
                  </a:solidFill>
                </a:uFill>
                <a:latin typeface="Courier"/>
              </a:rPr>
              <a:t>userspace</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-lib</a:t>
            </a:r>
            <a:endParaRPr lang="en-US" sz="1400" b="0" spc="-1" dirty="0">
              <a:uFill>
                <a:solidFill>
                  <a:srgbClr val="FFFFFF"/>
                </a:solidFill>
              </a:uFill>
              <a:latin typeface="Courier"/>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smtClean="0">
                <a:uFill>
                  <a:solidFill>
                    <a:srgbClr val="FFFFFF"/>
                  </a:solidFill>
                </a:uFill>
                <a:latin typeface="Courier"/>
              </a:rPr>
              <a:t>nographic</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a:t>
            </a:r>
            <a:br>
              <a:rPr lang="en-US" sz="1400" spc="-1" dirty="0" smtClean="0">
                <a:uFill>
                  <a:solidFill>
                    <a:srgbClr val="FFFFFF"/>
                  </a:solidFill>
                </a:uFill>
                <a:latin typeface="Courier"/>
              </a:rPr>
            </a:br>
            <a:r>
              <a:rPr lang="en-US" sz="1400" spc="-1" dirty="0" err="1" smtClean="0">
                <a:uFill>
                  <a:solidFill>
                    <a:srgbClr val="FFFFFF"/>
                  </a:solidFill>
                </a:uFill>
                <a:latin typeface="Courier"/>
              </a:rPr>
              <a:t>root@qemuarm</a:t>
            </a:r>
            <a:r>
              <a:rPr lang="en-US" sz="1400" spc="-1" dirty="0">
                <a:uFill>
                  <a:solidFill>
                    <a:srgbClr val="FFFFFF"/>
                  </a:solidFill>
                </a:uFill>
                <a:latin typeface="Courier"/>
              </a:rPr>
              <a:t>:~# </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Enter </a:t>
            </a:r>
            <a:r>
              <a:rPr lang="en-US" sz="1400" spc="-1" dirty="0">
                <a:uFill>
                  <a:solidFill>
                    <a:srgbClr val="FFFFFF"/>
                  </a:solidFill>
                </a:uFill>
                <a:latin typeface="Courier"/>
              </a:rPr>
              <a:t>the number of terms: </a:t>
            </a:r>
            <a:r>
              <a:rPr lang="en-US" sz="1400" spc="-1" dirty="0" smtClean="0">
                <a:uFill>
                  <a:solidFill>
                    <a:srgbClr val="FFFFFF"/>
                  </a:solidFill>
                </a:uFill>
                <a:latin typeface="Courier"/>
              </a:rPr>
              <a:t>4</a:t>
            </a:r>
            <a:br>
              <a:rPr lang="en-US" sz="1400" spc="-1" dirty="0" smtClean="0">
                <a:uFill>
                  <a:solidFill>
                    <a:srgbClr val="FFFFFF"/>
                  </a:solidFill>
                </a:uFill>
                <a:latin typeface="Courier"/>
              </a:rPr>
            </a:br>
            <a:r>
              <a:rPr lang="en-US" sz="1400" spc="-1" dirty="0" smtClean="0">
                <a:uFill>
                  <a:solidFill>
                    <a:srgbClr val="FFFFFF"/>
                  </a:solidFill>
                </a:uFill>
                <a:latin typeface="Courier"/>
              </a:rPr>
              <a:t>First </a:t>
            </a:r>
            <a:r>
              <a:rPr lang="en-US" sz="1400" spc="-1" dirty="0">
                <a:uFill>
                  <a:solidFill>
                    <a:srgbClr val="FFFFFF"/>
                  </a:solidFill>
                </a:uFill>
                <a:latin typeface="Courier"/>
              </a:rPr>
              <a:t>4 terms of Fibonacci series </a:t>
            </a:r>
            <a:r>
              <a:rPr lang="en-US" sz="1400" spc="-1" dirty="0" smtClean="0">
                <a:uFill>
                  <a:solidFill>
                    <a:srgbClr val="FFFFFF"/>
                  </a:solidFill>
                </a:uFill>
                <a:latin typeface="Courier"/>
              </a:rPr>
              <a:t>are:</a:t>
            </a:r>
            <a:br>
              <a:rPr lang="en-US" sz="1400" spc="-1" dirty="0" smtClean="0">
                <a:uFill>
                  <a:solidFill>
                    <a:srgbClr val="FFFFFF"/>
                  </a:solidFill>
                </a:uFill>
                <a:latin typeface="Courier"/>
              </a:rPr>
            </a:br>
            <a:r>
              <a:rPr lang="en-US" sz="1400" spc="-1" dirty="0" smtClean="0">
                <a:uFill>
                  <a:solidFill>
                    <a:srgbClr val="FFFFFF"/>
                  </a:solidFill>
                </a:uFill>
                <a:latin typeface="Courier"/>
              </a:rPr>
              <a:t>0 </a:t>
            </a:r>
            <a:r>
              <a:rPr lang="en-US" sz="1400" spc="-1" dirty="0">
                <a:uFill>
                  <a:solidFill>
                    <a:srgbClr val="FFFFFF"/>
                  </a:solidFill>
                </a:uFill>
                <a:latin typeface="Courier"/>
              </a:rPr>
              <a:t>1 1 2 </a:t>
            </a:r>
            <a:endParaRPr lang="en-US" sz="1400" b="0" spc="-1" dirty="0">
              <a:uFill>
                <a:solidFill>
                  <a:srgbClr val="FFFFFF"/>
                </a:solidFill>
              </a:uFill>
              <a:latin typeface="Courier"/>
            </a:endParaRPr>
          </a:p>
        </p:txBody>
      </p:sp>
      <p:sp>
        <p:nvSpPr>
          <p:cNvPr id="6" name="Rectangle 5"/>
          <p:cNvSpPr/>
          <p:nvPr/>
        </p:nvSpPr>
        <p:spPr>
          <a:xfrm>
            <a:off x="920978" y="3759726"/>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80055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pPr lvl="1"/>
            <a:endParaRPr lang="en-US" sz="1600" b="0" spc="-1" dirty="0">
              <a:uFill>
                <a:solidFill>
                  <a:srgbClr val="FFFFFF"/>
                </a:solidFill>
              </a:uFill>
            </a:endParaRPr>
          </a:p>
          <a:p>
            <a:r>
              <a:rPr lang="en-US" sz="1800" b="0" spc="-1" dirty="0">
                <a:uFill>
                  <a:solidFill>
                    <a:srgbClr val="FFFFFF"/>
                  </a:solidFill>
                </a:uFill>
              </a:rPr>
              <a:t>Edit the recipe </a:t>
            </a:r>
            <a:r>
              <a:rPr lang="en-US" sz="1600" b="0" spc="-1" dirty="0">
                <a:uFill>
                  <a:solidFill>
                    <a:srgbClr val="FFFFFF"/>
                  </a:solidFill>
                </a:uFill>
                <a:latin typeface="Courier"/>
              </a:rPr>
              <a:t>meta-uspapps/recipes/fibonacci-lib/fibonacci-lib.bb</a:t>
            </a:r>
            <a:r>
              <a:rPr lang="en-US" sz="1800" b="0" spc="-1" dirty="0">
                <a:uFill>
                  <a:solidFill>
                    <a:srgbClr val="FFFFFF"/>
                  </a:solidFill>
                </a:uFill>
              </a:rPr>
              <a:t> and place the </a:t>
            </a:r>
            <a:r>
              <a:rPr lang="en-US" sz="1600" b="0" spc="-1" dirty="0" err="1">
                <a:uFill>
                  <a:solidFill>
                    <a:srgbClr val="FFFFFF"/>
                  </a:solidFill>
                </a:uFill>
                <a:latin typeface="Courier"/>
              </a:rPr>
              <a:t>fibonacci</a:t>
            </a:r>
            <a:r>
              <a:rPr lang="en-US" sz="1800" b="0" spc="-1" dirty="0">
                <a:uFill>
                  <a:solidFill>
                    <a:srgbClr val="FFFFFF"/>
                  </a:solidFill>
                </a:uFill>
              </a:rPr>
              <a:t> test application into its own package </a:t>
            </a:r>
            <a:r>
              <a:rPr lang="en-US" sz="1600" b="0" spc="-1" dirty="0">
                <a:uFill>
                  <a:solidFill>
                    <a:srgbClr val="FFFFFF"/>
                  </a:solidFill>
                </a:uFill>
                <a:latin typeface="Courier"/>
              </a:rPr>
              <a:t>${PN}-examples</a:t>
            </a:r>
          </a:p>
          <a:p>
            <a:endParaRPr lang="en-US" sz="1600" b="0" spc="-1" dirty="0">
              <a:uFill>
                <a:solidFill>
                  <a:srgbClr val="FFFFFF"/>
                </a:solidFill>
              </a:uFill>
              <a:latin typeface="Courier"/>
            </a:endParaRPr>
          </a:p>
          <a:p>
            <a:pPr marL="0" indent="0">
              <a:buNone/>
            </a:pPr>
            <a:endParaRPr lang="en-US" sz="1600" b="0" spc="-1" dirty="0">
              <a:uFill>
                <a:solidFill>
                  <a:srgbClr val="FFFFFF"/>
                </a:solidFill>
              </a:uFill>
              <a:latin typeface="Courier"/>
            </a:endParaRPr>
          </a:p>
          <a:p>
            <a:r>
              <a:rPr lang="en-US" sz="1800" b="0" spc="-1" dirty="0">
                <a:uFill>
                  <a:solidFill>
                    <a:srgbClr val="FFFFFF"/>
                  </a:solidFill>
                </a:uFill>
              </a:rPr>
              <a:t>Add to your image (</a:t>
            </a:r>
            <a:r>
              <a:rPr lang="en-US" sz="1600" b="0" spc="-1" dirty="0" err="1">
                <a:uFill>
                  <a:solidFill>
                    <a:srgbClr val="FFFFFF"/>
                  </a:solidFill>
                </a:uFill>
                <a:latin typeface="Courier"/>
              </a:rPr>
              <a:t>conf</a:t>
            </a:r>
            <a:r>
              <a:rPr lang="en-US" sz="1600" b="0" spc="-1" dirty="0">
                <a:uFill>
                  <a:solidFill>
                    <a:srgbClr val="FFFFFF"/>
                  </a:solidFill>
                </a:uFill>
                <a:latin typeface="Courier"/>
              </a:rPr>
              <a:t>/</a:t>
            </a:r>
            <a:r>
              <a:rPr lang="en-US" sz="1600" b="0" spc="-1" dirty="0" err="1">
                <a:uFill>
                  <a:solidFill>
                    <a:srgbClr val="FFFFFF"/>
                  </a:solidFill>
                </a:uFill>
                <a:latin typeface="Courier"/>
              </a:rPr>
              <a:t>local.conf</a:t>
            </a:r>
            <a:r>
              <a:rPr lang="en-US" sz="1800" b="0" spc="-1" dirty="0">
                <a:uFill>
                  <a:solidFill>
                    <a:srgbClr val="FFFFFF"/>
                  </a:solidFill>
                </a:uFill>
              </a:rPr>
              <a:t>):</a:t>
            </a:r>
          </a:p>
          <a:p>
            <a:endParaRPr lang="en-US" sz="1800" b="0" spc="-1" dirty="0">
              <a:uFill>
                <a:solidFill>
                  <a:srgbClr val="FFFFFF"/>
                </a:solidFill>
              </a:uFill>
            </a:endParaRPr>
          </a:p>
          <a:p>
            <a:r>
              <a:rPr lang="en-US" sz="1800" b="0" spc="-1" dirty="0">
                <a:uFill>
                  <a:solidFill>
                    <a:srgbClr val="FFFFFF"/>
                  </a:solidFill>
                </a:uFill>
              </a:rPr>
              <a:t>Build and test image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core-image-minimal</a:t>
            </a:r>
          </a:p>
          <a:p>
            <a:pPr lvl="1"/>
            <a:r>
              <a:rPr lang="en-US" sz="1400" spc="-1" dirty="0" err="1">
                <a:uFill>
                  <a:solidFill>
                    <a:srgbClr val="FFFFFF"/>
                  </a:solidFill>
                </a:uFill>
                <a:latin typeface="Courier"/>
              </a:rPr>
              <a:t>runqemu</a:t>
            </a:r>
            <a:r>
              <a:rPr lang="en-US" sz="1400" spc="-1" dirty="0">
                <a:uFill>
                  <a:solidFill>
                    <a:srgbClr val="FFFFFF"/>
                  </a:solidFill>
                </a:uFill>
                <a:latin typeface="Courier"/>
              </a:rPr>
              <a:t> </a:t>
            </a:r>
            <a:r>
              <a:rPr lang="en-US" sz="1400" spc="-1" dirty="0" smtClean="0">
                <a:uFill>
                  <a:solidFill>
                    <a:srgbClr val="FFFFFF"/>
                  </a:solidFill>
                </a:uFill>
                <a:latin typeface="Courier"/>
              </a:rPr>
              <a:t>qemux86-64 </a:t>
            </a:r>
            <a:r>
              <a:rPr lang="en-US" sz="1400" spc="-1" dirty="0" err="1" smtClean="0">
                <a:uFill>
                  <a:solidFill>
                    <a:srgbClr val="FFFFFF"/>
                  </a:solidFill>
                </a:uFill>
                <a:latin typeface="Courier"/>
              </a:rPr>
              <a:t>nographic</a:t>
            </a:r>
            <a:endParaRPr lang="en-US" sz="1400" spc="-1" dirty="0">
              <a:uFill>
                <a:solidFill>
                  <a:srgbClr val="FFFFFF"/>
                </a:solidFill>
              </a:uFill>
              <a:latin typeface="Courier"/>
            </a:endParaRPr>
          </a:p>
        </p:txBody>
      </p:sp>
      <p:sp>
        <p:nvSpPr>
          <p:cNvPr id="5" name="Rectangle 4"/>
          <p:cNvSpPr/>
          <p:nvPr/>
        </p:nvSpPr>
        <p:spPr>
          <a:xfrm>
            <a:off x="920978" y="2324343"/>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PACKAGE_BEFORE_PN = "${PN}-examples"</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FILES_${PN}-examples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32509" y="3646500"/>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p>
        </p:txBody>
      </p:sp>
    </p:spTree>
    <p:extLst>
      <p:ext uri="{BB962C8B-B14F-4D97-AF65-F5344CB8AC3E}">
        <p14:creationId xmlns:p14="http://schemas.microsoft.com/office/powerpoint/2010/main" val="385219074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Installation Scripts</a:t>
            </a:r>
            <a:endParaRPr lang="en-US" dirty="0">
              <a:solidFill>
                <a:srgbClr val="00B0F0"/>
              </a:solidFill>
              <a:latin typeface="Arial" charset="0"/>
            </a:endParaRPr>
          </a:p>
        </p:txBody>
      </p:sp>
      <p:sp>
        <p:nvSpPr>
          <p:cNvPr id="4" name="Content Placeholder 23"/>
          <p:cNvSpPr>
            <a:spLocks noGrp="1"/>
          </p:cNvSpPr>
          <p:nvPr>
            <p:ph sz="quarter" idx="13"/>
          </p:nvPr>
        </p:nvSpPr>
        <p:spPr>
          <a:xfrm>
            <a:off x="460376" y="882650"/>
            <a:ext cx="4662342" cy="5127625"/>
          </a:xfrm>
        </p:spPr>
        <p:txBody>
          <a:bodyPr>
            <a:normAutofit fontScale="85000" lnSpcReduction="20000"/>
          </a:bodyPr>
          <a:lstStyle/>
          <a:p>
            <a:r>
              <a:rPr lang="en-US" b="0" dirty="0"/>
              <a:t>Package management systems have the ability to run scripts before and after a package is installed, upgraded, or removed.</a:t>
            </a:r>
          </a:p>
          <a:p>
            <a:r>
              <a:rPr lang="en-US" b="0" dirty="0"/>
              <a:t>These are typically shell scripts and they can be provided by the recipe using these variables:</a:t>
            </a:r>
          </a:p>
          <a:p>
            <a:pPr lvl="1"/>
            <a:r>
              <a:rPr lang="en-US" dirty="0" err="1">
                <a:latin typeface="Courier New" panose="02070309020205020404" pitchFamily="49" charset="0"/>
                <a:cs typeface="Courier New" panose="02070309020205020404" pitchFamily="49" charset="0"/>
              </a:rPr>
              <a:t>pkg_preinst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Preinstallation</a:t>
            </a:r>
            <a:r>
              <a:rPr lang="en-US" dirty="0"/>
              <a:t> script that is run </a:t>
            </a:r>
            <a:r>
              <a:rPr lang="en-US" i="1" dirty="0"/>
              <a:t>before the package is installed</a:t>
            </a:r>
            <a:r>
              <a:rPr lang="en-US" dirty="0"/>
              <a:t>.</a:t>
            </a:r>
          </a:p>
          <a:p>
            <a:pPr lvl="1"/>
            <a:r>
              <a:rPr lang="en-US" dirty="0" err="1">
                <a:latin typeface="Courier New" panose="02070309020205020404" pitchFamily="49" charset="0"/>
                <a:cs typeface="Courier New" panose="02070309020205020404" pitchFamily="49" charset="0"/>
              </a:rPr>
              <a:t>pkg_postinst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Postinstallation</a:t>
            </a:r>
            <a:r>
              <a:rPr lang="en-US" dirty="0"/>
              <a:t> script that is run </a:t>
            </a:r>
            <a:r>
              <a:rPr lang="en-US" i="1" dirty="0"/>
              <a:t>after the package is installed</a:t>
            </a:r>
            <a:r>
              <a:rPr lang="en-US" dirty="0"/>
              <a:t>.</a:t>
            </a:r>
          </a:p>
          <a:p>
            <a:pPr lvl="1"/>
            <a:r>
              <a:rPr lang="en-US" dirty="0" err="1">
                <a:latin typeface="Courier New" panose="02070309020205020404" pitchFamily="49" charset="0"/>
                <a:cs typeface="Courier New" panose="02070309020205020404" pitchFamily="49" charset="0"/>
              </a:rPr>
              <a:t>pkg_prerm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Pre-uninstallation script that is run </a:t>
            </a:r>
            <a:r>
              <a:rPr lang="en-US" i="1" dirty="0"/>
              <a:t>before the package is uninstalled</a:t>
            </a:r>
            <a:r>
              <a:rPr lang="en-US" dirty="0"/>
              <a:t>.</a:t>
            </a:r>
          </a:p>
          <a:p>
            <a:pPr lvl="1"/>
            <a:r>
              <a:rPr lang="en-US" dirty="0" err="1">
                <a:latin typeface="Courier New" panose="02070309020205020404" pitchFamily="49" charset="0"/>
                <a:cs typeface="Courier New" panose="02070309020205020404" pitchFamily="49" charset="0"/>
              </a:rPr>
              <a:t>pkg_postrm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Post-uninstallation script that is run </a:t>
            </a:r>
            <a:r>
              <a:rPr lang="en-US" i="1" dirty="0"/>
              <a:t>after the package is uninstalled</a:t>
            </a:r>
            <a:r>
              <a:rPr lang="en-US" dirty="0"/>
              <a:t>.</a:t>
            </a:r>
          </a:p>
          <a:p>
            <a:pPr lvl="1"/>
            <a:endParaRPr lang="en-US" dirty="0"/>
          </a:p>
        </p:txBody>
      </p:sp>
      <p:sp>
        <p:nvSpPr>
          <p:cNvPr id="5" name="Rectangle 4"/>
          <p:cNvSpPr/>
          <p:nvPr/>
        </p:nvSpPr>
        <p:spPr>
          <a:xfrm>
            <a:off x="5300317" y="1520467"/>
            <a:ext cx="3622010" cy="95410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shell commands go here</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5300317" y="3120271"/>
            <a:ext cx="3622010" cy="181588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p:cNvSpPr txBox="1"/>
          <p:nvPr/>
        </p:nvSpPr>
        <p:spPr>
          <a:xfrm>
            <a:off x="5300317" y="4946072"/>
            <a:ext cx="3622010" cy="369332"/>
          </a:xfrm>
          <a:prstGeom prst="rect">
            <a:avLst/>
          </a:prstGeom>
          <a:noFill/>
        </p:spPr>
        <p:txBody>
          <a:bodyPr wrap="square" rtlCol="0">
            <a:spAutoFit/>
          </a:bodyPr>
          <a:lstStyle/>
          <a:p>
            <a:pPr algn="ctr"/>
            <a:r>
              <a:rPr lang="en-US" sz="1800" dirty="0"/>
              <a:t>Conditional Execution</a:t>
            </a:r>
          </a:p>
        </p:txBody>
      </p:sp>
      <p:sp>
        <p:nvSpPr>
          <p:cNvPr id="8" name="TextBox 7"/>
          <p:cNvSpPr txBox="1"/>
          <p:nvPr/>
        </p:nvSpPr>
        <p:spPr>
          <a:xfrm>
            <a:off x="5241893" y="2484493"/>
            <a:ext cx="3680433" cy="369332"/>
          </a:xfrm>
          <a:prstGeom prst="rect">
            <a:avLst/>
          </a:prstGeom>
          <a:noFill/>
        </p:spPr>
        <p:txBody>
          <a:bodyPr wrap="square" rtlCol="0">
            <a:spAutoFit/>
          </a:bodyPr>
          <a:lstStyle/>
          <a:p>
            <a:pPr algn="ctr"/>
            <a:r>
              <a:rPr lang="en-US" sz="1800" dirty="0"/>
              <a:t>Script Skeleton</a:t>
            </a:r>
          </a:p>
        </p:txBody>
      </p:sp>
    </p:spTree>
    <p:extLst>
      <p:ext uri="{BB962C8B-B14F-4D97-AF65-F5344CB8AC3E}">
        <p14:creationId xmlns:p14="http://schemas.microsoft.com/office/powerpoint/2010/main" val="426486755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Conditionally running </a:t>
            </a:r>
            <a:r>
              <a:rPr lang="en-US" dirty="0" err="1">
                <a:solidFill>
                  <a:srgbClr val="00B0F0"/>
                </a:solidFill>
              </a:rPr>
              <a:t>ldconfig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The Fibonacci library installs a dynamic library </a:t>
            </a:r>
            <a:r>
              <a:rPr lang="en-US" sz="1800" b="0" spc="-1" dirty="0">
                <a:uFill>
                  <a:solidFill>
                    <a:srgbClr val="FFFFFF"/>
                  </a:solidFill>
                </a:uFill>
                <a:latin typeface="Courier"/>
              </a:rPr>
              <a:t>libfibonacci.so.1.0</a:t>
            </a:r>
            <a:r>
              <a:rPr lang="en-US" sz="2000" b="0" spc="-1" dirty="0">
                <a:uFill>
                  <a:solidFill>
                    <a:srgbClr val="FFFFFF"/>
                  </a:solidFill>
                </a:uFill>
                <a:latin typeface="+mn-lt"/>
              </a:rPr>
              <a:t> on the target system in </a:t>
            </a:r>
            <a:r>
              <a:rPr lang="en-US" sz="1800" b="0" spc="-1" dirty="0">
                <a:uFill>
                  <a:solidFill>
                    <a:srgbClr val="FFFFFF"/>
                  </a:solidFill>
                </a:uFill>
                <a:latin typeface="Courier"/>
              </a:rPr>
              <a:t>/</a:t>
            </a:r>
            <a:r>
              <a:rPr lang="en-US" sz="1800" b="0" spc="-1" dirty="0" err="1">
                <a:uFill>
                  <a:solidFill>
                    <a:srgbClr val="FFFFFF"/>
                  </a:solidFill>
                </a:uFill>
                <a:latin typeface="Courier"/>
              </a:rPr>
              <a:t>usr</a:t>
            </a:r>
            <a:r>
              <a:rPr lang="en-US" sz="1800" b="0" spc="-1" dirty="0">
                <a:uFill>
                  <a:solidFill>
                    <a:srgbClr val="FFFFFF"/>
                  </a:solidFill>
                </a:uFill>
                <a:latin typeface="Courier"/>
              </a:rPr>
              <a:t>/lib</a:t>
            </a:r>
            <a:r>
              <a:rPr lang="en-US" sz="2000" b="0" spc="-1" dirty="0">
                <a:uFill>
                  <a:solidFill>
                    <a:srgbClr val="FFFFFF"/>
                  </a:solidFill>
                </a:uFill>
                <a:latin typeface="+mn-lt"/>
              </a:rPr>
              <a:t>.</a:t>
            </a:r>
          </a:p>
          <a:p>
            <a:r>
              <a:rPr lang="en-US" sz="2000" b="0" spc="-1" dirty="0">
                <a:uFill>
                  <a:solidFill>
                    <a:srgbClr val="FFFFFF"/>
                  </a:solidFill>
                </a:uFill>
                <a:latin typeface="+mn-lt"/>
              </a:rPr>
              <a:t>For </a:t>
            </a:r>
            <a:r>
              <a:rPr lang="en-US" sz="1800" b="0" spc="-1" dirty="0" err="1">
                <a:uFill>
                  <a:solidFill>
                    <a:srgbClr val="FFFFFF"/>
                  </a:solidFill>
                </a:uFill>
                <a:latin typeface="Courier"/>
              </a:rPr>
              <a:t>ld</a:t>
            </a:r>
            <a:r>
              <a:rPr lang="en-US" sz="2000" b="0" spc="-1" dirty="0">
                <a:uFill>
                  <a:solidFill>
                    <a:srgbClr val="FFFFFF"/>
                  </a:solidFill>
                </a:uFill>
                <a:latin typeface="+mn-lt"/>
              </a:rPr>
              <a:t> to be able to locate the library it must be added to the </a:t>
            </a:r>
            <a:r>
              <a:rPr lang="en-US" sz="2000" b="0" spc="-1" dirty="0" err="1">
                <a:uFill>
                  <a:solidFill>
                    <a:srgbClr val="FFFFFF"/>
                  </a:solidFill>
                </a:uFill>
                <a:latin typeface="+mn-lt"/>
              </a:rPr>
              <a:t>ld</a:t>
            </a:r>
            <a:r>
              <a:rPr lang="en-US" sz="2000" b="0" spc="-1" dirty="0">
                <a:uFill>
                  <a:solidFill>
                    <a:srgbClr val="FFFFFF"/>
                  </a:solidFill>
                </a:uFill>
                <a:latin typeface="+mn-lt"/>
              </a:rPr>
              <a:t> cache and its symbolic name (</a:t>
            </a:r>
            <a:r>
              <a:rPr lang="en-US" sz="2000" b="0" spc="-1" dirty="0" err="1">
                <a:uFill>
                  <a:solidFill>
                    <a:srgbClr val="FFFFFF"/>
                  </a:solidFill>
                </a:uFill>
                <a:latin typeface="+mn-lt"/>
              </a:rPr>
              <a:t>soname</a:t>
            </a:r>
            <a:r>
              <a:rPr lang="en-US" sz="2000" b="0" spc="-1" dirty="0">
                <a:uFill>
                  <a:solidFill>
                    <a:srgbClr val="FFFFFF"/>
                  </a:solidFill>
                </a:uFill>
                <a:latin typeface="+mn-lt"/>
              </a:rPr>
              <a:t>) must be linked. That is done by running </a:t>
            </a:r>
            <a:r>
              <a:rPr lang="en-US" sz="1800" b="0" spc="-1" dirty="0" err="1">
                <a:uFill>
                  <a:solidFill>
                    <a:srgbClr val="FFFFFF"/>
                  </a:solidFill>
                </a:uFill>
                <a:latin typeface="Courier"/>
              </a:rPr>
              <a:t>ldconfig</a:t>
            </a:r>
            <a:r>
              <a:rPr lang="en-US" sz="2000" b="0" spc="-1" dirty="0">
                <a:uFill>
                  <a:solidFill>
                    <a:srgbClr val="FFFFFF"/>
                  </a:solidFill>
                </a:uFill>
                <a:latin typeface="+mn-lt"/>
              </a:rPr>
              <a:t> on the target.</a:t>
            </a:r>
          </a:p>
          <a:p>
            <a:r>
              <a:rPr lang="en-US" sz="2000" b="0" spc="-1" dirty="0">
                <a:uFill>
                  <a:solidFill>
                    <a:srgbClr val="FFFFFF"/>
                  </a:solidFill>
                </a:uFill>
                <a:latin typeface="+mn-lt"/>
              </a:rPr>
              <a:t>Add a post installation script to the </a:t>
            </a:r>
            <a:r>
              <a:rPr lang="en-US" sz="1800" b="0" spc="-1" dirty="0">
                <a:uFill>
                  <a:solidFill>
                    <a:srgbClr val="FFFFFF"/>
                  </a:solidFill>
                </a:uFill>
                <a:latin typeface="Courier"/>
              </a:rPr>
              <a:t>${PN}</a:t>
            </a:r>
            <a:r>
              <a:rPr lang="en-US" sz="2000" b="0" spc="-1" dirty="0">
                <a:uFill>
                  <a:solidFill>
                    <a:srgbClr val="FFFFFF"/>
                  </a:solidFill>
                </a:uFill>
                <a:latin typeface="+mn-lt"/>
              </a:rPr>
              <a:t> package that only runs </a:t>
            </a:r>
            <a:r>
              <a:rPr lang="en-US" sz="1800" b="0" spc="-1" dirty="0" err="1">
                <a:uFill>
                  <a:solidFill>
                    <a:srgbClr val="FFFFFF"/>
                  </a:solidFill>
                </a:uFill>
                <a:latin typeface="Courier"/>
              </a:rPr>
              <a:t>ldconfig</a:t>
            </a:r>
            <a:r>
              <a:rPr lang="en-US" sz="2000" b="0" spc="-1" dirty="0">
                <a:uFill>
                  <a:solidFill>
                    <a:srgbClr val="FFFFFF"/>
                  </a:solidFill>
                </a:uFill>
                <a:latin typeface="+mn-lt"/>
              </a:rPr>
              <a:t> when it is run on the target but not when the build system creates the root file system.</a:t>
            </a:r>
          </a:p>
        </p:txBody>
      </p:sp>
      <p:sp>
        <p:nvSpPr>
          <p:cNvPr id="6" name="Rectangle 5"/>
          <p:cNvSpPr/>
          <p:nvPr/>
        </p:nvSpPr>
        <p:spPr>
          <a:xfrm>
            <a:off x="954775" y="3868416"/>
            <a:ext cx="6942316" cy="212365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ldconfig</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0</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1</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61365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Installation for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err="1">
                <a:uFill>
                  <a:solidFill>
                    <a:srgbClr val="FFFFFF"/>
                  </a:solidFill>
                </a:uFill>
                <a:latin typeface="+mn-lt"/>
              </a:rPr>
              <a:t>Makefile</a:t>
            </a:r>
            <a:r>
              <a:rPr lang="en-US" sz="2000" b="0" spc="-1" dirty="0">
                <a:uFill>
                  <a:solidFill>
                    <a:srgbClr val="FFFFFF"/>
                  </a:solidFill>
                </a:uFill>
                <a:latin typeface="+mn-lt"/>
              </a:rPr>
              <a:t> Installation</a:t>
            </a:r>
          </a:p>
          <a:p>
            <a:pPr marL="342900" lvl="1" indent="0">
              <a:buNone/>
            </a:pPr>
            <a:endParaRPr lang="en-US" sz="1800" b="0" spc="-1" dirty="0">
              <a:uFill>
                <a:solidFill>
                  <a:srgbClr val="FFFFFF"/>
                </a:solidFill>
              </a:uFill>
              <a:latin typeface="+mn-lt"/>
            </a:endParaRPr>
          </a:p>
          <a:p>
            <a:pPr marL="342900" lvl="1" indent="0">
              <a:buNone/>
            </a:pPr>
            <a:endParaRPr lang="en-US" sz="180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r>
              <a:rPr lang="en-US" sz="2000" b="0" spc="-1" dirty="0">
                <a:uFill>
                  <a:solidFill>
                    <a:srgbClr val="FFFFFF"/>
                  </a:solidFill>
                </a:uFill>
                <a:latin typeface="+mn-lt"/>
              </a:rPr>
              <a:t>Recipe Installation </a:t>
            </a:r>
          </a:p>
          <a:p>
            <a:pPr lvl="1"/>
            <a:r>
              <a:rPr lang="en-US" sz="1800" spc="-1" dirty="0">
                <a:uFill>
                  <a:solidFill>
                    <a:srgbClr val="FFFFFF"/>
                  </a:solidFill>
                </a:uFill>
                <a:latin typeface="+mn-lt"/>
              </a:rPr>
              <a:t>P</a:t>
            </a:r>
            <a:r>
              <a:rPr lang="en-US" sz="1800" b="0" spc="-1" dirty="0">
                <a:uFill>
                  <a:solidFill>
                    <a:srgbClr val="FFFFFF"/>
                  </a:solidFill>
                </a:uFill>
                <a:latin typeface="+mn-lt"/>
              </a:rPr>
              <a:t>roviding/overriding the </a:t>
            </a:r>
            <a:r>
              <a:rPr lang="en-US" sz="1800" b="0" spc="-1" dirty="0" err="1">
                <a:uFill>
                  <a:solidFill>
                    <a:srgbClr val="FFFFFF"/>
                  </a:solidFill>
                </a:uFill>
                <a:latin typeface="+mn-lt"/>
              </a:rPr>
              <a:t>do_install</a:t>
            </a:r>
            <a:r>
              <a:rPr lang="en-US" sz="1800" b="0" spc="-1" dirty="0">
                <a:uFill>
                  <a:solidFill>
                    <a:srgbClr val="FFFFFF"/>
                  </a:solidFill>
                </a:uFill>
                <a:latin typeface="+mn-lt"/>
              </a:rPr>
              <a:t> task</a:t>
            </a:r>
          </a:p>
          <a:p>
            <a:endParaRPr lang="en-US" sz="2000" b="0" spc="-1" dirty="0">
              <a:uFill>
                <a:solidFill>
                  <a:srgbClr val="FFFFFF"/>
                </a:solidFill>
              </a:uFill>
              <a:latin typeface="+mn-lt"/>
            </a:endParaRPr>
          </a:p>
          <a:p>
            <a:endParaRPr lang="en-US" sz="2000" b="0" spc="-1" dirty="0">
              <a:uFill>
                <a:solidFill>
                  <a:srgbClr val="FFFFFF"/>
                </a:solidFill>
              </a:uFill>
              <a:latin typeface="+mn-lt"/>
            </a:endParaRPr>
          </a:p>
          <a:p>
            <a:pPr lvl="1"/>
            <a:r>
              <a:rPr lang="en-US" sz="1800" b="0" spc="-1" dirty="0">
                <a:uFill>
                  <a:solidFill>
                    <a:srgbClr val="FFFFFF"/>
                  </a:solidFill>
                </a:uFill>
                <a:latin typeface="+mn-lt"/>
              </a:rPr>
              <a:t>The build system defines a series of variables for convenience:</a:t>
            </a:r>
          </a:p>
          <a:p>
            <a:pPr marL="339725" lvl="3" indent="0">
              <a:buNone/>
            </a:pPr>
            <a:r>
              <a:rPr lang="en-US" sz="1800" spc="-1" dirty="0">
                <a:uFill>
                  <a:solidFill>
                    <a:srgbClr val="FFFFFF"/>
                  </a:solidFill>
                </a:uFill>
                <a:latin typeface="+mn-lt"/>
              </a:rPr>
              <a:t>	</a:t>
            </a:r>
            <a:r>
              <a:rPr lang="en-US" sz="1600" spc="-1" dirty="0" err="1">
                <a:uFill>
                  <a:solidFill>
                    <a:srgbClr val="FFFFFF"/>
                  </a:solidFill>
                </a:uFill>
                <a:latin typeface="+mn-lt"/>
              </a:rPr>
              <a:t>bindir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sbindir</a:t>
            </a:r>
            <a:r>
              <a:rPr lang="en-US" sz="1600" b="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b="0" spc="-1" dirty="0" smtClean="0">
                <a:uFill>
                  <a:solidFill>
                    <a:srgbClr val="FFFFFF"/>
                  </a:solidFill>
                </a:uFill>
                <a:latin typeface="+mn-lt"/>
              </a:rPr>
              <a:t>/</a:t>
            </a:r>
            <a:r>
              <a:rPr lang="en-US" sz="1600" b="0" spc="-1" dirty="0" err="1" smtClean="0">
                <a:uFill>
                  <a:solidFill>
                    <a:srgbClr val="FFFFFF"/>
                  </a:solidFill>
                </a:uFill>
                <a:latin typeface="+mn-lt"/>
              </a:rPr>
              <a:t>usr</a:t>
            </a:r>
            <a:r>
              <a:rPr lang="en-US" sz="1600" b="0" spc="-1" dirty="0" smtClean="0">
                <a:uFill>
                  <a:solidFill>
                    <a:srgbClr val="FFFFFF"/>
                  </a:solidFill>
                </a:uFill>
                <a:latin typeface="+mn-lt"/>
              </a:rPr>
              <a:t>/</a:t>
            </a:r>
            <a:r>
              <a:rPr lang="en-US" sz="1600" b="0" spc="-1" dirty="0" err="1" smtClean="0">
                <a:uFill>
                  <a:solidFill>
                    <a:srgbClr val="FFFFFF"/>
                  </a:solidFill>
                </a:uFill>
                <a:latin typeface="+mn-lt"/>
              </a:rPr>
              <a:t>sbin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b="0" spc="-1" dirty="0">
              <a:uFill>
                <a:solidFill>
                  <a:srgbClr val="FFFFFF"/>
                </a:solidFill>
              </a:uFill>
              <a:latin typeface="+mn-lt"/>
            </a:endParaRPr>
          </a:p>
          <a:p>
            <a:pPr marL="339725" lvl="3" indent="0">
              <a:buNone/>
            </a:pPr>
            <a:r>
              <a:rPr lang="en-US" sz="1600" spc="-1" dirty="0">
                <a:uFill>
                  <a:solidFill>
                    <a:srgbClr val="FFFFFF"/>
                  </a:solidFill>
                </a:uFill>
                <a:latin typeface="+mn-lt"/>
              </a:rPr>
              <a:t>	</a:t>
            </a:r>
            <a:r>
              <a:rPr lang="en-US" sz="1600" spc="-1" dirty="0" err="1">
                <a:uFill>
                  <a:solidFill>
                    <a:srgbClr val="FFFFFF"/>
                  </a:solidFill>
                </a:uFill>
                <a:latin typeface="+mn-lt"/>
              </a:rPr>
              <a:t>libdir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libexe</a:t>
            </a:r>
            <a:r>
              <a:rPr lang="en-US" sz="1600" spc="-1" dirty="0" err="1">
                <a:uFill>
                  <a:solidFill>
                    <a:srgbClr val="FFFFFF"/>
                  </a:solidFill>
                </a:uFill>
                <a:latin typeface="+mn-lt"/>
              </a:rPr>
              <a:t>cdir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p:txBody>
      </p:sp>
      <p:sp>
        <p:nvSpPr>
          <p:cNvPr id="6" name="Rectangle 5"/>
          <p:cNvSpPr/>
          <p:nvPr/>
        </p:nvSpPr>
        <p:spPr>
          <a:xfrm>
            <a:off x="928939" y="3446959"/>
            <a:ext cx="6942316" cy="99257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do_install</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b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0755 ${B}/bin/*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Box 1"/>
          <p:cNvSpPr txBox="1"/>
          <p:nvPr/>
        </p:nvSpPr>
        <p:spPr>
          <a:xfrm>
            <a:off x="3969328" y="4860727"/>
            <a:ext cx="3792682" cy="1269578"/>
          </a:xfrm>
          <a:prstGeom prst="rect">
            <a:avLst/>
          </a:prstGeom>
          <a:noFill/>
        </p:spPr>
        <p:txBody>
          <a:bodyPr wrap="square" rtlCol="0">
            <a:spAutoFit/>
          </a:bodyPr>
          <a:lstStyle/>
          <a:p>
            <a:pPr lvl="1">
              <a:spcBef>
                <a:spcPts val="500"/>
              </a:spcBef>
            </a:pPr>
            <a:r>
              <a:rPr lang="en-US" sz="1600" spc="-1" dirty="0" err="1">
                <a:uFill>
                  <a:solidFill>
                    <a:srgbClr val="FFFFFF"/>
                  </a:solidFill>
                </a:uFill>
              </a:rPr>
              <a:t>sysconfdir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a:uFill>
                  <a:solidFill>
                    <a:srgbClr val="FFFFFF"/>
                  </a:solidFill>
                </a:uFill>
              </a:rPr>
              <a:t>etc</a:t>
            </a:r>
            <a:r>
              <a:rPr lang="en-US" sz="1600" spc="-1" dirty="0" smtClean="0">
                <a:uFill>
                  <a:solidFill>
                    <a:srgbClr val="FFFFFF"/>
                  </a:solidFill>
                </a:uFill>
              </a:rPr>
              <a:t>/</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datadir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/share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a:uFill>
                  <a:solidFill>
                    <a:srgbClr val="FFFFFF"/>
                  </a:solidFill>
                </a:uFill>
              </a:rPr>
              <a:t>mandir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/use/share/man</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includedir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/include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atin typeface="+mn-lt"/>
            </a:endParaRPr>
          </a:p>
        </p:txBody>
      </p:sp>
      <p:sp>
        <p:nvSpPr>
          <p:cNvPr id="7" name="Rectangle 6"/>
          <p:cNvSpPr/>
          <p:nvPr/>
        </p:nvSpPr>
        <p:spPr>
          <a:xfrm>
            <a:off x="909749" y="1294465"/>
            <a:ext cx="6942316" cy="132343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 ?=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.PHONY: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0755 $(TARGET)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p:txBody>
      </p:sp>
    </p:spTree>
    <p:extLst>
      <p:ext uri="{BB962C8B-B14F-4D97-AF65-F5344CB8AC3E}">
        <p14:creationId xmlns:p14="http://schemas.microsoft.com/office/powerpoint/2010/main" val="340979374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Debugging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Check the packaging logfiles in </a:t>
            </a:r>
            <a:r>
              <a:rPr lang="en-US" sz="1800" b="0" spc="-1" dirty="0">
                <a:uFill>
                  <a:solidFill>
                    <a:srgbClr val="FFFFFF"/>
                  </a:solidFill>
                </a:uFill>
                <a:latin typeface="Courier"/>
              </a:rPr>
              <a:t>${WORKDIR}/temp</a:t>
            </a:r>
            <a:endParaRPr lang="en-US" sz="1800" b="0" spc="-1" dirty="0">
              <a:uFill>
                <a:solidFill>
                  <a:srgbClr val="FFFFFF"/>
                </a:solidFill>
              </a:uFill>
              <a:latin typeface="+mn-lt"/>
            </a:endParaRPr>
          </a:p>
          <a:p>
            <a:r>
              <a:rPr lang="en-US" sz="2000" b="0" spc="-1" dirty="0">
                <a:uFill>
                  <a:solidFill>
                    <a:srgbClr val="FFFFFF"/>
                  </a:solidFill>
                </a:uFill>
                <a:latin typeface="+mn-lt"/>
              </a:rPr>
              <a:t>Check installation of artifacts in </a:t>
            </a:r>
            <a:r>
              <a:rPr lang="en-US" sz="1800" b="0" spc="-1" dirty="0">
                <a:uFill>
                  <a:solidFill>
                    <a:srgbClr val="FFFFFF"/>
                  </a:solidFill>
                </a:uFill>
                <a:latin typeface="Courier"/>
              </a:rPr>
              <a:t>${WORKDIR}/image</a:t>
            </a:r>
          </a:p>
          <a:p>
            <a:pPr lvl="1"/>
            <a:r>
              <a:rPr lang="en-US" sz="1800" spc="-1" dirty="0">
                <a:uFill>
                  <a:solidFill>
                    <a:srgbClr val="FFFFFF"/>
                  </a:solidFill>
                </a:uFill>
                <a:latin typeface="+mn-lt"/>
              </a:rPr>
              <a:t>The </a:t>
            </a:r>
            <a:r>
              <a:rPr lang="en-US" sz="1800" spc="-1" dirty="0" err="1">
                <a:uFill>
                  <a:solidFill>
                    <a:srgbClr val="FFFFFF"/>
                  </a:solidFill>
                </a:uFill>
                <a:latin typeface="+mn-lt"/>
              </a:rPr>
              <a:t>do_install</a:t>
            </a:r>
            <a:r>
              <a:rPr lang="en-US" sz="1800" spc="-1" dirty="0">
                <a:uFill>
                  <a:solidFill>
                    <a:srgbClr val="FFFFFF"/>
                  </a:solidFill>
                </a:uFill>
                <a:latin typeface="+mn-lt"/>
              </a:rPr>
              <a:t> task installs the artifacts into this directory.</a:t>
            </a:r>
          </a:p>
          <a:p>
            <a:pPr lvl="1"/>
            <a:r>
              <a:rPr lang="en-US" sz="1800" b="0" spc="-1" dirty="0">
                <a:uFill>
                  <a:solidFill>
                    <a:srgbClr val="FFFFFF"/>
                  </a:solidFill>
                </a:uFill>
                <a:latin typeface="+mn-lt"/>
              </a:rPr>
              <a:t>If artifacts are missing they are </a:t>
            </a:r>
            <a:r>
              <a:rPr lang="en-US" sz="1800" spc="-1" dirty="0">
                <a:uFill>
                  <a:solidFill>
                    <a:srgbClr val="FFFFFF"/>
                  </a:solidFill>
                </a:uFill>
                <a:latin typeface="+mn-lt"/>
              </a:rPr>
              <a:t>packaged.</a:t>
            </a:r>
            <a:endParaRPr lang="en-US" sz="1800" b="0" spc="-1" dirty="0">
              <a:uFill>
                <a:solidFill>
                  <a:srgbClr val="FFFFFF"/>
                </a:solidFill>
              </a:uFill>
              <a:latin typeface="+mn-lt"/>
            </a:endParaRPr>
          </a:p>
          <a:p>
            <a:r>
              <a:rPr lang="en-US" sz="2000" b="0" spc="-1" dirty="0">
                <a:uFill>
                  <a:solidFill>
                    <a:srgbClr val="FFFFFF"/>
                  </a:solidFill>
                </a:uFill>
                <a:latin typeface="+mn-lt"/>
              </a:rPr>
              <a:t>Check packaging artifacts in </a:t>
            </a:r>
            <a:r>
              <a:rPr lang="en-US" sz="1800" b="0" spc="-1" dirty="0">
                <a:uFill>
                  <a:solidFill>
                    <a:srgbClr val="FFFFFF"/>
                  </a:solidFill>
                </a:uFill>
                <a:latin typeface="Courier"/>
              </a:rPr>
              <a:t>${WORKDIR}/package</a:t>
            </a:r>
          </a:p>
          <a:p>
            <a:pPr lvl="1"/>
            <a:r>
              <a:rPr lang="en-US" sz="1800" spc="-1" dirty="0">
                <a:uFill>
                  <a:solidFill>
                    <a:srgbClr val="FFFFFF"/>
                  </a:solidFill>
                </a:uFill>
                <a:latin typeface="+mn-lt"/>
              </a:rPr>
              <a:t>This where the artifacts are staged for packaging, including the ones created for the debug packages.</a:t>
            </a:r>
          </a:p>
          <a:p>
            <a:r>
              <a:rPr lang="en-US" sz="2000" b="0" spc="-1" dirty="0">
                <a:uFill>
                  <a:solidFill>
                    <a:srgbClr val="FFFFFF"/>
                  </a:solidFill>
                </a:uFill>
                <a:latin typeface="+mn-lt"/>
              </a:rPr>
              <a:t>Check package splitting in </a:t>
            </a:r>
            <a:r>
              <a:rPr lang="en-US" sz="1800" b="0" spc="-1" dirty="0">
                <a:uFill>
                  <a:solidFill>
                    <a:srgbClr val="FFFFFF"/>
                  </a:solidFill>
                </a:uFill>
                <a:latin typeface="Courier"/>
              </a:rPr>
              <a:t>${WORKDIR}/packages-split</a:t>
            </a:r>
          </a:p>
          <a:p>
            <a:pPr lvl="1"/>
            <a:r>
              <a:rPr lang="en-US" sz="1800" b="0" spc="-1" dirty="0">
                <a:uFill>
                  <a:solidFill>
                    <a:srgbClr val="FFFFFF"/>
                  </a:solidFill>
                </a:uFill>
                <a:latin typeface="+mn-lt"/>
              </a:rPr>
              <a:t>Packages and their content are staged here by package name before they are wrapped by the package manager.</a:t>
            </a:r>
          </a:p>
          <a:p>
            <a:pPr lvl="1"/>
            <a:r>
              <a:rPr lang="en-US" sz="1800" spc="-1" dirty="0">
                <a:uFill>
                  <a:solidFill>
                    <a:srgbClr val="FFFFFF"/>
                  </a:solidFill>
                </a:uFill>
                <a:latin typeface="+mn-lt"/>
              </a:rPr>
              <a:t>Allows you to verify if the artifacts have indeed been placed into the </a:t>
            </a:r>
            <a:r>
              <a:rPr lang="en-US" sz="1800" spc="-1" dirty="0" smtClean="0">
                <a:uFill>
                  <a:solidFill>
                    <a:srgbClr val="FFFFFF"/>
                  </a:solidFill>
                </a:uFill>
                <a:latin typeface="+mn-lt"/>
              </a:rPr>
              <a:t>correct </a:t>
            </a:r>
            <a:r>
              <a:rPr lang="en-US" sz="1800" spc="-1" dirty="0">
                <a:uFill>
                  <a:solidFill>
                    <a:srgbClr val="FFFFFF"/>
                  </a:solidFill>
                </a:uFill>
                <a:latin typeface="+mn-lt"/>
              </a:rPr>
              <a:t>package.</a:t>
            </a:r>
          </a:p>
          <a:p>
            <a:r>
              <a:rPr lang="en-US" sz="2000" b="0" spc="-1" dirty="0">
                <a:uFill>
                  <a:solidFill>
                    <a:srgbClr val="FFFFFF"/>
                  </a:solidFill>
                </a:uFill>
                <a:latin typeface="+mn-lt"/>
              </a:rPr>
              <a:t>Check created packages in </a:t>
            </a:r>
            <a:r>
              <a:rPr lang="en-US" sz="1800" b="0" spc="-1" dirty="0">
                <a:uFill>
                  <a:solidFill>
                    <a:srgbClr val="FFFFFF"/>
                  </a:solidFill>
                </a:uFill>
                <a:latin typeface="Courier"/>
              </a:rPr>
              <a:t>${WORKDIR}/deploy-&lt;</a:t>
            </a:r>
            <a:r>
              <a:rPr lang="en-US" sz="1800" b="0" spc="-1" dirty="0" err="1">
                <a:uFill>
                  <a:solidFill>
                    <a:srgbClr val="FFFFFF"/>
                  </a:solidFill>
                </a:uFill>
                <a:latin typeface="Courier"/>
              </a:rPr>
              <a:t>pkgmgr</a:t>
            </a:r>
            <a:r>
              <a:rPr lang="en-US" sz="1800" b="0" spc="-1" dirty="0">
                <a:uFill>
                  <a:solidFill>
                    <a:srgbClr val="FFFFFF"/>
                  </a:solidFill>
                </a:uFill>
                <a:latin typeface="Courier"/>
              </a:rPr>
              <a:t>&gt;</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814358830"/>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Architecture</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lnSpcReduction="10000"/>
          </a:bodyPr>
          <a:lstStyle/>
          <a:p>
            <a:r>
              <a:rPr lang="en-US" sz="2000" b="0" spc="-1" dirty="0">
                <a:uFill>
                  <a:solidFill>
                    <a:srgbClr val="FFFFFF"/>
                  </a:solidFill>
                </a:uFill>
                <a:latin typeface="+mn-lt"/>
              </a:rPr>
              <a:t>The build system distinguishes packages by their hardware dependencies into three main categories:</a:t>
            </a:r>
          </a:p>
          <a:p>
            <a:pPr lvl="1"/>
            <a:r>
              <a:rPr lang="en-US" sz="1800" spc="-1" dirty="0">
                <a:uFill>
                  <a:solidFill>
                    <a:srgbClr val="FFFFFF"/>
                  </a:solidFill>
                </a:uFill>
                <a:latin typeface="+mn-lt"/>
              </a:rPr>
              <a:t>Tune – Generic CPU architecture such as core2_32, corei7, armv7, etc. This is the default and typically appropriate for </a:t>
            </a:r>
            <a:r>
              <a:rPr lang="en-US" sz="1800" spc="-1" dirty="0" err="1">
                <a:uFill>
                  <a:solidFill>
                    <a:srgbClr val="FFFFFF"/>
                  </a:solidFill>
                </a:uFill>
                <a:latin typeface="+mn-lt"/>
              </a:rPr>
              <a:t>userspace</a:t>
            </a:r>
            <a:r>
              <a:rPr lang="en-US" sz="1800" spc="-1" dirty="0">
                <a:uFill>
                  <a:solidFill>
                    <a:srgbClr val="FFFFFF"/>
                  </a:solidFill>
                </a:uFill>
                <a:latin typeface="+mn-lt"/>
              </a:rPr>
              <a:t> packages.</a:t>
            </a:r>
          </a:p>
          <a:p>
            <a:pPr lvl="1"/>
            <a:r>
              <a:rPr lang="en-US" sz="1800" b="0" spc="-1" dirty="0">
                <a:uFill>
                  <a:solidFill>
                    <a:srgbClr val="FFFFFF"/>
                  </a:solidFill>
                </a:uFill>
                <a:latin typeface="+mn-lt"/>
              </a:rPr>
              <a:t>Machine – Specific machine architecture. Appropriate for packages that require particular hardware features of a machine. </a:t>
            </a:r>
            <a:r>
              <a:rPr lang="en-US" sz="1800" spc="-1" dirty="0">
                <a:uFill>
                  <a:solidFill>
                    <a:srgbClr val="FFFFFF"/>
                  </a:solidFill>
                </a:uFill>
                <a:latin typeface="+mn-lt"/>
              </a:rPr>
              <a:t>Typically</a:t>
            </a:r>
            <a:r>
              <a:rPr lang="en-US" sz="1800" b="0" spc="-1" dirty="0">
                <a:uFill>
                  <a:solidFill>
                    <a:srgbClr val="FFFFFF"/>
                  </a:solidFill>
                </a:uFill>
                <a:latin typeface="+mn-lt"/>
              </a:rPr>
              <a:t> applicable to kernel, drivers, and bootloader.</a:t>
            </a:r>
          </a:p>
          <a:p>
            <a:pPr lvl="1"/>
            <a:r>
              <a:rPr lang="en-US" sz="1800" spc="-1" dirty="0">
                <a:uFill>
                  <a:solidFill>
                    <a:srgbClr val="FFFFFF"/>
                  </a:solidFill>
                </a:uFill>
                <a:latin typeface="+mn-lt"/>
              </a:rPr>
              <a:t>All – Package applies to all architectures such as shell scripts, managed runtime code (Python, Lua, Java, …), configuration files, etc.</a:t>
            </a:r>
          </a:p>
          <a:p>
            <a:r>
              <a:rPr lang="en-US" sz="2000" b="0" spc="-1" dirty="0">
                <a:uFill>
                  <a:solidFill>
                    <a:srgbClr val="FFFFFF"/>
                  </a:solidFill>
                </a:uFill>
                <a:latin typeface="+mn-lt"/>
              </a:rPr>
              <a:t>Package architecture is controlled by the </a:t>
            </a:r>
            <a:r>
              <a:rPr lang="en-US" sz="1800" b="0" spc="-1" dirty="0">
                <a:uFill>
                  <a:solidFill>
                    <a:srgbClr val="FFFFFF"/>
                  </a:solidFill>
                </a:uFill>
                <a:latin typeface="Courier"/>
              </a:rPr>
              <a:t>PACKAGE_ARCH</a:t>
            </a:r>
            <a:r>
              <a:rPr lang="en-US" sz="2000" b="0" spc="-1" dirty="0">
                <a:uFill>
                  <a:solidFill>
                    <a:srgbClr val="FFFFFF"/>
                  </a:solidFill>
                </a:uFill>
                <a:latin typeface="+mn-lt"/>
              </a:rPr>
              <a:t> variable:</a:t>
            </a:r>
          </a:p>
          <a:p>
            <a:pPr lvl="1"/>
            <a:r>
              <a:rPr lang="en-US" sz="1800" spc="-1" dirty="0">
                <a:uFill>
                  <a:solidFill>
                    <a:srgbClr val="FFFFFF"/>
                  </a:solidFill>
                </a:uFill>
                <a:latin typeface="+mn-lt"/>
              </a:rPr>
              <a:t>Tune (default) – </a:t>
            </a:r>
            <a:r>
              <a:rPr lang="en-US" sz="1600" spc="-1" dirty="0">
                <a:uFill>
                  <a:solidFill>
                    <a:srgbClr val="FFFFFF"/>
                  </a:solidFill>
                </a:uFill>
                <a:latin typeface="Courier"/>
              </a:rPr>
              <a:t>PACKAGE_ARCH = “${TUNE_PKGARCH}”</a:t>
            </a:r>
          </a:p>
          <a:p>
            <a:pPr lvl="1"/>
            <a:r>
              <a:rPr lang="en-US" sz="1800" b="0" spc="-1" dirty="0">
                <a:uFill>
                  <a:solidFill>
                    <a:srgbClr val="FFFFFF"/>
                  </a:solidFill>
                </a:uFill>
                <a:latin typeface="+mn-lt"/>
              </a:rPr>
              <a:t>Machine – </a:t>
            </a:r>
            <a:r>
              <a:rPr lang="en-US" sz="1600" b="0" spc="-1" dirty="0">
                <a:uFill>
                  <a:solidFill>
                    <a:srgbClr val="FFFFFF"/>
                  </a:solidFill>
                </a:uFill>
                <a:latin typeface="Courier"/>
              </a:rPr>
              <a:t>PACKAGE_ARCH = “${MACHINE_ARCH}”</a:t>
            </a:r>
          </a:p>
          <a:p>
            <a:pPr lvl="1"/>
            <a:r>
              <a:rPr lang="en-US" sz="1800" spc="-1" dirty="0">
                <a:uFill>
                  <a:solidFill>
                    <a:srgbClr val="FFFFFF"/>
                  </a:solidFill>
                </a:uFill>
                <a:latin typeface="+mn-lt"/>
              </a:rPr>
              <a:t>All – </a:t>
            </a:r>
            <a:r>
              <a:rPr lang="en-US" sz="1600" spc="-1" dirty="0">
                <a:uFill>
                  <a:solidFill>
                    <a:srgbClr val="FFFFFF"/>
                  </a:solidFill>
                </a:uFill>
                <a:latin typeface="Courier"/>
              </a:rPr>
              <a:t>inherit </a:t>
            </a:r>
            <a:r>
              <a:rPr lang="en-US" sz="1600" spc="-1" dirty="0" err="1">
                <a:uFill>
                  <a:solidFill>
                    <a:srgbClr val="FFFFFF"/>
                  </a:solidFill>
                </a:uFill>
                <a:latin typeface="Courier"/>
              </a:rPr>
              <a:t>allarch</a:t>
            </a:r>
            <a:endParaRPr lang="en-US" sz="1600" spc="-1" dirty="0">
              <a:uFill>
                <a:solidFill>
                  <a:srgbClr val="FFFFFF"/>
                </a:solidFill>
              </a:uFill>
              <a:latin typeface="Courier"/>
            </a:endParaRPr>
          </a:p>
          <a:p>
            <a:r>
              <a:rPr lang="en-US" sz="2000" b="0" spc="-1" dirty="0">
                <a:uFill>
                  <a:solidFill>
                    <a:srgbClr val="FFFFFF"/>
                  </a:solidFill>
                </a:uFill>
                <a:latin typeface="+mn-lt"/>
              </a:rPr>
              <a:t>Note: Package architecture does not simply determine into what category a package is placed but determines compiler and linker flags and other build options.</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55052508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System Services</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fontScale="77500" lnSpcReduction="20000"/>
          </a:bodyPr>
          <a:lstStyle/>
          <a:p>
            <a:r>
              <a:rPr lang="en-US" b="0" dirty="0"/>
              <a:t>If your software package is a system service that eventually needs to be started when the system boots you need to add the scripts and service files.</a:t>
            </a:r>
          </a:p>
          <a:p>
            <a:r>
              <a:rPr lang="en-US" dirty="0" err="1"/>
              <a:t>SysVInit</a:t>
            </a:r>
            <a:endParaRPr lang="en-US" dirty="0"/>
          </a:p>
          <a:p>
            <a:pPr lvl="1"/>
            <a:r>
              <a:rPr lang="en-US" dirty="0"/>
              <a:t>Inherit </a:t>
            </a:r>
            <a:r>
              <a:rPr lang="en-US" dirty="0">
                <a:latin typeface="Courier New" panose="02070309020205020404" pitchFamily="49" charset="0"/>
                <a:cs typeface="Courier New" panose="02070309020205020404" pitchFamily="49" charset="0"/>
              </a:rPr>
              <a:t>update-</a:t>
            </a:r>
            <a:r>
              <a:rPr lang="en-US" dirty="0" err="1">
                <a:latin typeface="Courier New" panose="02070309020205020404" pitchFamily="49" charset="0"/>
                <a:cs typeface="Courier New" panose="02070309020205020404" pitchFamily="49" charset="0"/>
              </a:rPr>
              <a:t>rc.d</a:t>
            </a:r>
            <a:r>
              <a:rPr lang="en-US" dirty="0"/>
              <a:t> class.</a:t>
            </a:r>
          </a:p>
          <a:p>
            <a:pPr lvl="1"/>
            <a:r>
              <a:rPr lang="en-US" sz="2100" dirty="0">
                <a:latin typeface="Courier"/>
              </a:rPr>
              <a:t>INITSCRIPT_PACKAGES</a:t>
            </a:r>
            <a:r>
              <a:rPr lang="en-US" dirty="0"/>
              <a:t> - List of packages that contain the </a:t>
            </a:r>
            <a:r>
              <a:rPr lang="en-US" dirty="0" err="1"/>
              <a:t>init</a:t>
            </a:r>
            <a:r>
              <a:rPr lang="en-US" dirty="0"/>
              <a:t> scripts for this software package. This variable is optional and defaults to </a:t>
            </a:r>
            <a:r>
              <a:rPr lang="en-US" sz="2100" dirty="0">
                <a:latin typeface="Courier"/>
              </a:rPr>
              <a:t>INITSCRIPT_PACKAGES = "${PN}"</a:t>
            </a:r>
            <a:r>
              <a:rPr lang="en-US" dirty="0"/>
              <a:t>.</a:t>
            </a:r>
          </a:p>
          <a:p>
            <a:pPr lvl="1"/>
            <a:r>
              <a:rPr lang="en-US" sz="2100" dirty="0">
                <a:latin typeface="Courier"/>
              </a:rPr>
              <a:t>INITSCRIPT_NAME</a:t>
            </a:r>
            <a:r>
              <a:rPr lang="en-US" dirty="0"/>
              <a:t> - The name of the </a:t>
            </a:r>
            <a:r>
              <a:rPr lang="en-US" dirty="0" err="1"/>
              <a:t>init</a:t>
            </a:r>
            <a:r>
              <a:rPr lang="en-US" dirty="0"/>
              <a:t> script.</a:t>
            </a:r>
          </a:p>
          <a:p>
            <a:pPr lvl="1"/>
            <a:r>
              <a:rPr lang="en-US" sz="2100" dirty="0">
                <a:latin typeface="Courier"/>
              </a:rPr>
              <a:t>INITSCRIPT_PARAMS</a:t>
            </a:r>
            <a:r>
              <a:rPr lang="en-US" dirty="0"/>
              <a:t> - The parameters passed to </a:t>
            </a:r>
            <a:r>
              <a:rPr lang="en-US" sz="2100" dirty="0">
                <a:latin typeface="Courier"/>
              </a:rPr>
              <a:t>update-</a:t>
            </a:r>
            <a:r>
              <a:rPr lang="en-US" sz="2100" dirty="0" err="1">
                <a:latin typeface="Courier"/>
              </a:rPr>
              <a:t>rc.d</a:t>
            </a:r>
            <a:r>
              <a:rPr lang="en-US" dirty="0"/>
              <a:t>. This can be a string such as </a:t>
            </a:r>
            <a:r>
              <a:rPr lang="en-US" sz="2100" dirty="0">
                <a:latin typeface="Courier"/>
              </a:rPr>
              <a:t>"defaults 80 20"</a:t>
            </a:r>
            <a:r>
              <a:rPr lang="en-US" dirty="0"/>
              <a:t> to start the service when entering run levels 2, 3, 4, and 5 and stop it from entering run levels 0, 1, and 6.</a:t>
            </a:r>
          </a:p>
          <a:p>
            <a:r>
              <a:rPr lang="en-US" dirty="0" err="1"/>
              <a:t>Systemd</a:t>
            </a:r>
            <a:endParaRPr lang="en-US" dirty="0"/>
          </a:p>
          <a:p>
            <a:pPr lvl="1"/>
            <a:r>
              <a:rPr lang="en-US" dirty="0"/>
              <a:t>Inherit </a:t>
            </a:r>
            <a:r>
              <a:rPr lang="en-US" dirty="0" err="1">
                <a:latin typeface="Courier New" panose="02070309020205020404" pitchFamily="49" charset="0"/>
                <a:cs typeface="Courier New" panose="02070309020205020404" pitchFamily="49" charset="0"/>
              </a:rPr>
              <a:t>systemd</a:t>
            </a:r>
            <a:r>
              <a:rPr lang="en-US" dirty="0"/>
              <a:t> class.</a:t>
            </a:r>
          </a:p>
          <a:p>
            <a:pPr lvl="1"/>
            <a:r>
              <a:rPr lang="en-US" sz="2100" dirty="0">
                <a:latin typeface="Courier"/>
              </a:rPr>
              <a:t>SYSTEMD_PACKAGES</a:t>
            </a:r>
            <a:r>
              <a:rPr lang="en-US" dirty="0"/>
              <a:t> - List of packages that contain the </a:t>
            </a:r>
            <a:r>
              <a:rPr lang="en-US" dirty="0" err="1"/>
              <a:t>systemd</a:t>
            </a:r>
            <a:r>
              <a:rPr lang="en-US" dirty="0"/>
              <a:t> service files for the software package. This variable is optional and defaults to </a:t>
            </a:r>
            <a:r>
              <a:rPr lang="en-US" sz="2100" dirty="0">
                <a:latin typeface="Courier"/>
              </a:rPr>
              <a:t>SYSTEMD_PACKAGES = "${PN}"</a:t>
            </a:r>
            <a:r>
              <a:rPr lang="en-US" dirty="0"/>
              <a:t>.</a:t>
            </a:r>
          </a:p>
          <a:p>
            <a:pPr lvl="1"/>
            <a:r>
              <a:rPr lang="en-US" sz="2100" dirty="0">
                <a:latin typeface="Courier"/>
              </a:rPr>
              <a:t>SYSTEMD_SERVICE</a:t>
            </a:r>
            <a:r>
              <a:rPr lang="en-US" dirty="0"/>
              <a:t> - The name of the service file.</a:t>
            </a:r>
          </a:p>
          <a:p>
            <a:pPr lvl="2"/>
            <a:endParaRPr lang="en-US" dirty="0"/>
          </a:p>
        </p:txBody>
      </p:sp>
    </p:spTree>
    <p:extLst>
      <p:ext uri="{BB962C8B-B14F-4D97-AF65-F5344CB8AC3E}">
        <p14:creationId xmlns:p14="http://schemas.microsoft.com/office/powerpoint/2010/main" val="153690447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Server</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6"/>
            <a:ext cx="8233186" cy="5424055"/>
          </a:xfrm>
        </p:spPr>
        <p:txBody>
          <a:bodyPr>
            <a:normAutofit fontScale="85000" lnSpcReduction="20000"/>
          </a:bodyPr>
          <a:lstStyle/>
          <a:p>
            <a:r>
              <a:rPr lang="en-US" sz="1800" b="0" spc="-1" dirty="0">
                <a:uFill>
                  <a:solidFill>
                    <a:srgbClr val="FFFFFF"/>
                  </a:solidFill>
                </a:uFill>
              </a:rPr>
              <a:t>Source code in /scratch/working/</a:t>
            </a:r>
            <a:r>
              <a:rPr lang="en-US" sz="1800" b="0" spc="-1" dirty="0" err="1">
                <a:uFill>
                  <a:solidFill>
                    <a:srgbClr val="FFFFFF"/>
                  </a:solidFill>
                </a:uFill>
              </a:rPr>
              <a:t>uspsrc</a:t>
            </a:r>
            <a:r>
              <a:rPr lang="en-US" sz="1800" b="0" spc="-1" dirty="0">
                <a:uFill>
                  <a:solidFill>
                    <a:srgbClr val="FFFFFF"/>
                  </a:solidFill>
                </a:uFill>
              </a:rPr>
              <a:t>/</a:t>
            </a:r>
            <a:r>
              <a:rPr lang="en-US" sz="1800" b="0" spc="-1" dirty="0" err="1">
                <a:uFill>
                  <a:solidFill>
                    <a:srgbClr val="FFFFFF"/>
                  </a:solidFill>
                </a:uFill>
              </a:rPr>
              <a:t>fibonacci-srv</a:t>
            </a:r>
            <a:endParaRPr lang="en-US" sz="1800" b="0" spc="-1" dirty="0">
              <a:uFill>
                <a:solidFill>
                  <a:srgbClr val="FFFFFF"/>
                </a:solidFill>
              </a:uFill>
            </a:endParaRPr>
          </a:p>
          <a:p>
            <a:pPr lvl="1"/>
            <a:r>
              <a:rPr lang="en-US" sz="1600" spc="-1" dirty="0">
                <a:uFill>
                  <a:solidFill>
                    <a:srgbClr val="FFFFFF"/>
                  </a:solidFill>
                </a:uFill>
              </a:rPr>
              <a:t>Builds a TCP socket server listening on port 9999 for the number of terms and responds with the list of Fibonacci terms.</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/scratch/working/build-</a:t>
            </a:r>
            <a:r>
              <a:rPr lang="en-US" sz="1400" spc="-1" dirty="0" err="1">
                <a:uFill>
                  <a:solidFill>
                    <a:srgbClr val="FFFFFF"/>
                  </a:solidFill>
                </a:uFill>
                <a:latin typeface="Courier"/>
              </a:rPr>
              <a:t>userspace</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fibonacci-srv</a:t>
            </a:r>
            <a:r>
              <a:rPr lang="en-US" sz="1400" b="0" spc="-1" dirty="0">
                <a:uFill>
                  <a:solidFill>
                    <a:srgbClr val="FFFFFF"/>
                  </a:solidFill>
                </a:uFill>
                <a:latin typeface="Courier"/>
              </a:rPr>
              <a:t> /scratch/working/</a:t>
            </a:r>
            <a:r>
              <a:rPr lang="en-US" sz="1400" b="0" spc="-1" dirty="0" err="1">
                <a:uFill>
                  <a:solidFill>
                    <a:srgbClr val="FFFFFF"/>
                  </a:solidFill>
                </a:uFill>
                <a:latin typeface="Courier"/>
              </a:rPr>
              <a:t>uspsrc</a:t>
            </a:r>
            <a:r>
              <a:rPr lang="en-US" sz="1400" b="0" spc="-1" dirty="0">
                <a:uFill>
                  <a:solidFill>
                    <a:srgbClr val="FFFFFF"/>
                  </a:solidFill>
                </a:uFill>
                <a:latin typeface="Courier"/>
              </a:rPr>
              <a:t>/</a:t>
            </a:r>
            <a:r>
              <a:rPr lang="en-US" sz="1400" b="0" spc="-1" dirty="0" err="1">
                <a:uFill>
                  <a:solidFill>
                    <a:srgbClr val="FFFFFF"/>
                  </a:solidFill>
                </a:uFill>
                <a:latin typeface="Courier"/>
              </a:rPr>
              <a:t>fibonacci-srv</a:t>
            </a:r>
            <a:endParaRPr lang="en-US" sz="1400" b="0" spc="-1" dirty="0">
              <a:uFill>
                <a:solidFill>
                  <a:srgbClr val="FFFFFF"/>
                </a:solidFill>
              </a:uFill>
              <a:latin typeface="Courier"/>
            </a:endParaRPr>
          </a:p>
          <a:p>
            <a:r>
              <a:rPr lang="en-US" sz="1800" b="0" spc="-1" dirty="0">
                <a:uFill>
                  <a:solidFill>
                    <a:srgbClr val="FFFFFF"/>
                  </a:solidFill>
                </a:uFill>
              </a:rPr>
              <a:t>Add system service startup to the recipe</a:t>
            </a:r>
            <a:br>
              <a:rPr lang="en-US" sz="1800" b="0" spc="-1" dirty="0">
                <a:uFill>
                  <a:solidFill>
                    <a:srgbClr val="FFFFFF"/>
                  </a:solidFill>
                </a:uFill>
              </a:rPr>
            </a:br>
            <a:r>
              <a:rPr lang="en-US" sz="1600" b="0" spc="-1" dirty="0">
                <a:uFill>
                  <a:solidFill>
                    <a:srgbClr val="FFFFFF"/>
                  </a:solidFill>
                </a:uFill>
                <a:latin typeface="Courier"/>
              </a:rPr>
              <a:t>meta-uspapps/recipes/fibonacci-srv/fibonacci-srv.bb</a:t>
            </a:r>
            <a:r>
              <a:rPr lang="en-US" sz="2000" b="0" spc="-1" dirty="0">
                <a:uFill>
                  <a:solidFill>
                    <a:srgbClr val="FFFFFF"/>
                  </a:solidFill>
                </a:uFill>
              </a:rPr>
              <a:t> </a:t>
            </a:r>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a:uFill>
                  <a:solidFill>
                    <a:srgbClr val="FFFFFF"/>
                  </a:solidFill>
                </a:uFill>
                <a:latin typeface="Courier"/>
              </a:rPr>
              <a:t>fibonacci</a:t>
            </a:r>
            <a:r>
              <a:rPr lang="en-US" sz="1400" spc="-1" dirty="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smtClean="0">
                <a:uFill>
                  <a:solidFill>
                    <a:srgbClr val="FFFFFF"/>
                  </a:solidFill>
                </a:uFill>
                <a:latin typeface="Courier"/>
              </a:rPr>
              <a:t>qemux86-64 </a:t>
            </a:r>
            <a:r>
              <a:rPr lang="en-US" sz="1400" spc="-1" dirty="0" err="1">
                <a:uFill>
                  <a:solidFill>
                    <a:srgbClr val="FFFFFF"/>
                  </a:solidFill>
                </a:uFill>
                <a:latin typeface="Courier"/>
              </a:rPr>
              <a:t>nographic</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nc</a:t>
            </a:r>
            <a:r>
              <a:rPr lang="en-US" sz="1400" b="0" spc="-1" dirty="0">
                <a:uFill>
                  <a:solidFill>
                    <a:srgbClr val="FFFFFF"/>
                  </a:solidFill>
                </a:uFill>
                <a:latin typeface="Courier"/>
              </a:rPr>
              <a:t> localhost 9999</a:t>
            </a:r>
          </a:p>
        </p:txBody>
      </p:sp>
      <p:sp>
        <p:nvSpPr>
          <p:cNvPr id="6" name="Rectangle 5"/>
          <p:cNvSpPr/>
          <p:nvPr/>
        </p:nvSpPr>
        <p:spPr>
          <a:xfrm>
            <a:off x="920978" y="4855634"/>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978" y="2919274"/>
            <a:ext cx="7772400" cy="94641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inherit update-</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INITSCRIPT_NAME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INITSCRIPT_PARAMS = "start 99 3 5 . stop 20 0 1 2 6 ."</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SYSTEMD_SERVICE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fibonacci-srv.service</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82813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Changing the System Manager</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a:bodyPr>
          <a:lstStyle/>
          <a:p>
            <a:r>
              <a:rPr lang="en-US" b="0" dirty="0" err="1"/>
              <a:t>SysVInit</a:t>
            </a:r>
            <a:r>
              <a:rPr lang="en-US" b="0" dirty="0"/>
              <a:t> is the default system manager for the Poky distribution.</a:t>
            </a:r>
          </a:p>
          <a:p>
            <a:r>
              <a:rPr lang="en-US" b="0" dirty="0"/>
              <a:t>To use </a:t>
            </a:r>
            <a:r>
              <a:rPr lang="en-US" b="0" dirty="0" err="1"/>
              <a:t>systemd</a:t>
            </a:r>
            <a:r>
              <a:rPr lang="en-US" b="0" dirty="0"/>
              <a:t> add it to your </a:t>
            </a:r>
            <a:r>
              <a:rPr lang="en-US" sz="2000" b="0" dirty="0" err="1">
                <a:latin typeface="Courier"/>
              </a:rPr>
              <a:t>conf</a:t>
            </a:r>
            <a:r>
              <a:rPr lang="en-US" sz="2000" b="0" dirty="0">
                <a:latin typeface="Courier"/>
              </a:rPr>
              <a:t>/</a:t>
            </a:r>
            <a:r>
              <a:rPr lang="en-US" sz="2000" b="0" dirty="0" err="1">
                <a:latin typeface="Courier"/>
              </a:rPr>
              <a:t>local.conf</a:t>
            </a:r>
            <a:r>
              <a:rPr lang="en-US" b="0" dirty="0"/>
              <a:t> file, or better, to your distribution configuration:</a:t>
            </a:r>
          </a:p>
          <a:p>
            <a:endParaRPr lang="en-US" b="0" dirty="0"/>
          </a:p>
          <a:p>
            <a:r>
              <a:rPr lang="en-US" b="0" dirty="0"/>
              <a:t>If you exclusively want to use </a:t>
            </a:r>
            <a:r>
              <a:rPr lang="en-US" b="0" dirty="0" err="1"/>
              <a:t>systemd</a:t>
            </a:r>
            <a:r>
              <a:rPr lang="en-US" b="0" dirty="0"/>
              <a:t>, you can remove </a:t>
            </a:r>
            <a:r>
              <a:rPr lang="en-US" b="0" dirty="0" err="1"/>
              <a:t>SysVInit</a:t>
            </a:r>
            <a:r>
              <a:rPr lang="en-US" b="0" dirty="0"/>
              <a:t> from you root file system image with:</a:t>
            </a:r>
          </a:p>
        </p:txBody>
      </p:sp>
      <p:sp>
        <p:nvSpPr>
          <p:cNvPr id="4" name="Rectangle 3"/>
          <p:cNvSpPr/>
          <p:nvPr/>
        </p:nvSpPr>
        <p:spPr>
          <a:xfrm>
            <a:off x="932509" y="2735889"/>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RUNTIME_init_manager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750" y="4361830"/>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DISTRO_FEATURES_BACKFILL_CONSIDERED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sysvinit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RUNTIME_initscripts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93904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chemeClr val="tx1"/>
                </a:solidFill>
                <a:latin typeface="+mn-lt"/>
              </a:rPr>
              <a:t>scratch</a:t>
            </a:r>
            <a:r>
              <a:rPr lang="en-US" sz="1800" dirty="0" smtClean="0">
                <a:solidFill>
                  <a:schemeClr val="tx1"/>
                </a:solidFill>
                <a:latin typeface="+mn-lt"/>
                <a:cs typeface="Courier New" panose="02070309020205020404" pitchFamily="49" charset="0"/>
              </a:rPr>
              <a:t>/working/build </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t>
            </a:r>
            <a:r>
              <a:rPr lang="en-US" sz="1800" dirty="0" err="1" smtClean="0">
                <a:solidFill>
                  <a:schemeClr val="tx1"/>
                </a:solidFill>
                <a:cs typeface="Courier New" panose="02070309020205020404" pitchFamily="49" charset="0"/>
              </a:rPr>
              <a:t>qemuarm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"/scratch</a:t>
            </a:r>
            <a:r>
              <a:rPr lang="en-US" sz="1800" dirty="0">
                <a:solidFill>
                  <a:schemeClr val="tx1"/>
                </a:solidFill>
                <a:cs typeface="Courier New" panose="02070309020205020404" pitchFamily="49" charset="0"/>
              </a:rPr>
              <a:t>/</a:t>
            </a:r>
            <a:r>
              <a:rPr lang="en-US" sz="1800" dirty="0" err="1">
                <a:solidFill>
                  <a:schemeClr val="tx1"/>
                </a:solidFill>
                <a:latin typeface="+mn-lt"/>
              </a:rPr>
              <a:t>sstate</a:t>
            </a:r>
            <a:r>
              <a:rPr lang="en-US" sz="1800" dirty="0">
                <a:solidFill>
                  <a:schemeClr val="tx1"/>
                </a:solidFill>
                <a:latin typeface="+mn-lt"/>
              </a:rPr>
              <a:t>-cache"</a:t>
            </a:r>
          </a:p>
          <a:p>
            <a:r>
              <a:rPr lang="en-US" sz="2000" dirty="0" smtClean="0"/>
              <a:t/>
            </a:r>
            <a:br>
              <a:rPr lang="en-US" sz="2000" dirty="0" smtClean="0"/>
            </a:br>
            <a:r>
              <a:rPr lang="en-US" sz="2000" dirty="0" smtClean="0"/>
              <a:t>You </a:t>
            </a:r>
            <a:r>
              <a:rPr lang="en-US" sz="2000" dirty="0" smtClean="0"/>
              <a:t>will be using SSH to communicate with your virtual server. </a:t>
            </a:r>
          </a:p>
          <a:p>
            <a:endParaRPr lang="en-US" sz="2000"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a:t>License Compliance and Auditing</a:t>
            </a:r>
            <a:endParaRPr lang="en-US" dirty="0"/>
          </a:p>
          <a:p>
            <a:r>
              <a:rPr lang="en-US" dirty="0"/>
              <a:t>Beth ‘pidge’ Flanagan and Paul </a:t>
            </a:r>
            <a:r>
              <a:rPr lang="en-US" dirty="0" smtClean="0"/>
              <a:t>Barker</a:t>
            </a:r>
          </a:p>
          <a:p>
            <a:r>
              <a:rPr lang="en-US" dirty="0" err="1" smtClean="0"/>
              <a:t>Togán</a:t>
            </a:r>
            <a:r>
              <a:rPr lang="en-US" dirty="0" smtClean="0"/>
              <a:t> </a:t>
            </a:r>
            <a:r>
              <a:rPr lang="en-US" dirty="0"/>
              <a:t>Labs Ltd.</a:t>
            </a:r>
            <a:endParaRPr lang="en-US" dirty="0"/>
          </a:p>
          <a:p>
            <a:endParaRPr lang="en-US" dirty="0">
              <a:latin typeface="Arial" charset="0"/>
            </a:endParaRPr>
          </a:p>
        </p:txBody>
      </p:sp>
    </p:spTree>
    <p:extLst>
      <p:ext uri="{BB962C8B-B14F-4D97-AF65-F5344CB8AC3E}">
        <p14:creationId xmlns:p14="http://schemas.microsoft.com/office/powerpoint/2010/main" val="7585620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381000"/>
            <a:ext cx="8412163"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00476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0629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solidFill>
                  <a:schemeClr val="tx1"/>
                </a:solidFill>
                <a:latin typeface="Courier New" panose="02070309020205020404" pitchFamily="49" charset="0"/>
                <a:cs typeface="Courier New" panose="02070309020205020404" pitchFamily="49" charset="0"/>
              </a:rPr>
              <a:t>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a:t>
            </a:r>
            <a:r>
              <a:rPr lang="en-US" sz="1600" b="1" dirty="0" smtClean="0">
                <a:solidFill>
                  <a:schemeClr val="tx1"/>
                </a:solidFill>
                <a:latin typeface="Courier New" panose="02070309020205020404" pitchFamily="49" charset="0"/>
                <a:cs typeface="Courier New" panose="02070309020205020404" pitchFamily="49" charset="0"/>
              </a:rPr>
              <a:t>poky</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toaster start </a:t>
            </a:r>
            <a:r>
              <a:rPr lang="en-US" sz="1600" b="1" dirty="0" err="1" smtClean="0">
                <a:latin typeface="Courier New" panose="02070309020205020404" pitchFamily="49" charset="0"/>
                <a:cs typeface="Courier New" panose="02070309020205020404" pitchFamily="49" charset="0"/>
              </a:rPr>
              <a:t>webport</a:t>
            </a:r>
            <a:r>
              <a:rPr lang="en-US" sz="1600" b="1" dirty="0" smtClean="0">
                <a:latin typeface="Courier New" panose="02070309020205020404" pitchFamily="49" charset="0"/>
                <a:cs typeface="Courier New" panose="02070309020205020404" pitchFamily="49" charset="0"/>
              </a:rPr>
              <a:t>=0.0.0.0:8000</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core-image-base</a:t>
            </a:r>
          </a:p>
          <a:p>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When you are done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toaster stop</a:t>
            </a: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a:t>
            </a:r>
            <a:endParaRPr lang="en-US" sz="1600"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What’s New!</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Yocto</a:t>
            </a:r>
            <a:r>
              <a:rPr lang="en-US" dirty="0" smtClean="0">
                <a:latin typeface="Arial" charset="0"/>
              </a:rPr>
              <a:t> Project 2.4 (</a:t>
            </a:r>
            <a:r>
              <a:rPr lang="en-US" dirty="0" err="1" smtClean="0">
                <a:latin typeface="Arial" charset="0"/>
              </a:rPr>
              <a:t>Rocko</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635000"/>
            <a:ext cx="823277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681689"/>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4" name="Content Placeholder 3"/>
          <p:cNvSpPr>
            <a:spLocks noGrp="1"/>
          </p:cNvSpPr>
          <p:nvPr>
            <p:ph sz="quarter" idx="11"/>
          </p:nvPr>
        </p:nvSpPr>
        <p:spPr>
          <a:xfrm>
            <a:off x="1041400" y="4125913"/>
            <a:ext cx="7638393" cy="1029981"/>
          </a:xfrm>
        </p:spPr>
        <p:txBody>
          <a:bodyPr/>
          <a:lstStyle/>
          <a:p>
            <a:r>
              <a:rPr lang="en-US" dirty="0" smtClean="0">
                <a:latin typeface="Arial" charset="0"/>
              </a:rPr>
              <a:t>CROPS</a:t>
            </a:r>
          </a:p>
          <a:p>
            <a:pPr eaLnBrk="1" hangingPunct="1">
              <a:spcBef>
                <a:spcPts val="900"/>
              </a:spcBef>
            </a:pPr>
            <a:r>
              <a:rPr lang="en-US" dirty="0">
                <a:cs typeface="Arial" charset="0"/>
              </a:rPr>
              <a:t>Tim </a:t>
            </a:r>
            <a:r>
              <a:rPr lang="en-US" dirty="0" err="1">
                <a:cs typeface="Arial" charset="0"/>
              </a:rPr>
              <a:t>Orling</a:t>
            </a:r>
            <a:r>
              <a:rPr lang="en-US" dirty="0">
                <a:cs typeface="Arial" charset="0"/>
              </a:rPr>
              <a:t>, Brian Avery, Randy Witt, David Reyna</a:t>
            </a:r>
            <a:endParaRPr lang="en-US" dirty="0">
              <a:latin typeface="Arial" charset="0"/>
            </a:endParaRPr>
          </a:p>
        </p:txBody>
      </p:sp>
    </p:spTree>
    <p:extLst>
      <p:ext uri="{BB962C8B-B14F-4D97-AF65-F5344CB8AC3E}">
        <p14:creationId xmlns:p14="http://schemas.microsoft.com/office/powerpoint/2010/main" val="3450952035"/>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Containers for </a:t>
            </a:r>
            <a:r>
              <a:rPr lang="en-US" dirty="0" err="1"/>
              <a:t>Yocto</a:t>
            </a:r>
            <a:r>
              <a:rPr lang="en-US" dirty="0"/>
              <a:t> Project </a:t>
            </a:r>
          </a:p>
        </p:txBody>
      </p:sp>
      <p:sp>
        <p:nvSpPr>
          <p:cNvPr id="3" name="Content Placeholder 2"/>
          <p:cNvSpPr>
            <a:spLocks noGrp="1"/>
          </p:cNvSpPr>
          <p:nvPr>
            <p:ph sz="quarter" idx="13"/>
          </p:nvPr>
        </p:nvSpPr>
        <p:spPr>
          <a:xfrm>
            <a:off x="459869" y="1026998"/>
            <a:ext cx="8233186" cy="4532312"/>
          </a:xfrm>
        </p:spPr>
        <p:txBody>
          <a:bodyPr/>
          <a:lstStyle/>
          <a:p>
            <a:r>
              <a:rPr lang="en-US" dirty="0" err="1"/>
              <a:t>CROss</a:t>
            </a:r>
            <a:r>
              <a:rPr lang="en-US" dirty="0"/>
              <a:t> </a:t>
            </a:r>
            <a:r>
              <a:rPr lang="en-US" dirty="0" err="1"/>
              <a:t>PlatformS</a:t>
            </a:r>
            <a:r>
              <a:rPr lang="en-US" dirty="0"/>
              <a:t> (CROPS</a:t>
            </a:r>
            <a:r>
              <a:rPr lang="en-US" dirty="0" smtClean="0"/>
              <a:t>)* provides </a:t>
            </a:r>
            <a:r>
              <a:rPr lang="en-US" dirty="0"/>
              <a:t>a consistent developer </a:t>
            </a:r>
            <a:r>
              <a:rPr lang="en-US" dirty="0" smtClean="0"/>
              <a:t>experience across </a:t>
            </a:r>
            <a:r>
              <a:rPr lang="en-US" dirty="0"/>
              <a:t>Windows, Mac OS X and Linux distros through </a:t>
            </a:r>
            <a:r>
              <a:rPr lang="en-US" dirty="0" smtClean="0"/>
              <a:t>the use </a:t>
            </a:r>
            <a:r>
              <a:rPr lang="en-US" dirty="0"/>
              <a:t>of containers</a:t>
            </a:r>
          </a:p>
          <a:p>
            <a:r>
              <a:rPr lang="en-US" dirty="0" smtClean="0"/>
              <a:t>Why Containers?</a:t>
            </a:r>
          </a:p>
          <a:p>
            <a:pPr lvl="1"/>
            <a:r>
              <a:rPr lang="en-US" dirty="0" smtClean="0"/>
              <a:t>Avoid </a:t>
            </a:r>
            <a:r>
              <a:rPr lang="en-US" dirty="0"/>
              <a:t>host </a:t>
            </a:r>
            <a:r>
              <a:rPr lang="en-US" dirty="0" smtClean="0"/>
              <a:t>contamination</a:t>
            </a:r>
          </a:p>
          <a:p>
            <a:pPr lvl="1"/>
            <a:r>
              <a:rPr lang="en-US" dirty="0" smtClean="0"/>
              <a:t>Easy </a:t>
            </a:r>
            <a:r>
              <a:rPr lang="en-US" dirty="0"/>
              <a:t>route to multiple OS support, including </a:t>
            </a:r>
            <a:r>
              <a:rPr lang="en-US" dirty="0" smtClean="0"/>
              <a:t>Linux!</a:t>
            </a:r>
          </a:p>
          <a:p>
            <a:pPr lvl="1"/>
            <a:r>
              <a:rPr lang="en-US" dirty="0" smtClean="0"/>
              <a:t>Repeatable builds</a:t>
            </a:r>
          </a:p>
          <a:p>
            <a:pPr lvl="1"/>
            <a:r>
              <a:rPr lang="en-US" dirty="0" smtClean="0"/>
              <a:t>Fewer </a:t>
            </a:r>
            <a:r>
              <a:rPr lang="en-US" dirty="0"/>
              <a:t>Linux distros to </a:t>
            </a:r>
            <a:r>
              <a:rPr lang="en-US" dirty="0" smtClean="0"/>
              <a:t>test</a:t>
            </a:r>
          </a:p>
          <a:p>
            <a:pPr lvl="1"/>
            <a:r>
              <a:rPr lang="en-US" dirty="0" smtClean="0"/>
              <a:t>A path </a:t>
            </a:r>
            <a:r>
              <a:rPr lang="en-US" dirty="0"/>
              <a:t>to tools in the </a:t>
            </a:r>
            <a:r>
              <a:rPr lang="en-US" dirty="0" smtClean="0"/>
              <a:t>cloud</a:t>
            </a:r>
          </a:p>
          <a:p>
            <a:pPr lvl="1"/>
            <a:endParaRPr lang="en-US" dirty="0" smtClean="0"/>
          </a:p>
          <a:p>
            <a:pPr marL="342900" lvl="1" indent="0">
              <a:buNone/>
            </a:pPr>
            <a:r>
              <a:rPr lang="en-US" sz="1800" dirty="0" smtClean="0">
                <a:solidFill>
                  <a:schemeClr val="accent1"/>
                </a:solidFill>
              </a:rPr>
              <a:t>*The instructor also thinks of it as Containers Run Other People’s Software</a:t>
            </a:r>
            <a:endParaRPr lang="en-US" sz="1800" dirty="0">
              <a:solidFill>
                <a:schemeClr val="accent1"/>
              </a:solidFill>
            </a:endParaRPr>
          </a:p>
        </p:txBody>
      </p:sp>
    </p:spTree>
    <p:extLst>
      <p:ext uri="{BB962C8B-B14F-4D97-AF65-F5344CB8AC3E}">
        <p14:creationId xmlns:p14="http://schemas.microsoft.com/office/powerpoint/2010/main" val="583910128"/>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a:t>
            </a:r>
            <a:r>
              <a:rPr lang="en-US" dirty="0" smtClean="0"/>
              <a:t>Available Today </a:t>
            </a:r>
            <a:endParaRPr lang="en-US" dirty="0"/>
          </a:p>
        </p:txBody>
      </p:sp>
      <p:sp>
        <p:nvSpPr>
          <p:cNvPr id="3" name="Content Placeholder 2"/>
          <p:cNvSpPr>
            <a:spLocks noGrp="1"/>
          </p:cNvSpPr>
          <p:nvPr>
            <p:ph sz="quarter" idx="13"/>
          </p:nvPr>
        </p:nvSpPr>
        <p:spPr>
          <a:xfrm>
            <a:off x="448853" y="782197"/>
            <a:ext cx="8233186" cy="5321147"/>
          </a:xfrm>
        </p:spPr>
        <p:txBody>
          <a:bodyPr/>
          <a:lstStyle/>
          <a:p>
            <a:r>
              <a:rPr lang="en-US" sz="1800" dirty="0" smtClean="0"/>
              <a:t>crops/</a:t>
            </a:r>
            <a:r>
              <a:rPr lang="en-US" sz="1800" dirty="0" err="1" smtClean="0"/>
              <a:t>extsdk</a:t>
            </a:r>
            <a:r>
              <a:rPr lang="en-US" sz="1800" dirty="0" smtClean="0"/>
              <a:t>-container</a:t>
            </a:r>
          </a:p>
          <a:p>
            <a:pPr lvl="1"/>
            <a:r>
              <a:rPr lang="en-US" sz="1800" dirty="0" smtClean="0"/>
              <a:t>Container that can support Extensible SDKs</a:t>
            </a:r>
          </a:p>
          <a:p>
            <a:pPr lvl="1"/>
            <a:r>
              <a:rPr lang="en-US" sz="1800" dirty="0" smtClean="0"/>
              <a:t>Also supports standard SDKs</a:t>
            </a:r>
          </a:p>
          <a:p>
            <a:r>
              <a:rPr lang="en-US" sz="1800" dirty="0" smtClean="0"/>
              <a:t>crops/toaster</a:t>
            </a:r>
          </a:p>
          <a:p>
            <a:pPr lvl="1"/>
            <a:r>
              <a:rPr lang="en-US" sz="1800" dirty="0" smtClean="0"/>
              <a:t>Latest </a:t>
            </a:r>
            <a:r>
              <a:rPr lang="en-US" sz="1800" dirty="0"/>
              <a:t>r</a:t>
            </a:r>
            <a:r>
              <a:rPr lang="en-US" sz="1800" dirty="0" smtClean="0"/>
              <a:t>eleased </a:t>
            </a:r>
            <a:r>
              <a:rPr lang="en-US" sz="1800" dirty="0"/>
              <a:t>version of toaster/poky </a:t>
            </a:r>
            <a:r>
              <a:rPr lang="en-US" sz="1800" dirty="0" smtClean="0"/>
              <a:t>currently pyro</a:t>
            </a:r>
            <a:endParaRPr lang="en-US" sz="1800" dirty="0"/>
          </a:p>
          <a:p>
            <a:r>
              <a:rPr lang="en-US" sz="1800" dirty="0" smtClean="0"/>
              <a:t>crops/toaster-master</a:t>
            </a:r>
          </a:p>
          <a:p>
            <a:pPr lvl="1"/>
            <a:r>
              <a:rPr lang="en-US" sz="1800" dirty="0" smtClean="0"/>
              <a:t>Keeps </a:t>
            </a:r>
            <a:r>
              <a:rPr lang="en-US" sz="1800" dirty="0"/>
              <a:t>up with the current master of toaster/poky, kicked off via </a:t>
            </a:r>
            <a:r>
              <a:rPr lang="en-US" sz="1800" dirty="0" err="1"/>
              <a:t>webhook</a:t>
            </a:r>
            <a:r>
              <a:rPr lang="en-US" sz="1800" dirty="0"/>
              <a:t> so it's quite up to </a:t>
            </a:r>
            <a:r>
              <a:rPr lang="en-US" sz="1800" dirty="0" smtClean="0"/>
              <a:t>date.</a:t>
            </a:r>
          </a:p>
          <a:p>
            <a:r>
              <a:rPr lang="en-US" sz="1800" dirty="0" smtClean="0"/>
              <a:t>crops/poky</a:t>
            </a:r>
          </a:p>
          <a:p>
            <a:pPr lvl="1"/>
            <a:r>
              <a:rPr lang="en-US" sz="1800" dirty="0" smtClean="0"/>
              <a:t>This </a:t>
            </a:r>
            <a:r>
              <a:rPr lang="en-US" sz="1800" dirty="0"/>
              <a:t>is an </a:t>
            </a:r>
            <a:r>
              <a:rPr lang="en-US" sz="1800" dirty="0" smtClean="0"/>
              <a:t>Ubuntu (or other distro) container </a:t>
            </a:r>
            <a:r>
              <a:rPr lang="en-US" sz="1800" dirty="0"/>
              <a:t>with </a:t>
            </a:r>
            <a:r>
              <a:rPr lang="en-US" sz="1800" dirty="0" smtClean="0"/>
              <a:t>the necessary </a:t>
            </a:r>
            <a:r>
              <a:rPr lang="en-US" sz="1800" dirty="0"/>
              <a:t>packages to run poky installed, but not poky itself.  </a:t>
            </a:r>
          </a:p>
          <a:p>
            <a:pPr lvl="1"/>
            <a:r>
              <a:rPr lang="en-US" sz="1800" dirty="0" smtClean="0"/>
              <a:t>To </a:t>
            </a:r>
            <a:r>
              <a:rPr lang="en-US" sz="1800" dirty="0"/>
              <a:t>run poky, you need a copy of it on your file system which you then map into the container. </a:t>
            </a:r>
            <a:endParaRPr lang="en-US" sz="1800" dirty="0" smtClean="0"/>
          </a:p>
          <a:p>
            <a:pPr lvl="1"/>
            <a:r>
              <a:rPr lang="en-US" sz="1800" dirty="0" smtClean="0"/>
              <a:t>This </a:t>
            </a:r>
            <a:r>
              <a:rPr lang="en-US" sz="1800" dirty="0"/>
              <a:t>will work equally well for poky or an install of </a:t>
            </a:r>
            <a:r>
              <a:rPr lang="en-US" sz="1800" dirty="0" err="1"/>
              <a:t>oe</a:t>
            </a:r>
            <a:r>
              <a:rPr lang="en-US" sz="1800" dirty="0"/>
              <a:t>-core.</a:t>
            </a:r>
          </a:p>
        </p:txBody>
      </p:sp>
    </p:spTree>
    <p:extLst>
      <p:ext uri="{BB962C8B-B14F-4D97-AF65-F5344CB8AC3E}">
        <p14:creationId xmlns:p14="http://schemas.microsoft.com/office/powerpoint/2010/main" val="777555604"/>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Setup Docker</a:t>
            </a:r>
            <a:endParaRPr lang="en-US" dirty="0"/>
          </a:p>
        </p:txBody>
      </p:sp>
      <p:sp>
        <p:nvSpPr>
          <p:cNvPr id="3" name="Content Placeholder 2"/>
          <p:cNvSpPr>
            <a:spLocks noGrp="1"/>
          </p:cNvSpPr>
          <p:nvPr>
            <p:ph sz="quarter" idx="13"/>
          </p:nvPr>
        </p:nvSpPr>
        <p:spPr>
          <a:xfrm>
            <a:off x="371735" y="859316"/>
            <a:ext cx="8233186" cy="4920332"/>
          </a:xfrm>
        </p:spPr>
        <p:txBody>
          <a:bodyPr/>
          <a:lstStyle/>
          <a:p>
            <a:r>
              <a:rPr lang="en-US" dirty="0"/>
              <a:t>Install </a:t>
            </a:r>
            <a:r>
              <a:rPr lang="en-US" dirty="0" smtClean="0"/>
              <a:t>Docker</a:t>
            </a:r>
            <a:endParaRPr lang="en-US" dirty="0"/>
          </a:p>
          <a:p>
            <a:pPr lvl="1"/>
            <a:r>
              <a:rPr lang="en-US" dirty="0" smtClean="0"/>
              <a:t>For </a:t>
            </a:r>
            <a:r>
              <a:rPr lang="en-US" dirty="0"/>
              <a:t>Linux, </a:t>
            </a:r>
            <a:r>
              <a:rPr lang="en-US" dirty="0" smtClean="0"/>
              <a:t>Docker is typically available via the distro package manager, </a:t>
            </a:r>
            <a:r>
              <a:rPr lang="en-US" dirty="0" err="1" smtClean="0"/>
              <a:t>otherwisw</a:t>
            </a:r>
            <a:r>
              <a:rPr lang="en-US" dirty="0" smtClean="0"/>
              <a:t> go </a:t>
            </a:r>
            <a:r>
              <a:rPr lang="en-US" dirty="0"/>
              <a:t>to the Docker web </a:t>
            </a:r>
            <a:r>
              <a:rPr lang="en-US" dirty="0" smtClean="0"/>
              <a:t>site</a:t>
            </a:r>
            <a:r>
              <a:rPr lang="en-US" dirty="0"/>
              <a:t>:</a:t>
            </a:r>
            <a:r>
              <a:rPr lang="en-US" dirty="0" smtClean="0"/>
              <a:t/>
            </a:r>
            <a:br>
              <a:rPr lang="en-US" dirty="0" smtClean="0"/>
            </a:br>
            <a:r>
              <a:rPr lang="en-US" dirty="0" smtClean="0">
                <a:hlinkClick r:id="rId2"/>
              </a:rPr>
              <a:t>https</a:t>
            </a:r>
            <a:r>
              <a:rPr lang="en-US" dirty="0">
                <a:hlinkClick r:id="rId2"/>
              </a:rPr>
              <a:t>://</a:t>
            </a:r>
            <a:r>
              <a:rPr lang="en-US" dirty="0" smtClean="0">
                <a:hlinkClick r:id="rId2"/>
              </a:rPr>
              <a:t>docs.docker.com/engine/installation/linux/</a:t>
            </a:r>
            <a:endParaRPr lang="en-US" dirty="0" smtClean="0"/>
          </a:p>
          <a:p>
            <a:pPr lvl="1"/>
            <a:r>
              <a:rPr lang="en-US" dirty="0" smtClean="0"/>
              <a:t>For </a:t>
            </a:r>
            <a:r>
              <a:rPr lang="en-US" dirty="0"/>
              <a:t>Windows and Mac, follow the CROPS Instructions </a:t>
            </a:r>
            <a:r>
              <a:rPr lang="en-US" dirty="0" smtClean="0"/>
              <a:t>here:</a:t>
            </a:r>
            <a:br>
              <a:rPr lang="en-US" dirty="0" smtClean="0"/>
            </a:br>
            <a:r>
              <a:rPr lang="en-US" dirty="0" smtClean="0">
                <a:hlinkClick r:id="rId3"/>
              </a:rPr>
              <a:t>https</a:t>
            </a:r>
            <a:r>
              <a:rPr lang="en-US" dirty="0">
                <a:hlinkClick r:id="rId3"/>
              </a:rPr>
              <a:t>://</a:t>
            </a:r>
            <a:r>
              <a:rPr lang="en-US" dirty="0" smtClean="0">
                <a:hlinkClick r:id="rId3"/>
              </a:rPr>
              <a:t>github.com/crops/docker-win-mac-docs/wiki</a:t>
            </a:r>
            <a:endParaRPr lang="en-US" dirty="0" smtClean="0"/>
          </a:p>
          <a:p>
            <a:r>
              <a:rPr lang="en-US" dirty="0" smtClean="0"/>
              <a:t>Note: </a:t>
            </a:r>
            <a:r>
              <a:rPr lang="en-US" dirty="0"/>
              <a:t>crops/samba container </a:t>
            </a:r>
            <a:endParaRPr lang="en-US" dirty="0" smtClean="0"/>
          </a:p>
          <a:p>
            <a:pPr lvl="1"/>
            <a:r>
              <a:rPr lang="en-US" dirty="0" smtClean="0"/>
              <a:t>One </a:t>
            </a:r>
            <a:r>
              <a:rPr lang="en-US" dirty="0"/>
              <a:t>of the </a:t>
            </a:r>
            <a:r>
              <a:rPr lang="en-US" dirty="0" smtClean="0"/>
              <a:t>nice </a:t>
            </a:r>
            <a:r>
              <a:rPr lang="en-US" dirty="0"/>
              <a:t>features for windows/mac is the crops/samba container that exposes the </a:t>
            </a:r>
            <a:r>
              <a:rPr lang="en-US" dirty="0" err="1"/>
              <a:t>docker</a:t>
            </a:r>
            <a:r>
              <a:rPr lang="en-US" dirty="0"/>
              <a:t> volume to the host side via samba/</a:t>
            </a:r>
            <a:r>
              <a:rPr lang="en-US" dirty="0" err="1"/>
              <a:t>cifs</a:t>
            </a:r>
            <a:r>
              <a:rPr lang="en-US" dirty="0"/>
              <a:t> . </a:t>
            </a:r>
            <a:r>
              <a:rPr lang="en-US" dirty="0" smtClean="0"/>
              <a:t>This </a:t>
            </a:r>
            <a:r>
              <a:rPr lang="en-US" dirty="0"/>
              <a:t>works around the fact that neither the windows nor mac filesystems have sufficient features to support a </a:t>
            </a:r>
            <a:r>
              <a:rPr lang="en-US" dirty="0" err="1">
                <a:latin typeface="courier" charset="0"/>
              </a:rPr>
              <a:t>bitbake</a:t>
            </a:r>
            <a:r>
              <a:rPr lang="en-US" dirty="0"/>
              <a:t> build. The </a:t>
            </a:r>
            <a:r>
              <a:rPr lang="en-US" dirty="0" err="1"/>
              <a:t>docker</a:t>
            </a:r>
            <a:r>
              <a:rPr lang="en-US" dirty="0"/>
              <a:t> volume is persistent just like a </a:t>
            </a:r>
            <a:r>
              <a:rPr lang="en-US" dirty="0" smtClean="0"/>
              <a:t>directory </a:t>
            </a:r>
            <a:r>
              <a:rPr lang="en-US" dirty="0"/>
              <a:t>on a </a:t>
            </a:r>
            <a:r>
              <a:rPr lang="en-US" dirty="0" err="1"/>
              <a:t>linux</a:t>
            </a:r>
            <a:r>
              <a:rPr lang="en-US" dirty="0"/>
              <a:t> host would be.</a:t>
            </a:r>
          </a:p>
        </p:txBody>
      </p:sp>
    </p:spTree>
    <p:extLst>
      <p:ext uri="{BB962C8B-B14F-4D97-AF65-F5344CB8AC3E}">
        <p14:creationId xmlns:p14="http://schemas.microsoft.com/office/powerpoint/2010/main" val="3370449178"/>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First Time</a:t>
            </a:r>
            <a:endParaRPr lang="en-US" dirty="0"/>
          </a:p>
        </p:txBody>
      </p:sp>
      <p:sp>
        <p:nvSpPr>
          <p:cNvPr id="3" name="Content Placeholder 2"/>
          <p:cNvSpPr>
            <a:spLocks noGrp="1"/>
          </p:cNvSpPr>
          <p:nvPr>
            <p:ph sz="quarter" idx="13"/>
          </p:nvPr>
        </p:nvSpPr>
        <p:spPr>
          <a:xfrm>
            <a:off x="448853" y="1068636"/>
            <a:ext cx="8529894" cy="4843214"/>
          </a:xfrm>
        </p:spPr>
        <p:txBody>
          <a:bodyPr/>
          <a:lstStyle/>
          <a:p>
            <a:r>
              <a:rPr lang="en-US" dirty="0" smtClean="0"/>
              <a:t>Follow </a:t>
            </a:r>
            <a:r>
              <a:rPr lang="en-US" dirty="0"/>
              <a:t>the instructions </a:t>
            </a:r>
            <a:r>
              <a:rPr lang="en-US" dirty="0" smtClean="0"/>
              <a:t>at:</a:t>
            </a:r>
            <a:r>
              <a:rPr lang="en-US" dirty="0"/>
              <a:t/>
            </a:r>
            <a:br>
              <a:rPr lang="en-US" dirty="0"/>
            </a:br>
            <a:r>
              <a:rPr lang="en-US" sz="1800" dirty="0" smtClean="0">
                <a:hlinkClick r:id="rId2"/>
              </a:rPr>
              <a:t>https://github.com/crops/extsdk-container</a:t>
            </a:r>
            <a:endParaRPr lang="en-US" dirty="0" smtClean="0"/>
          </a:p>
          <a:p>
            <a:r>
              <a:rPr lang="en-US" dirty="0" smtClean="0"/>
              <a:t>Linux:</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/home/</a:t>
            </a:r>
            <a:r>
              <a:rPr lang="en-US" sz="1600" dirty="0" err="1">
                <a:latin typeface="Courier New" panose="02070309020205020404" pitchFamily="49" charset="0"/>
                <a:cs typeface="Courier New" panose="02070309020205020404" pitchFamily="49" charset="0"/>
              </a:rPr>
              <a:t>myuser</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sdkstuff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dirty="0" smtClean="0">
              <a:latin typeface="Courier New" panose="02070309020205020404" pitchFamily="49" charset="0"/>
              <a:cs typeface="Courier New" panose="02070309020205020404" pitchFamily="49" charset="0"/>
            </a:endParaRPr>
          </a:p>
          <a:p>
            <a:r>
              <a:rPr lang="en-US" dirty="0" smtClean="0"/>
              <a:t>Windows:</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run --</a:t>
            </a:r>
            <a:r>
              <a:rPr lang="en-US" sz="1600" dirty="0" err="1" smtClean="0">
                <a:latin typeface="Courier New" panose="02070309020205020404" pitchFamily="49" charset="0"/>
                <a:cs typeface="Courier New" panose="02070309020205020404" pitchFamily="49" charset="0"/>
              </a:rPr>
              <a:t>rm</a:t>
            </a:r>
            <a:r>
              <a:rPr lang="en-US" sz="1600" dirty="0" smtClean="0">
                <a:latin typeface="Courier New" panose="02070309020205020404" pitchFamily="49" charset="0"/>
                <a:cs typeface="Courier New" panose="02070309020205020404" pitchFamily="49" charset="0"/>
              </a:rPr>
              <a:t> -it -v </a:t>
            </a:r>
            <a:r>
              <a:rPr lang="en-US" sz="1600" dirty="0" err="1" smtClean="0">
                <a:latin typeface="Courier New" panose="02070309020205020404" pitchFamily="49" charset="0"/>
                <a:cs typeface="Courier New" panose="02070309020205020404" pitchFamily="49" charset="0"/>
              </a:rPr>
              <a:t>myvolume</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workdir</a:t>
            </a:r>
            <a:r>
              <a:rPr lang="en-US" sz="1600" dirty="0" smtClean="0">
                <a:latin typeface="Courier New" panose="02070309020205020404" pitchFamily="49" charset="0"/>
                <a:cs typeface="Courier New" panose="02070309020205020404" pitchFamily="49" charset="0"/>
              </a:rPr>
              <a:t> crops/</a:t>
            </a:r>
            <a:r>
              <a:rPr lang="en-US" sz="1600" dirty="0" err="1" smtClean="0">
                <a:latin typeface="Courier New" panose="02070309020205020404" pitchFamily="49" charset="0"/>
                <a:cs typeface="Courier New" panose="02070309020205020404" pitchFamily="49" charset="0"/>
              </a:rPr>
              <a:t>extsdk</a:t>
            </a:r>
            <a:r>
              <a:rPr lang="en-US" sz="1600" dirty="0" smtClean="0">
                <a:latin typeface="Courier New" panose="02070309020205020404" pitchFamily="49" charset="0"/>
                <a:cs typeface="Courier New" panose="02070309020205020404" pitchFamily="49" charset="0"/>
              </a:rPr>
              <a:t>-container --</a:t>
            </a:r>
            <a:r>
              <a:rPr lang="en-US" sz="1600" dirty="0" err="1" smtClean="0">
                <a:latin typeface="Courier New" panose="02070309020205020404" pitchFamily="49" charset="0"/>
                <a:cs typeface="Courier New" panose="02070309020205020404" pitchFamily="49" charset="0"/>
              </a:rPr>
              <a:t>url</a:t>
            </a:r>
            <a:r>
              <a:rPr lang="en-US" sz="1600" dirty="0" smtClean="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sz="1600" dirty="0" smtClean="0">
              <a:latin typeface="Courier New" panose="02070309020205020404" pitchFamily="49" charset="0"/>
              <a:cs typeface="Courier New" panose="02070309020205020404" pitchFamily="49" charset="0"/>
            </a:endParaRPr>
          </a:p>
          <a:p>
            <a:r>
              <a:rPr lang="en-US" sz="2000" dirty="0" smtClean="0"/>
              <a:t>Mac OS X:</a:t>
            </a:r>
            <a:r>
              <a:rPr lang="en-US" sz="2000" dirty="0"/>
              <a:t/>
            </a:r>
            <a:br>
              <a:rPr lang="en-US" sz="2000" dirty="0"/>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docker</a:t>
            </a:r>
            <a:r>
              <a:rPr lang="en-US" sz="1600" dirty="0">
                <a:latin typeface="Courier New" panose="02070309020205020404" pitchFamily="49" charset="0"/>
                <a:cs typeface="Courier New" panose="02070309020205020404" pitchFamily="49" charset="0"/>
              </a:rPr>
              <a:t> 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a:t>
            </a:r>
            <a:r>
              <a:rPr lang="en-US" sz="1600" dirty="0" err="1">
                <a:latin typeface="Courier New" panose="02070309020205020404" pitchFamily="49" charset="0"/>
                <a:cs typeface="Courier New" panose="02070309020205020404" pitchFamily="49" charset="0"/>
              </a:rPr>
              <a:t>myvolume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hlinkClick r:id="rId3"/>
              </a:rPr>
              <a:t>http://</a:t>
            </a:r>
            <a:r>
              <a:rPr lang="en-US" sz="1600" dirty="0" smtClean="0">
                <a:latin typeface="Courier New" panose="02070309020205020404" pitchFamily="49" charset="0"/>
                <a:cs typeface="Courier New" panose="02070309020205020404" pitchFamily="49" charset="0"/>
                <a:hlinkClick r:id="rId3"/>
              </a:rPr>
              <a:t>someserver/extensible_sdk_installer.sh</a:t>
            </a:r>
            <a:endParaRPr lang="en-US" sz="1600" dirty="0" smtClean="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7626393"/>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a:t>
            </a:r>
            <a:r>
              <a:rPr lang="en-US" dirty="0" err="1" smtClean="0"/>
              <a:t>url</a:t>
            </a:r>
            <a:r>
              <a:rPr lang="en-US" dirty="0" smtClean="0"/>
              <a:t>” command</a:t>
            </a:r>
            <a:endParaRPr lang="en-US" dirty="0"/>
          </a:p>
        </p:txBody>
      </p:sp>
      <p:sp>
        <p:nvSpPr>
          <p:cNvPr id="3" name="Content Placeholder 2"/>
          <p:cNvSpPr>
            <a:spLocks noGrp="1"/>
          </p:cNvSpPr>
          <p:nvPr>
            <p:ph sz="quarter" idx="13"/>
          </p:nvPr>
        </p:nvSpPr>
        <p:spPr>
          <a:xfrm>
            <a:off x="404785" y="1049032"/>
            <a:ext cx="8233186" cy="4966178"/>
          </a:xfrm>
        </p:spPr>
        <p:txBody>
          <a:bodyPr/>
          <a:lstStyle/>
          <a:p>
            <a:r>
              <a:rPr lang="en-US" dirty="0" smtClean="0"/>
              <a:t>The “--</a:t>
            </a:r>
            <a:r>
              <a:rPr lang="en-US" dirty="0" err="1" smtClean="0"/>
              <a:t>url</a:t>
            </a:r>
            <a:r>
              <a:rPr lang="en-US" dirty="0" smtClean="0"/>
              <a:t>” tells the CROPS </a:t>
            </a:r>
            <a:r>
              <a:rPr lang="en-US" dirty="0" err="1" smtClean="0"/>
              <a:t>eSDK</a:t>
            </a:r>
            <a:r>
              <a:rPr lang="en-US" dirty="0" smtClean="0"/>
              <a:t> container where to find the </a:t>
            </a:r>
            <a:r>
              <a:rPr lang="en-US" dirty="0" err="1" smtClean="0"/>
              <a:t>eSDK</a:t>
            </a:r>
            <a:endParaRPr lang="en-US" dirty="0" smtClean="0"/>
          </a:p>
          <a:p>
            <a:r>
              <a:rPr lang="en-US" dirty="0" smtClean="0">
                <a:latin typeface="+mj-lt"/>
              </a:rPr>
              <a:t>That can be a website or you could copy into the container’s </a:t>
            </a:r>
            <a:r>
              <a:rPr lang="en-US" dirty="0" err="1" smtClean="0">
                <a:latin typeface="+mj-lt"/>
              </a:rPr>
              <a:t>workdir</a:t>
            </a:r>
            <a:r>
              <a:rPr lang="en-US" dirty="0" smtClean="0">
                <a:latin typeface="+mj-lt"/>
              </a:rPr>
              <a:t>, and use:</a:t>
            </a:r>
            <a:br>
              <a:rPr lang="en-US" dirty="0" smtClean="0">
                <a:latin typeface="+mj-lt"/>
              </a:rPr>
            </a:br>
            <a:r>
              <a:rPr lang="en-US" dirty="0" smtClean="0">
                <a:latin typeface="+mj-lt"/>
              </a:rPr>
              <a:t>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url</a:t>
            </a:r>
            <a:r>
              <a:rPr lang="en-US" sz="2000" dirty="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file:///workdir/extensible_sdk_installer.sh</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or even </a:t>
            </a:r>
            <a:r>
              <a:rPr lang="en-US" sz="2000" dirty="0" smtClean="0">
                <a:latin typeface="Courier New" panose="02070309020205020404" pitchFamily="49" charset="0"/>
                <a:cs typeface="Courier New" panose="02070309020205020404" pitchFamily="49" charset="0"/>
                <a:hlinkClick r:id="rId2" action="ppaction://hlinkfile"/>
              </a:rPr>
              <a:t>–</a:t>
            </a:r>
            <a:r>
              <a:rPr lang="en-US" sz="2000" dirty="0" err="1" smtClean="0">
                <a:latin typeface="Courier New" panose="02070309020205020404" pitchFamily="49" charset="0"/>
                <a:cs typeface="Courier New" panose="02070309020205020404" pitchFamily="49" charset="0"/>
              </a:rPr>
              <a:t>url</a:t>
            </a:r>
            <a:r>
              <a:rPr lang="en-US" sz="2000" dirty="0" smtClean="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/workdir/extensible_sdk_installer.sh</a:t>
            </a:r>
            <a:endParaRPr lang="en-US" sz="2000" dirty="0" smtClean="0">
              <a:latin typeface="Courier New" panose="02070309020205020404" pitchFamily="49" charset="0"/>
              <a:cs typeface="Courier New" panose="02070309020205020404" pitchFamily="49" charset="0"/>
            </a:endParaRPr>
          </a:p>
          <a:p>
            <a:r>
              <a:rPr lang="en-US" dirty="0" smtClean="0">
                <a:latin typeface="+mj-lt"/>
                <a:cs typeface="Courier New" panose="02070309020205020404" pitchFamily="49" charset="0"/>
              </a:rPr>
              <a:t>On Mac OS X or Windows, that would be provided via the Samba connection</a:t>
            </a:r>
          </a:p>
          <a:p>
            <a:r>
              <a:rPr lang="en-US" dirty="0" smtClean="0">
                <a:latin typeface="+mj-lt"/>
                <a:cs typeface="Courier New" panose="02070309020205020404" pitchFamily="49" charset="0"/>
              </a:rPr>
              <a:t>A useful CROPS </a:t>
            </a:r>
            <a:r>
              <a:rPr lang="en-US" dirty="0" err="1" smtClean="0">
                <a:latin typeface="+mj-lt"/>
                <a:cs typeface="Courier New" panose="02070309020205020404" pitchFamily="49" charset="0"/>
              </a:rPr>
              <a:t>eSDK</a:t>
            </a:r>
            <a:r>
              <a:rPr lang="en-US" dirty="0" smtClean="0">
                <a:latin typeface="+mj-lt"/>
                <a:cs typeface="Courier New" panose="02070309020205020404" pitchFamily="49" charset="0"/>
              </a:rPr>
              <a:t> command is “--help”</a:t>
            </a:r>
            <a:endParaRPr lang="en-US" dirty="0">
              <a:latin typeface="+mj-lt"/>
            </a:endParaRPr>
          </a:p>
          <a:p>
            <a:pPr lvl="1"/>
            <a:r>
              <a:rPr lang="en-US" dirty="0" smtClean="0">
                <a:latin typeface="+mj-lt"/>
                <a:cs typeface="Courier New" panose="02070309020205020404" pitchFamily="49" charset="0"/>
              </a:rPr>
              <a:t>This will print out all the startup options for the container.</a:t>
            </a:r>
          </a:p>
        </p:txBody>
      </p:sp>
    </p:spTree>
    <p:extLst>
      <p:ext uri="{BB962C8B-B14F-4D97-AF65-F5344CB8AC3E}">
        <p14:creationId xmlns:p14="http://schemas.microsoft.com/office/powerpoint/2010/main" val="3059655207"/>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The first time, follow the CROPS Mac OS X install instructions</a:t>
            </a:r>
          </a:p>
          <a:p>
            <a:pPr>
              <a:spcBef>
                <a:spcPts val="1400"/>
              </a:spcBef>
            </a:pPr>
            <a:r>
              <a:rPr lang="en-US" dirty="0" smtClean="0"/>
              <a:t>Download the </a:t>
            </a:r>
            <a:r>
              <a:rPr lang="en-US" dirty="0" err="1" smtClean="0"/>
              <a:t>eSDK</a:t>
            </a:r>
            <a:r>
              <a:rPr lang="en-US" dirty="0" smtClean="0"/>
              <a:t>:</a:t>
            </a:r>
          </a:p>
          <a:p>
            <a:r>
              <a:rPr lang="en-US" dirty="0" err="1"/>
              <a:t>wget</a:t>
            </a:r>
            <a:r>
              <a:rPr lang="en-US" dirty="0"/>
              <a:t> http</a:t>
            </a:r>
            <a:r>
              <a:rPr lang="en-US" dirty="0" smtClean="0"/>
              <a:t>://</a:t>
            </a:r>
            <a:endParaRPr lang="en-US" dirty="0"/>
          </a:p>
          <a:p>
            <a:endParaRPr lang="en-US" sz="2000" dirty="0" smtClean="0"/>
          </a:p>
          <a:p>
            <a:r>
              <a:rPr lang="en-US" dirty="0" smtClean="0"/>
              <a:t>Create volume and run the samba container:</a:t>
            </a:r>
            <a:endParaRPr lang="en-US" dirty="0"/>
          </a:p>
        </p:txBody>
      </p:sp>
      <p:sp>
        <p:nvSpPr>
          <p:cNvPr id="5" name="Content Placeholder 3"/>
          <p:cNvSpPr txBox="1">
            <a:spLocks/>
          </p:cNvSpPr>
          <p:nvPr/>
        </p:nvSpPr>
        <p:spPr bwMode="auto">
          <a:xfrm>
            <a:off x="456947" y="4053246"/>
            <a:ext cx="8239031" cy="1511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docker</a:t>
            </a:r>
            <a:r>
              <a:rPr lang="en-US" sz="1400" b="0" dirty="0">
                <a:latin typeface="courier" charset="0"/>
              </a:rPr>
              <a:t> volume create --name </a:t>
            </a:r>
            <a:r>
              <a:rPr lang="en-US" sz="1400" b="0" dirty="0" err="1" smtClean="0">
                <a:latin typeface="courier" charset="0"/>
              </a:rPr>
              <a:t>myvolume</a:t>
            </a:r>
            <a:r>
              <a:rPr lang="en-US" sz="1400" b="0" dirty="0" smtClean="0">
                <a:latin typeface="courier" charset="0"/>
              </a:rPr>
              <a:t/>
            </a:r>
            <a:br>
              <a:rPr lang="en-US" sz="1400" b="0" dirty="0" smtClean="0">
                <a:latin typeface="courier" charset="0"/>
              </a:rPr>
            </a:br>
            <a:r>
              <a:rPr lang="en-US" sz="1400" b="0" dirty="0" smtClean="0">
                <a:latin typeface="courier" charset="0"/>
              </a:rPr>
              <a:t>$ </a:t>
            </a:r>
            <a:r>
              <a:rPr lang="en-US" sz="1400" b="0" dirty="0" err="1" smtClean="0">
                <a:latin typeface="courier" charset="0"/>
              </a:rPr>
              <a:t>docker</a:t>
            </a:r>
            <a:r>
              <a:rPr lang="en-US" sz="1400" b="0" dirty="0" smtClean="0">
                <a:latin typeface="courier" charset="0"/>
              </a:rPr>
              <a:t> </a:t>
            </a:r>
            <a:r>
              <a:rPr lang="en-US" sz="1400" b="0" dirty="0">
                <a:latin typeface="courier" charset="0"/>
              </a:rPr>
              <a:t>run -it --</a:t>
            </a:r>
            <a:r>
              <a:rPr lang="en-US" sz="1400" b="0" dirty="0" err="1">
                <a:latin typeface="courier" charset="0"/>
              </a:rPr>
              <a:t>rm</a:t>
            </a:r>
            <a:r>
              <a:rPr lang="en-US" sz="1400" b="0" dirty="0">
                <a:latin typeface="courier" charset="0"/>
              </a:rPr>
              <a:t> -v </a:t>
            </a:r>
            <a:r>
              <a:rPr lang="en-US" sz="1400" b="0" dirty="0" err="1" smtClean="0">
                <a:latin typeface="courier" charset="0"/>
              </a:rPr>
              <a:t>myvolume</a:t>
            </a:r>
            <a:r>
              <a:rPr lang="en-US" sz="1400" b="0" dirty="0" smtClean="0">
                <a:latin typeface="courier" charset="0"/>
              </a:rPr>
              <a:t>:/</a:t>
            </a:r>
            <a:r>
              <a:rPr lang="en-US" sz="1400" b="0" dirty="0" err="1">
                <a:latin typeface="courier" charset="0"/>
              </a:rPr>
              <a:t>workdir</a:t>
            </a:r>
            <a:r>
              <a:rPr lang="en-US" sz="1400" b="0" dirty="0">
                <a:latin typeface="courier" charset="0"/>
              </a:rPr>
              <a:t> </a:t>
            </a:r>
            <a:r>
              <a:rPr lang="en-US" sz="1400" b="0" dirty="0" err="1">
                <a:latin typeface="courier" charset="0"/>
              </a:rPr>
              <a:t>busybox</a:t>
            </a:r>
            <a:r>
              <a:rPr lang="en-US" sz="1400" b="0" dirty="0">
                <a:latin typeface="courier" charset="0"/>
              </a:rPr>
              <a:t> </a:t>
            </a:r>
            <a:r>
              <a:rPr lang="en-US" sz="1400" b="0" dirty="0" smtClean="0">
                <a:latin typeface="courier" charset="0"/>
              </a:rPr>
              <a:t>\</a:t>
            </a:r>
            <a:br>
              <a:rPr lang="en-US" sz="1400" b="0" dirty="0" smtClean="0">
                <a:latin typeface="courier" charset="0"/>
              </a:rPr>
            </a:br>
            <a:r>
              <a:rPr lang="en-US" sz="1400" b="0" dirty="0" smtClean="0">
                <a:latin typeface="courier" charset="0"/>
              </a:rPr>
              <a:t>  </a:t>
            </a:r>
            <a:r>
              <a:rPr lang="en-US" sz="1400" b="0" dirty="0" err="1" smtClean="0">
                <a:latin typeface="courier" charset="0"/>
              </a:rPr>
              <a:t>chown</a:t>
            </a:r>
            <a:r>
              <a:rPr lang="en-US" sz="1400" b="0" dirty="0" smtClean="0">
                <a:latin typeface="courier" charset="0"/>
              </a:rPr>
              <a:t> </a:t>
            </a:r>
            <a:r>
              <a:rPr lang="en-US" sz="1400" b="0" dirty="0">
                <a:latin typeface="courier" charset="0"/>
              </a:rPr>
              <a:t>-R 1000:1000 /</a:t>
            </a:r>
            <a:r>
              <a:rPr lang="en-US" sz="1400" b="0" dirty="0" err="1" smtClean="0">
                <a:latin typeface="courier" charset="0"/>
              </a:rPr>
              <a:t>workdir</a:t>
            </a:r>
            <a:endParaRPr lang="en-US" sz="1400" b="0" dirty="0" smtClean="0">
              <a:latin typeface="courier" charset="0"/>
            </a:endParaRPr>
          </a:p>
          <a:p>
            <a:pPr marL="0" indent="0">
              <a:buNone/>
            </a:pPr>
            <a:r>
              <a:rPr lang="en-US" sz="1400" b="0" dirty="0" smtClean="0">
                <a:latin typeface="courier" charset="0"/>
              </a:rPr>
              <a:t>$ </a:t>
            </a:r>
            <a:r>
              <a:rPr lang="en-US" sz="1400" b="0" dirty="0" err="1">
                <a:latin typeface="Courier" charset="0"/>
                <a:ea typeface="Courier" charset="0"/>
                <a:cs typeface="Courier" charset="0"/>
              </a:rPr>
              <a:t>docker</a:t>
            </a:r>
            <a:r>
              <a:rPr lang="en-US" sz="1400" b="0" dirty="0">
                <a:latin typeface="Courier" charset="0"/>
                <a:ea typeface="Courier" charset="0"/>
                <a:cs typeface="Courier" charset="0"/>
              </a:rPr>
              <a:t> create -t -p 445:445 --name samba -v </a:t>
            </a:r>
            <a:r>
              <a:rPr lang="en-US" sz="1400" b="0" dirty="0" err="1">
                <a:latin typeface="Courier" charset="0"/>
                <a:ea typeface="Courier" charset="0"/>
                <a:cs typeface="Courier" charset="0"/>
              </a:rPr>
              <a:t>myvolume</a:t>
            </a:r>
            <a:r>
              <a:rPr lang="en-US" sz="1400" b="0" dirty="0">
                <a:latin typeface="Courier" charset="0"/>
                <a:ea typeface="Courier" charset="0"/>
                <a:cs typeface="Courier" charset="0"/>
              </a:rPr>
              <a:t>:/</a:t>
            </a:r>
            <a:r>
              <a:rPr lang="en-US" sz="1400" b="0" dirty="0" err="1">
                <a:latin typeface="Courier" charset="0"/>
                <a:ea typeface="Courier" charset="0"/>
                <a:cs typeface="Courier" charset="0"/>
              </a:rPr>
              <a:t>workdir</a:t>
            </a:r>
            <a:r>
              <a:rPr lang="en-US" sz="1400" b="0" dirty="0">
                <a:latin typeface="Courier" charset="0"/>
                <a:ea typeface="Courier" charset="0"/>
                <a:cs typeface="Courier" charset="0"/>
              </a:rPr>
              <a:t> </a:t>
            </a:r>
            <a:r>
              <a:rPr lang="en-US" sz="1400" b="0" dirty="0" smtClean="0">
                <a:latin typeface="Courier" charset="0"/>
                <a:ea typeface="Courier" charset="0"/>
                <a:cs typeface="Courier" charset="0"/>
              </a:rPr>
              <a:t>crops/samba</a:t>
            </a:r>
          </a:p>
          <a:p>
            <a:pPr marL="0" indent="0">
              <a:buNone/>
            </a:pPr>
            <a:r>
              <a:rPr lang="en-US" sz="1400" b="0" dirty="0" smtClean="0">
                <a:latin typeface="Courier" charset="0"/>
                <a:ea typeface="Courier" charset="0"/>
                <a:cs typeface="Courier" charset="0"/>
              </a:rPr>
              <a:t>$ </a:t>
            </a:r>
            <a:r>
              <a:rPr lang="en-US" sz="1400" b="0" dirty="0" err="1" smtClean="0">
                <a:latin typeface="Courier" charset="0"/>
                <a:ea typeface="Courier" charset="0"/>
                <a:cs typeface="Courier" charset="0"/>
              </a:rPr>
              <a:t>docker</a:t>
            </a:r>
            <a:r>
              <a:rPr lang="en-US" sz="1400" b="0" dirty="0" smtClean="0">
                <a:latin typeface="Courier" charset="0"/>
                <a:ea typeface="Courier" charset="0"/>
                <a:cs typeface="Courier" charset="0"/>
              </a:rPr>
              <a:t> start samba</a:t>
            </a:r>
            <a:r>
              <a:rPr lang="en-US" sz="1400" dirty="0" smtClean="0"/>
              <a:t>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2302763"/>
            <a:ext cx="8233186" cy="74523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ea typeface="Courier" charset="0"/>
                <a:cs typeface="Courier" charset="0"/>
              </a:rPr>
              <a:t>$ </a:t>
            </a:r>
            <a:r>
              <a:rPr lang="en-US" sz="1400" b="0" kern="0" dirty="0" err="1" smtClean="0">
                <a:solidFill>
                  <a:schemeClr val="accent6"/>
                </a:solidFill>
                <a:latin typeface="Courier" charset="0"/>
                <a:ea typeface="Courier" charset="0"/>
                <a:cs typeface="Courier" charset="0"/>
              </a:rPr>
              <a:t>wget</a:t>
            </a:r>
            <a:r>
              <a:rPr lang="en-US" sz="1400" b="0" kern="0" dirty="0">
                <a:solidFill>
                  <a:schemeClr val="accent6"/>
                </a:solidFill>
                <a:latin typeface="Courier" charset="0"/>
                <a:ea typeface="Courier" charset="0"/>
                <a:cs typeface="Courier" charset="0"/>
              </a:rPr>
              <a:t> http://</a:t>
            </a:r>
            <a:r>
              <a:rPr lang="en-US" sz="1400" b="0" kern="0" dirty="0" err="1">
                <a:solidFill>
                  <a:schemeClr val="accent6"/>
                </a:solidFill>
                <a:latin typeface="Courier" charset="0"/>
                <a:ea typeface="Courier" charset="0"/>
                <a:cs typeface="Courier" charset="0"/>
              </a:rPr>
              <a:t>downloads.yoctoproject.org</a:t>
            </a:r>
            <a:r>
              <a:rPr lang="en-US" sz="1400" b="0" kern="0" dirty="0">
                <a:solidFill>
                  <a:schemeClr val="accent6"/>
                </a:solidFill>
                <a:latin typeface="Courier" charset="0"/>
                <a:ea typeface="Courier" charset="0"/>
                <a:cs typeface="Courier" charset="0"/>
              </a:rPr>
              <a:t>/releases/</a:t>
            </a:r>
            <a:r>
              <a:rPr lang="en-US" sz="1400" b="0" kern="0" dirty="0" err="1">
                <a:solidFill>
                  <a:schemeClr val="accent6"/>
                </a:solidFill>
                <a:latin typeface="Courier" charset="0"/>
                <a:ea typeface="Courier" charset="0"/>
                <a:cs typeface="Courier" charset="0"/>
              </a:rPr>
              <a:t>yocto</a:t>
            </a:r>
            <a:r>
              <a:rPr lang="en-US" sz="1400" b="0" kern="0" dirty="0">
                <a:solidFill>
                  <a:schemeClr val="accent6"/>
                </a:solidFill>
                <a:latin typeface="Courier" charset="0"/>
                <a:ea typeface="Courier" charset="0"/>
                <a:cs typeface="Courier" charset="0"/>
              </a:rPr>
              <a:t>/milestones</a:t>
            </a:r>
            <a:r>
              <a:rPr lang="en-US" sz="1400" b="0" kern="0" dirty="0" smtClean="0">
                <a:solidFill>
                  <a:schemeClr val="accent6"/>
                </a:solidFill>
                <a:latin typeface="Courier" charset="0"/>
                <a:ea typeface="Courier" charset="0"/>
                <a:cs typeface="Courier" charset="0"/>
              </a:rPr>
              <a:t>/\</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yocto-2.4_M3/toolchain/x86_64/ \</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poky-glibc-x86_64-core-image-sato-armv5e-toolchain-ext-2.3.sh </a:t>
            </a:r>
          </a:p>
        </p:txBody>
      </p:sp>
    </p:spTree>
    <p:extLst>
      <p:ext uri="{BB962C8B-B14F-4D97-AF65-F5344CB8AC3E}">
        <p14:creationId xmlns:p14="http://schemas.microsoft.com/office/powerpoint/2010/main" val="258953603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purl.org/dc/dcmitype/"/>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54251</TotalTime>
  <Words>9850</Words>
  <Application>Microsoft Office PowerPoint</Application>
  <PresentationFormat>On-screen Show (4:3)</PresentationFormat>
  <Paragraphs>1775</Paragraphs>
  <Slides>209</Slides>
  <Notes>43</Notes>
  <HiddenSlides>0</HiddenSlides>
  <MMClips>0</MMClips>
  <ScaleCrop>false</ScaleCrop>
  <HeadingPairs>
    <vt:vector size="4" baseType="variant">
      <vt:variant>
        <vt:lpstr>Theme</vt:lpstr>
      </vt:variant>
      <vt:variant>
        <vt:i4>1</vt:i4>
      </vt:variant>
      <vt:variant>
        <vt:lpstr>Slide Titles</vt:lpstr>
      </vt:variant>
      <vt:variant>
        <vt:i4>209</vt:i4>
      </vt:variant>
    </vt:vector>
  </HeadingPairs>
  <TitlesOfParts>
    <vt:vector size="210" baseType="lpstr">
      <vt:lpstr>YoctoTemplate_1</vt:lpstr>
      <vt:lpstr>Advanced Class  </vt:lpstr>
      <vt:lpstr>Advanced Class</vt:lpstr>
      <vt:lpstr>Agenda – The Advanced Class</vt:lpstr>
      <vt:lpstr>Activity One</vt:lpstr>
      <vt:lpstr>Notes for the Advanced Class:</vt:lpstr>
      <vt:lpstr>Yocto Project Dev Day Lab Setup</vt:lpstr>
      <vt:lpstr>FYI: How class project was prepared</vt:lpstr>
      <vt:lpstr>NOTE: Clean Shells!</vt:lpstr>
      <vt:lpstr>What’s New!</vt:lpstr>
      <vt:lpstr>Yocto Project – What is new in 2.4 Rocko</vt:lpstr>
      <vt:lpstr>Yocto Project – Release Notes</vt:lpstr>
      <vt:lpstr>Activity Two</vt:lpstr>
      <vt:lpstr>devtool – Overview</vt:lpstr>
      <vt:lpstr>devtool – Types of projects currently supported</vt:lpstr>
      <vt:lpstr>devtool – Overview Example Workflow</vt:lpstr>
      <vt:lpstr>devtool – Overview</vt:lpstr>
      <vt:lpstr>devtool - Baking in a sandbox</vt:lpstr>
      <vt:lpstr>devtool - subcommands </vt:lpstr>
      <vt:lpstr>Activity 0 – Setup our build enviroment</vt:lpstr>
      <vt:lpstr>Activity 0 – Setup a new layer to receive our work</vt:lpstr>
      <vt:lpstr>Activity 1: Add a new recipe</vt:lpstr>
      <vt:lpstr>Activity 1: Add a new recipe (continued)</vt:lpstr>
      <vt:lpstr>Activity 1: Add a new recipe (continued)</vt:lpstr>
      <vt:lpstr>Activity 2: Modify a recipe</vt:lpstr>
      <vt:lpstr>Activity 2: Modify a recipe (continued)</vt:lpstr>
      <vt:lpstr>Activity 2: Modify a recipe (continued)</vt:lpstr>
      <vt:lpstr>Activity 2: Modify a recipe (continued)</vt:lpstr>
      <vt:lpstr>Activity 3: Upgrade a recipe</vt:lpstr>
      <vt:lpstr>Activity 3: Upgrade a recipe (continued)</vt:lpstr>
      <vt:lpstr>devtool - References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 </vt:lpstr>
      <vt:lpstr>What We Are Going To Do</vt:lpstr>
      <vt:lpstr>Activity Setup</vt:lpstr>
      <vt:lpstr>Activity Setup - Continued</vt:lpstr>
      <vt:lpstr>Packaging</vt:lpstr>
      <vt:lpstr>Package Splitting</vt:lpstr>
      <vt:lpstr>Package Splitting - Continued</vt:lpstr>
      <vt:lpstr>Packaging QA</vt:lpstr>
      <vt:lpstr>Example – The Fibonacci Library</vt:lpstr>
      <vt:lpstr>Example – The Fibonacci Library (continued)</vt:lpstr>
      <vt:lpstr>Package Installation Scripts</vt:lpstr>
      <vt:lpstr>Example – Conditionally running ldconfig</vt:lpstr>
      <vt:lpstr>Installation for Packaging</vt:lpstr>
      <vt:lpstr>Debugging Packaging</vt:lpstr>
      <vt:lpstr>Package Architecture</vt:lpstr>
      <vt:lpstr>System Services</vt:lpstr>
      <vt:lpstr>Example – The Fibonacci Server</vt:lpstr>
      <vt:lpstr>Changing the System Manager</vt:lpstr>
      <vt:lpstr>Activity Five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Six</vt:lpstr>
      <vt:lpstr>CROPS: Containers for Yocto Project </vt:lpstr>
      <vt:lpstr>CROPS: Available Today </vt:lpstr>
      <vt:lpstr>CROPS: Setup Docker</vt:lpstr>
      <vt:lpstr>CROPS: eSDK First Time</vt:lpstr>
      <vt:lpstr>CROPS: eSDK “--url” command</vt:lpstr>
      <vt:lpstr>CROPS: Example eSDK on Mac OS X</vt:lpstr>
      <vt:lpstr>CROPS: Example eSDK on Mac OS X</vt:lpstr>
      <vt:lpstr>CROPS: Example eSDK on Mac OS X</vt:lpstr>
      <vt:lpstr>CROPS: Example eSDK on Mac OS X</vt:lpstr>
      <vt:lpstr>CROPS: Example eSDK on Mac OS X, Second Time</vt:lpstr>
      <vt:lpstr>CROPS: Example Toaster on Mac</vt:lpstr>
      <vt:lpstr>CROPS: Example Poky on Mac</vt:lpstr>
      <vt:lpstr>CROPS: Toaster and Poky</vt:lpstr>
      <vt:lpstr>CROPS: Future</vt:lpstr>
      <vt:lpstr>CROPS: Reference</vt:lpstr>
      <vt:lpstr>CROPS: Call to Action</vt:lpstr>
      <vt:lpstr>Reference</vt:lpstr>
      <vt:lpstr>Resources</vt:lpstr>
      <vt:lpstr>Activity Seven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Example Patches for Recipe Specific Sysroots</vt:lpstr>
      <vt:lpstr>Activity Seven</vt:lpstr>
      <vt:lpstr>Activity Nine</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Activity Ten</vt:lpstr>
      <vt:lpstr>Analytics and the Event System - Overview</vt:lpstr>
      <vt:lpstr>Introduction</vt:lpstr>
      <vt:lpstr>The Problem Space (as I see it)</vt:lpstr>
      <vt:lpstr>The Problem Space (2)</vt:lpstr>
      <vt:lpstr>Toaster Analytics – Intermediate Data Example </vt:lpstr>
      <vt:lpstr>Overview of Available Events  </vt:lpstr>
      <vt:lpstr>Event Clients (you are already an event user!) </vt:lpstr>
      <vt:lpstr>Event Database</vt:lpstr>
      <vt:lpstr>Example Event Database with CI Builders</vt:lpstr>
      <vt:lpstr>Adding Build Data to the Event Database </vt:lpstr>
      <vt:lpstr>Analytics and the Event System - Overview</vt:lpstr>
      <vt:lpstr>Minimal Event Database Python Script </vt:lpstr>
      <vt:lpstr>Full Feature Event Database Python Script</vt:lpstr>
      <vt:lpstr>Task and Recipe Build Analysis Script </vt:lpstr>
      <vt:lpstr>Histogram of Parallel Task/Recipe Execution (‘d’) </vt:lpstr>
      <vt:lpstr>Histogram of Overlapping Task/Recipe Execution </vt:lpstr>
      <vt:lpstr>Initial Results</vt:lpstr>
      <vt:lpstr>Initial Results</vt:lpstr>
      <vt:lpstr>Initial Results</vt:lpstr>
      <vt:lpstr>Sample HTML Output of Task Overlap </vt:lpstr>
      <vt:lpstr>Analytics and the Event System - Overview</vt:lpstr>
      <vt:lpstr>Custom Event UI  </vt:lpstr>
      <vt:lpstr>Custom Event UI (2)  </vt:lpstr>
      <vt:lpstr>Resources  </vt:lpstr>
      <vt:lpstr>Analytics and the Event System - Overview</vt:lpstr>
      <vt:lpstr>Custom events  </vt:lpstr>
      <vt:lpstr>Analytics and the Event System - Overview</vt:lpstr>
      <vt:lpstr>Using Events for debugging bitbake  </vt:lpstr>
      <vt:lpstr>Using Events for debugging bitbake (2)  </vt:lpstr>
      <vt:lpstr>Analytics and the Event System - Overview</vt:lpstr>
      <vt:lpstr>Adding Build Data to the Event Database </vt:lpstr>
      <vt:lpstr>Existing Toaster Analytics </vt:lpstr>
      <vt:lpstr>Questions and Answers</vt:lpstr>
      <vt:lpstr>Open Topics</vt:lpstr>
      <vt:lpstr>Open Topics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Beaglebone Black - Setup</vt:lpstr>
      <vt:lpstr>BeagleBone Black - MicroSD</vt:lpstr>
      <vt:lpstr>Dragonboard 410c - Setup</vt:lpstr>
      <vt:lpstr>Bonus Activity</vt:lpstr>
      <vt:lpstr>Introduction</vt:lpstr>
      <vt:lpstr>What we’ll be doing</vt:lpstr>
      <vt:lpstr>Node.js and Open Embedded</vt:lpstr>
      <vt:lpstr>Using devtool to generate recipe</vt:lpstr>
      <vt:lpstr>Under the hood</vt:lpstr>
      <vt:lpstr>Building and deploying</vt:lpstr>
      <vt:lpstr>Running on target</vt:lpstr>
      <vt:lpstr>Developing on target</vt:lpstr>
      <vt:lpstr>Create NPM module on target</vt:lpstr>
      <vt:lpstr>Create package for your application</vt:lpstr>
      <vt:lpstr>Build, deploy and run application</vt:lpstr>
      <vt:lpstr>Keep in Touch</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797</cp:revision>
  <dcterms:created xsi:type="dcterms:W3CDTF">2014-10-15T17:08:45Z</dcterms:created>
  <dcterms:modified xsi:type="dcterms:W3CDTF">2017-10-25T13:54:34Z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