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0"/>
  </p:notesMasterIdLst>
  <p:handoutMasterIdLst>
    <p:handoutMasterId r:id="rId141"/>
  </p:handoutMasterIdLst>
  <p:sldIdLst>
    <p:sldId id="327" r:id="rId5"/>
    <p:sldId id="877" r:id="rId6"/>
    <p:sldId id="516" r:id="rId7"/>
    <p:sldId id="945" r:id="rId8"/>
    <p:sldId id="946" r:id="rId9"/>
    <p:sldId id="947" r:id="rId10"/>
    <p:sldId id="948" r:id="rId11"/>
    <p:sldId id="951" r:id="rId12"/>
    <p:sldId id="952" r:id="rId13"/>
    <p:sldId id="789" r:id="rId14"/>
    <p:sldId id="1028" r:id="rId15"/>
    <p:sldId id="1029" r:id="rId16"/>
    <p:sldId id="1030" r:id="rId17"/>
    <p:sldId id="1031" r:id="rId18"/>
    <p:sldId id="1032" r:id="rId19"/>
    <p:sldId id="1033" r:id="rId20"/>
    <p:sldId id="1034" r:id="rId21"/>
    <p:sldId id="1035" r:id="rId22"/>
    <p:sldId id="1036" r:id="rId23"/>
    <p:sldId id="953" r:id="rId24"/>
    <p:sldId id="954" r:id="rId25"/>
    <p:sldId id="955" r:id="rId26"/>
    <p:sldId id="956" r:id="rId27"/>
    <p:sldId id="957" r:id="rId28"/>
    <p:sldId id="958" r:id="rId29"/>
    <p:sldId id="959" r:id="rId30"/>
    <p:sldId id="960" r:id="rId31"/>
    <p:sldId id="961" r:id="rId32"/>
    <p:sldId id="962" r:id="rId33"/>
    <p:sldId id="963" r:id="rId34"/>
    <p:sldId id="964" r:id="rId35"/>
    <p:sldId id="965" r:id="rId36"/>
    <p:sldId id="966" r:id="rId37"/>
    <p:sldId id="967" r:id="rId38"/>
    <p:sldId id="968" r:id="rId39"/>
    <p:sldId id="969" r:id="rId40"/>
    <p:sldId id="970" r:id="rId41"/>
    <p:sldId id="776" r:id="rId42"/>
    <p:sldId id="971" r:id="rId43"/>
    <p:sldId id="972" r:id="rId44"/>
    <p:sldId id="973" r:id="rId45"/>
    <p:sldId id="974" r:id="rId46"/>
    <p:sldId id="975" r:id="rId47"/>
    <p:sldId id="976" r:id="rId48"/>
    <p:sldId id="977" r:id="rId49"/>
    <p:sldId id="978" r:id="rId50"/>
    <p:sldId id="979" r:id="rId51"/>
    <p:sldId id="980" r:id="rId52"/>
    <p:sldId id="981" r:id="rId53"/>
    <p:sldId id="982" r:id="rId54"/>
    <p:sldId id="983" r:id="rId55"/>
    <p:sldId id="984" r:id="rId56"/>
    <p:sldId id="985" r:id="rId57"/>
    <p:sldId id="986" r:id="rId58"/>
    <p:sldId id="987" r:id="rId59"/>
    <p:sldId id="988" r:id="rId60"/>
    <p:sldId id="989" r:id="rId61"/>
    <p:sldId id="802" r:id="rId62"/>
    <p:sldId id="990" r:id="rId63"/>
    <p:sldId id="1054" r:id="rId64"/>
    <p:sldId id="1042" r:id="rId65"/>
    <p:sldId id="1043" r:id="rId66"/>
    <p:sldId id="1055" r:id="rId67"/>
    <p:sldId id="1056" r:id="rId68"/>
    <p:sldId id="1046" r:id="rId69"/>
    <p:sldId id="992" r:id="rId70"/>
    <p:sldId id="1057" r:id="rId71"/>
    <p:sldId id="1058" r:id="rId72"/>
    <p:sldId id="1059" r:id="rId73"/>
    <p:sldId id="1060" r:id="rId74"/>
    <p:sldId id="1061" r:id="rId75"/>
    <p:sldId id="1049" r:id="rId76"/>
    <p:sldId id="1062" r:id="rId77"/>
    <p:sldId id="1063" r:id="rId78"/>
    <p:sldId id="1064" r:id="rId79"/>
    <p:sldId id="1065" r:id="rId80"/>
    <p:sldId id="1067" r:id="rId81"/>
    <p:sldId id="1066" r:id="rId82"/>
    <p:sldId id="991" r:id="rId83"/>
    <p:sldId id="1052" r:id="rId84"/>
    <p:sldId id="993" r:id="rId85"/>
    <p:sldId id="994" r:id="rId86"/>
    <p:sldId id="995" r:id="rId87"/>
    <p:sldId id="996" r:id="rId88"/>
    <p:sldId id="997" r:id="rId89"/>
    <p:sldId id="998" r:id="rId90"/>
    <p:sldId id="999" r:id="rId91"/>
    <p:sldId id="1000" r:id="rId92"/>
    <p:sldId id="1001" r:id="rId93"/>
    <p:sldId id="1002" r:id="rId94"/>
    <p:sldId id="1003" r:id="rId95"/>
    <p:sldId id="1004" r:id="rId96"/>
    <p:sldId id="1005" r:id="rId97"/>
    <p:sldId id="1006" r:id="rId98"/>
    <p:sldId id="1007" r:id="rId99"/>
    <p:sldId id="1008" r:id="rId100"/>
    <p:sldId id="1009" r:id="rId101"/>
    <p:sldId id="1010" r:id="rId102"/>
    <p:sldId id="1011" r:id="rId103"/>
    <p:sldId id="1012" r:id="rId104"/>
    <p:sldId id="1013" r:id="rId105"/>
    <p:sldId id="1014" r:id="rId106"/>
    <p:sldId id="1015" r:id="rId107"/>
    <p:sldId id="1016" r:id="rId108"/>
    <p:sldId id="1017" r:id="rId109"/>
    <p:sldId id="1018" r:id="rId110"/>
    <p:sldId id="1019" r:id="rId111"/>
    <p:sldId id="1020" r:id="rId112"/>
    <p:sldId id="1021" r:id="rId113"/>
    <p:sldId id="1022" r:id="rId114"/>
    <p:sldId id="1023" r:id="rId115"/>
    <p:sldId id="1024" r:id="rId116"/>
    <p:sldId id="1025" r:id="rId117"/>
    <p:sldId id="1026" r:id="rId118"/>
    <p:sldId id="1027" r:id="rId119"/>
    <p:sldId id="817" r:id="rId120"/>
    <p:sldId id="1037" r:id="rId121"/>
    <p:sldId id="1038" r:id="rId122"/>
    <p:sldId id="840" r:id="rId123"/>
    <p:sldId id="842" r:id="rId124"/>
    <p:sldId id="1039" r:id="rId125"/>
    <p:sldId id="1040" r:id="rId126"/>
    <p:sldId id="725" r:id="rId127"/>
    <p:sldId id="848" r:id="rId128"/>
    <p:sldId id="849" r:id="rId129"/>
    <p:sldId id="850" r:id="rId130"/>
    <p:sldId id="851" r:id="rId131"/>
    <p:sldId id="852" r:id="rId132"/>
    <p:sldId id="853" r:id="rId133"/>
    <p:sldId id="854" r:id="rId134"/>
    <p:sldId id="855" r:id="rId135"/>
    <p:sldId id="856" r:id="rId136"/>
    <p:sldId id="857" r:id="rId137"/>
    <p:sldId id="858" r:id="rId138"/>
    <p:sldId id="859" r:id="rId1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952"/>
            <p14:sldId id="789"/>
            <p14:sldId id="1028"/>
            <p14:sldId id="1029"/>
            <p14:sldId id="1030"/>
            <p14:sldId id="1031"/>
            <p14:sldId id="1032"/>
            <p14:sldId id="1033"/>
            <p14:sldId id="1034"/>
            <p14:sldId id="1035"/>
            <p14:sldId id="1036"/>
            <p14:sldId id="953"/>
            <p14:sldId id="954"/>
            <p14:sldId id="955"/>
            <p14:sldId id="956"/>
            <p14:sldId id="957"/>
            <p14:sldId id="958"/>
            <p14:sldId id="959"/>
            <p14:sldId id="960"/>
            <p14:sldId id="961"/>
            <p14:sldId id="962"/>
            <p14:sldId id="963"/>
            <p14:sldId id="964"/>
            <p14:sldId id="965"/>
            <p14:sldId id="966"/>
            <p14:sldId id="967"/>
            <p14:sldId id="968"/>
            <p14:sldId id="969"/>
            <p14:sldId id="970"/>
            <p14:sldId id="776"/>
            <p14:sldId id="971"/>
            <p14:sldId id="972"/>
            <p14:sldId id="973"/>
            <p14:sldId id="974"/>
            <p14:sldId id="975"/>
            <p14:sldId id="976"/>
            <p14:sldId id="977"/>
            <p14:sldId id="978"/>
            <p14:sldId id="979"/>
            <p14:sldId id="980"/>
            <p14:sldId id="981"/>
            <p14:sldId id="982"/>
            <p14:sldId id="983"/>
            <p14:sldId id="984"/>
            <p14:sldId id="985"/>
            <p14:sldId id="986"/>
            <p14:sldId id="987"/>
            <p14:sldId id="988"/>
            <p14:sldId id="989"/>
            <p14:sldId id="802"/>
            <p14:sldId id="990"/>
            <p14:sldId id="1054"/>
            <p14:sldId id="1042"/>
            <p14:sldId id="1043"/>
            <p14:sldId id="1055"/>
            <p14:sldId id="1056"/>
            <p14:sldId id="1046"/>
            <p14:sldId id="992"/>
            <p14:sldId id="1057"/>
            <p14:sldId id="1058"/>
            <p14:sldId id="1059"/>
            <p14:sldId id="1060"/>
            <p14:sldId id="1061"/>
            <p14:sldId id="1049"/>
            <p14:sldId id="1062"/>
            <p14:sldId id="1063"/>
            <p14:sldId id="1064"/>
            <p14:sldId id="1065"/>
            <p14:sldId id="1067"/>
            <p14:sldId id="1066"/>
            <p14:sldId id="991"/>
            <p14:sldId id="105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817"/>
            <p14:sldId id="1037"/>
            <p14:sldId id="1038"/>
            <p14:sldId id="840"/>
            <p14:sldId id="842"/>
            <p14:sldId id="1039"/>
            <p14:sldId id="1040"/>
            <p14:sldId id="725"/>
            <p14:sldId id="848"/>
            <p14:sldId id="849"/>
            <p14:sldId id="850"/>
            <p14:sldId id="851"/>
            <p14:sldId id="852"/>
            <p14:sldId id="853"/>
            <p14:sldId id="854"/>
            <p14:sldId id="855"/>
            <p14:sldId id="856"/>
            <p14:sldId id="857"/>
            <p14:sldId id="858"/>
            <p14:sldId id="859"/>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2801" autoAdjust="0"/>
  </p:normalViewPr>
  <p:slideViewPr>
    <p:cSldViewPr snapToGrid="0">
      <p:cViewPr>
        <p:scale>
          <a:sx n="75" d="100"/>
          <a:sy n="75" d="100"/>
        </p:scale>
        <p:origin x="96" y="-13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10/22/2017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65</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72</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50</a:t>
            </a:fld>
            <a:endParaRPr lang="en-US"/>
          </a:p>
        </p:txBody>
      </p:sp>
    </p:spTree>
    <p:extLst>
      <p:ext uri="{BB962C8B-B14F-4D97-AF65-F5344CB8AC3E}">
        <p14:creationId xmlns:p14="http://schemas.microsoft.com/office/powerpoint/2010/main" val="1975662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9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smtClean="0">
                <a:latin typeface="Arial" charset="0"/>
              </a:rPr>
              <a:t>Bonus Example 3: </a:t>
            </a:r>
            <a:r>
              <a:rPr lang="en-US" dirty="0">
                <a:latin typeface="Arial" charset="0"/>
              </a:rPr>
              <a:t>Custom event types</a:t>
            </a:r>
          </a:p>
        </p:txBody>
      </p:sp>
    </p:spTree>
    <p:extLst>
      <p:ext uri="{BB962C8B-B14F-4D97-AF65-F5344CB8AC3E}">
        <p14:creationId xmlns:p14="http://schemas.microsoft.com/office/powerpoint/2010/main" val="627919189"/>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47374"/>
            <a:ext cx="7244399" cy="871111"/>
          </a:xfrm>
        </p:spPr>
        <p:txBody>
          <a:bodyPr/>
          <a:lstStyle/>
          <a:p>
            <a:pPr eaLnBrk="1" hangingPunct="1">
              <a:spcBef>
                <a:spcPts val="900"/>
              </a:spcBef>
            </a:pPr>
            <a:r>
              <a:rPr lang="en-US" sz="2400" dirty="0">
                <a:latin typeface="Arial" charset="0"/>
              </a:rPr>
              <a:t>Bonus </a:t>
            </a:r>
            <a:r>
              <a:rPr lang="en-US" sz="2400" dirty="0" smtClean="0">
                <a:latin typeface="Arial" charset="0"/>
              </a:rPr>
              <a:t>Example 4: Debugging </a:t>
            </a:r>
            <a:r>
              <a:rPr lang="en-US" sz="2400" dirty="0">
                <a:latin typeface="Arial" charset="0"/>
              </a:rPr>
              <a:t>coincident </a:t>
            </a:r>
            <a:r>
              <a:rPr lang="en-US" sz="2400" dirty="0" smtClean="0">
                <a:latin typeface="Arial" charset="0"/>
              </a:rPr>
              <a:t>data in </a:t>
            </a:r>
            <a:r>
              <a:rPr lang="en-US" sz="2400" dirty="0" err="1" smtClean="0">
                <a:latin typeface="Arial" charset="0"/>
              </a:rPr>
              <a:t>bitbake</a:t>
            </a:r>
            <a:endParaRPr lang="en-US" sz="2400" dirty="0">
              <a:latin typeface="Arial" charset="0"/>
            </a:endParaRPr>
          </a:p>
        </p:txBody>
      </p:sp>
    </p:spTree>
    <p:extLst>
      <p:ext uri="{BB962C8B-B14F-4D97-AF65-F5344CB8AC3E}">
        <p14:creationId xmlns:p14="http://schemas.microsoft.com/office/powerpoint/2010/main" val="3533193229"/>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32684"/>
            <a:ext cx="7244399" cy="959941"/>
          </a:xfrm>
        </p:spPr>
        <p:txBody>
          <a:bodyPr/>
          <a:lstStyle/>
          <a:p>
            <a:pPr eaLnBrk="1" hangingPunct="1">
              <a:spcBef>
                <a:spcPts val="900"/>
              </a:spcBef>
            </a:pPr>
            <a:r>
              <a:rPr lang="en-US" sz="2400" dirty="0" smtClean="0">
                <a:latin typeface="Arial" charset="0"/>
              </a:rPr>
              <a:t>Bonus Example 5: Toaster</a:t>
            </a:r>
            <a:endParaRPr lang="en-US" sz="2400" dirty="0">
              <a:latin typeface="Arial" charset="0"/>
            </a:endParaRPr>
          </a:p>
        </p:txBody>
      </p:sp>
    </p:spTree>
    <p:extLst>
      <p:ext uri="{BB962C8B-B14F-4D97-AF65-F5344CB8AC3E}">
        <p14:creationId xmlns:p14="http://schemas.microsoft.com/office/powerpoint/2010/main" val="3468814215"/>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chemeClr val="tx1"/>
                </a:solidFill>
                <a:latin typeface="+mn-lt"/>
              </a:rPr>
              <a:t>http</a:t>
            </a:r>
            <a:r>
              <a:rPr lang="en-US" b="0" dirty="0">
                <a:solidFill>
                  <a:schemeClr val="tx1"/>
                </a:solidFill>
                <a:latin typeface="+mn-lt"/>
              </a:rPr>
              <a:t>://</a:t>
            </a:r>
            <a:r>
              <a:rPr lang="en-US" b="0" dirty="0">
                <a:solidFill>
                  <a:schemeClr val="tx1"/>
                </a:solidFill>
                <a:latin typeface="+mn-lt"/>
                <a:cs typeface="Courier New" panose="02070309020205020404" pitchFamily="49" charset="0"/>
              </a:rPr>
              <a:t>devday-a.yocto.io:30000</a:t>
            </a:r>
            <a:r>
              <a:rPr lang="en-US" b="0" dirty="0">
                <a:solidFill>
                  <a:srgbClr val="F37021"/>
                </a:solidFill>
                <a:latin typeface="+mn-lt"/>
                <a:cs typeface="Courier New" panose="02070309020205020404" pitchFamily="49" charset="0"/>
              </a:rPr>
              <a:t>(+your session number)</a:t>
            </a: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Device Tree</a:t>
            </a:r>
            <a:endParaRPr lang="en-US" sz="1800" b="0" strike="noStrike" spc="-1">
              <a:solidFill>
                <a:srgbClr val="000000"/>
              </a:solidFill>
              <a:uFill>
                <a:solidFill>
                  <a:srgbClr val="FFFFFF"/>
                </a:solidFill>
              </a:uFill>
              <a:latin typeface="Arial"/>
            </a:endParaRPr>
          </a:p>
        </p:txBody>
      </p:sp>
      <p:sp>
        <p:nvSpPr>
          <p:cNvPr id="80" name="CustomShape 2"/>
          <p:cNvSpPr/>
          <p:nvPr/>
        </p:nvSpPr>
        <p:spPr>
          <a:xfrm>
            <a:off x="405720" y="774000"/>
            <a:ext cx="8232480" cy="5061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Data structure describing hardware</a:t>
            </a:r>
            <a:endParaRPr lang="en-US" sz="1800" b="0" strike="noStrike" spc="-1">
              <a:solidFill>
                <a:srgbClr val="000000"/>
              </a:solidFill>
              <a:uFill>
                <a:solidFill>
                  <a:srgbClr val="FFFFFF"/>
                </a:solidFill>
              </a:uFill>
              <a:latin typeface="Arial"/>
            </a:endParaRPr>
          </a:p>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Tree with cycles</a:t>
            </a:r>
            <a:endParaRPr lang="en-US" sz="1800" b="0" strike="noStrike" spc="-1">
              <a:solidFill>
                <a:srgbClr val="000000"/>
              </a:solidFill>
              <a:uFill>
                <a:solidFill>
                  <a:srgbClr val="FFFFFF"/>
                </a:solidFill>
              </a:uFill>
              <a:latin typeface="Arial"/>
            </a:endParaRPr>
          </a:p>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Example:</a:t>
            </a:r>
            <a:endParaRPr lang="en-US" sz="1800" b="0" strike="noStrike" spc="-1">
              <a:solidFill>
                <a:srgbClr val="000000"/>
              </a:solidFill>
              <a:uFill>
                <a:solidFill>
                  <a:srgbClr val="FFFFFF"/>
                </a:solidFill>
              </a:uFill>
              <a:latin typeface="Arial"/>
            </a:endParaRPr>
          </a:p>
        </p:txBody>
      </p:sp>
      <p:sp>
        <p:nvSpPr>
          <p:cNvPr id="81" name="CustomShape 3"/>
          <p:cNvSpPr/>
          <p:nvPr/>
        </p:nvSpPr>
        <p:spPr>
          <a:xfrm>
            <a:off x="732240" y="2284920"/>
            <a:ext cx="7984440" cy="37497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/dts-v1/;</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#include &lt;dt-bindings/interrupt-controller/arm-gic.h&gt;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model = "V2F-1XV7 Cortex-A53x2 SMM";</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arm,hbi = &lt;0x247&gt;;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chosen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stdout-path = "serial0:38400n8";</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gic: interrupt-controller@2c001000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interrupt-controller;</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 0x2c001000 0 0x1000&gt;,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&lt;0 0x2c002000 0 0x2000&gt;,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887548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6"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smtClean="0"/>
              <a:t>Kernel And Security Open Forum</a:t>
            </a:r>
          </a:p>
          <a:p>
            <a:pPr eaLnBrk="1" hangingPunct="1">
              <a:spcBef>
                <a:spcPts val="900"/>
              </a:spcBef>
            </a:pPr>
            <a:r>
              <a:rPr lang="en-US" dirty="0" smtClean="0"/>
              <a:t>Staff</a:t>
            </a:r>
          </a:p>
        </p:txBody>
      </p:sp>
    </p:spTree>
    <p:extLst>
      <p:ext uri="{BB962C8B-B14F-4D97-AF65-F5344CB8AC3E}">
        <p14:creationId xmlns:p14="http://schemas.microsoft.com/office/powerpoint/2010/main" val="908522576"/>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YP-2.2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Problem – Variable hardware</a:t>
            </a:r>
            <a:endParaRPr lang="en-US" sz="1800" b="0" strike="noStrike" spc="-1">
              <a:solidFill>
                <a:srgbClr val="000000"/>
              </a:solidFill>
              <a:uFill>
                <a:solidFill>
                  <a:srgbClr val="FFFFFF"/>
                </a:solidFill>
              </a:uFill>
              <a:latin typeface="Arial"/>
            </a:endParaRPr>
          </a:p>
        </p:txBody>
      </p:sp>
      <p:sp>
        <p:nvSpPr>
          <p:cNvPr id="83"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 started on machines the size of little fridge</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HW was mostly static</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DT was baked into PROM, optionally modified by bootloader</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 was good, so it spread</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First PPC, embedded PPC, then ARM …</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There always was slightly variable hardware</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patching DT in bootloader</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carrying multiple DTs</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co-operation of board files and DT</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 all that does not scale</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34753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Dragon Board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TBD</a:t>
            </a:r>
            <a:endParaRPr lang="en-US" dirty="0"/>
          </a:p>
        </p:txBody>
      </p:sp>
    </p:spTree>
    <p:extLst>
      <p:ext uri="{BB962C8B-B14F-4D97-AF65-F5344CB8AC3E}">
        <p14:creationId xmlns:p14="http://schemas.microsoft.com/office/powerpoint/2010/main" val="569379109"/>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Beagle Bone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TBD</a:t>
            </a:r>
            <a:endParaRPr lang="en-US" dirty="0"/>
          </a:p>
        </p:txBody>
      </p:sp>
    </p:spTree>
    <p:extLst>
      <p:ext uri="{BB962C8B-B14F-4D97-AF65-F5344CB8AC3E}">
        <p14:creationId xmlns:p14="http://schemas.microsoft.com/office/powerpoint/2010/main" val="3763227227"/>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Additional Project Setup</a:t>
            </a:r>
          </a:p>
          <a:p>
            <a:pPr lvl="1">
              <a:spcBef>
                <a:spcPts val="1800"/>
              </a:spcBef>
            </a:pPr>
            <a:r>
              <a:rPr lang="en-US" sz="2200" dirty="0" err="1" smtClean="0"/>
              <a:t>tbd</a:t>
            </a:r>
            <a:endParaRPr lang="en-US" sz="2200" dirty="0"/>
          </a:p>
          <a:p>
            <a:pPr>
              <a:spcBef>
                <a:spcPts val="1800"/>
              </a:spcBef>
            </a:pPr>
            <a:r>
              <a:rPr lang="en-US" sz="2400" dirty="0"/>
              <a:t>Credits: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Problem – Variable hardware – 201x edition</a:t>
            </a:r>
            <a:endParaRPr lang="en-US" sz="1800" b="0" strike="noStrike" spc="-1">
              <a:solidFill>
                <a:srgbClr val="000000"/>
              </a:solidFill>
              <a:uFill>
                <a:solidFill>
                  <a:srgbClr val="FFFFFF"/>
                </a:solidFill>
              </a:uFill>
              <a:latin typeface="Arial"/>
            </a:endParaRPr>
          </a:p>
        </p:txBody>
      </p:sp>
      <p:sp>
        <p:nvSpPr>
          <p:cNvPr id="85"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Come 201x, variable HW became easy to </a:t>
            </a:r>
            <a:r>
              <a:rPr lang="en-US" sz="2000" b="1" strike="noStrike" spc="-1" dirty="0" smtClean="0">
                <a:solidFill>
                  <a:srgbClr val="414141"/>
                </a:solidFill>
                <a:uFill>
                  <a:solidFill>
                    <a:srgbClr val="FFFFFF"/>
                  </a:solidFill>
                </a:uFill>
                <a:latin typeface="Arial"/>
                <a:ea typeface="ＭＳ Ｐゴシック"/>
              </a:rPr>
              <a:t>make:</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Cheap </a:t>
            </a:r>
            <a:r>
              <a:rPr lang="en-US" sz="2000" b="1" strike="noStrike" spc="-1" dirty="0" err="1">
                <a:solidFill>
                  <a:srgbClr val="414141"/>
                </a:solidFill>
                <a:uFill>
                  <a:solidFill>
                    <a:srgbClr val="FFFFFF"/>
                  </a:solidFill>
                </a:uFill>
                <a:latin typeface="Arial"/>
                <a:ea typeface="ＭＳ Ｐゴシック"/>
              </a:rPr>
              <a:t>devkits</a:t>
            </a:r>
            <a:r>
              <a:rPr lang="en-US" sz="2000" b="1" strike="noStrike" spc="-1" dirty="0">
                <a:solidFill>
                  <a:srgbClr val="414141"/>
                </a:solidFill>
                <a:uFill>
                  <a:solidFill>
                    <a:srgbClr val="FFFFFF"/>
                  </a:solidFill>
                </a:uFill>
                <a:latin typeface="Arial"/>
                <a:ea typeface="ＭＳ Ｐゴシック"/>
              </a:rPr>
              <a:t> with hats, lures, capes, </a:t>
            </a:r>
            <a:r>
              <a:rPr lang="en-US" sz="2000" b="1" strike="noStrike" spc="-1" dirty="0" smtClean="0">
                <a:solidFill>
                  <a:srgbClr val="414141"/>
                </a:solidFill>
                <a:uFill>
                  <a:solidFill>
                    <a:srgbClr val="FFFFFF"/>
                  </a:solidFill>
                </a:uFill>
                <a:latin typeface="Arial"/>
                <a:ea typeface="ＭＳ Ｐゴシック"/>
              </a:rPr>
              <a:t>…</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FPGAs and </a:t>
            </a:r>
            <a:r>
              <a:rPr lang="en-US" sz="2000" b="1" strike="noStrike" spc="-1" dirty="0" err="1" smtClean="0">
                <a:solidFill>
                  <a:srgbClr val="414141"/>
                </a:solidFill>
                <a:uFill>
                  <a:solidFill>
                    <a:srgbClr val="FFFFFF"/>
                  </a:solidFill>
                </a:uFill>
                <a:latin typeface="Arial"/>
                <a:ea typeface="ＭＳ Ｐゴシック"/>
              </a:rPr>
              <a:t>SoC+FPGAs</a:t>
            </a:r>
            <a:r>
              <a:rPr lang="en-US" sz="2000" b="1" strike="noStrike" spc="-1" dirty="0" smtClean="0">
                <a:solidFill>
                  <a:srgbClr val="414141"/>
                </a:solidFill>
                <a:uFill>
                  <a:solidFill>
                    <a:srgbClr val="FFFFFF"/>
                  </a:solidFill>
                </a:uFill>
                <a:latin typeface="Arial"/>
                <a:ea typeface="ＭＳ Ｐゴシック"/>
              </a:rPr>
              <a:t> became commonplace …</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=&gt; </a:t>
            </a:r>
            <a:r>
              <a:rPr lang="en-US" sz="2000" b="1" strike="noStrike" spc="-1" dirty="0">
                <a:solidFill>
                  <a:srgbClr val="414141"/>
                </a:solidFill>
                <a:uFill>
                  <a:solidFill>
                    <a:srgbClr val="FFFFFF"/>
                  </a:solidFill>
                </a:uFill>
                <a:latin typeface="Arial"/>
                <a:ea typeface="ＭＳ Ｐゴシック"/>
              </a:rPr>
              <a:t>Combinatorial explosion of possible HW configurations</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Solution retaining developers’ </a:t>
            </a:r>
            <a:r>
              <a:rPr lang="en-US" sz="2000" b="1" strike="noStrike" spc="-1" dirty="0" smtClean="0">
                <a:solidFill>
                  <a:srgbClr val="414141"/>
                </a:solidFill>
                <a:uFill>
                  <a:solidFill>
                    <a:srgbClr val="FFFFFF"/>
                  </a:solidFill>
                </a:uFill>
                <a:latin typeface="Arial"/>
                <a:ea typeface="ＭＳ Ｐゴシック"/>
              </a:rPr>
              <a:t>sanity</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Describe </a:t>
            </a:r>
            <a:r>
              <a:rPr lang="en-US" sz="2000" b="1" strike="noStrike" spc="-1" dirty="0">
                <a:solidFill>
                  <a:srgbClr val="414141"/>
                </a:solidFill>
                <a:uFill>
                  <a:solidFill>
                    <a:srgbClr val="FFFFFF"/>
                  </a:solidFill>
                </a:uFill>
                <a:latin typeface="Arial"/>
                <a:ea typeface="ＭＳ Ｐゴシック"/>
              </a:rPr>
              <a:t>only the piece of HW that is being </a:t>
            </a:r>
            <a:r>
              <a:rPr lang="en-US" sz="2000" b="1" strike="noStrike" spc="-1" dirty="0" smtClean="0">
                <a:solidFill>
                  <a:srgbClr val="414141"/>
                </a:solidFill>
                <a:uFill>
                  <a:solidFill>
                    <a:srgbClr val="FFFFFF"/>
                  </a:solidFill>
                </a:uFill>
                <a:latin typeface="Arial"/>
                <a:ea typeface="ＭＳ Ｐゴシック"/>
              </a:rPr>
              <a:t>added</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Combine </a:t>
            </a:r>
            <a:r>
              <a:rPr lang="en-US" sz="2000" b="1" strike="noStrike" spc="-1" dirty="0">
                <a:solidFill>
                  <a:srgbClr val="414141"/>
                </a:solidFill>
                <a:uFill>
                  <a:solidFill>
                    <a:srgbClr val="FFFFFF"/>
                  </a:solidFill>
                </a:uFill>
                <a:latin typeface="Arial"/>
                <a:ea typeface="ＭＳ Ｐゴシック"/>
              </a:rPr>
              <a:t>these descriptions to create a DT for </a:t>
            </a:r>
            <a:r>
              <a:rPr lang="en-US" sz="2000" b="1" strike="noStrike" spc="-1">
                <a:solidFill>
                  <a:srgbClr val="414141"/>
                </a:solidFill>
                <a:uFill>
                  <a:solidFill>
                    <a:srgbClr val="FFFFFF"/>
                  </a:solidFill>
                </a:uFill>
                <a:latin typeface="Arial"/>
                <a:ea typeface="ＭＳ Ｐゴシック"/>
              </a:rPr>
              <a:t>the </a:t>
            </a:r>
            <a:r>
              <a:rPr lang="en-US" sz="2000" b="1" strike="noStrike" spc="-1" smtClean="0">
                <a:solidFill>
                  <a:srgbClr val="414141"/>
                </a:solidFill>
                <a:uFill>
                  <a:solidFill>
                    <a:srgbClr val="FFFFFF"/>
                  </a:solidFill>
                </a:uFill>
                <a:latin typeface="Arial"/>
                <a:ea typeface="ＭＳ Ｐゴシック"/>
              </a:rPr>
              <a:t>system</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smtClean="0">
                <a:solidFill>
                  <a:srgbClr val="414141"/>
                </a:solidFill>
                <a:uFill>
                  <a:solidFill>
                    <a:srgbClr val="FFFFFF"/>
                  </a:solidFill>
                </a:uFill>
                <a:latin typeface="Arial"/>
                <a:ea typeface="ＭＳ Ｐゴシック"/>
              </a:rPr>
              <a:t>Enter </a:t>
            </a:r>
            <a:r>
              <a:rPr lang="en-US" sz="2000" b="1" strike="noStrike" spc="-1" dirty="0">
                <a:solidFill>
                  <a:srgbClr val="414141"/>
                </a:solidFill>
                <a:uFill>
                  <a:solidFill>
                    <a:srgbClr val="FFFFFF"/>
                  </a:solidFill>
                </a:uFill>
                <a:latin typeface="Arial"/>
                <a:ea typeface="ＭＳ Ｐゴシック"/>
              </a:rPr>
              <a:t>DT overlays</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4464820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Device Tree Overlays</a:t>
            </a:r>
            <a:endParaRPr lang="en-US" sz="1800" b="0" strike="noStrike" spc="-1">
              <a:solidFill>
                <a:srgbClr val="000000"/>
              </a:solidFill>
              <a:uFill>
                <a:solidFill>
                  <a:srgbClr val="FFFFFF"/>
                </a:solidFill>
              </a:uFill>
              <a:latin typeface="Arial"/>
            </a:endParaRPr>
          </a:p>
        </p:txBody>
      </p:sp>
      <p:sp>
        <p:nvSpPr>
          <p:cNvPr id="87" name="CustomShape 2"/>
          <p:cNvSpPr/>
          <p:nvPr/>
        </p:nvSpPr>
        <p:spPr>
          <a:xfrm>
            <a:off x="427680" y="553856"/>
            <a:ext cx="8232480" cy="605404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DT: Data structure describing hardware</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DTO: necessary change(s) to the DT to support particular feature</a:t>
            </a:r>
            <a:endParaRPr lang="en-US" sz="1800" b="0" strike="noStrike" spc="-1" dirty="0">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dirty="0">
                <a:solidFill>
                  <a:srgbClr val="414141"/>
                </a:solidFill>
                <a:uFill>
                  <a:solidFill>
                    <a:srgbClr val="FFFFFF"/>
                  </a:solidFill>
                </a:uFill>
                <a:latin typeface="Arial"/>
                <a:ea typeface="ＭＳ Ｐゴシック"/>
              </a:rPr>
              <a:t>Example: an expansion board, a hardware quirk,...</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Example DTO:</a:t>
            </a:r>
            <a:endParaRPr lang="en-US" sz="1800" b="0" strike="noStrike" spc="-1" dirty="0">
              <a:solidFill>
                <a:srgbClr val="000000"/>
              </a:solidFill>
              <a:uFill>
                <a:solidFill>
                  <a:srgbClr val="FFFFFF"/>
                </a:solidFill>
              </a:uFill>
              <a:latin typeface="Arial"/>
            </a:endParaRPr>
          </a:p>
        </p:txBody>
      </p:sp>
      <p:sp>
        <p:nvSpPr>
          <p:cNvPr id="88" name="CustomShape 3"/>
          <p:cNvSpPr/>
          <p:nvPr/>
        </p:nvSpPr>
        <p:spPr>
          <a:xfrm>
            <a:off x="732240" y="2332060"/>
            <a:ext cx="7984440" cy="36831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uFill>
                  <a:solidFill>
                    <a:srgbClr val="FFFFFF"/>
                  </a:solidFill>
                </a:uFill>
                <a:latin typeface="Courier New"/>
                <a:ea typeface="ＭＳ Ｐゴシック"/>
              </a:rPr>
              <a:t>/dts-v1/;</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/plugin/;</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#address-cells = &lt;1&gt;;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#size-cells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fragment@0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#address-cells = &lt;1&gt;;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#size-cells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hello@0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compatible = "</a:t>
            </a:r>
            <a:r>
              <a:rPr lang="en-US" sz="1600" b="0" strike="noStrike" spc="-1" dirty="0" err="1">
                <a:solidFill>
                  <a:srgbClr val="37424A"/>
                </a:solidFill>
                <a:uFill>
                  <a:solidFill>
                    <a:srgbClr val="FFFFFF"/>
                  </a:solidFill>
                </a:uFill>
                <a:latin typeface="Courier New"/>
                <a:ea typeface="ＭＳ Ｐゴシック"/>
              </a:rPr>
              <a:t>hello,dto</a:t>
            </a: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      };      };</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86142989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Advanced DTO example</a:t>
            </a:r>
            <a:endParaRPr lang="en-US" sz="1800" b="0" strike="noStrike" spc="-1">
              <a:solidFill>
                <a:srgbClr val="000000"/>
              </a:solidFill>
              <a:uFill>
                <a:solidFill>
                  <a:srgbClr val="FFFFFF"/>
                </a:solidFill>
              </a:uFill>
              <a:latin typeface="Arial"/>
            </a:endParaRPr>
          </a:p>
        </p:txBody>
      </p:sp>
      <p:sp>
        <p:nvSpPr>
          <p:cNvPr id="90" name="CustomShape 2"/>
          <p:cNvSpPr/>
          <p:nvPr/>
        </p:nvSpPr>
        <p:spPr>
          <a:xfrm>
            <a:off x="575100" y="695960"/>
            <a:ext cx="7984440" cy="53319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uFill>
                  <a:solidFill>
                    <a:srgbClr val="FFFFFF"/>
                  </a:solidFill>
                </a:uFill>
                <a:latin typeface="Courier New"/>
                <a:ea typeface="ＭＳ Ｐゴシック"/>
              </a:rPr>
              <a:t>/dts-v1/;</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/plugin/;</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fragment@2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&lt;2&gt;;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r>
              <a:rPr lang="en-US" sz="1600" b="0" strike="noStrike" spc="-1" dirty="0" err="1">
                <a:solidFill>
                  <a:srgbClr val="37424A"/>
                </a:solidFill>
                <a:uFill>
                  <a:solidFill>
                    <a:srgbClr val="FFFFFF"/>
                  </a:solidFill>
                </a:uFill>
                <a:latin typeface="Courier New"/>
                <a:ea typeface="ＭＳ Ｐゴシック"/>
              </a:rPr>
              <a:t>soc</a:t>
            </a:r>
            <a:r>
              <a:rPr lang="en-US" sz="1600" b="0" strike="noStrike" spc="-1" dirty="0">
                <a:solidFill>
                  <a:srgbClr val="37424A"/>
                </a:solidFill>
                <a:uFill>
                  <a:solidFill>
                    <a:srgbClr val="FFFFFF"/>
                  </a:solidFill>
                </a:uFill>
                <a:latin typeface="Courier New"/>
                <a:ea typeface="ＭＳ Ｐゴシック"/>
              </a:rPr>
              <a:t>/usb@ffb40000";</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status = "okay";</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fragment@3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&lt;3&gt;;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r>
              <a:rPr lang="en-US" sz="1600" b="0" strike="noStrike" spc="-1" dirty="0" err="1">
                <a:solidFill>
                  <a:srgbClr val="37424A"/>
                </a:solidFill>
                <a:uFill>
                  <a:solidFill>
                    <a:srgbClr val="FFFFFF"/>
                  </a:solidFill>
                </a:uFill>
                <a:latin typeface="Courier New"/>
                <a:ea typeface="ＭＳ Ｐゴシック"/>
              </a:rPr>
              <a:t>soc</a:t>
            </a:r>
            <a:r>
              <a:rPr lang="en-US" sz="1600" b="0" strike="noStrike" spc="-1" dirty="0">
                <a:solidFill>
                  <a:srgbClr val="37424A"/>
                </a:solidFill>
                <a:uFill>
                  <a:solidFill>
                    <a:srgbClr val="FFFFFF"/>
                  </a:solidFill>
                </a:uFill>
                <a:latin typeface="Courier New"/>
                <a:ea typeface="ＭＳ Ｐゴシック"/>
              </a:rPr>
              <a:t>/ethernet@ff700000";</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status = "okay";</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phy</a:t>
            </a:r>
            <a:r>
              <a:rPr lang="en-US" sz="1600" b="0" strike="noStrike" spc="-1" dirty="0">
                <a:solidFill>
                  <a:srgbClr val="37424A"/>
                </a:solidFill>
                <a:uFill>
                  <a:solidFill>
                    <a:srgbClr val="FFFFFF"/>
                  </a:solidFill>
                </a:uFill>
                <a:latin typeface="Courier New"/>
                <a:ea typeface="ＭＳ Ｐゴシック"/>
              </a:rPr>
              <a:t>-mode = "</a:t>
            </a:r>
            <a:r>
              <a:rPr lang="en-US" sz="1600" b="0" strike="noStrike" spc="-1" dirty="0" err="1">
                <a:solidFill>
                  <a:srgbClr val="37424A"/>
                </a:solidFill>
                <a:uFill>
                  <a:solidFill>
                    <a:srgbClr val="FFFFFF"/>
                  </a:solidFill>
                </a:uFill>
                <a:latin typeface="Courier New"/>
                <a:ea typeface="ＭＳ Ｐゴシック"/>
              </a:rPr>
              <a:t>gmii</a:t>
            </a: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9996830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a:t>
            </a:r>
            <a:endParaRPr lang="en-US" sz="1800" b="0" strike="noStrike" spc="-1">
              <a:solidFill>
                <a:srgbClr val="000000"/>
              </a:solidFill>
              <a:uFill>
                <a:solidFill>
                  <a:srgbClr val="FFFFFF"/>
                </a:solidFill>
              </a:uFill>
              <a:latin typeface="Arial"/>
            </a:endParaRPr>
          </a:p>
        </p:txBody>
      </p:sp>
      <p:sp>
        <p:nvSpPr>
          <p:cNvPr id="92"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Use </a:t>
            </a:r>
            <a:r>
              <a:rPr lang="en-US" sz="2000" b="1" strike="noStrike" spc="-1" dirty="0">
                <a:solidFill>
                  <a:srgbClr val="414141"/>
                </a:solidFill>
                <a:uFill>
                  <a:solidFill>
                    <a:srgbClr val="FFFFFF"/>
                  </a:solidFill>
                </a:uFill>
                <a:latin typeface="Arial"/>
                <a:ea typeface="ＭＳ Ｐゴシック"/>
              </a:rPr>
              <a:t>pre-prepared meta-</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a:t>
            </a:r>
            <a:r>
              <a:rPr lang="en-US" sz="2000" b="1" strike="noStrike" spc="-1" dirty="0" err="1">
                <a:solidFill>
                  <a:srgbClr val="414141"/>
                </a:solidFill>
                <a:uFill>
                  <a:solidFill>
                    <a:srgbClr val="FFFFFF"/>
                  </a:solidFill>
                </a:uFill>
                <a:latin typeface="Arial"/>
                <a:ea typeface="ＭＳ Ｐゴシック"/>
              </a:rPr>
              <a:t>microdemo</a:t>
            </a:r>
            <a:r>
              <a:rPr lang="en-US" sz="2000" b="1" strike="noStrike" spc="-1" dirty="0">
                <a:solidFill>
                  <a:srgbClr val="414141"/>
                </a:solidFill>
                <a:uFill>
                  <a:solidFill>
                    <a:srgbClr val="FFFFFF"/>
                  </a:solidFill>
                </a:uFill>
                <a:latin typeface="Arial"/>
                <a:ea typeface="ＭＳ Ｐゴシック"/>
              </a:rPr>
              <a:t> layer</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meta-</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-demo contains:</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Kernel patch with DTO loader with </a:t>
            </a:r>
            <a:r>
              <a:rPr lang="en-US" sz="2000" b="1" strike="noStrike" spc="-1" dirty="0" err="1">
                <a:solidFill>
                  <a:srgbClr val="414141"/>
                </a:solidFill>
                <a:uFill>
                  <a:solidFill>
                    <a:srgbClr val="FFFFFF"/>
                  </a:solidFill>
                </a:uFill>
                <a:latin typeface="Arial"/>
                <a:ea typeface="ＭＳ Ｐゴシック"/>
              </a:rPr>
              <a:t>ConfigFS</a:t>
            </a:r>
            <a:r>
              <a:rPr lang="en-US" sz="2000" b="1" strike="noStrike" spc="-1" dirty="0">
                <a:solidFill>
                  <a:srgbClr val="414141"/>
                </a:solidFill>
                <a:uFill>
                  <a:solidFill>
                    <a:srgbClr val="FFFFFF"/>
                  </a:solidFill>
                </a:uFill>
                <a:latin typeface="Arial"/>
                <a:ea typeface="ＭＳ Ｐゴシック"/>
              </a:rPr>
              <a:t> interface</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Kernel </a:t>
            </a:r>
            <a:r>
              <a:rPr lang="en-US" sz="2000" b="1" strike="noStrike" spc="-1" dirty="0" err="1">
                <a:solidFill>
                  <a:srgbClr val="414141"/>
                </a:solidFill>
                <a:uFill>
                  <a:solidFill>
                    <a:srgbClr val="FFFFFF"/>
                  </a:solidFill>
                </a:uFill>
                <a:latin typeface="Arial"/>
                <a:ea typeface="ＭＳ Ｐゴシック"/>
              </a:rPr>
              <a:t>config</a:t>
            </a:r>
            <a:r>
              <a:rPr lang="en-US" sz="2000" b="1" strike="noStrike" spc="-1" dirty="0">
                <a:solidFill>
                  <a:srgbClr val="414141"/>
                </a:solidFill>
                <a:uFill>
                  <a:solidFill>
                    <a:srgbClr val="FFFFFF"/>
                  </a:solidFill>
                </a:uFill>
                <a:latin typeface="Arial"/>
                <a:ea typeface="ＭＳ Ｐゴシック"/>
              </a:rPr>
              <a:t> fragment to enable the DTO and loader</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Demo module</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Demo DTO source ( hello-</a:t>
            </a:r>
            <a:r>
              <a:rPr lang="en-US" sz="2000" b="1" strike="noStrike" spc="-1" dirty="0" err="1">
                <a:solidFill>
                  <a:srgbClr val="414141"/>
                </a:solidFill>
                <a:uFill>
                  <a:solidFill>
                    <a:srgbClr val="FFFFFF"/>
                  </a:solidFill>
                </a:uFill>
                <a:latin typeface="Arial"/>
                <a:ea typeface="ＭＳ Ｐゴシック"/>
              </a:rPr>
              <a:t>dto.dts</a:t>
            </a:r>
            <a:r>
              <a:rPr lang="en-US" sz="2000" b="1" strike="noStrike" spc="-1" dirty="0">
                <a:solidFill>
                  <a:srgbClr val="414141"/>
                </a:solidFill>
                <a:uFill>
                  <a:solidFill>
                    <a:srgbClr val="FFFFFF"/>
                  </a:solidFill>
                </a:uFill>
                <a:latin typeface="Arial"/>
                <a:ea typeface="ＭＳ Ｐゴシック"/>
              </a:rPr>
              <a:t> )</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core-image-</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a:t>
            </a:r>
            <a:r>
              <a:rPr lang="en-US" sz="2000" b="1" strike="noStrike" spc="-1" dirty="0" err="1">
                <a:solidFill>
                  <a:srgbClr val="414141"/>
                </a:solidFill>
                <a:uFill>
                  <a:solidFill>
                    <a:srgbClr val="FFFFFF"/>
                  </a:solidFill>
                </a:uFill>
                <a:latin typeface="Arial"/>
                <a:ea typeface="ＭＳ Ｐゴシック"/>
              </a:rPr>
              <a:t>microdemo</a:t>
            </a:r>
            <a:r>
              <a:rPr lang="en-US" sz="2000" b="1" strike="noStrike" spc="-1" dirty="0">
                <a:solidFill>
                  <a:srgbClr val="414141"/>
                </a:solidFill>
                <a:uFill>
                  <a:solidFill>
                    <a:srgbClr val="FFFFFF"/>
                  </a:solidFill>
                </a:uFill>
                <a:latin typeface="Arial"/>
                <a:ea typeface="ＭＳ Ｐゴシック"/>
              </a:rPr>
              <a:t> derivative from</a:t>
            </a:r>
            <a:r>
              <a:rPr lang="en-US" sz="1800" b="0" strike="noStrike" spc="-1" dirty="0">
                <a:solidFill>
                  <a:srgbClr val="414141"/>
                </a:solidFill>
                <a:uFill>
                  <a:solidFill>
                    <a:srgbClr val="FFFFFF"/>
                  </a:solidFill>
                </a:uFill>
                <a:latin typeface="Arial"/>
                <a:ea typeface="ＭＳ Ｐゴシック"/>
              </a:rPr>
              <a:t>
</a:t>
            </a:r>
            <a:r>
              <a:rPr lang="en-US" sz="2000" b="1" strike="noStrike" spc="-1" dirty="0">
                <a:solidFill>
                  <a:srgbClr val="414141"/>
                </a:solidFill>
                <a:uFill>
                  <a:solidFill>
                    <a:srgbClr val="FFFFFF"/>
                  </a:solidFill>
                </a:uFill>
                <a:latin typeface="Arial"/>
                <a:ea typeface="ＭＳ Ｐゴシック"/>
              </a:rPr>
              <a:t>core-image-minimal with added DTO examples and DTC</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44893178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 1/2</a:t>
            </a:r>
            <a:endParaRPr lang="en-US" sz="1800" b="0" strike="noStrike" spc="-1">
              <a:solidFill>
                <a:srgbClr val="000000"/>
              </a:solidFill>
              <a:uFill>
                <a:solidFill>
                  <a:srgbClr val="FFFFFF"/>
                </a:solidFill>
              </a:uFill>
              <a:latin typeface="Arial"/>
            </a:endParaRPr>
          </a:p>
        </p:txBody>
      </p:sp>
      <p:sp>
        <p:nvSpPr>
          <p:cNvPr id="94"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Add meta-dto-demo to bblayers.conf BBLAYERS:</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Rebuild virtual/kernel and core-image-dto-microdemo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Start the new image in QEMU</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p:txBody>
      </p:sp>
      <p:sp>
        <p:nvSpPr>
          <p:cNvPr id="95" name="CustomShape 3"/>
          <p:cNvSpPr/>
          <p:nvPr/>
        </p:nvSpPr>
        <p:spPr>
          <a:xfrm>
            <a:off x="732240" y="1770840"/>
            <a:ext cx="7984440" cy="37872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${EDITOR} conf/bblayers.conf</a:t>
            </a:r>
            <a:endParaRPr lang="en-US" sz="1800" b="0" strike="noStrike" spc="-1">
              <a:solidFill>
                <a:srgbClr val="000000"/>
              </a:solidFill>
              <a:uFill>
                <a:solidFill>
                  <a:srgbClr val="FFFFFF"/>
                </a:solidFill>
              </a:uFill>
              <a:latin typeface="Arial"/>
            </a:endParaRPr>
          </a:p>
        </p:txBody>
      </p:sp>
      <p:sp>
        <p:nvSpPr>
          <p:cNvPr id="96" name="CustomShape 4"/>
          <p:cNvSpPr/>
          <p:nvPr/>
        </p:nvSpPr>
        <p:spPr>
          <a:xfrm>
            <a:off x="732240" y="2752920"/>
            <a:ext cx="7984440" cy="6213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bitbake -c cleansstate virtual/kernel</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bitbake core-image-dto-microdemo</a:t>
            </a:r>
            <a:endParaRPr lang="en-US" sz="1800" b="0" strike="noStrike" spc="-1">
              <a:solidFill>
                <a:srgbClr val="000000"/>
              </a:solidFill>
              <a:uFill>
                <a:solidFill>
                  <a:srgbClr val="FFFFFF"/>
                </a:solidFill>
              </a:uFill>
              <a:latin typeface="Arial"/>
            </a:endParaRPr>
          </a:p>
        </p:txBody>
      </p:sp>
      <p:sp>
        <p:nvSpPr>
          <p:cNvPr id="97" name="CustomShape 5"/>
          <p:cNvSpPr/>
          <p:nvPr/>
        </p:nvSpPr>
        <p:spPr>
          <a:xfrm>
            <a:off x="732240" y="4228920"/>
            <a:ext cx="7984440" cy="37872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runqemu qemuarm</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828814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 2/2</a:t>
            </a:r>
            <a:endParaRPr lang="en-US" sz="1800" b="0" strike="noStrike" spc="-1">
              <a:solidFill>
                <a:srgbClr val="000000"/>
              </a:solidFill>
              <a:uFill>
                <a:solidFill>
                  <a:srgbClr val="FFFFFF"/>
                </a:solidFill>
              </a:uFill>
              <a:latin typeface="Arial"/>
            </a:endParaRPr>
          </a:p>
        </p:txBody>
      </p:sp>
      <p:sp>
        <p:nvSpPr>
          <p:cNvPr id="99"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Compile DTO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Load DTO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Unload DTO</a:t>
            </a:r>
            <a:endParaRPr lang="en-US" sz="1800" b="0" strike="noStrike" spc="-1">
              <a:solidFill>
                <a:srgbClr val="000000"/>
              </a:solidFill>
              <a:uFill>
                <a:solidFill>
                  <a:srgbClr val="FFFFFF"/>
                </a:solidFill>
              </a:uFill>
              <a:latin typeface="Arial"/>
            </a:endParaRPr>
          </a:p>
        </p:txBody>
      </p:sp>
      <p:sp>
        <p:nvSpPr>
          <p:cNvPr id="100" name="CustomShape 3"/>
          <p:cNvSpPr/>
          <p:nvPr/>
        </p:nvSpPr>
        <p:spPr>
          <a:xfrm>
            <a:off x="732240" y="1719000"/>
            <a:ext cx="7984440" cy="662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dtc -I dts -O dtb /lib/firmware/dto/hello-dto.dts &gt;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/tmp/hello-dto.dtb</a:t>
            </a:r>
            <a:endParaRPr lang="en-US" sz="1800" b="0" strike="noStrike" spc="-1">
              <a:solidFill>
                <a:srgbClr val="000000"/>
              </a:solidFill>
              <a:uFill>
                <a:solidFill>
                  <a:srgbClr val="FFFFFF"/>
                </a:solidFill>
              </a:uFill>
              <a:latin typeface="Arial"/>
            </a:endParaRPr>
          </a:p>
        </p:txBody>
      </p:sp>
      <p:sp>
        <p:nvSpPr>
          <p:cNvPr id="101" name="CustomShape 4"/>
          <p:cNvSpPr/>
          <p:nvPr/>
        </p:nvSpPr>
        <p:spPr>
          <a:xfrm>
            <a:off x="732240" y="3141580"/>
            <a:ext cx="7984440" cy="9093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mkdir /sys/kernel/config/device-tree/overlays/mydto</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cat /tmp/hello-dto.dtb &gt;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/sys/kernel/config/device-tree/overlays/mydto/dtbo</a:t>
            </a:r>
            <a:endParaRPr lang="en-US" sz="1800" b="0" strike="noStrike" spc="-1">
              <a:solidFill>
                <a:srgbClr val="000000"/>
              </a:solidFill>
              <a:uFill>
                <a:solidFill>
                  <a:srgbClr val="FFFFFF"/>
                </a:solidFill>
              </a:uFill>
              <a:latin typeface="Arial"/>
            </a:endParaRPr>
          </a:p>
        </p:txBody>
      </p:sp>
      <p:sp>
        <p:nvSpPr>
          <p:cNvPr id="102" name="CustomShape 5"/>
          <p:cNvSpPr/>
          <p:nvPr/>
        </p:nvSpPr>
        <p:spPr>
          <a:xfrm>
            <a:off x="732240" y="4655160"/>
            <a:ext cx="7984440" cy="37368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rmdir /sys/kernel/config/device-tree/overlays/mydto</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2840135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encore</a:t>
            </a:r>
            <a:endParaRPr lang="en-US" sz="1800" b="0" strike="noStrike" spc="-1">
              <a:solidFill>
                <a:srgbClr val="000000"/>
              </a:solidFill>
              <a:uFill>
                <a:solidFill>
                  <a:srgbClr val="FFFFFF"/>
                </a:solidFill>
              </a:uFill>
              <a:latin typeface="Arial"/>
            </a:endParaRPr>
          </a:p>
        </p:txBody>
      </p:sp>
      <p:sp>
        <p:nvSpPr>
          <p:cNvPr id="104"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DTOs can be used to operate SoC+FPGA hardware</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Done using FPGA manager in Linux</a:t>
            </a:r>
            <a:endParaRPr lang="en-US" sz="1800" b="0" strike="noStrike" spc="-1">
              <a:solidFill>
                <a:srgbClr val="000000"/>
              </a:solidFill>
              <a:uFill>
                <a:solidFill>
                  <a:srgbClr val="FFFFFF"/>
                </a:solidFill>
              </a:uFill>
              <a:latin typeface="Arial"/>
            </a:endParaRPr>
          </a:p>
        </p:txBody>
      </p:sp>
      <p:sp>
        <p:nvSpPr>
          <p:cNvPr id="105" name="CustomShape 3"/>
          <p:cNvSpPr/>
          <p:nvPr/>
        </p:nvSpPr>
        <p:spPr>
          <a:xfrm>
            <a:off x="732240" y="1645920"/>
            <a:ext cx="7984440" cy="43887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fragment@0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 controlling bridge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target-path = "/soc/fpgamgr@ff706000/bridge@0";</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__overlay__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#address-cells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#size-cells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area@0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compatible = "fpga-area";</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#address-cells = &lt;2&gt;;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#size-cells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ranges = &lt;0 0x00000000 0xff200000 0x00080000&gt;;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firmware-name = "fpga/bitstream.rbf";</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fpga_version@0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compatible = "vendor,fpgablock-1.0";</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 0x0 0x04&gt;;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4633607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p>
          <a:p>
            <a:pPr lvl="1"/>
            <a:r>
              <a:rPr lang="en-US" dirty="0" smtClean="0"/>
              <a:t>Serial (Linux: “screen”, Windows: e.g. “</a:t>
            </a:r>
            <a:r>
              <a:rPr lang="en-US" dirty="0" err="1" smtClean="0"/>
              <a:t>Teraterm</a:t>
            </a:r>
            <a:r>
              <a:rPr lang="en-US" dirty="0" smtClean="0"/>
              <a:t>”)</a:t>
            </a:r>
          </a:p>
          <a:p>
            <a:pPr lvl="1"/>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4992382"/>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/scratch/working</a:t>
            </a:r>
          </a:p>
          <a:p>
            <a:pPr lvl="1"/>
            <a:r>
              <a:rPr lang="en-US" sz="1600" b="0" spc="-1" dirty="0">
                <a:uFill>
                  <a:solidFill>
                    <a:srgbClr val="FFFFFF"/>
                  </a:solidFill>
                </a:uFill>
                <a:latin typeface="Courier"/>
              </a:rPr>
              <a:t>source ../poky/</a:t>
            </a:r>
            <a:r>
              <a:rPr lang="en-US" sz="1600" b="0" spc="-1" dirty="0" err="1">
                <a:uFill>
                  <a:solidFill>
                    <a:srgbClr val="FFFFFF"/>
                  </a:solidFill>
                </a:uFill>
                <a:latin typeface="Courier"/>
              </a:rPr>
              <a:t>oe</a:t>
            </a:r>
            <a:r>
              <a:rPr lang="en-US" sz="1600" b="0" spc="-1" dirty="0">
                <a:uFill>
                  <a:solidFill>
                    <a:srgbClr val="FFFFFF"/>
                  </a:solidFill>
                </a:uFill>
                <a:latin typeface="Courier"/>
              </a:rPr>
              <a:t>-</a:t>
            </a:r>
            <a:r>
              <a:rPr lang="en-US" sz="1600" b="0" spc="-1" dirty="0" err="1">
                <a:uFill>
                  <a:solidFill>
                    <a:srgbClr val="FFFFFF"/>
                  </a:solidFill>
                </a:uFill>
                <a:latin typeface="Courier"/>
              </a:rPr>
              <a:t>init</a:t>
            </a:r>
            <a:r>
              <a:rPr lang="en-US" sz="1600" b="0" spc="-1" dirty="0">
                <a:uFill>
                  <a:solidFill>
                    <a:srgbClr val="FFFFFF"/>
                  </a:solidFill>
                </a:uFill>
                <a:latin typeface="Courier"/>
              </a:rPr>
              <a:t>-build-</a:t>
            </a:r>
            <a:r>
              <a:rPr lang="en-US" sz="1600" b="0" spc="-1" dirty="0" err="1">
                <a:uFill>
                  <a:solidFill>
                    <a:srgbClr val="FFFFFF"/>
                  </a:solidFill>
                </a:uFill>
                <a:latin typeface="Courier"/>
              </a:rPr>
              <a:t>env</a:t>
            </a:r>
            <a:r>
              <a:rPr lang="en-US" sz="1600" b="0" spc="-1" dirty="0">
                <a:uFill>
                  <a:solidFill>
                    <a:srgbClr val="FFFFFF"/>
                  </a:solidFill>
                </a:uFill>
                <a:latin typeface="Courier"/>
              </a:rPr>
              <a:t> build-</a:t>
            </a:r>
            <a:r>
              <a:rPr lang="en-US" sz="1600" b="0" spc="-1" dirty="0" err="1">
                <a:uFill>
                  <a:solidFill>
                    <a:srgbClr val="FFFFFF"/>
                  </a:solidFill>
                </a:uFill>
                <a:latin typeface="Courier"/>
              </a:rPr>
              <a:t>userspace</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a:uFill>
                  <a:solidFill>
                    <a:srgbClr val="FFFFFF"/>
                  </a:solidFill>
                </a:uFill>
              </a:rPr>
              <a:t>Test</a:t>
            </a:r>
          </a:p>
          <a:p>
            <a:pPr lvl="1"/>
            <a:r>
              <a:rPr lang="en-US" sz="1600" spc="-1" dirty="0" err="1">
                <a:uFill>
                  <a:solidFill>
                    <a:srgbClr val="FFFFFF"/>
                  </a:solidFill>
                </a:uFill>
                <a:latin typeface="Courier"/>
              </a:rPr>
              <a:t>runqemu</a:t>
            </a:r>
            <a:r>
              <a:rPr lang="en-US" sz="1600" spc="-1" dirty="0">
                <a:uFill>
                  <a:solidFill>
                    <a:srgbClr val="FFFFFF"/>
                  </a:solidFill>
                </a:uFill>
                <a:latin typeface="Courier"/>
              </a:rPr>
              <a:t> qemux86-64 </a:t>
            </a:r>
            <a:r>
              <a:rPr lang="en-US" sz="1600" spc="-1" dirty="0" err="1">
                <a:uFill>
                  <a:solidFill>
                    <a:srgbClr val="FFFFFF"/>
                  </a:solidFill>
                </a:uFill>
                <a:latin typeface="Courier"/>
              </a:rPr>
              <a:t>nographic</a:t>
            </a:r>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1109948"/>
            <a:ext cx="8233186" cy="4900743"/>
          </a:xfrm>
        </p:spPr>
        <p:txBody>
          <a:bodyPr/>
          <a:lstStyle/>
          <a:p>
            <a:r>
              <a:rPr lang="en-US" sz="2000" b="0" spc="-1" dirty="0">
                <a:uFill>
                  <a:solidFill>
                    <a:srgbClr val="FFFFFF"/>
                  </a:solidFill>
                </a:uFill>
              </a:rPr>
              <a:t>Create Layer</a:t>
            </a: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a:uFill>
                  <a:solidFill>
                    <a:srgbClr val="FFFFFF"/>
                  </a:solidFill>
                </a:uFill>
              </a:rPr>
              <a:t>Copy Source Files</a:t>
            </a:r>
          </a:p>
          <a:p>
            <a:pPr lvl="1"/>
            <a:r>
              <a:rPr lang="en-US" sz="1600" spc="-1" dirty="0">
                <a:uFill>
                  <a:solidFill>
                    <a:srgbClr val="FFFFFF"/>
                  </a:solidFill>
                </a:uFill>
                <a:latin typeface="Courier"/>
              </a:rPr>
              <a:t>cd ..</a:t>
            </a:r>
          </a:p>
          <a:p>
            <a:pPr lvl="1"/>
            <a:r>
              <a:rPr lang="en-US" sz="1600" spc="-1" dirty="0" err="1">
                <a:uFill>
                  <a:solidFill>
                    <a:srgbClr val="FFFFFF"/>
                  </a:solidFill>
                </a:uFill>
                <a:latin typeface="Courier"/>
              </a:rPr>
              <a:t>cp</a:t>
            </a:r>
            <a:r>
              <a:rPr lang="en-US" sz="1600" spc="-1" dirty="0">
                <a:uFill>
                  <a:solidFill>
                    <a:srgbClr val="FFFFFF"/>
                  </a:solidFill>
                </a:uFill>
                <a:latin typeface="Courier"/>
              </a:rPr>
              <a:t> </a:t>
            </a:r>
            <a:r>
              <a:rPr lang="en-US" sz="1600" spc="-1" dirty="0" smtClean="0">
                <a:uFill>
                  <a:solidFill>
                    <a:srgbClr val="FFFFFF"/>
                  </a:solidFill>
                </a:uFill>
                <a:latin typeface="Courier"/>
              </a:rPr>
              <a:t>-r </a:t>
            </a:r>
            <a:r>
              <a:rPr lang="en-US" sz="1600" spc="-1" dirty="0">
                <a:uFill>
                  <a:solidFill>
                    <a:srgbClr val="FFFFFF"/>
                  </a:solidFill>
                </a:uFill>
                <a:latin typeface="Courier"/>
              </a:rPr>
              <a:t>/scratch/</a:t>
            </a:r>
            <a:r>
              <a:rPr lang="en-US" sz="1600" spc="-1" dirty="0" err="1">
                <a:uFill>
                  <a:solidFill>
                    <a:srgbClr val="FFFFFF"/>
                  </a:solidFill>
                </a:uFill>
                <a:latin typeface="Courier"/>
              </a:rPr>
              <a:t>src</a:t>
            </a:r>
            <a:r>
              <a:rPr lang="en-US" sz="1600" spc="-1" dirty="0">
                <a:uFill>
                  <a:solidFill>
                    <a:srgbClr val="FFFFFF"/>
                  </a:solidFill>
                </a:uFill>
                <a:latin typeface="Courier"/>
              </a:rPr>
              <a:t>/</a:t>
            </a:r>
            <a:r>
              <a:rPr lang="en-US" sz="1600" spc="-1" dirty="0" err="1">
                <a:uFill>
                  <a:solidFill>
                    <a:srgbClr val="FFFFFF"/>
                  </a:solidFill>
                </a:uFill>
                <a:latin typeface="Courier"/>
              </a:rPr>
              <a:t>userspace</a:t>
            </a:r>
            <a:r>
              <a:rPr lang="en-US" sz="1600" spc="-1" dirty="0">
                <a:uFill>
                  <a:solidFill>
                    <a:srgbClr val="FFFFFF"/>
                  </a:solidFill>
                </a:uFill>
                <a:latin typeface="Courier"/>
              </a:rPr>
              <a:t>/</a:t>
            </a:r>
            <a:r>
              <a:rPr lang="en-US" sz="1600" spc="-1" dirty="0" err="1">
                <a:uFill>
                  <a:solidFill>
                    <a:srgbClr val="FFFFFF"/>
                  </a:solidFill>
                </a:uFill>
                <a:latin typeface="Courier"/>
              </a:rPr>
              <a:t>uspsrc</a:t>
            </a:r>
            <a:r>
              <a:rPr lang="en-US" sz="1600" spc="-1" dirty="0">
                <a:uFill>
                  <a:solidFill>
                    <a:srgbClr val="FFFFFF"/>
                  </a:solidFill>
                </a:uFill>
                <a:latin typeface="Courier"/>
              </a:rPr>
              <a:t> .</a:t>
            </a:r>
          </a:p>
          <a:p>
            <a:pPr lvl="1"/>
            <a:endParaRPr lang="en-US" sz="1600" b="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9335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8414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http://www.yoctoproject.org/docs/2.3/ref-manual/ref-manual.html#ref-classes-insane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a:uFill>
                  <a:solidFill>
                    <a:srgbClr val="FFFFFF"/>
                  </a:solidFill>
                </a:uFill>
                <a:latin typeface="Courier"/>
              </a:rPr>
              <a:t>INSANE_SKIP_&lt;</a:t>
            </a:r>
            <a:r>
              <a:rPr lang="en-US" sz="1600" spc="-1" dirty="0" err="1">
                <a:uFill>
                  <a:solidFill>
                    <a:srgbClr val="FFFFFF"/>
                  </a:solidFill>
                </a:uFill>
                <a:latin typeface="Courier"/>
              </a:rPr>
              <a:t>packagename</a:t>
            </a:r>
            <a:r>
              <a:rPr lang="en-US" sz="1600" spc="-1" dirty="0">
                <a:uFill>
                  <a:solidFill>
                    <a:srgbClr val="FFFFFF"/>
                  </a:solidFill>
                </a:uFill>
                <a:latin typeface="Courier"/>
              </a:rPr>
              <a:t>&gt; += “&lt;check&gt;”</a:t>
            </a:r>
          </a:p>
          <a:p>
            <a:pPr lvl="1"/>
            <a:r>
              <a:rPr lang="en-US" sz="1800" b="0" spc="-1" dirty="0">
                <a:uFill>
                  <a:solidFill>
                    <a:srgbClr val="FFFFFF"/>
                  </a:solidFill>
                </a:uFill>
              </a:rPr>
              <a:t>Skips &lt;check&gt;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a:t>
            </a:r>
            <a:r>
              <a:rPr lang="en-US" sz="1400" b="0" spc="-1" dirty="0">
                <a:uFill>
                  <a:solidFill>
                    <a:srgbClr val="FFFFFF"/>
                  </a:solidFill>
                </a:uFill>
                <a:latin typeface="Courier"/>
              </a:rPr>
              <a:t>-lib</a:t>
            </a: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p:txBody>
      </p:sp>
      <p:sp>
        <p:nvSpPr>
          <p:cNvPr id="6" name="Rectangle 5"/>
          <p:cNvSpPr/>
          <p:nvPr/>
        </p:nvSpPr>
        <p:spPr>
          <a:xfrm>
            <a:off x="920978" y="40772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38005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a:uFill>
                  <a:solidFill>
                    <a:srgbClr val="FFFFFF"/>
                  </a:solidFill>
                </a:uFill>
              </a:rPr>
              <a:t>Add to your image (</a:t>
            </a:r>
            <a:r>
              <a:rPr lang="en-US" sz="1600" b="0" spc="-1" dirty="0" err="1">
                <a:uFill>
                  <a:solidFill>
                    <a:srgbClr val="FFFFFF"/>
                  </a:solidFill>
                </a:uFill>
                <a:latin typeface="Courier"/>
              </a:rPr>
              <a:t>conf</a:t>
            </a:r>
            <a:r>
              <a:rPr lang="en-US" sz="1600" b="0" spc="-1" dirty="0">
                <a:uFill>
                  <a:solidFill>
                    <a:srgbClr val="FFFFFF"/>
                  </a:solidFill>
                </a:uFill>
                <a:latin typeface="Courier"/>
              </a:rPr>
              <a:t>/</a:t>
            </a:r>
            <a:r>
              <a:rPr lang="en-US" sz="1600" b="0" spc="-1" dirty="0" err="1">
                <a:uFill>
                  <a:solidFill>
                    <a:srgbClr val="FFFFFF"/>
                  </a:solidFill>
                </a:uFill>
                <a:latin typeface="Courier"/>
              </a:rPr>
              <a:t>local.conf</a:t>
            </a:r>
            <a:r>
              <a:rPr lang="en-US" sz="1800" b="0" spc="-1" dirty="0">
                <a:uFill>
                  <a:solidFill>
                    <a:srgbClr val="FFFFFF"/>
                  </a:solidFill>
                </a:uFill>
              </a:rPr>
              <a:t>):</a:t>
            </a:r>
          </a:p>
          <a:p>
            <a:endParaRPr lang="en-US" sz="1800" b="0" spc="-1" dirty="0">
              <a:uFill>
                <a:solidFill>
                  <a:srgbClr val="FFFFFF"/>
                </a:solidFill>
              </a:uFill>
            </a:endParaRPr>
          </a:p>
          <a:p>
            <a:r>
              <a:rPr lang="en-US" sz="1800" b="0" spc="-1" dirty="0">
                <a:uFill>
                  <a:solidFill>
                    <a:srgbClr val="FFFFFF"/>
                  </a:solidFill>
                </a:uFill>
              </a:rPr>
              <a:t>Build 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smtClean="0">
                <a:uFill>
                  <a:solidFill>
                    <a:srgbClr val="FFFFFF"/>
                  </a:solidFill>
                </a:uFill>
                <a:latin typeface="Courier"/>
              </a:rPr>
              <a:t>qemux86-64 </a:t>
            </a:r>
            <a:r>
              <a:rPr lang="en-US" sz="1400" spc="-1" dirty="0" err="1" smtClean="0">
                <a:uFill>
                  <a:solidFill>
                    <a:srgbClr val="FFFFFF"/>
                  </a:solidFill>
                </a:uFill>
                <a:latin typeface="Courier"/>
              </a:rPr>
              <a:t>nographic</a:t>
            </a:r>
            <a:endParaRPr lang="en-US" sz="1400" spc="-1" dirty="0">
              <a:uFill>
                <a:solidFill>
                  <a:srgbClr val="FFFFFF"/>
                </a:solidFill>
              </a:uFill>
              <a:latin typeface="Courier"/>
            </a:endParaRPr>
          </a:p>
        </p:txBody>
      </p:sp>
      <p:sp>
        <p:nvSpPr>
          <p:cNvPr id="5" name="Rectangle 4"/>
          <p:cNvSpPr/>
          <p:nvPr/>
        </p:nvSpPr>
        <p:spPr>
          <a:xfrm>
            <a:off x="920978" y="2210043"/>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"${PN}-examples"</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32509" y="3443300"/>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8521907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New (</a:t>
            </a:r>
            <a:r>
              <a:rPr lang="en-US" sz="1600" dirty="0" err="1">
                <a:latin typeface="Arial" charset="0"/>
              </a:rPr>
              <a:t>Jefro</a:t>
            </a:r>
            <a:r>
              <a:rPr lang="en-US" sz="1600" dirty="0">
                <a:latin typeface="Arial" charset="0"/>
              </a:rPr>
              <a:t>)</a:t>
            </a:r>
          </a:p>
          <a:p>
            <a:pPr marL="0" indent="0" eaLnBrk="1" hangingPunct="1">
              <a:spcBef>
                <a:spcPts val="600"/>
              </a:spcBef>
              <a:buNone/>
            </a:pPr>
            <a:r>
              <a:rPr lang="en-US" sz="1600" dirty="0">
                <a:latin typeface="Arial" charset="0"/>
              </a:rPr>
              <a:t>9:15- 9:30	Account setup (David Reyna)</a:t>
            </a: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content (Tim </a:t>
            </a:r>
            <a:r>
              <a:rPr lang="en-US" sz="1600" dirty="0" err="1">
                <a:latin typeface="Arial" charset="0"/>
              </a:rPr>
              <a:t>Orling</a:t>
            </a:r>
            <a:r>
              <a:rPr lang="en-US" sz="1600" dirty="0">
                <a:latin typeface="Arial" charset="0"/>
              </a:rPr>
              <a:t>)</a:t>
            </a: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 (Marek </a:t>
            </a:r>
            <a:r>
              <a:rPr lang="en-US" sz="1600" dirty="0" err="1">
                <a:latin typeface="Arial" charset="0"/>
              </a:rPr>
              <a:t>Vasut</a:t>
            </a:r>
            <a:r>
              <a:rPr lang="en-US" sz="1600" dirty="0">
                <a:latin typeface="Arial" charset="0"/>
              </a:rPr>
              <a:t>)</a:t>
            </a: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services (Rudolf 			Streif, given by David Reyna)</a:t>
            </a:r>
          </a:p>
          <a:p>
            <a:pPr marL="0" indent="0" eaLnBrk="1" hangingPunct="1">
              <a:spcBef>
                <a:spcPts val="600"/>
              </a:spcBef>
              <a:buNone/>
            </a:pPr>
            <a:r>
              <a:rPr lang="en-US" sz="1600" dirty="0">
                <a:solidFill>
                  <a:schemeClr val="accent1"/>
                </a:solidFill>
                <a:latin typeface="Arial" charset="0"/>
              </a:rPr>
              <a:t>12:00- 1:00	Lunch (and board pass-out) </a:t>
            </a:r>
          </a:p>
          <a:p>
            <a:pPr marL="0" indent="0" eaLnBrk="1" hangingPunct="1">
              <a:spcBef>
                <a:spcPts val="600"/>
              </a:spcBef>
              <a:buNone/>
            </a:pPr>
            <a:r>
              <a:rPr lang="en-US" sz="1600" dirty="0">
                <a:latin typeface="Arial" charset="0"/>
              </a:rPr>
              <a:t>1:00- 1:45	License audit of a release (Beth 'pidge' Flanagan)</a:t>
            </a:r>
          </a:p>
          <a:p>
            <a:pPr marL="0" indent="0" eaLnBrk="1" hangingPunct="1">
              <a:spcBef>
                <a:spcPts val="600"/>
              </a:spcBef>
              <a:buNone/>
            </a:pPr>
            <a:r>
              <a:rPr lang="en-US" sz="1600" dirty="0">
                <a:latin typeface="Arial" charset="0"/>
              </a:rPr>
              <a:t>1:45- 2:15	CROPS (Tim </a:t>
            </a:r>
            <a:r>
              <a:rPr lang="en-US" sz="1600" dirty="0" err="1">
                <a:latin typeface="Arial" charset="0"/>
              </a:rPr>
              <a:t>Orling</a:t>
            </a:r>
            <a:r>
              <a:rPr lang="en-US" sz="1600" dirty="0">
                <a:latin typeface="Arial" charset="0"/>
              </a:rPr>
              <a:t>)</a:t>
            </a: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Recipe specific </a:t>
            </a:r>
            <a:r>
              <a:rPr lang="en-US" sz="1600" dirty="0" err="1">
                <a:latin typeface="Arial" charset="0"/>
              </a:rPr>
              <a:t>sysroots</a:t>
            </a:r>
            <a:r>
              <a:rPr lang="en-US" sz="1600" dirty="0">
                <a:latin typeface="Arial" charset="0"/>
              </a:rPr>
              <a:t> (Joshua Lock, given by Sean Hudson)</a:t>
            </a:r>
          </a:p>
          <a:p>
            <a:pPr marL="0" indent="0" eaLnBrk="1" hangingPunct="1">
              <a:spcBef>
                <a:spcPts val="600"/>
              </a:spcBef>
              <a:buNone/>
            </a:pPr>
            <a:r>
              <a:rPr lang="en-US" sz="1600" dirty="0">
                <a:latin typeface="Arial" charset="0"/>
              </a:rPr>
              <a:t>3:15- 3:45	Maintaining your </a:t>
            </a:r>
            <a:r>
              <a:rPr lang="en-US" sz="1600" dirty="0" err="1">
                <a:latin typeface="Arial" charset="0"/>
              </a:rPr>
              <a:t>Yocto</a:t>
            </a:r>
            <a:r>
              <a:rPr lang="en-US" sz="1600" dirty="0">
                <a:latin typeface="Arial" charset="0"/>
              </a:rPr>
              <a:t> Distribution (Scott Murray)</a:t>
            </a:r>
          </a:p>
          <a:p>
            <a:pPr marL="0" indent="0" eaLnBrk="1" hangingPunct="1">
              <a:spcBef>
                <a:spcPts val="600"/>
              </a:spcBef>
              <a:buNone/>
            </a:pPr>
            <a:r>
              <a:rPr lang="en-US" sz="1600" dirty="0">
                <a:latin typeface="Arial" charset="0"/>
              </a:rPr>
              <a:t>3:45- 4:20	Kernel Modules with </a:t>
            </a:r>
            <a:r>
              <a:rPr lang="en-US" sz="1600" dirty="0" err="1">
                <a:latin typeface="Arial" charset="0"/>
              </a:rPr>
              <a:t>eSDKs</a:t>
            </a:r>
            <a:r>
              <a:rPr lang="en-US" sz="1600" dirty="0">
                <a:latin typeface="Arial" charset="0"/>
              </a:rPr>
              <a:t> (Marco </a:t>
            </a:r>
            <a:r>
              <a:rPr lang="en-US" sz="1600" dirty="0" err="1">
                <a:latin typeface="Arial" charset="0"/>
              </a:rPr>
              <a:t>Cavallini</a:t>
            </a:r>
            <a:r>
              <a:rPr lang="en-US" sz="1600" dirty="0">
                <a:latin typeface="Arial" charset="0"/>
              </a:rPr>
              <a:t>)</a:t>
            </a:r>
          </a:p>
          <a:p>
            <a:pPr marL="0" indent="0" eaLnBrk="1" hangingPunct="1">
              <a:spcBef>
                <a:spcPts val="600"/>
              </a:spcBef>
              <a:buNone/>
            </a:pPr>
            <a:r>
              <a:rPr lang="en-US" sz="1600" dirty="0">
                <a:latin typeface="Arial" charset="0"/>
              </a:rPr>
              <a:t>4:20- 5:00	Analytics and the Event System (David Reyna)</a:t>
            </a:r>
          </a:p>
          <a:p>
            <a:pPr marL="0" indent="0" eaLnBrk="1" hangingPunct="1">
              <a:spcBef>
                <a:spcPts val="600"/>
              </a:spcBef>
              <a:buNone/>
            </a:pPr>
            <a:r>
              <a:rPr lang="en-US" sz="1600" dirty="0">
                <a:solidFill>
                  <a:schemeClr val="accent1"/>
                </a:solidFill>
                <a:latin typeface="Arial" charset="0"/>
              </a:rPr>
              <a:t>5:00- 5:30	Kernel/Security Forum, Q and A (All)</a:t>
            </a:r>
          </a:p>
          <a:p>
            <a:pPr marL="0" indent="0" eaLnBrk="1" hangingPunct="1">
              <a:spcBef>
                <a:spcPts val="600"/>
              </a:spcBef>
              <a:buNone/>
            </a:pP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“${MACHINE_ARCH}”</a:t>
            </a: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latin typeface="Arial" charset="0"/>
              </a:rPr>
              <a:t>License audit of a </a:t>
            </a:r>
            <a:r>
              <a:rPr lang="en-US" dirty="0" smtClean="0">
                <a:latin typeface="Arial" charset="0"/>
              </a:rPr>
              <a:t>release</a:t>
            </a:r>
          </a:p>
          <a:p>
            <a:r>
              <a:rPr lang="en-US" dirty="0" smtClean="0">
                <a:latin typeface="Arial" charset="0"/>
              </a:rPr>
              <a:t>Beth </a:t>
            </a:r>
            <a:r>
              <a:rPr lang="en-US" dirty="0">
                <a:latin typeface="Arial" charset="0"/>
              </a:rPr>
              <a:t>'pidge' </a:t>
            </a:r>
            <a:r>
              <a:rPr lang="en-US" dirty="0" smtClean="0">
                <a:latin typeface="Arial" charset="0"/>
              </a:rPr>
              <a:t>Flanagan, Paul </a:t>
            </a:r>
            <a:r>
              <a:rPr lang="en-US" dirty="0">
                <a:latin typeface="Arial" charset="0"/>
              </a:rPr>
              <a:t>Barker</a:t>
            </a: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One</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Class Account Setup</a:t>
            </a: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12856711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122483837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249230413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200563519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161167133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11239924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83635489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86739704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83430680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23772336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chemeClr val="tx1"/>
                </a:solidFill>
                <a:latin typeface="Courier New" panose="02070309020205020404" pitchFamily="49" charset="0"/>
                <a:cs typeface="Courier New" panose="02070309020205020404" pitchFamily="49" charset="0"/>
              </a:rPr>
              <a:t>ssh</a:t>
            </a:r>
            <a:r>
              <a:rPr lang="en-US" sz="2000" b="1" dirty="0" smtClean="0">
                <a:solidFill>
                  <a:schemeClr val="tx1"/>
                </a:solidFill>
                <a:latin typeface="Courier New" panose="02070309020205020404" pitchFamily="49" charset="0"/>
                <a:cs typeface="Courier New" panose="02070309020205020404" pitchFamily="49" charset="0"/>
              </a:rPr>
              <a:t> ilab01@devday-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 -</a:t>
            </a:r>
            <a:r>
              <a:rPr lang="en-US" sz="2000" b="1" dirty="0">
                <a:solidFill>
                  <a:schemeClr val="tx1"/>
                </a:solidFill>
                <a:latin typeface="Courier New" panose="02070309020205020404" pitchFamily="49" charset="0"/>
                <a:cs typeface="Courier New" panose="02070309020205020404" pitchFamily="49" charset="0"/>
              </a:rPr>
              <a:t>p </a:t>
            </a:r>
            <a:r>
              <a:rPr lang="en-US" sz="2000" b="1" dirty="0" smtClean="0">
                <a:solidFill>
                  <a:schemeClr val="tx1"/>
                </a:solidFill>
                <a:latin typeface="Courier New" panose="02070309020205020404" pitchFamily="49" charset="0"/>
                <a:cs typeface="Courier New" panose="02070309020205020404" pitchFamily="49" charset="0"/>
              </a:rPr>
              <a:t>10000</a:t>
            </a:r>
            <a:r>
              <a:rPr lang="en-US" sz="2000" b="1" dirty="0" smtClean="0">
                <a:solidFill>
                  <a:srgbClr val="F37021"/>
                </a:solidFill>
                <a:latin typeface="Courier New" panose="02070309020205020404" pitchFamily="49" charset="0"/>
                <a:cs typeface="Courier New" panose="02070309020205020404" pitchFamily="49" charset="0"/>
              </a:rPr>
              <a:t>(+your session number)</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dirty="0" smtClean="0">
                <a:solidFill>
                  <a:schemeClr val="tx1"/>
                </a:solidFill>
                <a:latin typeface="Arial" charset="0"/>
              </a:rPr>
              <a:t>http://</a:t>
            </a:r>
            <a:r>
              <a:rPr lang="en-US" sz="2000" b="1" dirty="0" smtClean="0">
                <a:solidFill>
                  <a:schemeClr val="tx1"/>
                </a:solidFill>
                <a:latin typeface="Courier New" panose="02070309020205020404" pitchFamily="49" charset="0"/>
                <a:cs typeface="Courier New" panose="02070309020205020404" pitchFamily="49" charset="0"/>
              </a:rPr>
              <a:t>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.yocto.io:30000</a:t>
            </a:r>
            <a:r>
              <a:rPr lang="en-US" sz="2000" b="1" dirty="0" smtClean="0">
                <a:solidFill>
                  <a:srgbClr val="F37021"/>
                </a:solidFill>
                <a:latin typeface="Courier New" panose="02070309020205020404" pitchFamily="49" charset="0"/>
                <a:cs typeface="Courier New" panose="02070309020205020404" pitchFamily="49" charset="0"/>
              </a:rPr>
              <a:t>(+</a:t>
            </a:r>
            <a:r>
              <a:rPr lang="en-US" sz="2000" b="1" dirty="0">
                <a:solidFill>
                  <a:srgbClr val="F37021"/>
                </a:solidFill>
                <a:latin typeface="Courier New" panose="02070309020205020404" pitchFamily="49" charset="0"/>
                <a:cs typeface="Courier New" panose="02070309020205020404" pitchFamily="49" charset="0"/>
              </a:rPr>
              <a:t>your session number</a:t>
            </a:r>
            <a:r>
              <a:rPr lang="en-US" sz="2000" b="1" dirty="0" smtClean="0">
                <a:solidFill>
                  <a:srgbClr val="F3702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174136195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39556742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0386162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111877165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364719116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63522592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58491846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192664580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Nine</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/working/build-arm</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"/scratch</a:t>
            </a:r>
            <a:r>
              <a:rPr lang="en-US" sz="1800" dirty="0">
                <a:solidFill>
                  <a:schemeClr val="tx1"/>
                </a:solidFill>
                <a:cs typeface="Courier New" panose="02070309020205020404" pitchFamily="49" charset="0"/>
              </a:rPr>
              <a:t>/</a:t>
            </a:r>
            <a:r>
              <a:rPr lang="en-US" sz="1800" dirty="0" err="1">
                <a:solidFill>
                  <a:schemeClr val="tx1"/>
                </a:solidFill>
                <a:latin typeface="+mn-lt"/>
              </a:rPr>
              <a:t>sstate</a:t>
            </a:r>
            <a:r>
              <a:rPr lang="en-US" sz="1800" dirty="0">
                <a:solidFill>
                  <a:schemeClr val="tx1"/>
                </a:solidFill>
                <a:latin typeface="+mn-lt"/>
              </a:rPr>
              <a:t>-cache"</a:t>
            </a:r>
          </a:p>
          <a:p>
            <a:pPr lvl="1"/>
            <a:r>
              <a:rPr lang="en-US" sz="1800" dirty="0" smtClean="0">
                <a:solidFill>
                  <a:schemeClr val="accent6"/>
                </a:solidFill>
                <a:latin typeface="+mn-lt"/>
              </a:rPr>
              <a:t>QEMU/Toaster </a:t>
            </a:r>
            <a:r>
              <a:rPr lang="en-US" sz="1800" dirty="0">
                <a:solidFill>
                  <a:schemeClr val="accent6"/>
                </a:solidFill>
                <a:latin typeface="+mn-lt"/>
              </a:rPr>
              <a:t>Install: </a:t>
            </a:r>
            <a:r>
              <a:rPr lang="en-US" sz="1800" dirty="0">
                <a:solidFill>
                  <a:schemeClr val="accent6"/>
                </a:solidFill>
              </a:rPr>
              <a:t>"/</a:t>
            </a:r>
            <a:r>
              <a:rPr lang="en-US" sz="1800" dirty="0">
                <a:solidFill>
                  <a:schemeClr val="accent6"/>
                </a:solidFill>
                <a:cs typeface="Courier New" panose="02070309020205020404" pitchFamily="49" charset="0"/>
              </a:rPr>
              <a:t>scratch/build</a:t>
            </a:r>
            <a:r>
              <a:rPr lang="en-US" sz="1800" dirty="0">
                <a:solidFill>
                  <a:schemeClr val="accent6"/>
                </a:solidFill>
              </a:rPr>
              <a:t>“</a:t>
            </a:r>
          </a:p>
          <a:p>
            <a:r>
              <a:rPr lang="en-US" sz="2000" dirty="0" smtClean="0"/>
              <a:t>You will be using SSH to communicate with your virtual server. </a:t>
            </a:r>
          </a:p>
          <a:p>
            <a:r>
              <a:rPr lang="en-US" sz="2000" dirty="0" smtClean="0"/>
              <a:t>You may want to change the default password (“</a:t>
            </a:r>
            <a:r>
              <a:rPr lang="en-US" sz="2000" dirty="0" err="1" smtClean="0"/>
              <a:t>devday</a:t>
            </a:r>
            <a:r>
              <a:rPr lang="en-US" sz="2000" dirty="0" smtClean="0"/>
              <a:t>”) after you log on, in case someone accidently uses the same account address as yours.</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26072321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401668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85092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/scratch/working/build-</a:t>
            </a:r>
            <a:r>
              <a:rPr lang="en-US" sz="1800" dirty="0" err="1"/>
              <a:t>qemuarm</a:t>
            </a:r>
            <a:r>
              <a:rPr lang="en-US" sz="1800" dirty="0"/>
              <a:t>/</a:t>
            </a:r>
            <a:r>
              <a:rPr lang="en-US" sz="1800" dirty="0" err="1"/>
              <a:t>tmp</a:t>
            </a:r>
            <a:r>
              <a:rPr lang="en-US" sz="1800" dirty="0"/>
              <a:t>/deploy/</a:t>
            </a:r>
            <a:r>
              <a:rPr lang="en-US" sz="1800" dirty="0" err="1"/>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46686703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400" b="1" dirty="0"/>
              <a:t>$ source /</a:t>
            </a:r>
            <a:r>
              <a:rPr lang="en-US" sz="1400" b="1" dirty="0" smtClean="0"/>
              <a:t>scratch/</a:t>
            </a:r>
            <a:r>
              <a:rPr lang="en-US" sz="1400" b="1" dirty="0" err="1" smtClean="0"/>
              <a:t>sdk</a:t>
            </a:r>
            <a:r>
              <a:rPr lang="en-US" sz="1400" b="1" dirty="0" smtClean="0"/>
              <a:t>/</a:t>
            </a:r>
            <a:r>
              <a:rPr lang="en-US" sz="1400" b="1" dirty="0" err="1" smtClean="0"/>
              <a:t>qemuarm</a:t>
            </a:r>
            <a:r>
              <a:rPr lang="en-US" sz="1400" b="1" dirty="0" smtClean="0"/>
              <a:t>/environment-setup-armv5e-poky-linux-gnueabi</a:t>
            </a:r>
          </a:p>
          <a:p>
            <a:endParaRPr lang="en-US" sz="1400" b="1" dirty="0"/>
          </a:p>
        </p:txBody>
      </p:sp>
    </p:spTree>
    <p:extLst>
      <p:ext uri="{BB962C8B-B14F-4D97-AF65-F5344CB8AC3E}">
        <p14:creationId xmlns:p14="http://schemas.microsoft.com/office/powerpoint/2010/main" val="99192556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26890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endParaRPr lang="en-US" sz="160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Prepare </a:t>
            </a:r>
            <a:r>
              <a:rPr lang="en-US" sz="1600" b="1" dirty="0" err="1">
                <a:latin typeface="Courier New" panose="02070309020205020404" pitchFamily="49" charset="0"/>
                <a:cs typeface="Courier New" panose="02070309020205020404" pitchFamily="49" charset="0"/>
              </a:rPr>
              <a:t>eSDK</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bitbake</a:t>
            </a:r>
            <a:r>
              <a:rPr lang="en-US" sz="1600" b="1" dirty="0">
                <a:latin typeface="Courier New" panose="02070309020205020404" pitchFamily="49" charset="0"/>
                <a:cs typeface="Courier New" panose="02070309020205020404" pitchFamily="49" charset="0"/>
              </a:rPr>
              <a:t> core-image-base -c </a:t>
            </a:r>
            <a:r>
              <a:rPr lang="en-US" sz="1600" b="1" dirty="0" err="1">
                <a:latin typeface="Courier New" panose="02070309020205020404" pitchFamily="49" charset="0"/>
                <a:cs typeface="Courier New" panose="02070309020205020404" pitchFamily="49" charset="0"/>
              </a:rPr>
              <a:t>populate_sdk_ext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cd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/scratch/poky/build/tmp/deploy/sdk/poky-glibc-*-</a:t>
            </a:r>
            <a:r>
              <a:rPr lang="en-US" sz="1600" b="1" dirty="0">
                <a:latin typeface="Courier New" panose="02070309020205020404" pitchFamily="49" charset="0"/>
                <a:cs typeface="Courier New" panose="02070309020205020404" pitchFamily="49" charset="0"/>
              </a:rPr>
              <a:t>toolchain-ext-*.sh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–d `</a:t>
            </a:r>
            <a:r>
              <a:rPr lang="en-US" sz="1600" b="1" dirty="0" err="1" smtClean="0">
                <a:latin typeface="Courier New" panose="02070309020205020404" pitchFamily="49" charset="0"/>
                <a:cs typeface="Courier New" panose="02070309020205020404" pitchFamily="49" charset="0"/>
              </a:rPr>
              <a:t>pwd</a:t>
            </a:r>
            <a:r>
              <a:rPr lang="en-US" sz="1600" b="1" dirty="0" smtClean="0">
                <a:latin typeface="Courier New" panose="02070309020205020404" pitchFamily="49" charset="0"/>
                <a:cs typeface="Courier New" panose="02070309020205020404" pitchFamily="49" charset="0"/>
              </a:rPr>
              <a:t>` -y</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environment-setup-armv5e-poky-linux-gnueab</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devtool</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build-image</a:t>
            </a:r>
            <a:endParaRPr lang="en-US" sz="1600" b="1" dirty="0" smtClean="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dirty="0"/>
              <a: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138640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7180288"/>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6954020"/>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309871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63735811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3689862478"/>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31485858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288016308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“127.0.0.1:8000”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3138985"/>
            <a:ext cx="7244399" cy="753640"/>
          </a:xfrm>
        </p:spPr>
        <p:txBody>
          <a:bodyPr/>
          <a:lstStyle/>
          <a:p>
            <a:pPr eaLnBrk="1" hangingPunct="1">
              <a:spcBef>
                <a:spcPts val="900"/>
              </a:spcBef>
            </a:pPr>
            <a:r>
              <a:rPr lang="en-US" sz="2400" dirty="0">
                <a:latin typeface="Arial" charset="0"/>
              </a:rPr>
              <a:t>Example </a:t>
            </a:r>
            <a:r>
              <a:rPr lang="en-US" sz="2400" dirty="0" smtClean="0">
                <a:latin typeface="Arial" charset="0"/>
              </a:rPr>
              <a:t>1: Custom </a:t>
            </a:r>
            <a:r>
              <a:rPr lang="en-US" sz="2400" dirty="0">
                <a:latin typeface="Arial" charset="0"/>
              </a:rPr>
              <a:t>command line </a:t>
            </a:r>
            <a:r>
              <a:rPr lang="en-US" sz="2400" dirty="0" smtClean="0">
                <a:latin typeface="Arial" charset="0"/>
              </a:rPr>
              <a:t>analytic </a:t>
            </a:r>
            <a:r>
              <a:rPr lang="en-US" sz="2400" dirty="0">
                <a:latin typeface="Arial" charset="0"/>
              </a:rPr>
              <a:t>tool</a:t>
            </a:r>
          </a:p>
        </p:txBody>
      </p:sp>
    </p:spTree>
    <p:extLst>
      <p:ext uri="{BB962C8B-B14F-4D97-AF65-F5344CB8AC3E}">
        <p14:creationId xmlns:p14="http://schemas.microsoft.com/office/powerpoint/2010/main" val="17850420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6108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1013552"/>
            <a:ext cx="8389730" cy="515589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event_overlap.py </a:t>
            </a:r>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a:latin typeface="Arial" charset="0"/>
              </a:rPr>
              <a:t>Example </a:t>
            </a:r>
            <a:r>
              <a:rPr lang="en-US" dirty="0" smtClean="0">
                <a:latin typeface="Arial" charset="0"/>
              </a:rPr>
              <a:t>2: </a:t>
            </a:r>
            <a:r>
              <a:rPr lang="en-US" dirty="0">
                <a:latin typeface="Arial" charset="0"/>
              </a:rPr>
              <a:t>Custom </a:t>
            </a:r>
            <a:r>
              <a:rPr lang="en-US" dirty="0" smtClean="0">
                <a:latin typeface="Arial" charset="0"/>
              </a:rPr>
              <a:t>Event Interface </a:t>
            </a:r>
            <a:r>
              <a:rPr lang="en-US" dirty="0">
                <a:latin typeface="Arial" charset="0"/>
              </a:rPr>
              <a:t>(</a:t>
            </a:r>
            <a:r>
              <a:rPr lang="en-US" dirty="0" err="1">
                <a:latin typeface="Arial" charset="0"/>
              </a:rPr>
              <a:t>knice</a:t>
            </a:r>
            <a:r>
              <a:rPr lang="en-US" dirty="0">
                <a:latin typeface="Arial" charset="0"/>
              </a:rPr>
              <a:t>)</a:t>
            </a:r>
          </a:p>
        </p:txBody>
      </p:sp>
    </p:spTree>
    <p:extLst>
      <p:ext uri="{BB962C8B-B14F-4D97-AF65-F5344CB8AC3E}">
        <p14:creationId xmlns:p14="http://schemas.microsoft.com/office/powerpoint/2010/main" val="41504418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3.xml><?xml version="1.0" encoding="utf-8"?>
<ds:datastoreItem xmlns:ds="http://schemas.openxmlformats.org/officeDocument/2006/customXml" ds:itemID="{14A94C8E-3E2B-4AD9-8D67-7815198BE085}">
  <ds:schemaRefs>
    <ds:schemaRef ds:uri="http://purl.org/dc/dcmitype/"/>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51812</TotalTime>
  <Words>7895</Words>
  <Application>Microsoft Office PowerPoint</Application>
  <PresentationFormat>On-screen Show (4:3)</PresentationFormat>
  <Paragraphs>1318</Paragraphs>
  <Slides>135</Slides>
  <Notes>29</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YoctoTemplate_1</vt:lpstr>
      <vt:lpstr>Advanced Class  </vt:lpstr>
      <vt:lpstr>Advanced Class</vt:lpstr>
      <vt:lpstr>Agenda – The Advanced Class</vt:lpstr>
      <vt:lpstr>Activity One</vt:lpstr>
      <vt:lpstr>Notes for the Advanced Class:</vt:lpstr>
      <vt:lpstr>Yocto Project Dev Day Lab Setup</vt:lpstr>
      <vt:lpstr>FYI: How class project was prepared</vt:lpstr>
      <vt:lpstr>NOTE: Clean Shells!</vt:lpstr>
      <vt:lpstr>Activity Two</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Activity Six</vt:lpstr>
      <vt:lpstr>Activity Seven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Activity Seven</vt:lpstr>
      <vt:lpstr>Activity Nine</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Ten</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Example 1: Custom command line analytic tool</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Example 2: Custom Event Interface (knice)</vt:lpstr>
      <vt:lpstr>Custom Event UI  </vt:lpstr>
      <vt:lpstr>Custom Event UI (2)  </vt:lpstr>
      <vt:lpstr>Resources  </vt:lpstr>
      <vt:lpstr>Bonus Example 3: Custom event types</vt:lpstr>
      <vt:lpstr>Custom events  </vt:lpstr>
      <vt:lpstr>Bonus Example 4: Debugging coincident data in bitbake</vt:lpstr>
      <vt:lpstr>Using Events for debugging bitbake  </vt:lpstr>
      <vt:lpstr>Using Events for debugging bitbake (2)  </vt:lpstr>
      <vt:lpstr>Bonus Example 5: Toaster</vt:lpstr>
      <vt:lpstr>Adding Build Data to the Event Database </vt:lpstr>
      <vt:lpstr>Existing Toaster Analytics </vt:lpstr>
      <vt:lpstr>Activity Nine</vt:lpstr>
      <vt:lpstr>Open Topics</vt:lpstr>
      <vt:lpstr>Open Topics</vt:lpstr>
      <vt:lpstr>Questions and Answers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Dragon Board SD Card Prep</vt:lpstr>
      <vt:lpstr>Beagle Bone SD Card Prep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763</cp:revision>
  <dcterms:created xsi:type="dcterms:W3CDTF">2014-10-15T17:08:45Z</dcterms:created>
  <dcterms:modified xsi:type="dcterms:W3CDTF">2017-10-22T09:54:59Z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