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1"/>
  </p:notesMasterIdLst>
  <p:handoutMasterIdLst>
    <p:handoutMasterId r:id="rId122"/>
  </p:handoutMasterIdLst>
  <p:sldIdLst>
    <p:sldId id="327" r:id="rId5"/>
    <p:sldId id="877" r:id="rId6"/>
    <p:sldId id="516" r:id="rId7"/>
    <p:sldId id="945" r:id="rId8"/>
    <p:sldId id="946" r:id="rId9"/>
    <p:sldId id="947" r:id="rId10"/>
    <p:sldId id="948" r:id="rId11"/>
    <p:sldId id="951" r:id="rId12"/>
    <p:sldId id="952" r:id="rId13"/>
    <p:sldId id="789" r:id="rId14"/>
    <p:sldId id="1028" r:id="rId15"/>
    <p:sldId id="1029" r:id="rId16"/>
    <p:sldId id="1030" r:id="rId17"/>
    <p:sldId id="1031" r:id="rId18"/>
    <p:sldId id="1032" r:id="rId19"/>
    <p:sldId id="1033" r:id="rId20"/>
    <p:sldId id="1034" r:id="rId21"/>
    <p:sldId id="1035" r:id="rId22"/>
    <p:sldId id="1036" r:id="rId23"/>
    <p:sldId id="953" r:id="rId24"/>
    <p:sldId id="954" r:id="rId25"/>
    <p:sldId id="955" r:id="rId26"/>
    <p:sldId id="956" r:id="rId27"/>
    <p:sldId id="957" r:id="rId28"/>
    <p:sldId id="958" r:id="rId29"/>
    <p:sldId id="959" r:id="rId30"/>
    <p:sldId id="960" r:id="rId31"/>
    <p:sldId id="961" r:id="rId32"/>
    <p:sldId id="962" r:id="rId33"/>
    <p:sldId id="963" r:id="rId34"/>
    <p:sldId id="964" r:id="rId35"/>
    <p:sldId id="965" r:id="rId36"/>
    <p:sldId id="966" r:id="rId37"/>
    <p:sldId id="967" r:id="rId38"/>
    <p:sldId id="968" r:id="rId39"/>
    <p:sldId id="969" r:id="rId40"/>
    <p:sldId id="970" r:id="rId41"/>
    <p:sldId id="776" r:id="rId42"/>
    <p:sldId id="971" r:id="rId43"/>
    <p:sldId id="972" r:id="rId44"/>
    <p:sldId id="973" r:id="rId45"/>
    <p:sldId id="974" r:id="rId46"/>
    <p:sldId id="975" r:id="rId47"/>
    <p:sldId id="976" r:id="rId48"/>
    <p:sldId id="977" r:id="rId49"/>
    <p:sldId id="978" r:id="rId50"/>
    <p:sldId id="979" r:id="rId51"/>
    <p:sldId id="980" r:id="rId52"/>
    <p:sldId id="981" r:id="rId53"/>
    <p:sldId id="982" r:id="rId54"/>
    <p:sldId id="983" r:id="rId55"/>
    <p:sldId id="984" r:id="rId56"/>
    <p:sldId id="985" r:id="rId57"/>
    <p:sldId id="986" r:id="rId58"/>
    <p:sldId id="987" r:id="rId59"/>
    <p:sldId id="988" r:id="rId60"/>
    <p:sldId id="989" r:id="rId61"/>
    <p:sldId id="802" r:id="rId62"/>
    <p:sldId id="990" r:id="rId63"/>
    <p:sldId id="991" r:id="rId64"/>
    <p:sldId id="992" r:id="rId65"/>
    <p:sldId id="993" r:id="rId66"/>
    <p:sldId id="994" r:id="rId67"/>
    <p:sldId id="995" r:id="rId68"/>
    <p:sldId id="996" r:id="rId69"/>
    <p:sldId id="997" r:id="rId70"/>
    <p:sldId id="998" r:id="rId71"/>
    <p:sldId id="999" r:id="rId72"/>
    <p:sldId id="1000" r:id="rId73"/>
    <p:sldId id="1001" r:id="rId74"/>
    <p:sldId id="1002" r:id="rId75"/>
    <p:sldId id="1003" r:id="rId76"/>
    <p:sldId id="1004" r:id="rId77"/>
    <p:sldId id="1005" r:id="rId78"/>
    <p:sldId id="1006" r:id="rId79"/>
    <p:sldId id="1007" r:id="rId80"/>
    <p:sldId id="1008" r:id="rId81"/>
    <p:sldId id="1009" r:id="rId82"/>
    <p:sldId id="1010" r:id="rId83"/>
    <p:sldId id="1011" r:id="rId84"/>
    <p:sldId id="1012" r:id="rId85"/>
    <p:sldId id="1013" r:id="rId86"/>
    <p:sldId id="1014" r:id="rId87"/>
    <p:sldId id="1015" r:id="rId88"/>
    <p:sldId id="1016" r:id="rId89"/>
    <p:sldId id="1017" r:id="rId90"/>
    <p:sldId id="1018" r:id="rId91"/>
    <p:sldId id="1019" r:id="rId92"/>
    <p:sldId id="1020" r:id="rId93"/>
    <p:sldId id="1021" r:id="rId94"/>
    <p:sldId id="1022" r:id="rId95"/>
    <p:sldId id="1023" r:id="rId96"/>
    <p:sldId id="1024" r:id="rId97"/>
    <p:sldId id="1025" r:id="rId98"/>
    <p:sldId id="1026" r:id="rId99"/>
    <p:sldId id="1027" r:id="rId100"/>
    <p:sldId id="817" r:id="rId101"/>
    <p:sldId id="1037" r:id="rId102"/>
    <p:sldId id="1038" r:id="rId103"/>
    <p:sldId id="840" r:id="rId104"/>
    <p:sldId id="842" r:id="rId105"/>
    <p:sldId id="1039" r:id="rId106"/>
    <p:sldId id="1040" r:id="rId107"/>
    <p:sldId id="725" r:id="rId108"/>
    <p:sldId id="848" r:id="rId109"/>
    <p:sldId id="849" r:id="rId110"/>
    <p:sldId id="850" r:id="rId111"/>
    <p:sldId id="851" r:id="rId112"/>
    <p:sldId id="852" r:id="rId113"/>
    <p:sldId id="853" r:id="rId114"/>
    <p:sldId id="854" r:id="rId115"/>
    <p:sldId id="855" r:id="rId116"/>
    <p:sldId id="856" r:id="rId117"/>
    <p:sldId id="857" r:id="rId118"/>
    <p:sldId id="858" r:id="rId119"/>
    <p:sldId id="859" r:id="rId1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6"/>
            <p14:sldId id="947"/>
            <p14:sldId id="948"/>
            <p14:sldId id="951"/>
            <p14:sldId id="952"/>
            <p14:sldId id="789"/>
            <p14:sldId id="1028"/>
            <p14:sldId id="1029"/>
            <p14:sldId id="1030"/>
            <p14:sldId id="1031"/>
            <p14:sldId id="1032"/>
            <p14:sldId id="1033"/>
            <p14:sldId id="1034"/>
            <p14:sldId id="1035"/>
            <p14:sldId id="1036"/>
            <p14:sldId id="953"/>
            <p14:sldId id="954"/>
            <p14:sldId id="955"/>
            <p14:sldId id="956"/>
            <p14:sldId id="957"/>
            <p14:sldId id="958"/>
            <p14:sldId id="959"/>
            <p14:sldId id="960"/>
            <p14:sldId id="961"/>
            <p14:sldId id="962"/>
            <p14:sldId id="963"/>
            <p14:sldId id="964"/>
            <p14:sldId id="965"/>
            <p14:sldId id="966"/>
            <p14:sldId id="967"/>
            <p14:sldId id="968"/>
            <p14:sldId id="969"/>
            <p14:sldId id="970"/>
            <p14:sldId id="776"/>
            <p14:sldId id="971"/>
            <p14:sldId id="972"/>
            <p14:sldId id="973"/>
            <p14:sldId id="974"/>
            <p14:sldId id="975"/>
            <p14:sldId id="976"/>
            <p14:sldId id="977"/>
            <p14:sldId id="978"/>
            <p14:sldId id="979"/>
            <p14:sldId id="980"/>
            <p14:sldId id="981"/>
            <p14:sldId id="982"/>
            <p14:sldId id="983"/>
            <p14:sldId id="984"/>
            <p14:sldId id="985"/>
            <p14:sldId id="986"/>
            <p14:sldId id="987"/>
            <p14:sldId id="988"/>
            <p14:sldId id="989"/>
            <p14:sldId id="802"/>
            <p14:sldId id="990"/>
            <p14:sldId id="991"/>
            <p14:sldId id="992"/>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16"/>
            <p14:sldId id="1017"/>
            <p14:sldId id="1018"/>
            <p14:sldId id="1019"/>
            <p14:sldId id="1020"/>
            <p14:sldId id="1021"/>
            <p14:sldId id="1022"/>
            <p14:sldId id="1023"/>
            <p14:sldId id="1024"/>
            <p14:sldId id="1025"/>
            <p14:sldId id="1026"/>
            <p14:sldId id="1027"/>
            <p14:sldId id="817"/>
            <p14:sldId id="1037"/>
            <p14:sldId id="1038"/>
            <p14:sldId id="840"/>
            <p14:sldId id="842"/>
            <p14:sldId id="1039"/>
            <p14:sldId id="1040"/>
            <p14:sldId id="725"/>
            <p14:sldId id="848"/>
            <p14:sldId id="849"/>
            <p14:sldId id="850"/>
            <p14:sldId id="851"/>
            <p14:sldId id="852"/>
            <p14:sldId id="853"/>
            <p14:sldId id="854"/>
            <p14:sldId id="855"/>
            <p14:sldId id="856"/>
            <p14:sldId id="857"/>
            <p14:sldId id="858"/>
            <p14:sldId id="859"/>
          </p14:sldIdLst>
        </p14:section>
      </p14:sectionLst>
    </p:ext>
    <p:ext uri="{EFAFB233-063F-42B5-8137-9DF3F51BA10A}">
      <p15:sldGuideLst xmlns=""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7" autoAdjust="0"/>
    <p:restoredTop sz="92801" autoAdjust="0"/>
  </p:normalViewPr>
  <p:slideViewPr>
    <p:cSldViewPr snapToGrid="0">
      <p:cViewPr>
        <p:scale>
          <a:sx n="75" d="100"/>
          <a:sy n="75" d="100"/>
        </p:scale>
        <p:origin x="-1158" y="-55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10/15/2017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We're here to learn about devtool's recently added support for Node.js</a:t>
            </a:r>
          </a:p>
          <a:p>
            <a:pPr lvl="0" rtl="0">
              <a:lnSpc>
                <a:spcPct val="115000"/>
              </a:lnSpc>
              <a:spcBef>
                <a:spcPts val="0"/>
              </a:spcBef>
              <a:spcAft>
                <a:spcPts val="1600"/>
              </a:spcAft>
              <a:buClr>
                <a:schemeClr val="dk1"/>
              </a:buClr>
              <a:buSzPct val="61111"/>
              <a:buFont typeface="Arial"/>
              <a:buNone/>
            </a:pPr>
            <a:r>
              <a:rPr lang="en" sz="1800">
                <a:solidFill>
                  <a:schemeClr val="dk2"/>
                </a:solidFill>
              </a:rPr>
              <a:t>This is not a Node.js masterclass, but some knowledge of npm and JavaScript will be helpful.</a:t>
            </a:r>
          </a:p>
          <a:p>
            <a:pPr lvl="0" rtl="0">
              <a:lnSpc>
                <a:spcPct val="115000"/>
              </a:lnSpc>
              <a:spcBef>
                <a:spcPts val="0"/>
              </a:spcBef>
              <a:spcAft>
                <a:spcPts val="1600"/>
              </a:spcAft>
              <a:buClr>
                <a:schemeClr val="dk1"/>
              </a:buClr>
              <a:buSzPct val="61111"/>
              <a:buFont typeface="Arial"/>
              <a:buNone/>
            </a:pPr>
            <a:r>
              <a:rPr lang="en" sz="1800">
                <a:solidFill>
                  <a:schemeClr val="dk2"/>
                </a:solidFill>
              </a:rPr>
              <a:t>I am not a Node.js expert, but am a proponent of this work due to its growing popularity in the IoT space</a:t>
            </a:r>
          </a:p>
          <a:p>
            <a:pPr lvl="0" rtl="0">
              <a:lnSpc>
                <a:spcPct val="115000"/>
              </a:lnSpc>
              <a:spcBef>
                <a:spcPts val="0"/>
              </a:spcBef>
              <a:spcAft>
                <a:spcPts val="1600"/>
              </a:spcAft>
              <a:buClr>
                <a:schemeClr val="dk1"/>
              </a:buClr>
              <a:buSzPct val="61111"/>
              <a:buFont typeface="Arial"/>
              <a:buNone/>
            </a:pPr>
            <a:r>
              <a:rPr lang="en" sz="1800">
                <a:solidFill>
                  <a:schemeClr val="dk2"/>
                </a:solidFill>
              </a:rPr>
              <a:t>A shout out to Brendan Le Foll who started Node.js support and Paul Eggleton who has greatly enhanced it.</a:t>
            </a:r>
          </a:p>
          <a:p>
            <a:pPr lvl="0">
              <a:spcBef>
                <a:spcPts val="0"/>
              </a:spcBef>
              <a:buNone/>
            </a:pPr>
            <a:endParaRPr/>
          </a:p>
        </p:txBody>
      </p:sp>
    </p:spTree>
    <p:extLst>
      <p:ext uri="{BB962C8B-B14F-4D97-AF65-F5344CB8AC3E}">
        <p14:creationId xmlns:p14="http://schemas.microsoft.com/office/powerpoint/2010/main" val="273178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112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276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89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package version does not match module version. Ideally it should</a:t>
            </a:r>
          </a:p>
        </p:txBody>
      </p:sp>
    </p:spTree>
    <p:extLst>
      <p:ext uri="{BB962C8B-B14F-4D97-AF65-F5344CB8AC3E}">
        <p14:creationId xmlns:p14="http://schemas.microsoft.com/office/powerpoint/2010/main" val="419626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61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82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50</a:t>
            </a:fld>
            <a:endParaRPr lang="en-US"/>
          </a:p>
        </p:txBody>
      </p:sp>
    </p:spTree>
    <p:extLst>
      <p:ext uri="{BB962C8B-B14F-4D97-AF65-F5344CB8AC3E}">
        <p14:creationId xmlns:p14="http://schemas.microsoft.com/office/powerpoint/2010/main" val="1975662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9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userDrawn="1"/>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hyperlink" Target="https://github.com/imyller/meta-nodejs"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bugzilla.yoctoproject.org/showdependencytree.cgi?id=10653&amp;hide_resolved=1"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hyperlink" Target="mailto:root@x.x.x.x:mmax-blinker" TargetMode="Externa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hyperlink" Target="mailto:root@x.x.x.x" TargetMode="Externa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hyperlink" Target="https://wiki.yoctoproject.org/wiki/Nodejs_Workflow_Improvement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yoctoproject.org/docs/2.3/ref-manual/ref-manual.html#ref-classes-insane"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8" Type="http://schemas.openxmlformats.org/officeDocument/2006/relationships/hyperlink" Target="https://wiki.yoctoproject.org/wiki/Toaster_and_bitbake_communications" TargetMode="External"/><Relationship Id="rId3" Type="http://schemas.openxmlformats.org/officeDocument/2006/relationships/hyperlink" Target="https://wiki.yoctoproject.org/wiki/DevDay_US_2017" TargetMode="External"/><Relationship Id="rId7" Type="http://schemas.openxmlformats.org/officeDocument/2006/relationships/hyperlink" Target="https://wiki.yoctoproject.org/wiki/Event_information_model_for_Toaster" TargetMode="External"/><Relationship Id="rId2" Type="http://schemas.openxmlformats.org/officeDocument/2006/relationships/hyperlink" Target="https://www.yoctoproject.org/yocto-project-dev-day-north-america-2017" TargetMode="External"/><Relationship Id="rId1" Type="http://schemas.openxmlformats.org/officeDocument/2006/relationships/slideLayout" Target="../slideLayouts/slideLayout6.xml"/><Relationship Id="rId6" Type="http://schemas.openxmlformats.org/officeDocument/2006/relationships/hyperlink" Target="http://elinux.org/Bitbake_Cheat_Sheet" TargetMode="External"/><Relationship Id="rId5" Type="http://schemas.openxmlformats.org/officeDocument/2006/relationships/hyperlink" Target="https://youtu.be/BlXdOYLgPxA" TargetMode="External"/><Relationship Id="rId4" Type="http://schemas.openxmlformats.org/officeDocument/2006/relationships/hyperlink" Target="http://www.yoctoproject.org/docs/latest/toaster-manual/toaster-manual.html#toaster-manual-start"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778001" y="4126230"/>
            <a:ext cx="6933168" cy="1330391"/>
          </a:xfrm>
        </p:spPr>
        <p:txBody>
          <a:bodyPr/>
          <a:lstStyle/>
          <a:p>
            <a:pPr algn="r"/>
            <a:r>
              <a:rPr lang="en-US" dirty="0">
                <a:latin typeface="Arial" charset="0"/>
              </a:rPr>
              <a:t>Marco </a:t>
            </a:r>
            <a:r>
              <a:rPr lang="en-US" dirty="0" err="1" smtClean="0">
                <a:latin typeface="Arial" charset="0"/>
              </a:rPr>
              <a:t>Cavallini</a:t>
            </a:r>
            <a:r>
              <a:rPr lang="en-US" dirty="0" smtClean="0">
                <a:latin typeface="Arial" charset="0"/>
              </a:rPr>
              <a:t>, </a:t>
            </a:r>
            <a:r>
              <a:rPr lang="en-US" dirty="0" smtClean="0"/>
              <a:t>Beth </a:t>
            </a:r>
            <a:r>
              <a:rPr lang="en-US" dirty="0" smtClean="0"/>
              <a:t>Flanagan,</a:t>
            </a:r>
            <a:r>
              <a:rPr lang="en-US" dirty="0"/>
              <a:t> Sean </a:t>
            </a:r>
            <a:r>
              <a:rPr lang="en-US" dirty="0" smtClean="0"/>
              <a:t>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a:t>
            </a:r>
            <a:r>
              <a:rPr lang="en-US" dirty="0" smtClean="0"/>
              <a:t>David </a:t>
            </a:r>
            <a:r>
              <a:rPr lang="en-US" dirty="0"/>
              <a:t>Reyna, </a:t>
            </a:r>
            <a:r>
              <a:rPr lang="en-US" dirty="0" smtClean="0"/>
              <a:t>Rudi </a:t>
            </a:r>
            <a:r>
              <a:rPr lang="en-US" dirty="0"/>
              <a:t>Streif,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Prague</a:t>
            </a:r>
            <a:r>
              <a:rPr lang="en-US" dirty="0" smtClean="0">
                <a:latin typeface="Wingdings"/>
                <a:ea typeface="Wingdings"/>
                <a:cs typeface="Wingdings"/>
                <a:sym typeface="Wingdings"/>
              </a:rPr>
              <a:t></a:t>
            </a:r>
            <a:r>
              <a:rPr lang="en-US" dirty="0" smtClean="0"/>
              <a:t> 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Three</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a:t>
            </a:r>
            <a:r>
              <a:rPr lang="en-US" dirty="0" smtClean="0">
                <a:solidFill>
                  <a:srgbClr val="00B0F0"/>
                </a:solidFill>
              </a:rPr>
              <a:t>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Dragon Board SD </a:t>
            </a:r>
            <a:r>
              <a:rPr lang="en-US" dirty="0" smtClean="0">
                <a:latin typeface="Arial" charset="0"/>
              </a:rPr>
              <a:t>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TBD</a:t>
            </a:r>
            <a:endParaRPr lang="en-US" dirty="0"/>
          </a:p>
        </p:txBody>
      </p:sp>
    </p:spTree>
    <p:extLst>
      <p:ext uri="{BB962C8B-B14F-4D97-AF65-F5344CB8AC3E}">
        <p14:creationId xmlns:p14="http://schemas.microsoft.com/office/powerpoint/2010/main" val="569379109"/>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Beagle Bone SD </a:t>
            </a:r>
            <a:r>
              <a:rPr lang="en-US" dirty="0" smtClean="0">
                <a:latin typeface="Arial" charset="0"/>
              </a:rPr>
              <a:t>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TBD</a:t>
            </a:r>
            <a:endParaRPr lang="en-US" dirty="0"/>
          </a:p>
        </p:txBody>
      </p:sp>
    </p:spTree>
    <p:extLst>
      <p:ext uri="{BB962C8B-B14F-4D97-AF65-F5344CB8AC3E}">
        <p14:creationId xmlns:p14="http://schemas.microsoft.com/office/powerpoint/2010/main" val="3763227227"/>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Bonus Activity</a:t>
            </a:r>
            <a:endParaRPr lang="en-US" dirty="0"/>
          </a:p>
        </p:txBody>
      </p:sp>
      <p:sp>
        <p:nvSpPr>
          <p:cNvPr id="4" name="Content Placeholder 3"/>
          <p:cNvSpPr>
            <a:spLocks noGrp="1"/>
          </p:cNvSpPr>
          <p:nvPr>
            <p:ph sz="quarter" idx="11"/>
          </p:nvPr>
        </p:nvSpPr>
        <p:spPr>
          <a:xfrm>
            <a:off x="1804988" y="4125913"/>
            <a:ext cx="6874805" cy="1151167"/>
          </a:xfrm>
        </p:spPr>
        <p:txBody>
          <a:bodyPr/>
          <a:lstStyle/>
          <a:p>
            <a:pPr eaLnBrk="1" hangingPunct="1">
              <a:spcBef>
                <a:spcPts val="900"/>
              </a:spcBef>
            </a:pPr>
            <a:r>
              <a:rPr lang="en-US" dirty="0" smtClean="0">
                <a:latin typeface="Arial" charset="0"/>
              </a:rPr>
              <a:t>Node.js</a:t>
            </a:r>
            <a:endParaRPr lang="en-US" dirty="0">
              <a:latin typeface="Arial" charset="0"/>
            </a:endParaRPr>
          </a:p>
          <a:p>
            <a:r>
              <a:rPr lang="en-US" dirty="0" smtClean="0"/>
              <a:t>Henry Bruce</a:t>
            </a:r>
            <a:endParaRPr lang="en-US" dirty="0"/>
          </a:p>
          <a:p>
            <a:endParaRPr lang="en-US" dirty="0"/>
          </a:p>
        </p:txBody>
      </p:sp>
    </p:spTree>
    <p:extLst>
      <p:ext uri="{BB962C8B-B14F-4D97-AF65-F5344CB8AC3E}">
        <p14:creationId xmlns:p14="http://schemas.microsoft.com/office/powerpoint/2010/main" val="4197616199"/>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smtClean="0"/>
              <a:t>Introduction</a:t>
            </a:r>
            <a:endParaRPr lang="en" sz="2800" dirty="0"/>
          </a:p>
        </p:txBody>
      </p:sp>
      <p:sp>
        <p:nvSpPr>
          <p:cNvPr id="61" name="Shape 61"/>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US" sz="2400" dirty="0" smtClean="0"/>
              <a:t>Additional Project Setup</a:t>
            </a:r>
          </a:p>
          <a:p>
            <a:pPr lvl="1">
              <a:spcBef>
                <a:spcPts val="1800"/>
              </a:spcBef>
            </a:pPr>
            <a:r>
              <a:rPr lang="en-US" sz="2200" dirty="0" err="1" smtClean="0"/>
              <a:t>tbd</a:t>
            </a:r>
            <a:endParaRPr lang="en-US" sz="2200" dirty="0"/>
          </a:p>
          <a:p>
            <a:pPr>
              <a:spcBef>
                <a:spcPts val="1800"/>
              </a:spcBef>
            </a:pPr>
            <a:r>
              <a:rPr lang="en-US" sz="2400" dirty="0"/>
              <a:t>Credits: Brendan Le Foll and Paul Eggleton</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4025488761"/>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sz="2800" dirty="0"/>
              <a:t>What we’ll be doing</a:t>
            </a:r>
          </a:p>
        </p:txBody>
      </p:sp>
      <p:sp>
        <p:nvSpPr>
          <p:cNvPr id="67" name="Shape 67"/>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 sz="2400" dirty="0"/>
              <a:t>Understanding Node.js support in Open Embedded</a:t>
            </a:r>
          </a:p>
          <a:p>
            <a:pPr>
              <a:spcBef>
                <a:spcPts val="1800"/>
              </a:spcBef>
            </a:pPr>
            <a:r>
              <a:rPr lang="en" sz="2400" dirty="0"/>
              <a:t>Using devtool to auto-generate </a:t>
            </a:r>
            <a:r>
              <a:rPr lang="en" sz="2400" dirty="0" smtClean="0"/>
              <a:t>Node.js recipes</a:t>
            </a:r>
            <a:endParaRPr lang="en" sz="2400" dirty="0"/>
          </a:p>
          <a:p>
            <a:pPr>
              <a:spcBef>
                <a:spcPts val="1800"/>
              </a:spcBef>
            </a:pPr>
            <a:r>
              <a:rPr lang="en" sz="2400" dirty="0"/>
              <a:t>Building </a:t>
            </a:r>
            <a:r>
              <a:rPr lang="en" sz="2400" dirty="0" smtClean="0"/>
              <a:t>and deploying a package</a:t>
            </a:r>
            <a:endParaRPr lang="en" sz="2400" dirty="0"/>
          </a:p>
          <a:p>
            <a:pPr>
              <a:spcBef>
                <a:spcPts val="1800"/>
              </a:spcBef>
            </a:pPr>
            <a:r>
              <a:rPr lang="en" sz="2400" dirty="0" smtClean="0"/>
              <a:t>On-target </a:t>
            </a:r>
            <a:r>
              <a:rPr lang="en" sz="2400" dirty="0"/>
              <a:t>Node.js </a:t>
            </a:r>
            <a:r>
              <a:rPr lang="en" sz="2400" dirty="0" smtClean="0"/>
              <a:t>application development</a:t>
            </a:r>
            <a:endParaRPr lang="en" sz="2400" dirty="0"/>
          </a:p>
          <a:p>
            <a:pPr>
              <a:spcBef>
                <a:spcPts val="1800"/>
              </a:spcBef>
            </a:pPr>
            <a:r>
              <a:rPr lang="en" sz="2400" dirty="0"/>
              <a:t>Using devtool to package </a:t>
            </a:r>
            <a:r>
              <a:rPr lang="en" sz="2400" dirty="0" smtClean="0"/>
              <a:t>the application</a:t>
            </a:r>
            <a:endParaRPr lang="en" sz="2400" dirty="0"/>
          </a:p>
          <a:p>
            <a:pPr>
              <a:spcBef>
                <a:spcPts val="1800"/>
              </a:spcBef>
            </a:pPr>
            <a:r>
              <a:rPr lang="en" sz="2400" dirty="0"/>
              <a:t>Discuss known issues and plans for future work</a:t>
            </a:r>
          </a:p>
          <a:p>
            <a:pPr lvl="0">
              <a:spcBef>
                <a:spcPts val="0"/>
              </a:spcBef>
              <a:buNone/>
            </a:pPr>
            <a:endParaRPr dirty="0"/>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1479716696"/>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Node.js and Open Embedded</a:t>
            </a:r>
          </a:p>
        </p:txBody>
      </p:sp>
      <p:sp>
        <p:nvSpPr>
          <p:cNvPr id="73" name="Shape 73"/>
          <p:cNvSpPr txBox="1">
            <a:spLocks noGrp="1"/>
          </p:cNvSpPr>
          <p:nvPr>
            <p:ph sz="quarter" idx="13"/>
          </p:nvPr>
        </p:nvSpPr>
        <p:spPr>
          <a:prstGeom prst="rect">
            <a:avLst/>
          </a:prstGeom>
        </p:spPr>
        <p:txBody>
          <a:bodyPr lIns="91425" tIns="91425" rIns="91425" bIns="91425" anchor="t" anchorCtr="0">
            <a:noAutofit/>
          </a:bodyPr>
          <a:lstStyle/>
          <a:p>
            <a:pPr>
              <a:spcBef>
                <a:spcPts val="0"/>
              </a:spcBef>
            </a:pPr>
            <a:r>
              <a:rPr lang="en" sz="2400" dirty="0"/>
              <a:t>Layer index </a:t>
            </a:r>
            <a:r>
              <a:rPr lang="en" sz="2400" dirty="0" smtClean="0"/>
              <a:t>recipe search returns ~10 hits</a:t>
            </a:r>
            <a:endParaRPr lang="en" sz="2400" dirty="0"/>
          </a:p>
          <a:p>
            <a:pPr lvl="1">
              <a:spcBef>
                <a:spcPts val="0"/>
              </a:spcBef>
            </a:pPr>
            <a:r>
              <a:rPr lang="en" sz="2000" dirty="0"/>
              <a:t>We’ll be working with the meta-oe recipe </a:t>
            </a:r>
            <a:endParaRPr lang="en" sz="2000" dirty="0" smtClean="0"/>
          </a:p>
          <a:p>
            <a:pPr lvl="1">
              <a:spcBef>
                <a:spcPts val="0"/>
              </a:spcBef>
            </a:pPr>
            <a:r>
              <a:rPr lang="en" sz="2000" dirty="0" smtClean="0"/>
              <a:t>(</a:t>
            </a:r>
            <a:r>
              <a:rPr lang="en" sz="2000" dirty="0"/>
              <a:t>4.x, oldest LTS version)</a:t>
            </a:r>
          </a:p>
          <a:p>
            <a:pPr>
              <a:spcBef>
                <a:spcPts val="1800"/>
              </a:spcBef>
            </a:pPr>
            <a:r>
              <a:rPr lang="en" sz="2400" dirty="0"/>
              <a:t>More versions are available in </a:t>
            </a:r>
            <a:r>
              <a:rPr lang="en" sz="2400" u="sng" dirty="0" smtClean="0">
                <a:solidFill>
                  <a:schemeClr val="hlink"/>
                </a:solidFill>
                <a:hlinkClick r:id="rId3"/>
              </a:rPr>
              <a:t>meta-nodejs</a:t>
            </a:r>
            <a:endParaRPr lang="en" sz="2400" dirty="0"/>
          </a:p>
          <a:p>
            <a:pPr>
              <a:spcBef>
                <a:spcPts val="1800"/>
              </a:spcBef>
            </a:pPr>
            <a:r>
              <a:rPr lang="en" sz="2400" dirty="0"/>
              <a:t>Devtool support was introduced in </a:t>
            </a:r>
            <a:r>
              <a:rPr lang="en" sz="2400" dirty="0" smtClean="0"/>
              <a:t>krogoth</a:t>
            </a:r>
          </a:p>
          <a:p>
            <a:pPr lvl="1">
              <a:spcBef>
                <a:spcPts val="0"/>
              </a:spcBef>
            </a:pPr>
            <a:r>
              <a:rPr lang="en" sz="2000" dirty="0" smtClean="0"/>
              <a:t>Use </a:t>
            </a:r>
            <a:r>
              <a:rPr lang="en-US" sz="2000" dirty="0" smtClean="0"/>
              <a:t>pyro</a:t>
            </a:r>
            <a:endParaRPr lang="en" sz="2000" dirty="0"/>
          </a:p>
          <a:p>
            <a:pPr>
              <a:spcBef>
                <a:spcPts val="1800"/>
              </a:spcBef>
            </a:pPr>
            <a:r>
              <a:rPr lang="en" sz="2400" dirty="0" smtClean="0"/>
              <a:t>There’s still work to do. </a:t>
            </a:r>
            <a:r>
              <a:rPr lang="en" sz="2400" dirty="0"/>
              <a:t>See bug </a:t>
            </a:r>
            <a:r>
              <a:rPr lang="en" sz="2400" u="sng" dirty="0">
                <a:solidFill>
                  <a:schemeClr val="hlink"/>
                </a:solidFill>
                <a:hlinkClick r:id="rId4"/>
              </a:rPr>
              <a:t>#10653</a:t>
            </a:r>
            <a:r>
              <a:rPr lang="en" sz="2400" dirty="0"/>
              <a:t>. </a:t>
            </a:r>
          </a:p>
        </p:txBody>
      </p:sp>
    </p:spTree>
    <p:extLst>
      <p:ext uri="{BB962C8B-B14F-4D97-AF65-F5344CB8AC3E}">
        <p14:creationId xmlns:p14="http://schemas.microsoft.com/office/powerpoint/2010/main" val="1624068753"/>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Using devtool to generate recipe</a:t>
            </a:r>
          </a:p>
        </p:txBody>
      </p:sp>
      <p:sp>
        <p:nvSpPr>
          <p:cNvPr id="79" name="Shape 79"/>
          <p:cNvSpPr txBox="1">
            <a:spLocks noGrp="1"/>
          </p:cNvSpPr>
          <p:nvPr>
            <p:ph sz="quarter" idx="13"/>
          </p:nvPr>
        </p:nvSpPr>
        <p:spPr>
          <a:xfrm>
            <a:off x="448853" y="914400"/>
            <a:ext cx="8233186" cy="4997450"/>
          </a:xfrm>
          <a:prstGeom prst="rect">
            <a:avLst/>
          </a:prstGeom>
        </p:spPr>
        <p:txBody>
          <a:bodyPr lIns="91425" tIns="91425" rIns="91425" bIns="91425" anchor="t" anchorCtr="0">
            <a:noAutofit/>
          </a:bodyPr>
          <a:lstStyle/>
          <a:p>
            <a:pPr>
              <a:spcBef>
                <a:spcPts val="0"/>
              </a:spcBef>
              <a:spcAft>
                <a:spcPts val="0"/>
              </a:spcAft>
            </a:pPr>
            <a:r>
              <a:rPr lang="en" sz="2400" dirty="0" smtClean="0"/>
              <a:t>Go to the build directory (with a clean shell)</a:t>
            </a:r>
            <a:br>
              <a:rPr lang="en" sz="2400" dirty="0" smtClean="0"/>
            </a:br>
            <a:r>
              <a:rPr lang="en" sz="1400" dirty="0" smtClean="0">
                <a:latin typeface="Courier New" panose="02070309020205020404" pitchFamily="49" charset="0"/>
                <a:cs typeface="Courier New" panose="02070309020205020404" pitchFamily="49" charset="0"/>
              </a:rPr>
              <a:t>  </a:t>
            </a:r>
            <a:r>
              <a:rPr lang="en" sz="1400" dirty="0" smtClean="0">
                <a:latin typeface="Courier New" panose="02070309020205020404" pitchFamily="49" charset="0"/>
                <a:ea typeface="Courier New"/>
                <a:cs typeface="Courier New" panose="02070309020205020404" pitchFamily="49" charset="0"/>
                <a:sym typeface="Courier New"/>
              </a:rPr>
              <a:t>$ cd /scratch</a:t>
            </a:r>
            <a:br>
              <a:rPr lang="en" sz="1400" dirty="0" smtClean="0">
                <a:latin typeface="Courier New" panose="02070309020205020404" pitchFamily="49" charset="0"/>
                <a:ea typeface="Courier New"/>
                <a:cs typeface="Courier New" panose="02070309020205020404" pitchFamily="49" charset="0"/>
                <a:sym typeface="Courier New"/>
              </a:rPr>
            </a:br>
            <a:r>
              <a:rPr lang="en" sz="1400" dirty="0" smtClean="0">
                <a:latin typeface="Courier New" panose="02070309020205020404" pitchFamily="49" charset="0"/>
                <a:ea typeface="Courier New"/>
                <a:cs typeface="Courier New" panose="02070309020205020404" pitchFamily="49" charset="0"/>
                <a:sym typeface="Courier New"/>
              </a:rPr>
              <a:t>  $ </a:t>
            </a:r>
            <a:r>
              <a:rPr lang="en-US" sz="1400" dirty="0">
                <a:latin typeface="Courier New" panose="02070309020205020404" pitchFamily="49" charset="0"/>
                <a:ea typeface="Courier New"/>
                <a:cs typeface="Courier New" panose="02070309020205020404" pitchFamily="49" charset="0"/>
                <a:sym typeface="Courier New"/>
              </a:rPr>
              <a:t>. poky/</a:t>
            </a:r>
            <a:r>
              <a:rPr lang="en-US" sz="1400" dirty="0" err="1">
                <a:latin typeface="Courier New" panose="02070309020205020404" pitchFamily="49" charset="0"/>
                <a:ea typeface="Courier New"/>
                <a:cs typeface="Courier New" panose="02070309020205020404" pitchFamily="49" charset="0"/>
                <a:sym typeface="Courier New"/>
              </a:rPr>
              <a:t>oe</a:t>
            </a:r>
            <a:r>
              <a:rPr lang="en-US" sz="1400" dirty="0">
                <a:latin typeface="Courier New" panose="02070309020205020404" pitchFamily="49" charset="0"/>
                <a:ea typeface="Courier New"/>
                <a:cs typeface="Courier New" panose="02070309020205020404" pitchFamily="49" charset="0"/>
                <a:sym typeface="Courier New"/>
              </a:rPr>
              <a:t>-</a:t>
            </a:r>
            <a:r>
              <a:rPr lang="en-US" sz="1400" dirty="0" err="1">
                <a:latin typeface="Courier New" panose="02070309020205020404" pitchFamily="49" charset="0"/>
                <a:ea typeface="Courier New"/>
                <a:cs typeface="Courier New" panose="02070309020205020404" pitchFamily="49" charset="0"/>
                <a:sym typeface="Courier New"/>
              </a:rPr>
              <a:t>init</a:t>
            </a:r>
            <a:r>
              <a:rPr lang="en-US" sz="1400" dirty="0">
                <a:latin typeface="Courier New" panose="02070309020205020404" pitchFamily="49" charset="0"/>
                <a:ea typeface="Courier New"/>
                <a:cs typeface="Courier New" panose="02070309020205020404" pitchFamily="49" charset="0"/>
                <a:sym typeface="Courier New"/>
              </a:rPr>
              <a:t>-build-</a:t>
            </a:r>
            <a:r>
              <a:rPr lang="en-US" sz="1400" dirty="0" err="1">
                <a:latin typeface="Courier New" panose="02070309020205020404" pitchFamily="49" charset="0"/>
                <a:ea typeface="Courier New"/>
                <a:cs typeface="Courier New" panose="02070309020205020404" pitchFamily="49" charset="0"/>
                <a:sym typeface="Courier New"/>
              </a:rPr>
              <a:t>env</a:t>
            </a: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endParaRPr lang="en" sz="2400" dirty="0" smtClean="0"/>
          </a:p>
          <a:p>
            <a:pPr>
              <a:spcBef>
                <a:spcPts val="0"/>
              </a:spcBef>
              <a:spcAft>
                <a:spcPts val="0"/>
              </a:spcAft>
            </a:pPr>
            <a:r>
              <a:rPr lang="en" sz="2400" dirty="0" smtClean="0"/>
              <a:t>Create </a:t>
            </a:r>
            <a:r>
              <a:rPr lang="en" sz="2400" dirty="0"/>
              <a:t>recipe from module in </a:t>
            </a:r>
            <a:r>
              <a:rPr lang="en" sz="2400" dirty="0" smtClean="0"/>
              <a:t>registry</a:t>
            </a:r>
            <a:br>
              <a:rPr lang="en" sz="2400" dirty="0" smtClean="0"/>
            </a:br>
            <a:endParaRPr lang="en" sz="1100" dirty="0" smtClean="0"/>
          </a:p>
          <a:p>
            <a:pPr marL="600075" lvl="1">
              <a:spcBef>
                <a:spcPts val="0"/>
              </a:spcBef>
              <a:spcAft>
                <a:spcPts val="0"/>
              </a:spcAft>
              <a:buAutoNum type="alphaLcParenR"/>
            </a:pPr>
            <a:r>
              <a:rPr lang="en" sz="1400" dirty="0" smtClean="0">
                <a:latin typeface="Courier New"/>
                <a:ea typeface="Courier New"/>
                <a:cs typeface="Courier New"/>
                <a:sym typeface="Courier New"/>
              </a:rPr>
              <a:t>$ </a:t>
            </a:r>
            <a:r>
              <a:rPr lang="en" sz="1400" dirty="0">
                <a:latin typeface="Courier New"/>
                <a:ea typeface="Courier New"/>
                <a:cs typeface="Courier New"/>
                <a:sym typeface="Courier New"/>
              </a:rPr>
              <a:t>devtool add "npm://</a:t>
            </a:r>
            <a:r>
              <a:rPr lang="en" sz="1400" dirty="0" smtClean="0">
                <a:latin typeface="Courier New"/>
                <a:ea typeface="Courier New"/>
                <a:cs typeface="Courier New"/>
                <a:sym typeface="Courier New"/>
              </a:rPr>
              <a:t>registry.npmjs.org;name=mraa;version=1.5.1“</a:t>
            </a:r>
            <a:br>
              <a:rPr lang="en" sz="1400" dirty="0" smtClean="0">
                <a:latin typeface="Courier New"/>
                <a:ea typeface="Courier New"/>
                <a:cs typeface="Courier New"/>
                <a:sym typeface="Courier New"/>
              </a:rPr>
            </a:br>
            <a:r>
              <a:rPr lang="en" sz="1400" dirty="0" smtClean="0">
                <a:latin typeface="Courier New"/>
                <a:ea typeface="Courier New"/>
                <a:cs typeface="Courier New"/>
                <a:sym typeface="Courier New"/>
              </a:rPr>
              <a:t>-- or --</a:t>
            </a:r>
          </a:p>
          <a:p>
            <a:pPr marL="257175" lvl="1" indent="0">
              <a:spcBef>
                <a:spcPts val="0"/>
              </a:spcBef>
              <a:spcAft>
                <a:spcPts val="0"/>
              </a:spcAft>
              <a:buNone/>
            </a:pPr>
            <a:r>
              <a:rPr lang="en" sz="1400" dirty="0" smtClean="0">
                <a:latin typeface="Courier New" panose="02070309020205020404" pitchFamily="49" charset="0"/>
                <a:ea typeface="Courier New"/>
                <a:cs typeface="Courier New" panose="02070309020205020404" pitchFamily="49" charset="0"/>
                <a:sym typeface="Courier New"/>
              </a:rPr>
              <a:t>b) $ devtool add /scratch/src/nodejs/</a:t>
            </a:r>
            <a:r>
              <a:rPr lang="en-US" sz="1400" dirty="0" smtClean="0">
                <a:latin typeface="Courier New" panose="02070309020205020404" pitchFamily="49" charset="0"/>
                <a:ea typeface="Courier New"/>
                <a:cs typeface="Courier New" panose="02070309020205020404" pitchFamily="49" charset="0"/>
                <a:sym typeface="Courier New"/>
              </a:rPr>
              <a:t>mraa-1.5.1.tgz</a:t>
            </a:r>
            <a:endParaRPr lang="en-US" sz="1400" dirty="0">
              <a:latin typeface="Courier New" panose="02070309020205020404" pitchFamily="49" charset="0"/>
              <a:ea typeface="Courier New"/>
              <a:cs typeface="Courier New" panose="02070309020205020404" pitchFamily="49" charset="0"/>
              <a:sym typeface="Courier New"/>
            </a:endParaRPr>
          </a:p>
          <a:p>
            <a:pPr marL="257175" lvl="1" indent="0">
              <a:spcBef>
                <a:spcPts val="0"/>
              </a:spcBef>
              <a:spcAft>
                <a:spcPts val="0"/>
              </a:spcAft>
              <a:buNone/>
            </a:pP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r>
              <a:rPr lang="en" sz="2550" dirty="0" smtClean="0"/>
              <a:t>Parses </a:t>
            </a:r>
            <a:r>
              <a:rPr lang="en" sz="2550" dirty="0"/>
              <a:t>package.json </a:t>
            </a:r>
            <a:r>
              <a:rPr lang="en" sz="2550" dirty="0" smtClean="0"/>
              <a:t>for basis of recipe</a:t>
            </a:r>
          </a:p>
          <a:p>
            <a:pPr lvl="1">
              <a:spcBef>
                <a:spcPts val="0"/>
              </a:spcBef>
              <a:spcAft>
                <a:spcPts val="0"/>
              </a:spcAft>
            </a:pPr>
            <a:r>
              <a:rPr lang="en-US" sz="1800" dirty="0"/>
              <a:t>Package </a:t>
            </a:r>
            <a:r>
              <a:rPr lang="en-US" sz="1800" dirty="0" smtClean="0"/>
              <a:t>name and version</a:t>
            </a:r>
            <a:endParaRPr lang="en-US" sz="1800" dirty="0"/>
          </a:p>
          <a:p>
            <a:pPr lvl="1">
              <a:spcBef>
                <a:spcPts val="0"/>
              </a:spcBef>
              <a:spcAft>
                <a:spcPts val="0"/>
              </a:spcAft>
            </a:pPr>
            <a:r>
              <a:rPr lang="en-US" sz="1800" dirty="0"/>
              <a:t>Description, homepage</a:t>
            </a:r>
          </a:p>
          <a:p>
            <a:pPr lvl="1">
              <a:spcBef>
                <a:spcPts val="0"/>
              </a:spcBef>
              <a:spcAft>
                <a:spcPts val="0"/>
              </a:spcAft>
            </a:pPr>
            <a:r>
              <a:rPr lang="en-US" sz="1800" dirty="0"/>
              <a:t>Location of source</a:t>
            </a:r>
          </a:p>
          <a:p>
            <a:pPr lvl="1">
              <a:spcBef>
                <a:spcPts val="0"/>
              </a:spcBef>
              <a:spcAft>
                <a:spcPts val="0"/>
              </a:spcAft>
            </a:pPr>
            <a:r>
              <a:rPr lang="en-US" sz="1800" dirty="0" smtClean="0"/>
              <a:t>Licenses</a:t>
            </a:r>
            <a:br>
              <a:rPr lang="en-US" sz="1800" dirty="0" smtClean="0"/>
            </a:br>
            <a:endParaRPr lang="en-US" sz="1800" dirty="0"/>
          </a:p>
          <a:p>
            <a:pPr>
              <a:spcBef>
                <a:spcPts val="0"/>
              </a:spcBef>
              <a:spcAft>
                <a:spcPts val="0"/>
              </a:spcAft>
            </a:pPr>
            <a:r>
              <a:rPr lang="en" sz="2400" dirty="0" smtClean="0"/>
              <a:t>Recursively </a:t>
            </a:r>
            <a:r>
              <a:rPr lang="en" sz="2400" dirty="0"/>
              <a:t>goes through </a:t>
            </a:r>
            <a:r>
              <a:rPr lang="en" sz="2400" dirty="0" smtClean="0"/>
              <a:t>dependencies</a:t>
            </a:r>
          </a:p>
          <a:p>
            <a:pPr lvl="1">
              <a:spcBef>
                <a:spcPts val="0"/>
              </a:spcBef>
              <a:spcAft>
                <a:spcPts val="0"/>
              </a:spcAft>
            </a:pPr>
            <a:r>
              <a:rPr lang="en-US" sz="1800" dirty="0" smtClean="0"/>
              <a:t>Creates </a:t>
            </a:r>
            <a:r>
              <a:rPr lang="en-US" sz="1800" dirty="0" err="1"/>
              <a:t>s</a:t>
            </a:r>
            <a:r>
              <a:rPr lang="en-US" sz="1800" dirty="0" err="1" smtClean="0"/>
              <a:t>hrinkwrap</a:t>
            </a:r>
            <a:r>
              <a:rPr lang="en-US" sz="1800" dirty="0" smtClean="0"/>
              <a:t> </a:t>
            </a:r>
            <a:r>
              <a:rPr lang="en-US" sz="1800" dirty="0"/>
              <a:t>and lockdown files</a:t>
            </a:r>
          </a:p>
          <a:p>
            <a:pPr marL="457200" lvl="0" indent="0">
              <a:spcBef>
                <a:spcPts val="0"/>
              </a:spcBef>
              <a:buNone/>
            </a:pPr>
            <a:r>
              <a:rPr lang="en" sz="1400" b="0" dirty="0" smtClean="0">
                <a:latin typeface="Courier New"/>
                <a:ea typeface="Courier New"/>
                <a:cs typeface="Courier New"/>
                <a:sym typeface="Courier New"/>
              </a:rPr>
              <a:t>$ </a:t>
            </a:r>
            <a:r>
              <a:rPr lang="en" sz="1400" b="0" dirty="0">
                <a:latin typeface="Courier New"/>
                <a:ea typeface="Courier New"/>
                <a:cs typeface="Courier New"/>
                <a:sym typeface="Courier New"/>
              </a:rPr>
              <a:t>devtool edit-recipe mraa</a:t>
            </a:r>
          </a:p>
        </p:txBody>
      </p:sp>
    </p:spTree>
    <p:extLst>
      <p:ext uri="{BB962C8B-B14F-4D97-AF65-F5344CB8AC3E}">
        <p14:creationId xmlns:p14="http://schemas.microsoft.com/office/powerpoint/2010/main" val="2657974662"/>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 the hood</a:t>
            </a:r>
            <a:endParaRPr lang="en-US" sz="2800" dirty="0"/>
          </a:p>
        </p:txBody>
      </p:sp>
      <p:sp>
        <p:nvSpPr>
          <p:cNvPr id="3" name="Content Placeholder 2"/>
          <p:cNvSpPr>
            <a:spLocks noGrp="1"/>
          </p:cNvSpPr>
          <p:nvPr>
            <p:ph sz="quarter" idx="13"/>
          </p:nvPr>
        </p:nvSpPr>
        <p:spPr/>
        <p:txBody>
          <a:bodyPr/>
          <a:lstStyle/>
          <a:p>
            <a:r>
              <a:rPr lang="en-US" sz="2400" dirty="0" smtClean="0"/>
              <a:t>NPM makes it hard to limit network access to fetch task</a:t>
            </a:r>
          </a:p>
          <a:p>
            <a:r>
              <a:rPr lang="en-US" sz="2400" dirty="0" smtClean="0"/>
              <a:t>Fetch task walks dependency tree fetching </a:t>
            </a:r>
            <a:r>
              <a:rPr lang="en-US" sz="2400" dirty="0" err="1" smtClean="0"/>
              <a:t>tarballs</a:t>
            </a:r>
            <a:r>
              <a:rPr lang="en-US" sz="2400" dirty="0" smtClean="0"/>
              <a:t> from NPM registry</a:t>
            </a:r>
          </a:p>
          <a:p>
            <a:r>
              <a:rPr lang="en-US" sz="2400" dirty="0" smtClean="0"/>
              <a:t>Build task uses ‘</a:t>
            </a:r>
            <a:r>
              <a:rPr lang="en-US" sz="2400" dirty="0" err="1" smtClean="0"/>
              <a:t>npm</a:t>
            </a:r>
            <a:r>
              <a:rPr lang="en-US" sz="2400" dirty="0" smtClean="0"/>
              <a:t> install’ with registry disabled (OE specific patch) to create </a:t>
            </a:r>
            <a:r>
              <a:rPr lang="en-US" sz="2400" dirty="0" err="1" smtClean="0"/>
              <a:t>node_modules</a:t>
            </a:r>
            <a:endParaRPr lang="en-US" sz="2400" dirty="0" smtClean="0"/>
          </a:p>
          <a:p>
            <a:r>
              <a:rPr lang="en-US" sz="2400" dirty="0" smtClean="0"/>
              <a:t>Install tasks puts </a:t>
            </a:r>
            <a:r>
              <a:rPr lang="en-US" sz="2400" dirty="0" err="1" smtClean="0"/>
              <a:t>node_modules</a:t>
            </a:r>
            <a:r>
              <a:rPr lang="en-US" sz="2400" dirty="0" smtClean="0"/>
              <a:t> in correct place</a:t>
            </a:r>
            <a:endParaRPr lang="en-US" sz="2400" dirty="0"/>
          </a:p>
        </p:txBody>
      </p:sp>
    </p:spTree>
    <p:extLst>
      <p:ext uri="{BB962C8B-B14F-4D97-AF65-F5344CB8AC3E}">
        <p14:creationId xmlns:p14="http://schemas.microsoft.com/office/powerpoint/2010/main" val="21128833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Device Tree</a:t>
            </a:r>
            <a:endParaRPr lang="en-US" sz="1800" b="0" strike="noStrike" spc="-1">
              <a:solidFill>
                <a:srgbClr val="000000"/>
              </a:solidFill>
              <a:uFill>
                <a:solidFill>
                  <a:srgbClr val="FFFFFF"/>
                </a:solidFill>
              </a:uFill>
              <a:latin typeface="Arial"/>
            </a:endParaRPr>
          </a:p>
        </p:txBody>
      </p:sp>
      <p:sp>
        <p:nvSpPr>
          <p:cNvPr id="80" name="CustomShape 2"/>
          <p:cNvSpPr/>
          <p:nvPr/>
        </p:nvSpPr>
        <p:spPr>
          <a:xfrm>
            <a:off x="405720" y="774000"/>
            <a:ext cx="8232480" cy="5061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901"/>
              </a:spcBef>
              <a:buClr>
                <a:srgbClr val="0098DB"/>
              </a:buClr>
              <a:buFont typeface="Arial"/>
              <a:buChar char="•"/>
            </a:pPr>
            <a:r>
              <a:rPr lang="en-US" sz="2400" b="1" strike="noStrike" spc="-1">
                <a:solidFill>
                  <a:srgbClr val="414141"/>
                </a:solidFill>
                <a:uFill>
                  <a:solidFill>
                    <a:srgbClr val="FFFFFF"/>
                  </a:solidFill>
                </a:uFill>
                <a:latin typeface="Arial"/>
                <a:ea typeface="ＭＳ Ｐゴシック"/>
              </a:rPr>
              <a:t>Data structure describing hardware</a:t>
            </a:r>
            <a:endParaRPr lang="en-US" sz="1800" b="0" strike="noStrike" spc="-1">
              <a:solidFill>
                <a:srgbClr val="000000"/>
              </a:solidFill>
              <a:uFill>
                <a:solidFill>
                  <a:srgbClr val="FFFFFF"/>
                </a:solidFill>
              </a:uFill>
              <a:latin typeface="Arial"/>
            </a:endParaRPr>
          </a:p>
          <a:p>
            <a:pPr marL="343080" indent="-342360">
              <a:lnSpc>
                <a:spcPct val="100000"/>
              </a:lnSpc>
              <a:spcBef>
                <a:spcPts val="901"/>
              </a:spcBef>
              <a:buClr>
                <a:srgbClr val="0098DB"/>
              </a:buClr>
              <a:buFont typeface="Arial"/>
              <a:buChar char="•"/>
            </a:pPr>
            <a:r>
              <a:rPr lang="en-US" sz="2400" b="1" strike="noStrike" spc="-1">
                <a:solidFill>
                  <a:srgbClr val="414141"/>
                </a:solidFill>
                <a:uFill>
                  <a:solidFill>
                    <a:srgbClr val="FFFFFF"/>
                  </a:solidFill>
                </a:uFill>
                <a:latin typeface="Arial"/>
                <a:ea typeface="ＭＳ Ｐゴシック"/>
              </a:rPr>
              <a:t>Tree with cycles</a:t>
            </a:r>
            <a:endParaRPr lang="en-US" sz="1800" b="0" strike="noStrike" spc="-1">
              <a:solidFill>
                <a:srgbClr val="000000"/>
              </a:solidFill>
              <a:uFill>
                <a:solidFill>
                  <a:srgbClr val="FFFFFF"/>
                </a:solidFill>
              </a:uFill>
              <a:latin typeface="Arial"/>
            </a:endParaRPr>
          </a:p>
          <a:p>
            <a:pPr marL="343080" indent="-342360">
              <a:lnSpc>
                <a:spcPct val="100000"/>
              </a:lnSpc>
              <a:spcBef>
                <a:spcPts val="901"/>
              </a:spcBef>
              <a:buClr>
                <a:srgbClr val="0098DB"/>
              </a:buClr>
              <a:buFont typeface="Arial"/>
              <a:buChar char="•"/>
            </a:pPr>
            <a:r>
              <a:rPr lang="en-US" sz="2400" b="1" strike="noStrike" spc="-1">
                <a:solidFill>
                  <a:srgbClr val="414141"/>
                </a:solidFill>
                <a:uFill>
                  <a:solidFill>
                    <a:srgbClr val="FFFFFF"/>
                  </a:solidFill>
                </a:uFill>
                <a:latin typeface="Arial"/>
                <a:ea typeface="ＭＳ Ｐゴシック"/>
              </a:rPr>
              <a:t>Example:</a:t>
            </a:r>
            <a:endParaRPr lang="en-US" sz="1800" b="0" strike="noStrike" spc="-1">
              <a:solidFill>
                <a:srgbClr val="000000"/>
              </a:solidFill>
              <a:uFill>
                <a:solidFill>
                  <a:srgbClr val="FFFFFF"/>
                </a:solidFill>
              </a:uFill>
              <a:latin typeface="Arial"/>
            </a:endParaRPr>
          </a:p>
        </p:txBody>
      </p:sp>
      <p:sp>
        <p:nvSpPr>
          <p:cNvPr id="81" name="CustomShape 3"/>
          <p:cNvSpPr/>
          <p:nvPr/>
        </p:nvSpPr>
        <p:spPr>
          <a:xfrm>
            <a:off x="732240" y="2284920"/>
            <a:ext cx="7984440" cy="37497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/dts-v1/;</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#include &lt;dt-bindings/interrupt-controller/arm-gic.h&gt;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model = "V2F-1XV7 Cortex-A53x2 SMM";</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arm,hbi = &lt;0x247&gt;;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chosen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stdout-path = "serial0:38400n8";</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gic: interrupt-controller@2c001000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interrupt-controller;</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reg = &lt;0 0x2c001000 0 0x1000&gt;,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&lt;0 0x2c002000 0 0x2000&gt;,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8875482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Building and deploying</a:t>
            </a:r>
          </a:p>
        </p:txBody>
      </p:sp>
      <p:sp>
        <p:nvSpPr>
          <p:cNvPr id="85" name="Shape 85"/>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0"/>
              </a:spcAft>
            </a:pPr>
            <a:r>
              <a:rPr lang="en" sz="2400" dirty="0"/>
              <a:t>Build is really a pre-package task (apart from native gyp builds)</a:t>
            </a:r>
          </a:p>
          <a:p>
            <a:pPr marL="457200" lvl="0" indent="0">
              <a:spcBef>
                <a:spcPts val="0"/>
              </a:spcBef>
              <a:buNone/>
            </a:pPr>
            <a:r>
              <a:rPr lang="en" b="0" dirty="0">
                <a:latin typeface="Courier New"/>
                <a:ea typeface="Courier New"/>
                <a:cs typeface="Courier New"/>
                <a:sym typeface="Courier New"/>
              </a:rPr>
              <a:t>$ devtool build mraa</a:t>
            </a:r>
          </a:p>
          <a:p>
            <a:pPr>
              <a:spcBef>
                <a:spcPts val="1800"/>
              </a:spcBef>
              <a:spcAft>
                <a:spcPts val="0"/>
              </a:spcAft>
            </a:pPr>
            <a:r>
              <a:rPr lang="en" sz="2400" dirty="0"/>
              <a:t>Deploy as normal</a:t>
            </a:r>
          </a:p>
          <a:p>
            <a:pPr marL="457200" lvl="0" indent="0" rtl="0">
              <a:spcBef>
                <a:spcPts val="0"/>
              </a:spcBef>
              <a:buNone/>
            </a:pPr>
            <a:r>
              <a:rPr lang="en" b="0" dirty="0">
                <a:latin typeface="Courier New"/>
                <a:ea typeface="Courier New"/>
                <a:cs typeface="Courier New"/>
                <a:sym typeface="Courier New"/>
              </a:rPr>
              <a:t>$ devtool deploy-target -s mraa root@target_addr</a:t>
            </a:r>
          </a:p>
          <a:p>
            <a:pPr>
              <a:spcBef>
                <a:spcPts val="1800"/>
              </a:spcBef>
              <a:spcAft>
                <a:spcPts val="0"/>
              </a:spcAft>
            </a:pPr>
            <a:r>
              <a:rPr lang="en" sz="2400" dirty="0"/>
              <a:t>Is module installed on the target?</a:t>
            </a:r>
          </a:p>
          <a:p>
            <a:pPr marL="457200" lvl="0" indent="0">
              <a:spcBef>
                <a:spcPts val="0"/>
              </a:spcBef>
              <a:buNone/>
            </a:pPr>
            <a:r>
              <a:rPr lang="en" b="0" dirty="0">
                <a:latin typeface="Courier New"/>
                <a:ea typeface="Courier New"/>
                <a:cs typeface="Courier New"/>
                <a:sym typeface="Courier New"/>
              </a:rPr>
              <a:t># npm -g ls mraa</a:t>
            </a:r>
          </a:p>
        </p:txBody>
      </p:sp>
    </p:spTree>
    <p:extLst>
      <p:ext uri="{BB962C8B-B14F-4D97-AF65-F5344CB8AC3E}">
        <p14:creationId xmlns:p14="http://schemas.microsoft.com/office/powerpoint/2010/main" val="1610245169"/>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Running on target</a:t>
            </a:r>
          </a:p>
        </p:txBody>
      </p:sp>
      <p:sp>
        <p:nvSpPr>
          <p:cNvPr id="91" name="Shape 91"/>
          <p:cNvSpPr txBox="1">
            <a:spLocks noGrp="1"/>
          </p:cNvSpPr>
          <p:nvPr>
            <p:ph sz="quarter" idx="13"/>
          </p:nvPr>
        </p:nvSpPr>
        <p:spPr>
          <a:prstGeom prst="rect">
            <a:avLst/>
          </a:prstGeom>
        </p:spPr>
        <p:txBody>
          <a:bodyPr lIns="91425" tIns="91425" rIns="91425" bIns="91425" anchor="t" anchorCtr="0">
            <a:noAutofit/>
          </a:bodyPr>
          <a:lstStyle/>
          <a:p>
            <a:pPr lvl="0" rtl="0">
              <a:spcBef>
                <a:spcPts val="0"/>
              </a:spcBef>
              <a:spcAft>
                <a:spcPts val="0"/>
              </a:spcAft>
              <a:buNone/>
            </a:pPr>
            <a:r>
              <a:rPr lang="en" sz="1800" b="0" dirty="0">
                <a:latin typeface="Courier New"/>
                <a:ea typeface="Courier New"/>
                <a:cs typeface="Courier New"/>
                <a:sym typeface="Courier New"/>
              </a:rPr>
              <a:t># export NODE_PATH=/usr/lib/node_modules</a:t>
            </a:r>
          </a:p>
          <a:p>
            <a:pPr lvl="0" rtl="0">
              <a:spcBef>
                <a:spcPts val="0"/>
              </a:spcBef>
              <a:spcAft>
                <a:spcPts val="0"/>
              </a:spcAft>
              <a:buNone/>
            </a:pPr>
            <a:r>
              <a:rPr lang="en" sz="1800" b="0" dirty="0">
                <a:latin typeface="Courier New"/>
                <a:ea typeface="Courier New"/>
                <a:cs typeface="Courier New"/>
                <a:sym typeface="Courier New"/>
              </a:rPr>
              <a:t># node</a:t>
            </a:r>
          </a:p>
          <a:p>
            <a:pPr lvl="0" rtl="0">
              <a:spcBef>
                <a:spcPts val="0"/>
              </a:spcBef>
              <a:spcAft>
                <a:spcPts val="0"/>
              </a:spcAft>
              <a:buNone/>
            </a:pPr>
            <a:r>
              <a:rPr lang="en" sz="1800" b="0" dirty="0">
                <a:latin typeface="Courier New"/>
                <a:ea typeface="Courier New"/>
                <a:cs typeface="Courier New"/>
                <a:sym typeface="Courier New"/>
              </a:rPr>
              <a:t>&gt; var mraa = require(‘mraa’)</a:t>
            </a:r>
          </a:p>
          <a:p>
            <a:pPr lvl="0">
              <a:spcBef>
                <a:spcPts val="0"/>
              </a:spcBef>
              <a:spcAft>
                <a:spcPts val="0"/>
              </a:spcAft>
              <a:buClr>
                <a:schemeClr val="dk1"/>
              </a:buClr>
              <a:buSzPct val="78571"/>
              <a:buFont typeface="Arial"/>
              <a:buNone/>
            </a:pPr>
            <a:r>
              <a:rPr lang="en" sz="1800" b="0" dirty="0">
                <a:latin typeface="Courier New"/>
                <a:ea typeface="Courier New"/>
                <a:cs typeface="Courier New"/>
                <a:sym typeface="Courier New"/>
              </a:rPr>
              <a:t>&gt; console.log(‘mraa board: ‘ + mraa.getPlatformName())</a:t>
            </a:r>
          </a:p>
          <a:p>
            <a:pPr lvl="0" rtl="0">
              <a:spcBef>
                <a:spcPts val="0"/>
              </a:spcBef>
              <a:spcAft>
                <a:spcPts val="0"/>
              </a:spcAft>
              <a:buNone/>
            </a:pPr>
            <a:r>
              <a:rPr lang="en" sz="1800" b="0" dirty="0">
                <a:latin typeface="Courier New"/>
                <a:ea typeface="Courier New"/>
                <a:cs typeface="Courier New"/>
                <a:sym typeface="Courier New"/>
              </a:rPr>
              <a:t>&gt; var gpio = new mraa.Gpio(360, true, true)</a:t>
            </a:r>
          </a:p>
          <a:p>
            <a:pPr lvl="0" rtl="0">
              <a:spcBef>
                <a:spcPts val="0"/>
              </a:spcBef>
              <a:spcAft>
                <a:spcPts val="0"/>
              </a:spcAft>
              <a:buNone/>
            </a:pPr>
            <a:r>
              <a:rPr lang="en" sz="1800" b="0" dirty="0">
                <a:latin typeface="Courier New"/>
                <a:ea typeface="Courier New"/>
                <a:cs typeface="Courier New"/>
                <a:sym typeface="Courier New"/>
              </a:rPr>
              <a:t>&gt; gpio.dir(mraa.DIR_OUT)</a:t>
            </a:r>
          </a:p>
          <a:p>
            <a:pPr lvl="0">
              <a:spcBef>
                <a:spcPts val="0"/>
              </a:spcBef>
              <a:spcAft>
                <a:spcPts val="0"/>
              </a:spcAft>
              <a:buNone/>
            </a:pPr>
            <a:r>
              <a:rPr lang="en" sz="1800" b="0" dirty="0">
                <a:latin typeface="Courier New"/>
                <a:ea typeface="Courier New"/>
                <a:cs typeface="Courier New"/>
                <a:sym typeface="Courier New"/>
              </a:rPr>
              <a:t>&gt; gpio.write(1)</a:t>
            </a:r>
          </a:p>
          <a:p>
            <a:pPr lvl="0">
              <a:spcBef>
                <a:spcPts val="0"/>
              </a:spcBef>
              <a:buNone/>
            </a:pPr>
            <a:endParaRPr sz="1400" dirty="0">
              <a:latin typeface="Courier New"/>
              <a:ea typeface="Courier New"/>
              <a:cs typeface="Courier New"/>
              <a:sym typeface="Courier New"/>
            </a:endParaRPr>
          </a:p>
          <a:p>
            <a:pPr lvl="0">
              <a:spcBef>
                <a:spcPts val="0"/>
              </a:spcBef>
              <a:buNone/>
            </a:pPr>
            <a:endParaRPr dirty="0"/>
          </a:p>
        </p:txBody>
      </p:sp>
    </p:spTree>
    <p:extLst>
      <p:ext uri="{BB962C8B-B14F-4D97-AF65-F5344CB8AC3E}">
        <p14:creationId xmlns:p14="http://schemas.microsoft.com/office/powerpoint/2010/main" val="106713321"/>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Developing on target</a:t>
            </a:r>
          </a:p>
        </p:txBody>
      </p:sp>
      <p:sp>
        <p:nvSpPr>
          <p:cNvPr id="97" name="Shape 97"/>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1000"/>
              </a:spcAft>
            </a:pPr>
            <a:r>
              <a:rPr lang="en" sz="2400" dirty="0"/>
              <a:t>Many ways of doing this. Let’s keep it simple </a:t>
            </a:r>
          </a:p>
          <a:p>
            <a:pPr>
              <a:spcBef>
                <a:spcPts val="0"/>
              </a:spcBef>
              <a:spcAft>
                <a:spcPts val="0"/>
              </a:spcAft>
            </a:pPr>
            <a:r>
              <a:rPr lang="en" sz="2400" dirty="0"/>
              <a:t>On your </a:t>
            </a:r>
            <a:r>
              <a:rPr lang="en" sz="2400" dirty="0" smtClean="0"/>
              <a:t>target</a:t>
            </a:r>
            <a:br>
              <a:rPr lang="en" sz="2400" dirty="0" smtClean="0"/>
            </a:br>
            <a:endParaRPr lang="en" sz="2400" dirty="0" smtClean="0"/>
          </a:p>
          <a:p>
            <a:pPr marL="457200" lvl="0" indent="0">
              <a:spcBef>
                <a:spcPts val="0"/>
              </a:spcBef>
              <a:spcAft>
                <a:spcPts val="0"/>
              </a:spcAft>
              <a:buNone/>
            </a:pPr>
            <a:r>
              <a:rPr lang="en" sz="1800" b="0" dirty="0" smtClean="0">
                <a:latin typeface="Courier New"/>
                <a:ea typeface="Courier New"/>
                <a:cs typeface="Courier New"/>
                <a:sym typeface="Courier New"/>
              </a:rPr>
              <a:t># mkdir mmax-blinker</a:t>
            </a:r>
          </a:p>
          <a:p>
            <a:pPr marL="457200" lvl="0" indent="0">
              <a:spcBef>
                <a:spcPts val="0"/>
              </a:spcBef>
              <a:buNone/>
            </a:pPr>
            <a:r>
              <a:rPr lang="en" sz="1800" b="0" dirty="0" smtClean="0">
                <a:latin typeface="Courier New"/>
                <a:ea typeface="Courier New"/>
                <a:cs typeface="Courier New"/>
                <a:sym typeface="Courier New"/>
              </a:rPr>
              <a:t># </a:t>
            </a:r>
            <a:r>
              <a:rPr lang="en" sz="1800" b="0" dirty="0">
                <a:latin typeface="Courier New"/>
                <a:ea typeface="Courier New"/>
                <a:cs typeface="Courier New"/>
                <a:sym typeface="Courier New"/>
              </a:rPr>
              <a:t>cd </a:t>
            </a:r>
            <a:r>
              <a:rPr lang="en" sz="1800" b="0" dirty="0" smtClean="0">
                <a:latin typeface="Courier New"/>
                <a:ea typeface="Courier New"/>
                <a:cs typeface="Courier New"/>
                <a:sym typeface="Courier New"/>
              </a:rPr>
              <a:t>mmax-blinker</a:t>
            </a:r>
          </a:p>
          <a:p>
            <a:pPr marL="457200" lvl="0" indent="0">
              <a:spcBef>
                <a:spcPts val="0"/>
              </a:spcBef>
              <a:buNone/>
            </a:pPr>
            <a:endParaRPr lang="en" sz="1800" b="0" dirty="0">
              <a:latin typeface="Courier New"/>
              <a:ea typeface="Courier New"/>
              <a:cs typeface="Courier New"/>
              <a:sym typeface="Courier New"/>
            </a:endParaRPr>
          </a:p>
          <a:p>
            <a:pPr>
              <a:spcBef>
                <a:spcPts val="0"/>
              </a:spcBef>
              <a:spcAft>
                <a:spcPts val="0"/>
              </a:spcAft>
            </a:pPr>
            <a:r>
              <a:rPr lang="en" sz="2400" dirty="0"/>
              <a:t>Write some code and test </a:t>
            </a:r>
            <a:r>
              <a:rPr lang="en" sz="2400" dirty="0" smtClean="0"/>
              <a:t>it</a:t>
            </a:r>
          </a:p>
          <a:p>
            <a:pPr lvl="1">
              <a:spcBef>
                <a:spcPts val="0"/>
              </a:spcBef>
              <a:spcAft>
                <a:spcPts val="0"/>
              </a:spcAft>
              <a:buNone/>
            </a:pP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cp</a:t>
            </a:r>
            <a:r>
              <a:rPr lang="en-US" sz="1800" b="0" dirty="0">
                <a:latin typeface="Courier New" panose="02070309020205020404" pitchFamily="49" charset="0"/>
                <a:cs typeface="Courier New" panose="02070309020205020404" pitchFamily="49" charset="0"/>
              </a:rPr>
              <a:t> $NODE_PATH/</a:t>
            </a:r>
            <a:r>
              <a:rPr lang="en-US" sz="1800" b="0" dirty="0" err="1">
                <a:latin typeface="Courier New" panose="02070309020205020404" pitchFamily="49" charset="0"/>
                <a:cs typeface="Courier New" panose="02070309020205020404" pitchFamily="49" charset="0"/>
              </a:rPr>
              <a:t>mraa</a:t>
            </a:r>
            <a:r>
              <a:rPr lang="en-US" sz="1800" b="0" dirty="0">
                <a:latin typeface="Courier New" panose="02070309020205020404" pitchFamily="49" charset="0"/>
                <a:cs typeface="Courier New" panose="02070309020205020404" pitchFamily="49" charset="0"/>
              </a:rPr>
              <a:t>/examples/</a:t>
            </a:r>
            <a:r>
              <a:rPr lang="en-US" sz="1800" b="0" dirty="0" err="1">
                <a:latin typeface="Courier New" panose="02070309020205020404" pitchFamily="49" charset="0"/>
                <a:cs typeface="Courier New" panose="02070309020205020404" pitchFamily="49" charset="0"/>
              </a:rPr>
              <a:t>javascript</a:t>
            </a:r>
            <a:r>
              <a:rPr lang="en-US" sz="1800" b="0" dirty="0">
                <a:latin typeface="Courier New" panose="02070309020205020404" pitchFamily="49" charset="0"/>
                <a:cs typeface="Courier New" panose="02070309020205020404" pitchFamily="49" charset="0"/>
              </a:rPr>
              <a:t>/Blink-IO.js .</a:t>
            </a: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vi </a:t>
            </a:r>
            <a:r>
              <a:rPr lang="en-US" sz="1800" b="0" dirty="0" smtClean="0">
                <a:latin typeface="Courier New" panose="02070309020205020404" pitchFamily="49" charset="0"/>
                <a:cs typeface="Courier New" panose="02070309020205020404" pitchFamily="49" charset="0"/>
              </a:rPr>
              <a:t>Blink-IO.js</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6">
              <a:spcBef>
                <a:spcPts val="0"/>
              </a:spcBef>
              <a:spcAft>
                <a:spcPts val="0"/>
              </a:spcAft>
              <a:buNone/>
            </a:pPr>
            <a:r>
              <a:rPr lang="en-US" sz="1600" dirty="0" smtClean="0">
                <a:cs typeface="Courier New" panose="02070309020205020404" pitchFamily="49" charset="0"/>
              </a:rPr>
              <a:t>change GPIO to “raw” id 360</a:t>
            </a:r>
            <a:endParaRPr lang="en-US" sz="1600" dirty="0">
              <a:cs typeface="Courier New" panose="02070309020205020404" pitchFamily="49" charset="0"/>
            </a:endParaRPr>
          </a:p>
          <a:p>
            <a:pPr lvl="6">
              <a:spcBef>
                <a:spcPts val="0"/>
              </a:spcBef>
              <a:spcAft>
                <a:spcPts val="0"/>
              </a:spcAft>
              <a:buNone/>
            </a:pPr>
            <a:r>
              <a:rPr lang="en-US" sz="1600" dirty="0">
                <a:cs typeface="Courier New" panose="02070309020205020404" pitchFamily="49" charset="0"/>
              </a:rPr>
              <a:t>add #!/</a:t>
            </a:r>
            <a:r>
              <a:rPr lang="en-US" sz="1600" dirty="0" err="1">
                <a:cs typeface="Courier New" panose="02070309020205020404" pitchFamily="49" charset="0"/>
              </a:rPr>
              <a:t>usr</a:t>
            </a:r>
            <a:r>
              <a:rPr lang="en-US" sz="1600" dirty="0">
                <a:cs typeface="Courier New" panose="02070309020205020404" pitchFamily="49" charset="0"/>
              </a:rPr>
              <a:t>/bin/node</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node Blink-IO.js</a:t>
            </a:r>
          </a:p>
          <a:p>
            <a:pPr lvl="0">
              <a:spcBef>
                <a:spcPts val="0"/>
              </a:spcBef>
              <a:spcAft>
                <a:spcPts val="0"/>
              </a:spcAft>
              <a:buNone/>
            </a:pPr>
            <a:r>
              <a:rPr lang="en" dirty="0"/>
              <a:t/>
            </a:r>
            <a:br>
              <a:rPr lang="en" dirty="0"/>
            </a:br>
            <a:endParaRPr lang="en" dirty="0"/>
          </a:p>
          <a:p>
            <a:pPr lvl="0">
              <a:spcBef>
                <a:spcPts val="0"/>
              </a:spcBef>
              <a:buNone/>
            </a:pPr>
            <a:endParaRPr dirty="0"/>
          </a:p>
        </p:txBody>
      </p:sp>
    </p:spTree>
    <p:extLst>
      <p:ext uri="{BB962C8B-B14F-4D97-AF65-F5344CB8AC3E}">
        <p14:creationId xmlns:p14="http://schemas.microsoft.com/office/powerpoint/2010/main" val="1135709541"/>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NPM module on target</a:t>
            </a:r>
          </a:p>
        </p:txBody>
      </p:sp>
      <p:sp>
        <p:nvSpPr>
          <p:cNvPr id="3" name="Content Placeholder 2"/>
          <p:cNvSpPr>
            <a:spLocks noGrp="1"/>
          </p:cNvSpPr>
          <p:nvPr>
            <p:ph sz="quarter" idx="13"/>
          </p:nvPr>
        </p:nvSpPr>
        <p:spPr/>
        <p:txBody>
          <a:bodyPr/>
          <a:lstStyle/>
          <a:p>
            <a:r>
              <a:rPr lang="en-US" sz="2400" dirty="0"/>
              <a:t>Create </a:t>
            </a:r>
            <a:r>
              <a:rPr lang="en-US" sz="2400" dirty="0" err="1" smtClean="0"/>
              <a:t>package.json</a:t>
            </a:r>
            <a:endParaRPr lang="en-US" sz="2400" dirty="0"/>
          </a:p>
          <a:p>
            <a:pPr marL="257175" lvl="1" indent="0">
              <a:spcBef>
                <a:spcPts val="0"/>
              </a:spcBef>
              <a:buNone/>
            </a:pPr>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cp</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$NODE_PATH/</a:t>
            </a:r>
            <a:r>
              <a:rPr lang="en-US" sz="1800" dirty="0" err="1" smtClean="0">
                <a:latin typeface="Courier New" panose="02070309020205020404" pitchFamily="49" charset="0"/>
                <a:cs typeface="Courier New" panose="02070309020205020404" pitchFamily="49" charset="0"/>
              </a:rPr>
              <a:t>mraa</a:t>
            </a:r>
            <a:r>
              <a:rPr lang="en-US" sz="1800" dirty="0" smtClean="0">
                <a:latin typeface="Courier New" panose="02070309020205020404" pitchFamily="49" charset="0"/>
                <a:cs typeface="Courier New" panose="02070309020205020404" pitchFamily="49" charset="0"/>
              </a:rPr>
              <a:t>/COPYING </a:t>
            </a:r>
            <a:r>
              <a:rPr lang="en-US" sz="1800" dirty="0">
                <a:latin typeface="Courier New" panose="02070309020205020404" pitchFamily="49" charset="0"/>
                <a:cs typeface="Courier New" panose="02070309020205020404" pitchFamily="49" charset="0"/>
              </a:rPr>
              <a:t>.</a:t>
            </a:r>
          </a:p>
          <a:p>
            <a:pPr marL="257175"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init</a:t>
            </a:r>
            <a:endParaRPr lang="en-US" sz="1800" dirty="0">
              <a:latin typeface="Courier New" panose="02070309020205020404" pitchFamily="49" charset="0"/>
              <a:cs typeface="Courier New" panose="02070309020205020404" pitchFamily="49" charset="0"/>
            </a:endParaRPr>
          </a:p>
          <a:p>
            <a:pPr marL="257175" lvl="1" indent="0">
              <a:spcBef>
                <a:spcPts val="0"/>
              </a:spcBef>
              <a:buNone/>
            </a:pPr>
            <a:r>
              <a:rPr lang="en-US" sz="1800" dirty="0">
                <a:latin typeface="Courier New" panose="02070309020205020404" pitchFamily="49" charset="0"/>
                <a:cs typeface="Courier New" panose="02070309020205020404" pitchFamily="49" charset="0"/>
              </a:rPr>
              <a:t># vi </a:t>
            </a:r>
            <a:r>
              <a:rPr lang="en-US" sz="1800" dirty="0" err="1" smtClean="0">
                <a:latin typeface="Courier New" panose="02070309020205020404" pitchFamily="49" charset="0"/>
                <a:cs typeface="Courier New" panose="02070309020205020404" pitchFamily="49" charset="0"/>
              </a:rPr>
              <a:t>package.json</a:t>
            </a:r>
            <a:r>
              <a:rPr lang="en-US" sz="1800" dirty="0" smtClean="0">
                <a:latin typeface="Courier New" panose="02070309020205020404" pitchFamily="49" charset="0"/>
                <a:cs typeface="Courier New" panose="02070309020205020404" pitchFamily="49" charset="0"/>
              </a:rPr>
              <a:t/>
            </a:r>
            <a:br>
              <a:rPr lang="en-US" sz="1800" dirty="0" smtClean="0">
                <a:latin typeface="Courier New" panose="02070309020205020404" pitchFamily="49" charset="0"/>
                <a:cs typeface="Courier New" panose="02070309020205020404" pitchFamily="49" charset="0"/>
              </a:rPr>
            </a:br>
            <a:endParaRPr lang="en-US" sz="1800" dirty="0" smtClean="0">
              <a:latin typeface="Courier New" panose="02070309020205020404" pitchFamily="49" charset="0"/>
              <a:cs typeface="Courier New" panose="02070309020205020404" pitchFamily="49" charset="0"/>
            </a:endParaRPr>
          </a:p>
          <a:p>
            <a:pPr marL="257175" lvl="5" indent="0">
              <a:spcBef>
                <a:spcPts val="0"/>
              </a:spcBef>
              <a:buNone/>
            </a:pPr>
            <a:r>
              <a:rPr lang="en-US" sz="1800" b="0" dirty="0">
                <a:latin typeface="+mn-lt"/>
                <a:cs typeface="Courier New" panose="02070309020205020404" pitchFamily="49" charset="0"/>
              </a:rPr>
              <a:t>A</a:t>
            </a:r>
            <a:r>
              <a:rPr lang="en-US" sz="1800" b="0" dirty="0" smtClean="0">
                <a:latin typeface="+mn-lt"/>
                <a:cs typeface="Courier New" panose="02070309020205020404" pitchFamily="49" charset="0"/>
              </a:rPr>
              <a:t>dd </a:t>
            </a:r>
            <a:r>
              <a:rPr lang="en-US" sz="1800" b="0" dirty="0">
                <a:latin typeface="+mn-lt"/>
                <a:cs typeface="Courier New" panose="02070309020205020404" pitchFamily="49" charset="0"/>
              </a:rPr>
              <a:t>“bin” </a:t>
            </a:r>
            <a:r>
              <a:rPr lang="en-US" sz="1800" b="0" dirty="0" smtClean="0">
                <a:latin typeface="+mn-lt"/>
                <a:cs typeface="Courier New" panose="02070309020205020404" pitchFamily="49" charset="0"/>
              </a:rPr>
              <a:t>entry. Local dependency for </a:t>
            </a:r>
            <a:r>
              <a:rPr lang="en-US" sz="1800" b="0" dirty="0" err="1" smtClean="0">
                <a:latin typeface="+mn-lt"/>
                <a:cs typeface="Courier New" panose="02070309020205020404" pitchFamily="49" charset="0"/>
              </a:rPr>
              <a:t>mraa</a:t>
            </a:r>
            <a:r>
              <a:rPr lang="en-US" sz="1800" b="0" dirty="0" smtClean="0">
                <a:latin typeface="+mn-lt"/>
                <a:cs typeface="Courier New" panose="02070309020205020404" pitchFamily="49" charset="0"/>
              </a:rPr>
              <a:t> (or skip)</a:t>
            </a:r>
            <a:endParaRPr lang="en-US" sz="1800" b="0" dirty="0">
              <a:latin typeface="+mn-lt"/>
              <a:cs typeface="Courier New" panose="02070309020205020404" pitchFamily="49" charset="0"/>
            </a:endParaRPr>
          </a:p>
          <a:p>
            <a:r>
              <a:rPr lang="en-US" sz="2400" dirty="0" smtClean="0"/>
              <a:t>Install</a:t>
            </a:r>
            <a:endParaRPr lang="en-US" sz="2400" dirty="0"/>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-g install</a:t>
            </a:r>
          </a:p>
          <a:p>
            <a:r>
              <a:rPr lang="en-US" sz="2400" dirty="0"/>
              <a:t>Test</a:t>
            </a:r>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mmax</a:t>
            </a:r>
            <a:r>
              <a:rPr lang="en-US" sz="1800" dirty="0">
                <a:latin typeface="Courier New" panose="02070309020205020404" pitchFamily="49" charset="0"/>
                <a:cs typeface="Courier New" panose="02070309020205020404" pitchFamily="49" charset="0"/>
              </a:rPr>
              <a:t>-blinker</a:t>
            </a:r>
          </a:p>
          <a:p>
            <a:endParaRPr lang="en-US" dirty="0"/>
          </a:p>
        </p:txBody>
      </p:sp>
    </p:spTree>
    <p:extLst>
      <p:ext uri="{BB962C8B-B14F-4D97-AF65-F5344CB8AC3E}">
        <p14:creationId xmlns:p14="http://schemas.microsoft.com/office/powerpoint/2010/main" val="3194360662"/>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package for your application</a:t>
            </a:r>
            <a:endParaRPr lang="en-US" sz="2800" dirty="0"/>
          </a:p>
        </p:txBody>
      </p:sp>
      <p:sp>
        <p:nvSpPr>
          <p:cNvPr id="3" name="Content Placeholder 2"/>
          <p:cNvSpPr>
            <a:spLocks noGrp="1"/>
          </p:cNvSpPr>
          <p:nvPr>
            <p:ph sz="quarter" idx="13"/>
          </p:nvPr>
        </p:nvSpPr>
        <p:spPr/>
        <p:txBody>
          <a:bodyPr/>
          <a:lstStyle/>
          <a:p>
            <a:r>
              <a:rPr lang="en-US" sz="2400" dirty="0" smtClean="0"/>
              <a:t>Copy files to build host</a:t>
            </a:r>
          </a:p>
          <a:p>
            <a:pPr marL="257175" lvl="1" indent="0">
              <a:buNone/>
            </a:pPr>
            <a:r>
              <a:rPr lang="en-US" sz="1800" dirty="0" err="1">
                <a:latin typeface="Courier New" panose="02070309020205020404" pitchFamily="49" charset="0"/>
                <a:cs typeface="Courier New" panose="02070309020205020404" pitchFamily="49" charset="0"/>
              </a:rPr>
              <a:t>s</a:t>
            </a:r>
            <a:r>
              <a:rPr lang="en-US" sz="1800" dirty="0" err="1" smtClean="0">
                <a:latin typeface="Courier New" panose="02070309020205020404" pitchFamily="49" charset="0"/>
                <a:cs typeface="Courier New" panose="02070309020205020404" pitchFamily="49" charset="0"/>
              </a:rPr>
              <a:t>cp</a:t>
            </a:r>
            <a:r>
              <a:rPr lang="en-US" sz="1800" dirty="0" smtClean="0">
                <a:latin typeface="Courier New" panose="02070309020205020404" pitchFamily="49" charset="0"/>
                <a:cs typeface="Courier New" panose="02070309020205020404" pitchFamily="49" charset="0"/>
              </a:rPr>
              <a:t> –r </a:t>
            </a:r>
            <a:r>
              <a:rPr lang="en-US" sz="1800" dirty="0" err="1" smtClean="0">
                <a:latin typeface="Courier New" panose="02070309020205020404" pitchFamily="49" charset="0"/>
                <a:cs typeface="Courier New" panose="02070309020205020404" pitchFamily="49" charset="0"/>
                <a:hlinkClick r:id="rId2"/>
              </a:rPr>
              <a:t>root@x.x.x.x:mmax-blinker</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Check dependencies</a:t>
            </a:r>
          </a:p>
          <a:p>
            <a:pPr lvl="1"/>
            <a:r>
              <a:rPr lang="en-US" dirty="0" smtClean="0"/>
              <a:t>Local dependencies are for development only</a:t>
            </a:r>
          </a:p>
          <a:p>
            <a:r>
              <a:rPr lang="en-US" sz="2400" dirty="0" smtClean="0"/>
              <a:t>Now create package</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add /path/to/</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edit-recipe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 </a:t>
            </a:r>
          </a:p>
          <a:p>
            <a:pPr lvl="1"/>
            <a:endParaRPr lang="en-US" dirty="0"/>
          </a:p>
        </p:txBody>
      </p:sp>
    </p:spTree>
    <p:extLst>
      <p:ext uri="{BB962C8B-B14F-4D97-AF65-F5344CB8AC3E}">
        <p14:creationId xmlns:p14="http://schemas.microsoft.com/office/powerpoint/2010/main" val="2751750801"/>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Build, deploy and run application</a:t>
            </a:r>
            <a:endParaRPr lang="en-US" sz="2800" dirty="0"/>
          </a:p>
        </p:txBody>
      </p:sp>
      <p:sp>
        <p:nvSpPr>
          <p:cNvPr id="3" name="Content Placeholder 2"/>
          <p:cNvSpPr>
            <a:spLocks noGrp="1"/>
          </p:cNvSpPr>
          <p:nvPr>
            <p:ph sz="quarter" idx="13"/>
          </p:nvPr>
        </p:nvSpPr>
        <p:spPr/>
        <p:txBody>
          <a:bodyPr/>
          <a:lstStyle/>
          <a:p>
            <a:r>
              <a:rPr lang="en-US" sz="2400" dirty="0" smtClean="0"/>
              <a:t>Build</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Deploy</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devtool</a:t>
            </a:r>
            <a:r>
              <a:rPr lang="en-US" sz="1600" dirty="0" smtClean="0">
                <a:latin typeface="Courier New" panose="02070309020205020404" pitchFamily="49" charset="0"/>
                <a:cs typeface="Courier New" panose="02070309020205020404" pitchFamily="49" charset="0"/>
              </a:rPr>
              <a:t> deploy-target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 </a:t>
            </a:r>
            <a:r>
              <a:rPr lang="en-US" sz="1600" dirty="0" err="1" smtClean="0">
                <a:latin typeface="Courier New" panose="02070309020205020404" pitchFamily="49" charset="0"/>
                <a:cs typeface="Courier New" panose="02070309020205020404" pitchFamily="49" charset="0"/>
                <a:hlinkClick r:id="rId2"/>
              </a:rPr>
              <a:t>root@x.x.x.x</a:t>
            </a:r>
            <a:endParaRPr lang="en-US" sz="1600" dirty="0" smtClean="0">
              <a:latin typeface="Courier New" panose="02070309020205020404" pitchFamily="49" charset="0"/>
              <a:cs typeface="Courier New" panose="02070309020205020404" pitchFamily="49" charset="0"/>
            </a:endParaRPr>
          </a:p>
          <a:p>
            <a:pPr marL="257175" lvl="1" indent="0">
              <a:buNone/>
            </a:pPr>
            <a:r>
              <a:rPr lang="en-US" sz="1600" dirty="0" smtClean="0">
                <a:latin typeface="Courier New" panose="02070309020205020404" pitchFamily="49" charset="0"/>
                <a:cs typeface="Courier New" panose="02070309020205020404" pitchFamily="49" charset="0"/>
              </a:rPr>
              <a:t># ln -s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/lib/</a:t>
            </a:r>
            <a:r>
              <a:rPr lang="en-US" sz="1600" dirty="0" err="1" smtClean="0">
                <a:latin typeface="Courier New" panose="02070309020205020404" pitchFamily="49" charset="0"/>
                <a:cs typeface="Courier New" panose="02070309020205020404" pitchFamily="49" charset="0"/>
              </a:rPr>
              <a:t>node_modules</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-blinker/Blink-IO.js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chmod</a:t>
            </a:r>
            <a:r>
              <a:rPr lang="en-US" sz="1600" dirty="0" smtClean="0">
                <a:latin typeface="Courier New" panose="02070309020205020404" pitchFamily="49" charset="0"/>
                <a:cs typeface="Courier New" panose="02070309020205020404" pitchFamily="49" charset="0"/>
              </a:rPr>
              <a:t> +x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r>
              <a:rPr lang="en-US" sz="2400" dirty="0" smtClean="0">
                <a:latin typeface="+mj-lt"/>
                <a:cs typeface="Courier New" panose="02070309020205020404" pitchFamily="49" charset="0"/>
              </a:rPr>
              <a:t>Run</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endParaRPr lang="en-US" sz="1600" dirty="0">
              <a:latin typeface="Courier New" panose="02070309020205020404" pitchFamily="49" charset="0"/>
              <a:cs typeface="Courier New" panose="02070309020205020404" pitchFamily="49" charset="0"/>
            </a:endParaRPr>
          </a:p>
          <a:p>
            <a:pPr marL="257175" lvl="1" indent="0">
              <a:buNone/>
            </a:pPr>
            <a:endParaRPr lang="en-US" sz="1800" dirty="0" smtClean="0">
              <a:latin typeface="Courier New" panose="02070309020205020404" pitchFamily="49" charset="0"/>
              <a:cs typeface="Courier New" panose="02070309020205020404" pitchFamily="49" charset="0"/>
            </a:endParaRPr>
          </a:p>
          <a:p>
            <a:pPr lvl="1"/>
            <a:endParaRPr lang="en-US" dirty="0" smtClean="0"/>
          </a:p>
          <a:p>
            <a:endParaRPr lang="en-US" dirty="0"/>
          </a:p>
        </p:txBody>
      </p:sp>
    </p:spTree>
    <p:extLst>
      <p:ext uri="{BB962C8B-B14F-4D97-AF65-F5344CB8AC3E}">
        <p14:creationId xmlns:p14="http://schemas.microsoft.com/office/powerpoint/2010/main" val="2308275978"/>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Keep in Touch</a:t>
            </a:r>
            <a:endParaRPr lang="en-US" sz="2800"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wiki.yoctoproject.org/wiki/Nodejs_Workflow_Improvements</a:t>
            </a:r>
            <a:endParaRPr lang="en-US" dirty="0" smtClean="0"/>
          </a:p>
          <a:p>
            <a:endParaRPr lang="en-US" dirty="0"/>
          </a:p>
        </p:txBody>
      </p:sp>
    </p:spTree>
    <p:extLst>
      <p:ext uri="{BB962C8B-B14F-4D97-AF65-F5344CB8AC3E}">
        <p14:creationId xmlns:p14="http://schemas.microsoft.com/office/powerpoint/2010/main" val="338556985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Problem – Variable hardware</a:t>
            </a:r>
            <a:endParaRPr lang="en-US" sz="1800" b="0" strike="noStrike" spc="-1">
              <a:solidFill>
                <a:srgbClr val="000000"/>
              </a:solidFill>
              <a:uFill>
                <a:solidFill>
                  <a:srgbClr val="FFFFFF"/>
                </a:solidFill>
              </a:uFill>
              <a:latin typeface="Arial"/>
            </a:endParaRPr>
          </a:p>
        </p:txBody>
      </p:sp>
      <p:sp>
        <p:nvSpPr>
          <p:cNvPr id="83"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DT started on machines the size of little fridge</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HW was mostly static</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DT was baked into PROM, optionally modified by bootloader</a:t>
            </a: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DT was good, so it spread</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First PPC, embedded PPC, then ARM …</a:t>
            </a: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There always was slightly variable hardware</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Solved by patching DT in bootloader</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Solved by carrying multiple DTs</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Solved by co-operation of board files and DT</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 all that does not scale</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347531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Problem – Variable hardware – 201x edition</a:t>
            </a:r>
            <a:endParaRPr lang="en-US" sz="1800" b="0" strike="noStrike" spc="-1">
              <a:solidFill>
                <a:srgbClr val="000000"/>
              </a:solidFill>
              <a:uFill>
                <a:solidFill>
                  <a:srgbClr val="FFFFFF"/>
                </a:solidFill>
              </a:uFill>
              <a:latin typeface="Arial"/>
            </a:endParaRPr>
          </a:p>
        </p:txBody>
      </p:sp>
      <p:sp>
        <p:nvSpPr>
          <p:cNvPr id="85"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Come 201x, variable HW became easy to make:</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Cheap devkits with hats, lures, capes, …</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FPGAs and SoC+FPGAs became commonplace …</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=&gt; Combinatorial explosion of possible HW configurations</a:t>
            </a: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Solution retaining developers’ sanity</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Describe only the piece of HW that is being added</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Combine these descriptions to create a DT for the system</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Enter DT overlays</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44648200"/>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Device Tree Overlays</a:t>
            </a:r>
            <a:endParaRPr lang="en-US" sz="1800" b="0" strike="noStrike" spc="-1">
              <a:solidFill>
                <a:srgbClr val="000000"/>
              </a:solidFill>
              <a:uFill>
                <a:solidFill>
                  <a:srgbClr val="FFFFFF"/>
                </a:solidFill>
              </a:uFill>
              <a:latin typeface="Arial"/>
            </a:endParaRPr>
          </a:p>
        </p:txBody>
      </p:sp>
      <p:sp>
        <p:nvSpPr>
          <p:cNvPr id="87" name="CustomShape 2"/>
          <p:cNvSpPr/>
          <p:nvPr/>
        </p:nvSpPr>
        <p:spPr>
          <a:xfrm>
            <a:off x="427680" y="553856"/>
            <a:ext cx="8232480" cy="6054048"/>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DT: Data structure describing hardware</a:t>
            </a:r>
            <a:endParaRPr lang="en-US" sz="1800" b="0" strike="noStrike" spc="-1" dirty="0">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DTO: necessary change(s) to the DT to support particular feature</a:t>
            </a:r>
            <a:endParaRPr lang="en-US" sz="1800" b="0" strike="noStrike" spc="-1" dirty="0">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dirty="0">
                <a:solidFill>
                  <a:srgbClr val="414141"/>
                </a:solidFill>
                <a:uFill>
                  <a:solidFill>
                    <a:srgbClr val="FFFFFF"/>
                  </a:solidFill>
                </a:uFill>
                <a:latin typeface="Arial"/>
                <a:ea typeface="ＭＳ Ｐゴシック"/>
              </a:rPr>
              <a:t>Example: an expansion board, a hardware quirk,...</a:t>
            </a:r>
            <a:endParaRPr lang="en-US" sz="1800" b="0" strike="noStrike" spc="-1" dirty="0">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Example DTO:</a:t>
            </a:r>
            <a:endParaRPr lang="en-US" sz="1800" b="0" strike="noStrike" spc="-1" dirty="0">
              <a:solidFill>
                <a:srgbClr val="000000"/>
              </a:solidFill>
              <a:uFill>
                <a:solidFill>
                  <a:srgbClr val="FFFFFF"/>
                </a:solidFill>
              </a:uFill>
              <a:latin typeface="Arial"/>
            </a:endParaRPr>
          </a:p>
        </p:txBody>
      </p:sp>
      <p:sp>
        <p:nvSpPr>
          <p:cNvPr id="88" name="CustomShape 3"/>
          <p:cNvSpPr/>
          <p:nvPr/>
        </p:nvSpPr>
        <p:spPr>
          <a:xfrm>
            <a:off x="732240" y="2332060"/>
            <a:ext cx="7984440" cy="36831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uFill>
                  <a:solidFill>
                    <a:srgbClr val="FFFFFF"/>
                  </a:solidFill>
                </a:uFill>
                <a:latin typeface="Courier New"/>
                <a:ea typeface="ＭＳ Ｐゴシック"/>
              </a:rPr>
              <a:t>/dts-v1/;</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/plugin/;</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#address-cells = &lt;1&gt;;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#size-cells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fragment@0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target-path =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__overlay__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#address-cells = &lt;1&gt;;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#size-cells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hello@0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compatible = "</a:t>
            </a:r>
            <a:r>
              <a:rPr lang="en-US" sz="1600" b="0" strike="noStrike" spc="-1" dirty="0" err="1">
                <a:solidFill>
                  <a:srgbClr val="37424A"/>
                </a:solidFill>
                <a:uFill>
                  <a:solidFill>
                    <a:srgbClr val="FFFFFF"/>
                  </a:solidFill>
                </a:uFill>
                <a:latin typeface="Courier New"/>
                <a:ea typeface="ＭＳ Ｐゴシック"/>
              </a:rPr>
              <a:t>hello,dto</a:t>
            </a: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      };      };</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861429899"/>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Advanced DTO example</a:t>
            </a:r>
            <a:endParaRPr lang="en-US" sz="1800" b="0" strike="noStrike" spc="-1">
              <a:solidFill>
                <a:srgbClr val="000000"/>
              </a:solidFill>
              <a:uFill>
                <a:solidFill>
                  <a:srgbClr val="FFFFFF"/>
                </a:solidFill>
              </a:uFill>
              <a:latin typeface="Arial"/>
            </a:endParaRPr>
          </a:p>
        </p:txBody>
      </p:sp>
      <p:sp>
        <p:nvSpPr>
          <p:cNvPr id="90" name="CustomShape 2"/>
          <p:cNvSpPr/>
          <p:nvPr/>
        </p:nvSpPr>
        <p:spPr>
          <a:xfrm>
            <a:off x="575100" y="695960"/>
            <a:ext cx="7984440" cy="53319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uFill>
                  <a:solidFill>
                    <a:srgbClr val="FFFFFF"/>
                  </a:solidFill>
                </a:uFill>
                <a:latin typeface="Courier New"/>
                <a:ea typeface="ＭＳ Ｐゴシック"/>
              </a:rPr>
              <a:t>/dts-v1/;</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/plugin/;</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fragment@2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&lt;2&gt;;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target-path = "/</a:t>
            </a:r>
            <a:r>
              <a:rPr lang="en-US" sz="1600" b="0" strike="noStrike" spc="-1" dirty="0" err="1">
                <a:solidFill>
                  <a:srgbClr val="37424A"/>
                </a:solidFill>
                <a:uFill>
                  <a:solidFill>
                    <a:srgbClr val="FFFFFF"/>
                  </a:solidFill>
                </a:uFill>
                <a:latin typeface="Courier New"/>
                <a:ea typeface="ＭＳ Ｐゴシック"/>
              </a:rPr>
              <a:t>soc</a:t>
            </a:r>
            <a:r>
              <a:rPr lang="en-US" sz="1600" b="0" strike="noStrike" spc="-1" dirty="0">
                <a:solidFill>
                  <a:srgbClr val="37424A"/>
                </a:solidFill>
                <a:uFill>
                  <a:solidFill>
                    <a:srgbClr val="FFFFFF"/>
                  </a:solidFill>
                </a:uFill>
                <a:latin typeface="Courier New"/>
                <a:ea typeface="ＭＳ Ｐゴシック"/>
              </a:rPr>
              <a:t>/usb@ffb40000";</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__overlay__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status = "okay";</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fragment@3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&lt;3&gt;;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target-path = "/</a:t>
            </a:r>
            <a:r>
              <a:rPr lang="en-US" sz="1600" b="0" strike="noStrike" spc="-1" dirty="0" err="1">
                <a:solidFill>
                  <a:srgbClr val="37424A"/>
                </a:solidFill>
                <a:uFill>
                  <a:solidFill>
                    <a:srgbClr val="FFFFFF"/>
                  </a:solidFill>
                </a:uFill>
                <a:latin typeface="Courier New"/>
                <a:ea typeface="ＭＳ Ｐゴシック"/>
              </a:rPr>
              <a:t>soc</a:t>
            </a:r>
            <a:r>
              <a:rPr lang="en-US" sz="1600" b="0" strike="noStrike" spc="-1" dirty="0">
                <a:solidFill>
                  <a:srgbClr val="37424A"/>
                </a:solidFill>
                <a:uFill>
                  <a:solidFill>
                    <a:srgbClr val="FFFFFF"/>
                  </a:solidFill>
                </a:uFill>
                <a:latin typeface="Courier New"/>
                <a:ea typeface="ＭＳ Ｐゴシック"/>
              </a:rPr>
              <a:t>/ethernet@ff700000";</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__overlay__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status = "okay";</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phy</a:t>
            </a:r>
            <a:r>
              <a:rPr lang="en-US" sz="1600" b="0" strike="noStrike" spc="-1" dirty="0">
                <a:solidFill>
                  <a:srgbClr val="37424A"/>
                </a:solidFill>
                <a:uFill>
                  <a:solidFill>
                    <a:srgbClr val="FFFFFF"/>
                  </a:solidFill>
                </a:uFill>
                <a:latin typeface="Courier New"/>
                <a:ea typeface="ＭＳ Ｐゴシック"/>
              </a:rPr>
              <a:t>-mode = "</a:t>
            </a:r>
            <a:r>
              <a:rPr lang="en-US" sz="1600" b="0" strike="noStrike" spc="-1" dirty="0" err="1">
                <a:solidFill>
                  <a:srgbClr val="37424A"/>
                </a:solidFill>
                <a:uFill>
                  <a:solidFill>
                    <a:srgbClr val="FFFFFF"/>
                  </a:solidFill>
                </a:uFill>
                <a:latin typeface="Courier New"/>
                <a:ea typeface="ＭＳ Ｐゴシック"/>
              </a:rPr>
              <a:t>gmii</a:t>
            </a: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69996830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Hands-on</a:t>
            </a:r>
            <a:endParaRPr lang="en-US" sz="1800" b="0" strike="noStrike" spc="-1">
              <a:solidFill>
                <a:srgbClr val="000000"/>
              </a:solidFill>
              <a:uFill>
                <a:solidFill>
                  <a:srgbClr val="FFFFFF"/>
                </a:solidFill>
              </a:uFill>
              <a:latin typeface="Arial"/>
            </a:endParaRPr>
          </a:p>
        </p:txBody>
      </p:sp>
      <p:sp>
        <p:nvSpPr>
          <p:cNvPr id="92"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Use </a:t>
            </a:r>
            <a:r>
              <a:rPr lang="en-US" sz="2000" b="1" strike="noStrike" spc="-1" dirty="0">
                <a:solidFill>
                  <a:srgbClr val="414141"/>
                </a:solidFill>
                <a:uFill>
                  <a:solidFill>
                    <a:srgbClr val="FFFFFF"/>
                  </a:solidFill>
                </a:uFill>
                <a:latin typeface="Arial"/>
                <a:ea typeface="ＭＳ Ｐゴシック"/>
              </a:rPr>
              <a:t>pre-prepared meta-</a:t>
            </a:r>
            <a:r>
              <a:rPr lang="en-US" sz="2000" b="1" strike="noStrike" spc="-1" dirty="0" err="1">
                <a:solidFill>
                  <a:srgbClr val="414141"/>
                </a:solidFill>
                <a:uFill>
                  <a:solidFill>
                    <a:srgbClr val="FFFFFF"/>
                  </a:solidFill>
                </a:uFill>
                <a:latin typeface="Arial"/>
                <a:ea typeface="ＭＳ Ｐゴシック"/>
              </a:rPr>
              <a:t>dto</a:t>
            </a:r>
            <a:r>
              <a:rPr lang="en-US" sz="2000" b="1" strike="noStrike" spc="-1" dirty="0">
                <a:solidFill>
                  <a:srgbClr val="414141"/>
                </a:solidFill>
                <a:uFill>
                  <a:solidFill>
                    <a:srgbClr val="FFFFFF"/>
                  </a:solidFill>
                </a:uFill>
                <a:latin typeface="Arial"/>
                <a:ea typeface="ＭＳ Ｐゴシック"/>
              </a:rPr>
              <a:t>-</a:t>
            </a:r>
            <a:r>
              <a:rPr lang="en-US" sz="2000" b="1" strike="noStrike" spc="-1" dirty="0" err="1">
                <a:solidFill>
                  <a:srgbClr val="414141"/>
                </a:solidFill>
                <a:uFill>
                  <a:solidFill>
                    <a:srgbClr val="FFFFFF"/>
                  </a:solidFill>
                </a:uFill>
                <a:latin typeface="Arial"/>
                <a:ea typeface="ＭＳ Ｐゴシック"/>
              </a:rPr>
              <a:t>microdemo</a:t>
            </a:r>
            <a:r>
              <a:rPr lang="en-US" sz="2000" b="1" strike="noStrike" spc="-1" dirty="0">
                <a:solidFill>
                  <a:srgbClr val="414141"/>
                </a:solidFill>
                <a:uFill>
                  <a:solidFill>
                    <a:srgbClr val="FFFFFF"/>
                  </a:solidFill>
                </a:uFill>
                <a:latin typeface="Arial"/>
                <a:ea typeface="ＭＳ Ｐゴシック"/>
              </a:rPr>
              <a:t> layer</a:t>
            </a:r>
            <a:endParaRPr lang="en-US" sz="1800" b="0" strike="noStrike" spc="-1" dirty="0">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meta-</a:t>
            </a:r>
            <a:r>
              <a:rPr lang="en-US" sz="2000" b="1" strike="noStrike" spc="-1" dirty="0" err="1">
                <a:solidFill>
                  <a:srgbClr val="414141"/>
                </a:solidFill>
                <a:uFill>
                  <a:solidFill>
                    <a:srgbClr val="FFFFFF"/>
                  </a:solidFill>
                </a:uFill>
                <a:latin typeface="Arial"/>
                <a:ea typeface="ＭＳ Ｐゴシック"/>
              </a:rPr>
              <a:t>dto</a:t>
            </a:r>
            <a:r>
              <a:rPr lang="en-US" sz="2000" b="1" strike="noStrike" spc="-1" dirty="0">
                <a:solidFill>
                  <a:srgbClr val="414141"/>
                </a:solidFill>
                <a:uFill>
                  <a:solidFill>
                    <a:srgbClr val="FFFFFF"/>
                  </a:solidFill>
                </a:uFill>
                <a:latin typeface="Arial"/>
                <a:ea typeface="ＭＳ Ｐゴシック"/>
              </a:rPr>
              <a:t>-demo contains:</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Kernel patch with DTO loader with </a:t>
            </a:r>
            <a:r>
              <a:rPr lang="en-US" sz="2000" b="1" strike="noStrike" spc="-1" dirty="0" err="1">
                <a:solidFill>
                  <a:srgbClr val="414141"/>
                </a:solidFill>
                <a:uFill>
                  <a:solidFill>
                    <a:srgbClr val="FFFFFF"/>
                  </a:solidFill>
                </a:uFill>
                <a:latin typeface="Arial"/>
                <a:ea typeface="ＭＳ Ｐゴシック"/>
              </a:rPr>
              <a:t>ConfigFS</a:t>
            </a:r>
            <a:r>
              <a:rPr lang="en-US" sz="2000" b="1" strike="noStrike" spc="-1" dirty="0">
                <a:solidFill>
                  <a:srgbClr val="414141"/>
                </a:solidFill>
                <a:uFill>
                  <a:solidFill>
                    <a:srgbClr val="FFFFFF"/>
                  </a:solidFill>
                </a:uFill>
                <a:latin typeface="Arial"/>
                <a:ea typeface="ＭＳ Ｐゴシック"/>
              </a:rPr>
              <a:t> interface</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Kernel </a:t>
            </a:r>
            <a:r>
              <a:rPr lang="en-US" sz="2000" b="1" strike="noStrike" spc="-1" dirty="0" err="1">
                <a:solidFill>
                  <a:srgbClr val="414141"/>
                </a:solidFill>
                <a:uFill>
                  <a:solidFill>
                    <a:srgbClr val="FFFFFF"/>
                  </a:solidFill>
                </a:uFill>
                <a:latin typeface="Arial"/>
                <a:ea typeface="ＭＳ Ｐゴシック"/>
              </a:rPr>
              <a:t>config</a:t>
            </a:r>
            <a:r>
              <a:rPr lang="en-US" sz="2000" b="1" strike="noStrike" spc="-1" dirty="0">
                <a:solidFill>
                  <a:srgbClr val="414141"/>
                </a:solidFill>
                <a:uFill>
                  <a:solidFill>
                    <a:srgbClr val="FFFFFF"/>
                  </a:solidFill>
                </a:uFill>
                <a:latin typeface="Arial"/>
                <a:ea typeface="ＭＳ Ｐゴシック"/>
              </a:rPr>
              <a:t> fragment to enable the DTO and loader</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Demo module</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Demo DTO source ( hello-</a:t>
            </a:r>
            <a:r>
              <a:rPr lang="en-US" sz="2000" b="1" strike="noStrike" spc="-1" dirty="0" err="1">
                <a:solidFill>
                  <a:srgbClr val="414141"/>
                </a:solidFill>
                <a:uFill>
                  <a:solidFill>
                    <a:srgbClr val="FFFFFF"/>
                  </a:solidFill>
                </a:uFill>
                <a:latin typeface="Arial"/>
                <a:ea typeface="ＭＳ Ｐゴシック"/>
              </a:rPr>
              <a:t>dto.dts</a:t>
            </a:r>
            <a:r>
              <a:rPr lang="en-US" sz="2000" b="1" strike="noStrike" spc="-1" dirty="0">
                <a:solidFill>
                  <a:srgbClr val="414141"/>
                </a:solidFill>
                <a:uFill>
                  <a:solidFill>
                    <a:srgbClr val="FFFFFF"/>
                  </a:solidFill>
                </a:uFill>
                <a:latin typeface="Arial"/>
                <a:ea typeface="ＭＳ Ｐゴシック"/>
              </a:rPr>
              <a:t> )</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core-image-</a:t>
            </a:r>
            <a:r>
              <a:rPr lang="en-US" sz="2000" b="1" strike="noStrike" spc="-1" dirty="0" err="1">
                <a:solidFill>
                  <a:srgbClr val="414141"/>
                </a:solidFill>
                <a:uFill>
                  <a:solidFill>
                    <a:srgbClr val="FFFFFF"/>
                  </a:solidFill>
                </a:uFill>
                <a:latin typeface="Arial"/>
                <a:ea typeface="ＭＳ Ｐゴシック"/>
              </a:rPr>
              <a:t>dto</a:t>
            </a:r>
            <a:r>
              <a:rPr lang="en-US" sz="2000" b="1" strike="noStrike" spc="-1" dirty="0">
                <a:solidFill>
                  <a:srgbClr val="414141"/>
                </a:solidFill>
                <a:uFill>
                  <a:solidFill>
                    <a:srgbClr val="FFFFFF"/>
                  </a:solidFill>
                </a:uFill>
                <a:latin typeface="Arial"/>
                <a:ea typeface="ＭＳ Ｐゴシック"/>
              </a:rPr>
              <a:t>-</a:t>
            </a:r>
            <a:r>
              <a:rPr lang="en-US" sz="2000" b="1" strike="noStrike" spc="-1" dirty="0" err="1">
                <a:solidFill>
                  <a:srgbClr val="414141"/>
                </a:solidFill>
                <a:uFill>
                  <a:solidFill>
                    <a:srgbClr val="FFFFFF"/>
                  </a:solidFill>
                </a:uFill>
                <a:latin typeface="Arial"/>
                <a:ea typeface="ＭＳ Ｐゴシック"/>
              </a:rPr>
              <a:t>microdemo</a:t>
            </a:r>
            <a:r>
              <a:rPr lang="en-US" sz="2000" b="1" strike="noStrike" spc="-1" dirty="0">
                <a:solidFill>
                  <a:srgbClr val="414141"/>
                </a:solidFill>
                <a:uFill>
                  <a:solidFill>
                    <a:srgbClr val="FFFFFF"/>
                  </a:solidFill>
                </a:uFill>
                <a:latin typeface="Arial"/>
                <a:ea typeface="ＭＳ Ｐゴシック"/>
              </a:rPr>
              <a:t> derivative from</a:t>
            </a:r>
            <a:r>
              <a:rPr lang="en-US" sz="1800" b="0" strike="noStrike" spc="-1" dirty="0">
                <a:solidFill>
                  <a:srgbClr val="414141"/>
                </a:solidFill>
                <a:uFill>
                  <a:solidFill>
                    <a:srgbClr val="FFFFFF"/>
                  </a:solidFill>
                </a:uFill>
                <a:latin typeface="Arial"/>
                <a:ea typeface="ＭＳ Ｐゴシック"/>
              </a:rPr>
              <a:t>
</a:t>
            </a:r>
            <a:r>
              <a:rPr lang="en-US" sz="2000" b="1" strike="noStrike" spc="-1" dirty="0">
                <a:solidFill>
                  <a:srgbClr val="414141"/>
                </a:solidFill>
                <a:uFill>
                  <a:solidFill>
                    <a:srgbClr val="FFFFFF"/>
                  </a:solidFill>
                </a:uFill>
                <a:latin typeface="Arial"/>
                <a:ea typeface="ＭＳ Ｐゴシック"/>
              </a:rPr>
              <a:t>core-image-minimal with added DTO examples and DTC</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44893178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Hands-on 1/2</a:t>
            </a:r>
            <a:endParaRPr lang="en-US" sz="1800" b="0" strike="noStrike" spc="-1">
              <a:solidFill>
                <a:srgbClr val="000000"/>
              </a:solidFill>
              <a:uFill>
                <a:solidFill>
                  <a:srgbClr val="FFFFFF"/>
                </a:solidFill>
              </a:uFill>
              <a:latin typeface="Arial"/>
            </a:endParaRPr>
          </a:p>
        </p:txBody>
      </p:sp>
      <p:sp>
        <p:nvSpPr>
          <p:cNvPr id="94"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Add meta-dto-demo to bblayers.conf BBLAYERS:</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Rebuild virtual/kernel and core-image-dto-microdemo</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Start the new image in QEMU</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p:txBody>
      </p:sp>
      <p:sp>
        <p:nvSpPr>
          <p:cNvPr id="95" name="CustomShape 3"/>
          <p:cNvSpPr/>
          <p:nvPr/>
        </p:nvSpPr>
        <p:spPr>
          <a:xfrm>
            <a:off x="732240" y="1770840"/>
            <a:ext cx="7984440" cy="37872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${EDITOR} conf/bblayers.conf</a:t>
            </a:r>
            <a:endParaRPr lang="en-US" sz="1800" b="0" strike="noStrike" spc="-1">
              <a:solidFill>
                <a:srgbClr val="000000"/>
              </a:solidFill>
              <a:uFill>
                <a:solidFill>
                  <a:srgbClr val="FFFFFF"/>
                </a:solidFill>
              </a:uFill>
              <a:latin typeface="Arial"/>
            </a:endParaRPr>
          </a:p>
        </p:txBody>
      </p:sp>
      <p:sp>
        <p:nvSpPr>
          <p:cNvPr id="96" name="CustomShape 4"/>
          <p:cNvSpPr/>
          <p:nvPr/>
        </p:nvSpPr>
        <p:spPr>
          <a:xfrm>
            <a:off x="732240" y="2752920"/>
            <a:ext cx="7984440" cy="6213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bitbake -c cleansstate virtual/kernel</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bitbake core-image-dto-microdemo</a:t>
            </a:r>
            <a:endParaRPr lang="en-US" sz="1800" b="0" strike="noStrike" spc="-1">
              <a:solidFill>
                <a:srgbClr val="000000"/>
              </a:solidFill>
              <a:uFill>
                <a:solidFill>
                  <a:srgbClr val="FFFFFF"/>
                </a:solidFill>
              </a:uFill>
              <a:latin typeface="Arial"/>
            </a:endParaRPr>
          </a:p>
        </p:txBody>
      </p:sp>
      <p:sp>
        <p:nvSpPr>
          <p:cNvPr id="97" name="CustomShape 5"/>
          <p:cNvSpPr/>
          <p:nvPr/>
        </p:nvSpPr>
        <p:spPr>
          <a:xfrm>
            <a:off x="732240" y="4228920"/>
            <a:ext cx="7984440" cy="37872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runqemu qemuarm</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828814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Hands-on 2/2</a:t>
            </a:r>
            <a:endParaRPr lang="en-US" sz="1800" b="0" strike="noStrike" spc="-1">
              <a:solidFill>
                <a:srgbClr val="000000"/>
              </a:solidFill>
              <a:uFill>
                <a:solidFill>
                  <a:srgbClr val="FFFFFF"/>
                </a:solidFill>
              </a:uFill>
              <a:latin typeface="Arial"/>
            </a:endParaRPr>
          </a:p>
        </p:txBody>
      </p:sp>
      <p:sp>
        <p:nvSpPr>
          <p:cNvPr id="99"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Compile DTO</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Load DTO</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Unload DTO</a:t>
            </a:r>
            <a:endParaRPr lang="en-US" sz="1800" b="0" strike="noStrike" spc="-1">
              <a:solidFill>
                <a:srgbClr val="000000"/>
              </a:solidFill>
              <a:uFill>
                <a:solidFill>
                  <a:srgbClr val="FFFFFF"/>
                </a:solidFill>
              </a:uFill>
              <a:latin typeface="Arial"/>
            </a:endParaRPr>
          </a:p>
        </p:txBody>
      </p:sp>
      <p:sp>
        <p:nvSpPr>
          <p:cNvPr id="100" name="CustomShape 3"/>
          <p:cNvSpPr/>
          <p:nvPr/>
        </p:nvSpPr>
        <p:spPr>
          <a:xfrm>
            <a:off x="732240" y="1719000"/>
            <a:ext cx="7984440" cy="662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dtc -I dts -O dtb /lib/firmware/dto/hello-dto.dts &gt;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/tmp/hello-dto.dtb</a:t>
            </a:r>
            <a:endParaRPr lang="en-US" sz="1800" b="0" strike="noStrike" spc="-1">
              <a:solidFill>
                <a:srgbClr val="000000"/>
              </a:solidFill>
              <a:uFill>
                <a:solidFill>
                  <a:srgbClr val="FFFFFF"/>
                </a:solidFill>
              </a:uFill>
              <a:latin typeface="Arial"/>
            </a:endParaRPr>
          </a:p>
        </p:txBody>
      </p:sp>
      <p:sp>
        <p:nvSpPr>
          <p:cNvPr id="101" name="CustomShape 4"/>
          <p:cNvSpPr/>
          <p:nvPr/>
        </p:nvSpPr>
        <p:spPr>
          <a:xfrm>
            <a:off x="732240" y="3205080"/>
            <a:ext cx="7984440" cy="9093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mkdir /sys/kernel/config/device-tree/overlays/mydto</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cat /tmp/hello-dto.dtb &gt;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/sys/kernel/config/device-tree/overlays/mydto/dtbo</a:t>
            </a:r>
            <a:endParaRPr lang="en-US" sz="1800" b="0" strike="noStrike" spc="-1">
              <a:solidFill>
                <a:srgbClr val="000000"/>
              </a:solidFill>
              <a:uFill>
                <a:solidFill>
                  <a:srgbClr val="FFFFFF"/>
                </a:solidFill>
              </a:uFill>
              <a:latin typeface="Arial"/>
            </a:endParaRPr>
          </a:p>
        </p:txBody>
      </p:sp>
      <p:sp>
        <p:nvSpPr>
          <p:cNvPr id="102" name="CustomShape 5"/>
          <p:cNvSpPr/>
          <p:nvPr/>
        </p:nvSpPr>
        <p:spPr>
          <a:xfrm>
            <a:off x="732240" y="4655160"/>
            <a:ext cx="7984440" cy="37368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rmdir /sys/kernel/config/device-tree/overlays/mydto</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02840135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encore</a:t>
            </a:r>
            <a:endParaRPr lang="en-US" sz="1800" b="0" strike="noStrike" spc="-1">
              <a:solidFill>
                <a:srgbClr val="000000"/>
              </a:solidFill>
              <a:uFill>
                <a:solidFill>
                  <a:srgbClr val="FFFFFF"/>
                </a:solidFill>
              </a:uFill>
              <a:latin typeface="Arial"/>
            </a:endParaRPr>
          </a:p>
        </p:txBody>
      </p:sp>
      <p:sp>
        <p:nvSpPr>
          <p:cNvPr id="104"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DTOs can be used to operate SoC+FPGA hardware</a:t>
            </a: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Done using FPGA manager in Linux</a:t>
            </a:r>
            <a:endParaRPr lang="en-US" sz="1800" b="0" strike="noStrike" spc="-1">
              <a:solidFill>
                <a:srgbClr val="000000"/>
              </a:solidFill>
              <a:uFill>
                <a:solidFill>
                  <a:srgbClr val="FFFFFF"/>
                </a:solidFill>
              </a:uFill>
              <a:latin typeface="Arial"/>
            </a:endParaRPr>
          </a:p>
        </p:txBody>
      </p:sp>
      <p:sp>
        <p:nvSpPr>
          <p:cNvPr id="105" name="CustomShape 3"/>
          <p:cNvSpPr/>
          <p:nvPr/>
        </p:nvSpPr>
        <p:spPr>
          <a:xfrm>
            <a:off x="732240" y="1645920"/>
            <a:ext cx="7984440" cy="43887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fragment@0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reg = &lt;0&gt;;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 controlling bridge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target-path = "/soc/fpgamgr@ff706000/bridge@0";</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__overlay__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#address-cells = &lt;1&gt;;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#size-cells = &lt;1&gt;;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area@0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compatible = "fpga-area";</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#address-cells = &lt;2&gt;;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#size-cells = &lt;1&gt;;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ranges = &lt;0 0x00000000 0xff200000 0x00080000&gt;;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firmware-name = "fpga/bitstream.rbf";</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fpga_version@0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compatible = "vendor,fpgablock-1.0";</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reg = &lt;0 0x0 0x04&gt;;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4633607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Content:</a:t>
            </a:r>
            <a:endParaRPr lang="en-US" dirty="0"/>
          </a:p>
          <a:p>
            <a:pPr lvl="1"/>
            <a:r>
              <a:rPr lang="en-US" u="sng" dirty="0"/>
              <a:t>https://wiki.yoctoproject.org/wiki/DevDay_Prague_2017</a:t>
            </a:r>
            <a:endParaRPr lang="en-US" u="sng" dirty="0"/>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p>
          <a:p>
            <a:pPr lvl="1"/>
            <a:r>
              <a:rPr lang="en-US" dirty="0" smtClean="0"/>
              <a:t>Serial (Linux: “screen”, Windows: e.g. “</a:t>
            </a:r>
            <a:r>
              <a:rPr lang="en-US" dirty="0" err="1" smtClean="0"/>
              <a:t>Teraterm</a:t>
            </a:r>
            <a:r>
              <a:rPr lang="en-US" dirty="0" smtClean="0"/>
              <a:t>”)</a:t>
            </a:r>
          </a:p>
          <a:p>
            <a:pPr lvl="1"/>
            <a:endParaRPr lang="en-US" dirty="0"/>
          </a:p>
          <a:p>
            <a:r>
              <a:rPr lang="en-US" dirty="0"/>
              <a:t>Wireless Registration</a:t>
            </a:r>
            <a:r>
              <a:rPr lang="en-US" dirty="0" smtClean="0"/>
              <a:t>:</a:t>
            </a:r>
            <a:endParaRPr lang="en-US" dirty="0" smtClean="0"/>
          </a:p>
          <a:p>
            <a:pPr lvl="1"/>
            <a:r>
              <a:rPr lang="en-US" dirty="0" smtClean="0"/>
              <a:t>TBD</a:t>
            </a:r>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a:t>
            </a:r>
            <a:r>
              <a:rPr lang="en-US" dirty="0" smtClean="0">
                <a:cs typeface="Arial" charset="0"/>
              </a:rPr>
              <a:t>Four</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err="1" smtClean="0">
                <a:latin typeface="Arial" charset="0"/>
              </a:rPr>
              <a:t>Userspace</a:t>
            </a:r>
            <a:r>
              <a:rPr lang="en-US" dirty="0">
                <a:latin typeface="Arial" charset="0"/>
              </a:rPr>
              <a:t>: </a:t>
            </a:r>
            <a:r>
              <a:rPr lang="en-US" dirty="0" smtClean="0">
                <a:latin typeface="Arial" charset="0"/>
              </a:rPr>
              <a:t>Advanced Topics</a:t>
            </a:r>
          </a:p>
          <a:p>
            <a:pPr eaLnBrk="1" hangingPunct="1">
              <a:spcBef>
                <a:spcPts val="900"/>
              </a:spcBef>
            </a:pPr>
            <a:r>
              <a:rPr lang="en-US" dirty="0">
                <a:latin typeface="Arial" charset="0"/>
              </a:rPr>
              <a:t>Rudi </a:t>
            </a:r>
            <a:r>
              <a:rPr lang="en-US" dirty="0" smtClean="0">
                <a:latin typeface="Arial" charset="0"/>
              </a:rPr>
              <a:t>Streif</a:t>
            </a:r>
          </a:p>
          <a:p>
            <a:pPr eaLnBrk="1" hangingPunct="1">
              <a:spcBef>
                <a:spcPts val="900"/>
              </a:spcBef>
            </a:pPr>
            <a:r>
              <a:rPr lang="en-US" dirty="0" smtClean="0">
                <a:latin typeface="Arial" charset="0"/>
                <a:cs typeface="Arial" charset="0"/>
              </a:rPr>
              <a:t>(given by David Reyna)</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145187469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What We Are Going To Do</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945573"/>
            <a:ext cx="8233186" cy="5065118"/>
          </a:xfrm>
        </p:spPr>
        <p:txBody>
          <a:bodyPr/>
          <a:lstStyle/>
          <a:p>
            <a:r>
              <a:rPr lang="en-US" sz="2000" b="0" spc="-1" dirty="0">
                <a:uFill>
                  <a:solidFill>
                    <a:srgbClr val="FFFFFF"/>
                  </a:solidFill>
                </a:uFill>
              </a:rPr>
              <a:t>Most of your development work will likely be developing your own software packages, building them with the </a:t>
            </a:r>
            <a:r>
              <a:rPr lang="en-US" sz="2000" b="0" spc="-1" dirty="0" err="1">
                <a:uFill>
                  <a:solidFill>
                    <a:srgbClr val="FFFFFF"/>
                  </a:solidFill>
                </a:uFill>
              </a:rPr>
              <a:t>Yocto</a:t>
            </a:r>
            <a:r>
              <a:rPr lang="en-US" sz="2000" b="0" spc="-1" dirty="0">
                <a:uFill>
                  <a:solidFill>
                    <a:srgbClr val="FFFFFF"/>
                  </a:solidFill>
                </a:uFill>
              </a:rPr>
              <a:t> Project and installing them into a root file system built with the </a:t>
            </a:r>
            <a:r>
              <a:rPr lang="en-US" sz="2000" b="0" spc="-1" dirty="0" err="1">
                <a:uFill>
                  <a:solidFill>
                    <a:srgbClr val="FFFFFF"/>
                  </a:solidFill>
                </a:uFill>
              </a:rPr>
              <a:t>Yocto</a:t>
            </a:r>
            <a:r>
              <a:rPr lang="en-US" sz="2000" b="0" spc="-1" dirty="0">
                <a:uFill>
                  <a:solidFill>
                    <a:srgbClr val="FFFFFF"/>
                  </a:solidFill>
                </a:uFill>
              </a:rPr>
              <a:t> Project.</a:t>
            </a:r>
          </a:p>
          <a:p>
            <a:r>
              <a:rPr lang="en-US" sz="2000" b="0" spc="-1" dirty="0">
                <a:uFill>
                  <a:solidFill>
                    <a:srgbClr val="FFFFFF"/>
                  </a:solidFill>
                </a:uFill>
              </a:rPr>
              <a:t>Let’s look at some typical tasks beyond creating the base recipe:</a:t>
            </a:r>
          </a:p>
          <a:p>
            <a:pPr lvl="1"/>
            <a:r>
              <a:rPr lang="en-US" sz="1800" b="0" spc="-1" dirty="0">
                <a:uFill>
                  <a:solidFill>
                    <a:srgbClr val="FFFFFF"/>
                  </a:solidFill>
                </a:uFill>
              </a:rPr>
              <a:t>Customizing Packaging</a:t>
            </a:r>
          </a:p>
          <a:p>
            <a:pPr lvl="1"/>
            <a:r>
              <a:rPr lang="en-US" sz="2000" b="0" spc="-1" dirty="0">
                <a:uFill>
                  <a:solidFill>
                    <a:srgbClr val="FFFFFF"/>
                  </a:solidFill>
                </a:uFill>
              </a:rPr>
              <a:t>Package Installation Scripts</a:t>
            </a:r>
          </a:p>
          <a:p>
            <a:pPr lvl="1"/>
            <a:r>
              <a:rPr lang="en-US" sz="2000" b="0" spc="-1" dirty="0">
                <a:uFill>
                  <a:solidFill>
                    <a:srgbClr val="FFFFFF"/>
                  </a:solidFill>
                </a:uFill>
              </a:rPr>
              <a:t>System Services</a:t>
            </a:r>
          </a:p>
          <a:p>
            <a:endParaRPr lang="en-US" sz="2000" b="0" spc="-1" dirty="0">
              <a:uFill>
                <a:solidFill>
                  <a:srgbClr val="FFFFFF"/>
                </a:solidFill>
              </a:uFill>
            </a:endParaRPr>
          </a:p>
        </p:txBody>
      </p:sp>
    </p:spTree>
    <p:extLst>
      <p:ext uri="{BB962C8B-B14F-4D97-AF65-F5344CB8AC3E}">
        <p14:creationId xmlns:p14="http://schemas.microsoft.com/office/powerpoint/2010/main" val="16575253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73934"/>
            <a:ext cx="8233186" cy="4992382"/>
          </a:xfrm>
        </p:spPr>
        <p:txBody>
          <a:bodyPr/>
          <a:lstStyle/>
          <a:p>
            <a:r>
              <a:rPr lang="en-US" sz="2000" spc="-1" dirty="0">
                <a:uFill>
                  <a:solidFill>
                    <a:srgbClr val="FFFFFF"/>
                  </a:solidFill>
                </a:uFill>
              </a:rPr>
              <a:t>Initialize the Build </a:t>
            </a:r>
            <a:r>
              <a:rPr lang="en-US" sz="2000" spc="-1" dirty="0" smtClean="0">
                <a:uFill>
                  <a:solidFill>
                    <a:srgbClr val="FFFFFF"/>
                  </a:solidFill>
                </a:uFill>
              </a:rPr>
              <a:t>Environment (IN A CLEAN SHELL)</a:t>
            </a:r>
            <a:endParaRPr lang="en-US" sz="2000" spc="-1" dirty="0">
              <a:uFill>
                <a:solidFill>
                  <a:srgbClr val="FFFFFF"/>
                </a:solidFill>
              </a:uFill>
            </a:endParaRPr>
          </a:p>
          <a:p>
            <a:pPr lvl="1"/>
            <a:r>
              <a:rPr lang="en-US" sz="1600" spc="-1" dirty="0">
                <a:uFill>
                  <a:solidFill>
                    <a:srgbClr val="FFFFFF"/>
                  </a:solidFill>
                </a:uFill>
                <a:latin typeface="Courier"/>
              </a:rPr>
              <a:t>cd /scratch/working</a:t>
            </a:r>
          </a:p>
          <a:p>
            <a:pPr lvl="1"/>
            <a:r>
              <a:rPr lang="en-US" sz="1600" b="0" spc="-1" dirty="0">
                <a:uFill>
                  <a:solidFill>
                    <a:srgbClr val="FFFFFF"/>
                  </a:solidFill>
                </a:uFill>
                <a:latin typeface="Courier"/>
              </a:rPr>
              <a:t>source ../poky/</a:t>
            </a:r>
            <a:r>
              <a:rPr lang="en-US" sz="1600" b="0" spc="-1" dirty="0" err="1">
                <a:uFill>
                  <a:solidFill>
                    <a:srgbClr val="FFFFFF"/>
                  </a:solidFill>
                </a:uFill>
                <a:latin typeface="Courier"/>
              </a:rPr>
              <a:t>oe</a:t>
            </a:r>
            <a:r>
              <a:rPr lang="en-US" sz="1600" b="0" spc="-1" dirty="0">
                <a:uFill>
                  <a:solidFill>
                    <a:srgbClr val="FFFFFF"/>
                  </a:solidFill>
                </a:uFill>
                <a:latin typeface="Courier"/>
              </a:rPr>
              <a:t>-</a:t>
            </a:r>
            <a:r>
              <a:rPr lang="en-US" sz="1600" b="0" spc="-1" dirty="0" err="1">
                <a:uFill>
                  <a:solidFill>
                    <a:srgbClr val="FFFFFF"/>
                  </a:solidFill>
                </a:uFill>
                <a:latin typeface="Courier"/>
              </a:rPr>
              <a:t>init</a:t>
            </a:r>
            <a:r>
              <a:rPr lang="en-US" sz="1600" b="0" spc="-1" dirty="0">
                <a:uFill>
                  <a:solidFill>
                    <a:srgbClr val="FFFFFF"/>
                  </a:solidFill>
                </a:uFill>
                <a:latin typeface="Courier"/>
              </a:rPr>
              <a:t>-build-</a:t>
            </a:r>
            <a:r>
              <a:rPr lang="en-US" sz="1600" b="0" spc="-1" dirty="0" err="1">
                <a:uFill>
                  <a:solidFill>
                    <a:srgbClr val="FFFFFF"/>
                  </a:solidFill>
                </a:uFill>
                <a:latin typeface="Courier"/>
              </a:rPr>
              <a:t>env</a:t>
            </a:r>
            <a:r>
              <a:rPr lang="en-US" sz="1600" b="0" spc="-1" dirty="0">
                <a:uFill>
                  <a:solidFill>
                    <a:srgbClr val="FFFFFF"/>
                  </a:solidFill>
                </a:uFill>
                <a:latin typeface="Courier"/>
              </a:rPr>
              <a:t> build-</a:t>
            </a:r>
            <a:r>
              <a:rPr lang="en-US" sz="1600" b="0" spc="-1" dirty="0" err="1">
                <a:uFill>
                  <a:solidFill>
                    <a:srgbClr val="FFFFFF"/>
                  </a:solidFill>
                </a:uFill>
                <a:latin typeface="Courier"/>
              </a:rPr>
              <a:t>userspace</a:t>
            </a:r>
            <a:endParaRPr lang="en-US" sz="1600" b="0" spc="-1" dirty="0">
              <a:uFill>
                <a:solidFill>
                  <a:srgbClr val="FFFFFF"/>
                </a:solidFill>
              </a:uFill>
              <a:latin typeface="Courier"/>
            </a:endParaRPr>
          </a:p>
          <a:p>
            <a:r>
              <a:rPr lang="en-US" sz="2000" b="0" i="1" spc="-1" dirty="0">
                <a:uFill>
                  <a:solidFill>
                    <a:srgbClr val="FFFFFF"/>
                  </a:solidFill>
                </a:uFill>
              </a:rPr>
              <a:t>Adjust </a:t>
            </a:r>
            <a:r>
              <a:rPr lang="en-US" sz="2000" b="0" i="1" spc="-1" dirty="0" smtClean="0">
                <a:uFill>
                  <a:solidFill>
                    <a:srgbClr val="FFFFFF"/>
                  </a:solidFill>
                </a:uFill>
              </a:rPr>
              <a:t>Configuration (DONE FOR YOU)</a:t>
            </a:r>
            <a:endParaRPr lang="en-US" sz="2000" b="0" i="1" spc="-1" dirty="0">
              <a:uFill>
                <a:solidFill>
                  <a:srgbClr val="FFFFFF"/>
                </a:solidFill>
              </a:uFill>
            </a:endParaRPr>
          </a:p>
          <a:p>
            <a:pPr lvl="1"/>
            <a:r>
              <a:rPr lang="en-US" sz="1600" spc="-1" dirty="0">
                <a:uFill>
                  <a:solidFill>
                    <a:srgbClr val="FFFFFF"/>
                  </a:solidFill>
                </a:uFill>
                <a:latin typeface="Courier"/>
              </a:rPr>
              <a:t>vi </a:t>
            </a:r>
            <a:r>
              <a:rPr lang="en-US" sz="1600" spc="-1" dirty="0" err="1">
                <a:uFill>
                  <a:solidFill>
                    <a:srgbClr val="FFFFFF"/>
                  </a:solidFill>
                </a:uFill>
                <a:latin typeface="Courier"/>
              </a:rPr>
              <a:t>conf</a:t>
            </a:r>
            <a:r>
              <a:rPr lang="en-US" sz="1600" spc="-1" dirty="0">
                <a:uFill>
                  <a:solidFill>
                    <a:srgbClr val="FFFFFF"/>
                  </a:solidFill>
                </a:uFill>
                <a:latin typeface="Courier"/>
              </a:rPr>
              <a:t>/</a:t>
            </a:r>
            <a:r>
              <a:rPr lang="en-US" sz="1600" spc="-1" dirty="0" err="1">
                <a:uFill>
                  <a:solidFill>
                    <a:srgbClr val="FFFFFF"/>
                  </a:solidFill>
                </a:uFill>
                <a:latin typeface="Courier"/>
              </a:rPr>
              <a:t>local.conf</a:t>
            </a: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endParaRPr lang="en-US" sz="1600" spc="-1" dirty="0">
              <a:uFill>
                <a:solidFill>
                  <a:srgbClr val="FFFFFF"/>
                </a:solidFill>
              </a:uFill>
              <a:latin typeface="Courier"/>
            </a:endParaRPr>
          </a:p>
          <a:p>
            <a:r>
              <a:rPr lang="en-US" sz="2000" b="0" i="1" spc="-1" dirty="0">
                <a:uFill>
                  <a:solidFill>
                    <a:srgbClr val="FFFFFF"/>
                  </a:solidFill>
                </a:uFill>
              </a:rPr>
              <a:t>Build (DONE FOR YOU)</a:t>
            </a:r>
          </a:p>
          <a:p>
            <a:pPr lvl="1"/>
            <a:r>
              <a:rPr lang="en-US" sz="1600" spc="-1" dirty="0" err="1">
                <a:uFill>
                  <a:solidFill>
                    <a:srgbClr val="FFFFFF"/>
                  </a:solidFill>
                </a:uFill>
                <a:latin typeface="Courier"/>
              </a:rPr>
              <a:t>bitbake</a:t>
            </a:r>
            <a:r>
              <a:rPr lang="en-US" sz="1600" spc="-1" dirty="0">
                <a:uFill>
                  <a:solidFill>
                    <a:srgbClr val="FFFFFF"/>
                  </a:solidFill>
                </a:uFill>
                <a:latin typeface="Courier"/>
              </a:rPr>
              <a:t> -</a:t>
            </a:r>
            <a:r>
              <a:rPr lang="en-US" sz="1600" spc="-1" dirty="0" smtClean="0">
                <a:uFill>
                  <a:solidFill>
                    <a:srgbClr val="FFFFFF"/>
                  </a:solidFill>
                </a:uFill>
                <a:latin typeface="Courier"/>
              </a:rPr>
              <a:t>k </a:t>
            </a:r>
            <a:r>
              <a:rPr lang="en-US" sz="1600" spc="-1" dirty="0">
                <a:uFill>
                  <a:solidFill>
                    <a:srgbClr val="FFFFFF"/>
                  </a:solidFill>
                </a:uFill>
                <a:latin typeface="Courier"/>
              </a:rPr>
              <a:t>core-image-minimal</a:t>
            </a:r>
            <a:endParaRPr lang="en-US" sz="1600" b="0" spc="-1" dirty="0">
              <a:uFill>
                <a:solidFill>
                  <a:srgbClr val="FFFFFF"/>
                </a:solidFill>
              </a:uFill>
              <a:latin typeface="Courier"/>
            </a:endParaRPr>
          </a:p>
          <a:p>
            <a:r>
              <a:rPr lang="en-US" sz="2000" spc="-1" dirty="0">
                <a:uFill>
                  <a:solidFill>
                    <a:srgbClr val="FFFFFF"/>
                  </a:solidFill>
                </a:uFill>
              </a:rPr>
              <a:t>Test</a:t>
            </a:r>
          </a:p>
          <a:p>
            <a:pPr lvl="1"/>
            <a:r>
              <a:rPr lang="en-US" sz="1600" spc="-1" dirty="0" err="1">
                <a:uFill>
                  <a:solidFill>
                    <a:srgbClr val="FFFFFF"/>
                  </a:solidFill>
                </a:uFill>
                <a:latin typeface="Courier"/>
              </a:rPr>
              <a:t>runqemu</a:t>
            </a:r>
            <a:r>
              <a:rPr lang="en-US" sz="1600" spc="-1" dirty="0">
                <a:uFill>
                  <a:solidFill>
                    <a:srgbClr val="FFFFFF"/>
                  </a:solidFill>
                </a:uFill>
                <a:latin typeface="Courier"/>
              </a:rPr>
              <a:t> qemux86-64 </a:t>
            </a:r>
            <a:r>
              <a:rPr lang="en-US" sz="1600" spc="-1" dirty="0" err="1">
                <a:uFill>
                  <a:solidFill>
                    <a:srgbClr val="FFFFFF"/>
                  </a:solidFill>
                </a:uFill>
                <a:latin typeface="Courier"/>
              </a:rPr>
              <a:t>nographic</a:t>
            </a:r>
            <a:endParaRPr lang="en-US" sz="1600" spc="-1" dirty="0">
              <a:uFill>
                <a:solidFill>
                  <a:srgbClr val="FFFFFF"/>
                </a:solidFill>
              </a:uFill>
              <a:latin typeface="Courier"/>
            </a:endParaRPr>
          </a:p>
        </p:txBody>
      </p:sp>
      <p:sp>
        <p:nvSpPr>
          <p:cNvPr id="4" name="Rectangle 3"/>
          <p:cNvSpPr/>
          <p:nvPr/>
        </p:nvSpPr>
        <p:spPr>
          <a:xfrm>
            <a:off x="1012066" y="2527787"/>
            <a:ext cx="7158247" cy="128496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MACHINE = "qemux86-64"</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DL_DIR ?= "/scratch/downloads"</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SSTATE_DIR ?= "/scratch/</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-cache"</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"debug-tweaks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dev-</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package-management"</a:t>
            </a:r>
          </a:p>
        </p:txBody>
      </p:sp>
    </p:spTree>
    <p:extLst>
      <p:ext uri="{BB962C8B-B14F-4D97-AF65-F5344CB8AC3E}">
        <p14:creationId xmlns:p14="http://schemas.microsoft.com/office/powerpoint/2010/main" val="15498945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1109948"/>
            <a:ext cx="8233186" cy="4900743"/>
          </a:xfrm>
        </p:spPr>
        <p:txBody>
          <a:bodyPr/>
          <a:lstStyle/>
          <a:p>
            <a:r>
              <a:rPr lang="en-US" sz="2000" b="0" spc="-1" dirty="0">
                <a:uFill>
                  <a:solidFill>
                    <a:srgbClr val="FFFFFF"/>
                  </a:solidFill>
                </a:uFill>
              </a:rPr>
              <a:t>Create Layer</a:t>
            </a:r>
          </a:p>
          <a:p>
            <a:pPr lvl="1"/>
            <a:r>
              <a:rPr lang="en-US" sz="1600" b="0" spc="-1" dirty="0" err="1">
                <a:uFill>
                  <a:solidFill>
                    <a:srgbClr val="FFFFFF"/>
                  </a:solidFill>
                </a:uFill>
                <a:latin typeface="Courier"/>
              </a:rPr>
              <a:t>devtool</a:t>
            </a:r>
            <a:r>
              <a:rPr lang="en-US" sz="1600" b="0" spc="-1" dirty="0">
                <a:uFill>
                  <a:solidFill>
                    <a:srgbClr val="FFFFFF"/>
                  </a:solidFill>
                </a:uFill>
                <a:latin typeface="Courier"/>
              </a:rPr>
              <a:t> create-workspace meta-</a:t>
            </a:r>
            <a:r>
              <a:rPr lang="en-US" sz="1600" b="0" spc="-1" dirty="0" err="1">
                <a:uFill>
                  <a:solidFill>
                    <a:srgbClr val="FFFFFF"/>
                  </a:solidFill>
                </a:uFill>
                <a:latin typeface="Courier"/>
              </a:rPr>
              <a:t>uspapps</a:t>
            </a:r>
            <a:endParaRPr lang="en-US" sz="1600" b="0" spc="-1" dirty="0">
              <a:uFill>
                <a:solidFill>
                  <a:srgbClr val="FFFFFF"/>
                </a:solidFill>
              </a:uFill>
              <a:latin typeface="Courier"/>
            </a:endParaRPr>
          </a:p>
          <a:p>
            <a:r>
              <a:rPr lang="en-US" sz="2000" b="0" spc="-1" dirty="0">
                <a:uFill>
                  <a:solidFill>
                    <a:srgbClr val="FFFFFF"/>
                  </a:solidFill>
                </a:uFill>
              </a:rPr>
              <a:t>Copy Source Files</a:t>
            </a:r>
          </a:p>
          <a:p>
            <a:pPr lvl="1"/>
            <a:r>
              <a:rPr lang="en-US" sz="1600" spc="-1" dirty="0">
                <a:uFill>
                  <a:solidFill>
                    <a:srgbClr val="FFFFFF"/>
                  </a:solidFill>
                </a:uFill>
                <a:latin typeface="Courier"/>
              </a:rPr>
              <a:t>cd ..</a:t>
            </a:r>
          </a:p>
          <a:p>
            <a:pPr lvl="1"/>
            <a:r>
              <a:rPr lang="en-US" sz="1600" spc="-1" dirty="0" err="1">
                <a:uFill>
                  <a:solidFill>
                    <a:srgbClr val="FFFFFF"/>
                  </a:solidFill>
                </a:uFill>
                <a:latin typeface="Courier"/>
              </a:rPr>
              <a:t>cp</a:t>
            </a:r>
            <a:r>
              <a:rPr lang="en-US" sz="1600" spc="-1" dirty="0">
                <a:uFill>
                  <a:solidFill>
                    <a:srgbClr val="FFFFFF"/>
                  </a:solidFill>
                </a:uFill>
                <a:latin typeface="Courier"/>
              </a:rPr>
              <a:t> </a:t>
            </a:r>
            <a:r>
              <a:rPr lang="en-US" sz="1600" spc="-1" dirty="0" smtClean="0">
                <a:uFill>
                  <a:solidFill>
                    <a:srgbClr val="FFFFFF"/>
                  </a:solidFill>
                </a:uFill>
                <a:latin typeface="Courier"/>
              </a:rPr>
              <a:t>-r </a:t>
            </a:r>
            <a:r>
              <a:rPr lang="en-US" sz="1600" spc="-1" dirty="0">
                <a:uFill>
                  <a:solidFill>
                    <a:srgbClr val="FFFFFF"/>
                  </a:solidFill>
                </a:uFill>
                <a:latin typeface="Courier"/>
              </a:rPr>
              <a:t>/scratch/</a:t>
            </a:r>
            <a:r>
              <a:rPr lang="en-US" sz="1600" spc="-1" dirty="0" err="1">
                <a:uFill>
                  <a:solidFill>
                    <a:srgbClr val="FFFFFF"/>
                  </a:solidFill>
                </a:uFill>
                <a:latin typeface="Courier"/>
              </a:rPr>
              <a:t>src</a:t>
            </a:r>
            <a:r>
              <a:rPr lang="en-US" sz="1600" spc="-1" dirty="0">
                <a:uFill>
                  <a:solidFill>
                    <a:srgbClr val="FFFFFF"/>
                  </a:solidFill>
                </a:uFill>
                <a:latin typeface="Courier"/>
              </a:rPr>
              <a:t>/</a:t>
            </a:r>
            <a:r>
              <a:rPr lang="en-US" sz="1600" spc="-1" dirty="0" err="1">
                <a:uFill>
                  <a:solidFill>
                    <a:srgbClr val="FFFFFF"/>
                  </a:solidFill>
                </a:uFill>
                <a:latin typeface="Courier"/>
              </a:rPr>
              <a:t>userspace</a:t>
            </a:r>
            <a:r>
              <a:rPr lang="en-US" sz="1600" spc="-1" dirty="0">
                <a:uFill>
                  <a:solidFill>
                    <a:srgbClr val="FFFFFF"/>
                  </a:solidFill>
                </a:uFill>
                <a:latin typeface="Courier"/>
              </a:rPr>
              <a:t>/</a:t>
            </a:r>
            <a:r>
              <a:rPr lang="en-US" sz="1600" spc="-1" dirty="0" err="1">
                <a:uFill>
                  <a:solidFill>
                    <a:srgbClr val="FFFFFF"/>
                  </a:solidFill>
                </a:uFill>
                <a:latin typeface="Courier"/>
              </a:rPr>
              <a:t>uspsrc</a:t>
            </a:r>
            <a:r>
              <a:rPr lang="en-US" sz="1600" spc="-1" dirty="0">
                <a:uFill>
                  <a:solidFill>
                    <a:srgbClr val="FFFFFF"/>
                  </a:solidFill>
                </a:uFill>
                <a:latin typeface="Courier"/>
              </a:rPr>
              <a:t> .</a:t>
            </a:r>
          </a:p>
          <a:p>
            <a:pPr lvl="1"/>
            <a:endParaRPr lang="en-US" sz="1600" b="0" spc="-1" dirty="0">
              <a:uFill>
                <a:solidFill>
                  <a:srgbClr val="FFFFFF"/>
                </a:solidFill>
              </a:uFill>
              <a:latin typeface="Courier"/>
            </a:endParaRPr>
          </a:p>
          <a:p>
            <a:endParaRPr lang="en-US" sz="2000" b="0" spc="-1" dirty="0">
              <a:uFill>
                <a:solidFill>
                  <a:srgbClr val="FFFFFF"/>
                </a:solidFill>
              </a:uFill>
            </a:endParaRPr>
          </a:p>
        </p:txBody>
      </p:sp>
    </p:spTree>
    <p:extLst>
      <p:ext uri="{BB962C8B-B14F-4D97-AF65-F5344CB8AC3E}">
        <p14:creationId xmlns:p14="http://schemas.microsoft.com/office/powerpoint/2010/main" val="265181077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is the process of putting artifacts from the build output into one or more packages for installation by a package management system.</a:t>
            </a:r>
          </a:p>
          <a:p>
            <a:r>
              <a:rPr lang="en-US" sz="2000" b="0" spc="-1" dirty="0">
                <a:uFill>
                  <a:solidFill>
                    <a:srgbClr val="FFFFFF"/>
                  </a:solidFill>
                </a:uFill>
              </a:rPr>
              <a:t>Packaging is performed by the package management classes:</a:t>
            </a:r>
          </a:p>
          <a:p>
            <a:pPr lvl="1"/>
            <a:r>
              <a:rPr lang="en-US" sz="1800" spc="-1" dirty="0" err="1">
                <a:uFill>
                  <a:solidFill>
                    <a:srgbClr val="FFFFFF"/>
                  </a:solidFill>
                </a:uFill>
                <a:latin typeface="Courier"/>
              </a:rPr>
              <a:t>package_rpm</a:t>
            </a:r>
            <a:r>
              <a:rPr lang="en-US" sz="1800" spc="-1" dirty="0">
                <a:uFill>
                  <a:solidFill>
                    <a:srgbClr val="FFFFFF"/>
                  </a:solidFill>
                </a:uFill>
              </a:rPr>
              <a:t> – RPM style packages</a:t>
            </a:r>
          </a:p>
          <a:p>
            <a:pPr lvl="1"/>
            <a:r>
              <a:rPr lang="en-US" sz="1800" b="0" spc="-1" dirty="0" err="1">
                <a:uFill>
                  <a:solidFill>
                    <a:srgbClr val="FFFFFF"/>
                  </a:solidFill>
                </a:uFill>
                <a:latin typeface="Courier"/>
              </a:rPr>
              <a:t>package_deb</a:t>
            </a:r>
            <a:r>
              <a:rPr lang="en-US" sz="1800" b="0" spc="-1" dirty="0">
                <a:uFill>
                  <a:solidFill>
                    <a:srgbClr val="FFFFFF"/>
                  </a:solidFill>
                </a:uFill>
              </a:rPr>
              <a:t> – Debian style packages</a:t>
            </a:r>
          </a:p>
          <a:p>
            <a:pPr lvl="1"/>
            <a:r>
              <a:rPr lang="en-US" sz="1800" spc="-1" dirty="0" err="1">
                <a:uFill>
                  <a:solidFill>
                    <a:srgbClr val="FFFFFF"/>
                  </a:solidFill>
                </a:uFill>
                <a:latin typeface="Courier"/>
              </a:rPr>
              <a:t>package_ipk</a:t>
            </a:r>
            <a:r>
              <a:rPr lang="en-US" sz="1800" spc="-1" dirty="0">
                <a:uFill>
                  <a:solidFill>
                    <a:srgbClr val="FFFFFF"/>
                  </a:solidFill>
                </a:uFill>
              </a:rPr>
              <a:t> – IPK package files used by the OPK package manager</a:t>
            </a:r>
            <a:endParaRPr lang="en-US" sz="1800" b="0" spc="-1" dirty="0">
              <a:uFill>
                <a:solidFill>
                  <a:srgbClr val="FFFFFF"/>
                </a:solidFill>
              </a:uFill>
            </a:endParaRPr>
          </a:p>
          <a:p>
            <a:r>
              <a:rPr lang="en-US" sz="2000" b="0" spc="-1" dirty="0">
                <a:uFill>
                  <a:solidFill>
                    <a:srgbClr val="FFFFFF"/>
                  </a:solidFill>
                </a:uFill>
              </a:rPr>
              <a:t>You configure the package management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a:p>
            <a:pPr lvl="1"/>
            <a:endParaRPr lang="en-US" sz="1800" spc="-1" dirty="0">
              <a:uFill>
                <a:solidFill>
                  <a:srgbClr val="FFFFFF"/>
                </a:solidFill>
              </a:uFill>
            </a:endParaRPr>
          </a:p>
          <a:p>
            <a:pPr lvl="1"/>
            <a:r>
              <a:rPr lang="en-US" sz="1800" b="0" spc="-1" dirty="0">
                <a:uFill>
                  <a:solidFill>
                    <a:srgbClr val="FFFFFF"/>
                  </a:solidFill>
                </a:uFill>
              </a:rPr>
              <a:t>You can add more than one of the package classes.</a:t>
            </a:r>
          </a:p>
          <a:p>
            <a:pPr lvl="1"/>
            <a:r>
              <a:rPr lang="en-US" sz="1800" spc="-1" dirty="0">
                <a:uFill>
                  <a:solidFill>
                    <a:srgbClr val="FFFFFF"/>
                  </a:solidFill>
                </a:uFill>
              </a:rPr>
              <a:t>Only the first one will be used to create the root file system.</a:t>
            </a:r>
          </a:p>
          <a:p>
            <a:pPr lvl="1"/>
            <a:r>
              <a:rPr lang="en-US" sz="1800" b="0" spc="-1" dirty="0">
                <a:uFill>
                  <a:solidFill>
                    <a:srgbClr val="FFFFFF"/>
                  </a:solidFill>
                </a:uFill>
              </a:rPr>
              <a:t>However, this does not install the package manager itself.</a:t>
            </a:r>
          </a:p>
          <a:p>
            <a:r>
              <a:rPr lang="en-US" sz="2000" b="0" spc="-1" dirty="0">
                <a:uFill>
                  <a:solidFill>
                    <a:srgbClr val="FFFFFF"/>
                  </a:solidFill>
                </a:uFill>
              </a:rPr>
              <a:t>Install the  package manager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p:txBody>
      </p:sp>
      <p:sp>
        <p:nvSpPr>
          <p:cNvPr id="5" name="Rectangle 4"/>
          <p:cNvSpPr/>
          <p:nvPr/>
        </p:nvSpPr>
        <p:spPr>
          <a:xfrm>
            <a:off x="918548" y="3933521"/>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PACKAGE_CLASSES ?= "</a:t>
            </a:r>
            <a:r>
              <a:rPr lang="en-US" sz="16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package_rpm</a:t>
            </a: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18547" y="5841414"/>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"package-management"</a:t>
            </a:r>
          </a:p>
        </p:txBody>
      </p:sp>
    </p:spTree>
    <p:extLst>
      <p:ext uri="{BB962C8B-B14F-4D97-AF65-F5344CB8AC3E}">
        <p14:creationId xmlns:p14="http://schemas.microsoft.com/office/powerpoint/2010/main" val="138733176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Splitting is the process of putting artifacts from the build output into different packages.</a:t>
            </a:r>
          </a:p>
          <a:p>
            <a:r>
              <a:rPr lang="en-US" sz="2000" b="0" spc="-1" dirty="0">
                <a:uFill>
                  <a:solidFill>
                    <a:srgbClr val="FFFFFF"/>
                  </a:solidFill>
                </a:uFill>
              </a:rPr>
              <a:t>Package splitting allows you to select what you need to control the footprint of your root file system.</a:t>
            </a:r>
          </a:p>
          <a:p>
            <a:r>
              <a:rPr lang="en-US" sz="2000" b="0" spc="-1" dirty="0">
                <a:uFill>
                  <a:solidFill>
                    <a:srgbClr val="FFFFFF"/>
                  </a:solidFill>
                </a:uFill>
              </a:rPr>
              <a:t>Package splitting is controlled by the variables:</a:t>
            </a:r>
          </a:p>
          <a:p>
            <a:pPr lvl="1"/>
            <a:r>
              <a:rPr lang="en-US" sz="1800" spc="-1" dirty="0">
                <a:uFill>
                  <a:solidFill>
                    <a:srgbClr val="FFFFFF"/>
                  </a:solidFill>
                </a:uFill>
                <a:latin typeface="Courier"/>
              </a:rPr>
              <a:t>PACKAGES</a:t>
            </a:r>
            <a:r>
              <a:rPr lang="en-US" sz="1800" spc="-1" dirty="0">
                <a:uFill>
                  <a:solidFill>
                    <a:srgbClr val="FFFFFF"/>
                  </a:solidFill>
                </a:uFill>
              </a:rPr>
              <a:t> – list of package names, default:</a:t>
            </a:r>
          </a:p>
          <a:p>
            <a:pPr lvl="1"/>
            <a:endParaRPr lang="en-US" sz="1800" spc="-1" dirty="0">
              <a:uFill>
                <a:solidFill>
                  <a:srgbClr val="FFFFFF"/>
                </a:solidFill>
              </a:uFill>
            </a:endParaRPr>
          </a:p>
          <a:p>
            <a:pPr lvl="1"/>
            <a:endParaRPr lang="en-US" sz="1800" spc="-1" dirty="0">
              <a:uFill>
                <a:solidFill>
                  <a:srgbClr val="FFFFFF"/>
                </a:solidFill>
              </a:uFill>
            </a:endParaRPr>
          </a:p>
          <a:p>
            <a:pPr lvl="1"/>
            <a:r>
              <a:rPr lang="en-US" sz="1800" b="0" spc="-1" dirty="0">
                <a:uFill>
                  <a:solidFill>
                    <a:srgbClr val="FFFFFF"/>
                  </a:solidFill>
                </a:uFill>
                <a:latin typeface="Courier"/>
              </a:rPr>
              <a:t>FILES</a:t>
            </a:r>
            <a:r>
              <a:rPr lang="en-US" sz="1800" b="0" spc="-1" dirty="0">
                <a:uFill>
                  <a:solidFill>
                    <a:srgbClr val="FFFFFF"/>
                  </a:solidFill>
                </a:uFill>
              </a:rPr>
              <a:t> – list of directories and files that belong into the package:</a:t>
            </a:r>
          </a:p>
          <a:p>
            <a:pPr lvl="1"/>
            <a:endParaRPr lang="en-US" sz="2000" b="0" spc="-1" dirty="0">
              <a:uFill>
                <a:solidFill>
                  <a:srgbClr val="FFFFFF"/>
                </a:solidFill>
              </a:uFill>
            </a:endParaRPr>
          </a:p>
        </p:txBody>
      </p:sp>
      <p:sp>
        <p:nvSpPr>
          <p:cNvPr id="5" name="Rectangle 4"/>
          <p:cNvSpPr/>
          <p:nvPr/>
        </p:nvSpPr>
        <p:spPr>
          <a:xfrm>
            <a:off x="1153391" y="3277682"/>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PACKAGES =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staticdev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${PN}-dev ${PN}-doc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${PN}-locale ${PACKAGE_BEFORE_PN} ${PN}"</a:t>
            </a:r>
          </a:p>
        </p:txBody>
      </p:sp>
      <p:sp>
        <p:nvSpPr>
          <p:cNvPr id="6" name="Rectangle 5"/>
          <p:cNvSpPr/>
          <p:nvPr/>
        </p:nvSpPr>
        <p:spPr>
          <a:xfrm>
            <a:off x="1153391" y="4293113"/>
            <a:ext cx="7772400" cy="175432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 "*.so.*“</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libexecdir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sysconfdir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sharedstatedir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localstatedir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base_prefix</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${prefix}/lib/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pixmaps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}/applications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idl</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omf</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}/sounds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}/bonobo/servers"</a:t>
            </a:r>
          </a:p>
        </p:txBody>
      </p:sp>
    </p:spTree>
    <p:extLst>
      <p:ext uri="{BB962C8B-B14F-4D97-AF65-F5344CB8AC3E}">
        <p14:creationId xmlns:p14="http://schemas.microsoft.com/office/powerpoint/2010/main" val="89413937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package classes process the </a:t>
            </a:r>
            <a:r>
              <a:rPr lang="en-US" sz="2000" b="0" spc="-1" dirty="0">
                <a:uFill>
                  <a:solidFill>
                    <a:srgbClr val="FFFFFF"/>
                  </a:solidFill>
                </a:uFill>
                <a:latin typeface="Courier"/>
              </a:rPr>
              <a:t>PACKAGES</a:t>
            </a:r>
            <a:r>
              <a:rPr lang="en-US" sz="2000" b="0" spc="-1" dirty="0">
                <a:uFill>
                  <a:solidFill>
                    <a:srgbClr val="FFFFFF"/>
                  </a:solidFill>
                </a:uFill>
              </a:rPr>
              <a:t> list from left to right, producing the </a:t>
            </a:r>
            <a:r>
              <a:rPr lang="en-US" sz="2000" b="0" spc="-1" dirty="0">
                <a:uFill>
                  <a:solidFill>
                    <a:srgbClr val="FFFFFF"/>
                  </a:solidFill>
                </a:uFill>
                <a:latin typeface="Courier"/>
              </a:rPr>
              <a:t>${PN}-</a:t>
            </a:r>
            <a:r>
              <a:rPr lang="en-US" sz="2000" b="0" spc="-1" dirty="0" err="1">
                <a:uFill>
                  <a:solidFill>
                    <a:srgbClr val="FFFFFF"/>
                  </a:solidFill>
                </a:uFill>
                <a:latin typeface="Courier"/>
              </a:rPr>
              <a:t>dbg</a:t>
            </a:r>
            <a:r>
              <a:rPr lang="en-US" sz="2000" b="0" spc="-1" dirty="0">
                <a:uFill>
                  <a:solidFill>
                    <a:srgbClr val="FFFFFF"/>
                  </a:solidFill>
                </a:uFill>
              </a:rPr>
              <a:t> package first and the </a:t>
            </a:r>
            <a:r>
              <a:rPr lang="en-US" sz="2000" b="0" spc="-1" dirty="0">
                <a:uFill>
                  <a:solidFill>
                    <a:srgbClr val="FFFFFF"/>
                  </a:solidFill>
                </a:uFill>
                <a:latin typeface="Courier"/>
              </a:rPr>
              <a:t>${PN}</a:t>
            </a:r>
            <a:r>
              <a:rPr lang="en-US" sz="2000" b="0" spc="-1" dirty="0">
                <a:uFill>
                  <a:solidFill>
                    <a:srgbClr val="FFFFFF"/>
                  </a:solidFill>
                </a:uFill>
              </a:rPr>
              <a:t> package last.</a:t>
            </a:r>
          </a:p>
          <a:p>
            <a:r>
              <a:rPr lang="en-US" sz="2000" b="0" spc="-1" dirty="0">
                <a:uFill>
                  <a:solidFill>
                    <a:srgbClr val="FFFFFF"/>
                  </a:solidFill>
                </a:uFill>
              </a:rPr>
              <a:t>The order is important, since a package consumes the files that are associated with it.</a:t>
            </a:r>
            <a:endParaRPr lang="en-US" sz="2200" b="0" spc="-1" dirty="0">
              <a:uFill>
                <a:solidFill>
                  <a:srgbClr val="FFFFFF"/>
                </a:solidFill>
              </a:uFill>
            </a:endParaRPr>
          </a:p>
          <a:p>
            <a:r>
              <a:rPr lang="en-US" sz="2000" b="0" spc="-1" dirty="0">
                <a:uFill>
                  <a:solidFill>
                    <a:srgbClr val="FFFFFF"/>
                  </a:solidFill>
                </a:uFill>
              </a:rPr>
              <a:t>The </a:t>
            </a:r>
            <a:r>
              <a:rPr lang="en-US" sz="2000" b="0" spc="-1" dirty="0">
                <a:uFill>
                  <a:solidFill>
                    <a:srgbClr val="FFFFFF"/>
                  </a:solidFill>
                </a:uFill>
                <a:latin typeface="Courier"/>
              </a:rPr>
              <a:t>${PN}</a:t>
            </a:r>
            <a:r>
              <a:rPr lang="en-US" sz="2000" b="0" spc="-1" dirty="0">
                <a:uFill>
                  <a:solidFill>
                    <a:srgbClr val="FFFFFF"/>
                  </a:solidFill>
                </a:uFill>
              </a:rPr>
              <a:t> package is pretty much the “kitchen sink”: it consumes all standard leftover artifacts.</a:t>
            </a:r>
          </a:p>
          <a:p>
            <a:r>
              <a:rPr lang="en-US" sz="2000" b="0" spc="-1" dirty="0" err="1">
                <a:uFill>
                  <a:solidFill>
                    <a:srgbClr val="FFFFFF"/>
                  </a:solidFill>
                </a:uFill>
              </a:rPr>
              <a:t>BitBake</a:t>
            </a:r>
            <a:r>
              <a:rPr lang="en-US" sz="2000" b="0" spc="-1" dirty="0">
                <a:uFill>
                  <a:solidFill>
                    <a:srgbClr val="FFFFFF"/>
                  </a:solidFill>
                </a:uFill>
              </a:rPr>
              <a:t> syntax only allows prepending (+=) or appending (=+) to variables:</a:t>
            </a:r>
          </a:p>
          <a:p>
            <a:pPr lvl="1"/>
            <a:r>
              <a:rPr lang="en-US" sz="1800" b="0" spc="-1" dirty="0">
                <a:uFill>
                  <a:solidFill>
                    <a:srgbClr val="FFFFFF"/>
                  </a:solidFill>
                </a:uFill>
              </a:rPr>
              <a:t>Prepend </a:t>
            </a:r>
            <a:r>
              <a:rPr lang="en-US" sz="1800" b="0" spc="-1" dirty="0">
                <a:uFill>
                  <a:solidFill>
                    <a:srgbClr val="FFFFFF"/>
                  </a:solidFill>
                </a:uFill>
                <a:latin typeface="Courier"/>
              </a:rPr>
              <a:t>PACKAGES</a:t>
            </a:r>
            <a:r>
              <a:rPr lang="en-US" sz="1800" b="0" spc="-1" dirty="0">
                <a:uFill>
                  <a:solidFill>
                    <a:srgbClr val="FFFFFF"/>
                  </a:solidFill>
                </a:uFill>
              </a:rPr>
              <a:t> – place standard artifacts into different packages</a:t>
            </a:r>
          </a:p>
          <a:p>
            <a:pPr lvl="1"/>
            <a:r>
              <a:rPr lang="en-US" sz="1800" spc="-1" dirty="0">
                <a:uFill>
                  <a:solidFill>
                    <a:srgbClr val="FFFFFF"/>
                  </a:solidFill>
                </a:uFill>
              </a:rPr>
              <a:t>Append </a:t>
            </a:r>
            <a:r>
              <a:rPr lang="en-US" sz="1800" spc="-1" dirty="0">
                <a:uFill>
                  <a:solidFill>
                    <a:srgbClr val="FFFFFF"/>
                  </a:solidFill>
                </a:uFill>
                <a:latin typeface="Courier"/>
              </a:rPr>
              <a:t>PACKAGES</a:t>
            </a:r>
            <a:r>
              <a:rPr lang="en-US" sz="1800" spc="-1" dirty="0">
                <a:uFill>
                  <a:solidFill>
                    <a:srgbClr val="FFFFFF"/>
                  </a:solidFill>
                </a:uFill>
              </a:rPr>
              <a:t> – place any leftover packages in non-standard installation directories those packages.</a:t>
            </a:r>
          </a:p>
          <a:p>
            <a:r>
              <a:rPr lang="en-US" sz="2000" b="0" spc="-1" dirty="0">
                <a:uFill>
                  <a:solidFill>
                    <a:srgbClr val="FFFFFF"/>
                  </a:solidFill>
                </a:uFill>
              </a:rPr>
              <a:t>The variable </a:t>
            </a:r>
            <a:r>
              <a:rPr lang="en-US" sz="2000" b="0" spc="-1" dirty="0">
                <a:uFill>
                  <a:solidFill>
                    <a:srgbClr val="FFFFFF"/>
                  </a:solidFill>
                </a:uFill>
                <a:latin typeface="Courier"/>
              </a:rPr>
              <a:t>PACKAGE_BEFORE_PN</a:t>
            </a:r>
            <a:r>
              <a:rPr lang="en-US" sz="2000" b="0" spc="-1" dirty="0">
                <a:uFill>
                  <a:solidFill>
                    <a:srgbClr val="FFFFFF"/>
                  </a:solidFill>
                </a:uFill>
              </a:rPr>
              <a:t> allows you to insert packages right before the </a:t>
            </a:r>
            <a:r>
              <a:rPr lang="en-US" sz="2000" b="0" spc="-1" dirty="0">
                <a:uFill>
                  <a:solidFill>
                    <a:srgbClr val="FFFFFF"/>
                  </a:solidFill>
                </a:uFill>
                <a:latin typeface="Courier"/>
              </a:rPr>
              <a:t>${PN}</a:t>
            </a:r>
            <a:r>
              <a:rPr lang="en-US" sz="2000" b="0" spc="-1" dirty="0">
                <a:uFill>
                  <a:solidFill>
                    <a:srgbClr val="FFFFFF"/>
                  </a:solidFill>
                </a:uFill>
              </a:rPr>
              <a:t> package is created.</a:t>
            </a:r>
          </a:p>
        </p:txBody>
      </p:sp>
    </p:spTree>
    <p:extLst>
      <p:ext uri="{BB962C8B-B14F-4D97-AF65-F5344CB8AC3E}">
        <p14:creationId xmlns:p14="http://schemas.microsoft.com/office/powerpoint/2010/main" val="342649750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 QA</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insane class adds plausibility and error checking to the packaging process.</a:t>
            </a:r>
          </a:p>
          <a:p>
            <a:r>
              <a:rPr lang="en-US" sz="2000" b="0" spc="-1" dirty="0">
                <a:uFill>
                  <a:solidFill>
                    <a:srgbClr val="FFFFFF"/>
                  </a:solidFill>
                </a:uFill>
              </a:rPr>
              <a:t>You can find a list of the checks in the Reference Manual: </a:t>
            </a:r>
            <a:r>
              <a:rPr lang="en-US" sz="1600" b="0" spc="-1" dirty="0">
                <a:uFill>
                  <a:solidFill>
                    <a:srgbClr val="FFFFFF"/>
                  </a:solidFill>
                </a:uFill>
                <a:hlinkClick r:id="rId2"/>
              </a:rPr>
              <a:t>http://www.yoctoproject.org/docs/2.3/ref-manual/ref-manual.html#ref-classes-insane</a:t>
            </a:r>
            <a:endParaRPr lang="en-US" sz="1600" b="0" spc="-1" dirty="0">
              <a:uFill>
                <a:solidFill>
                  <a:srgbClr val="FFFFFF"/>
                </a:solidFill>
              </a:uFill>
            </a:endParaRPr>
          </a:p>
          <a:p>
            <a:r>
              <a:rPr lang="en-US" sz="2000" b="0" spc="-1" dirty="0">
                <a:uFill>
                  <a:solidFill>
                    <a:srgbClr val="FFFFFF"/>
                  </a:solidFill>
                </a:uFill>
              </a:rPr>
              <a:t>Some of the more common ones:</a:t>
            </a:r>
          </a:p>
          <a:p>
            <a:pPr lvl="1"/>
            <a:r>
              <a:rPr lang="en-US" sz="1600" spc="-1" dirty="0">
                <a:uFill>
                  <a:solidFill>
                    <a:srgbClr val="FFFFFF"/>
                  </a:solidFill>
                </a:uFill>
                <a:latin typeface="Courier"/>
              </a:rPr>
              <a:t>already-stripped</a:t>
            </a:r>
            <a:r>
              <a:rPr lang="en-US" sz="1800" spc="-1" dirty="0">
                <a:uFill>
                  <a:solidFill>
                    <a:srgbClr val="FFFFFF"/>
                  </a:solidFill>
                </a:uFill>
              </a:rPr>
              <a:t> – debug symbols already stripped</a:t>
            </a:r>
          </a:p>
          <a:p>
            <a:pPr lvl="1"/>
            <a:r>
              <a:rPr lang="en-US" sz="1600" b="0" spc="-1" dirty="0">
                <a:uFill>
                  <a:solidFill>
                    <a:srgbClr val="FFFFFF"/>
                  </a:solidFill>
                </a:uFill>
                <a:latin typeface="Courier"/>
              </a:rPr>
              <a:t>installed-vs-shipped</a:t>
            </a:r>
            <a:r>
              <a:rPr lang="en-US" sz="1800" b="0" spc="-1" dirty="0">
                <a:uFill>
                  <a:solidFill>
                    <a:srgbClr val="FFFFFF"/>
                  </a:solidFill>
                </a:uFill>
              </a:rPr>
              <a:t> – checks for artifacts that have not been packaged</a:t>
            </a:r>
          </a:p>
          <a:p>
            <a:pPr lvl="1"/>
            <a:r>
              <a:rPr lang="en-US" sz="1600" spc="-1" dirty="0" err="1">
                <a:uFill>
                  <a:solidFill>
                    <a:srgbClr val="FFFFFF"/>
                  </a:solidFill>
                </a:uFill>
                <a:latin typeface="Courier"/>
              </a:rPr>
              <a:t>l</a:t>
            </a:r>
            <a:r>
              <a:rPr lang="en-US" sz="1600" b="0" spc="-1" dirty="0" err="1">
                <a:uFill>
                  <a:solidFill>
                    <a:srgbClr val="FFFFFF"/>
                  </a:solidFill>
                </a:uFill>
                <a:latin typeface="Courier"/>
              </a:rPr>
              <a:t>dflags</a:t>
            </a:r>
            <a:r>
              <a:rPr lang="en-US" sz="1800" b="0" spc="-1" dirty="0">
                <a:uFill>
                  <a:solidFill>
                    <a:srgbClr val="FFFFFF"/>
                  </a:solidFill>
                </a:uFill>
              </a:rPr>
              <a:t> – checks if </a:t>
            </a:r>
            <a:r>
              <a:rPr lang="en-US" sz="1600" b="0" spc="-1" dirty="0">
                <a:uFill>
                  <a:solidFill>
                    <a:srgbClr val="FFFFFF"/>
                  </a:solidFill>
                </a:uFill>
                <a:latin typeface="Courier"/>
              </a:rPr>
              <a:t>LDFLAGS</a:t>
            </a:r>
            <a:r>
              <a:rPr lang="en-US" sz="1800" b="0" spc="-1" dirty="0">
                <a:uFill>
                  <a:solidFill>
                    <a:srgbClr val="FFFFFF"/>
                  </a:solidFill>
                </a:uFill>
              </a:rPr>
              <a:t> for cross-linking has been passed</a:t>
            </a:r>
          </a:p>
          <a:p>
            <a:pPr lvl="1"/>
            <a:r>
              <a:rPr lang="en-US" sz="1600" spc="-1" dirty="0">
                <a:uFill>
                  <a:solidFill>
                    <a:srgbClr val="FFFFFF"/>
                  </a:solidFill>
                </a:uFill>
                <a:latin typeface="Courier"/>
              </a:rPr>
              <a:t>packages-list</a:t>
            </a:r>
            <a:r>
              <a:rPr lang="en-US" sz="1800" spc="-1" dirty="0">
                <a:uFill>
                  <a:solidFill>
                    <a:srgbClr val="FFFFFF"/>
                  </a:solidFill>
                </a:uFill>
              </a:rPr>
              <a:t> – same package has been listed multiple times in </a:t>
            </a:r>
            <a:r>
              <a:rPr lang="en-US" sz="1600" spc="-1" dirty="0">
                <a:uFill>
                  <a:solidFill>
                    <a:srgbClr val="FFFFFF"/>
                  </a:solidFill>
                </a:uFill>
                <a:latin typeface="Courier"/>
              </a:rPr>
              <a:t>PACKAGES</a:t>
            </a:r>
            <a:endParaRPr lang="en-US" sz="1800" b="0" spc="-1" dirty="0">
              <a:uFill>
                <a:solidFill>
                  <a:srgbClr val="FFFFFF"/>
                </a:solidFill>
              </a:uFill>
            </a:endParaRPr>
          </a:p>
          <a:p>
            <a:r>
              <a:rPr lang="en-US" sz="2000" b="0" spc="-1" dirty="0">
                <a:uFill>
                  <a:solidFill>
                    <a:srgbClr val="FFFFFF"/>
                  </a:solidFill>
                </a:uFill>
              </a:rPr>
              <a:t>Sometimes the checks can get into your way…</a:t>
            </a:r>
          </a:p>
          <a:p>
            <a:pPr lvl="1"/>
            <a:r>
              <a:rPr lang="en-US" sz="1600" spc="-1" dirty="0">
                <a:uFill>
                  <a:solidFill>
                    <a:srgbClr val="FFFFFF"/>
                  </a:solidFill>
                </a:uFill>
                <a:latin typeface="Courier"/>
              </a:rPr>
              <a:t>INSANE_SKIP_&lt;</a:t>
            </a:r>
            <a:r>
              <a:rPr lang="en-US" sz="1600" spc="-1" dirty="0" err="1">
                <a:uFill>
                  <a:solidFill>
                    <a:srgbClr val="FFFFFF"/>
                  </a:solidFill>
                </a:uFill>
                <a:latin typeface="Courier"/>
              </a:rPr>
              <a:t>packagename</a:t>
            </a:r>
            <a:r>
              <a:rPr lang="en-US" sz="1600" spc="-1" dirty="0">
                <a:uFill>
                  <a:solidFill>
                    <a:srgbClr val="FFFFFF"/>
                  </a:solidFill>
                </a:uFill>
                <a:latin typeface="Courier"/>
              </a:rPr>
              <a:t>&gt; += “&lt;check&gt;”</a:t>
            </a:r>
          </a:p>
          <a:p>
            <a:pPr lvl="1"/>
            <a:r>
              <a:rPr lang="en-US" sz="1800" b="0" spc="-1" dirty="0">
                <a:uFill>
                  <a:solidFill>
                    <a:srgbClr val="FFFFFF"/>
                  </a:solidFill>
                </a:uFill>
              </a:rPr>
              <a:t>Skips &lt;check&gt; for &lt;</a:t>
            </a:r>
            <a:r>
              <a:rPr lang="en-US" sz="1800" b="0" spc="-1" dirty="0" err="1">
                <a:uFill>
                  <a:solidFill>
                    <a:srgbClr val="FFFFFF"/>
                  </a:solidFill>
                </a:uFill>
              </a:rPr>
              <a:t>packagename</a:t>
            </a:r>
            <a:r>
              <a:rPr lang="en-US" sz="1800" b="0" spc="-1" dirty="0">
                <a:uFill>
                  <a:solidFill>
                    <a:srgbClr val="FFFFFF"/>
                  </a:solidFill>
                </a:uFill>
              </a:rPr>
              <a:t>&gt;.</a:t>
            </a:r>
          </a:p>
        </p:txBody>
      </p:sp>
    </p:spTree>
    <p:extLst>
      <p:ext uri="{BB962C8B-B14F-4D97-AF65-F5344CB8AC3E}">
        <p14:creationId xmlns:p14="http://schemas.microsoft.com/office/powerpoint/2010/main" val="26807498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-lib</a:t>
            </a:r>
          </a:p>
          <a:p>
            <a:pPr lvl="1"/>
            <a:r>
              <a:rPr lang="en-US" sz="1600" spc="-1" dirty="0">
                <a:uFill>
                  <a:solidFill>
                    <a:srgbClr val="FFFFFF"/>
                  </a:solidFill>
                </a:uFill>
              </a:rPr>
              <a:t>Builds static and dynamic libraries to calculate the Fibonacci series and an application to test it.</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/scratch/working/build-</a:t>
            </a:r>
            <a:r>
              <a:rPr lang="en-US" sz="1400" spc="-1" dirty="0" err="1">
                <a:uFill>
                  <a:solidFill>
                    <a:srgbClr val="FFFFFF"/>
                  </a:solidFill>
                </a:uFill>
                <a:latin typeface="Courier"/>
              </a:rPr>
              <a:t>userspace</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a:t>
            </a:r>
            <a:r>
              <a:rPr lang="en-US" sz="1400" b="0" spc="-1" dirty="0">
                <a:uFill>
                  <a:solidFill>
                    <a:srgbClr val="FFFFFF"/>
                  </a:solidFill>
                </a:uFill>
                <a:latin typeface="Courier"/>
              </a:rPr>
              <a:t>-lib /scratch/working/</a:t>
            </a:r>
            <a:r>
              <a:rPr lang="en-US" sz="1400" b="0" spc="-1" dirty="0" err="1">
                <a:uFill>
                  <a:solidFill>
                    <a:srgbClr val="FFFFFF"/>
                  </a:solidFill>
                </a:uFill>
                <a:latin typeface="Courier"/>
              </a:rPr>
              <a:t>uspsrc</a:t>
            </a:r>
            <a:r>
              <a:rPr lang="en-US" sz="1400" b="0" spc="-1" dirty="0">
                <a:uFill>
                  <a:solidFill>
                    <a:srgbClr val="FFFFFF"/>
                  </a:solidFill>
                </a:uFill>
                <a:latin typeface="Courier"/>
              </a:rPr>
              <a:t>/</a:t>
            </a:r>
            <a:r>
              <a:rPr lang="en-US" sz="1400" b="0" spc="-1" dirty="0" err="1">
                <a:uFill>
                  <a:solidFill>
                    <a:srgbClr val="FFFFFF"/>
                  </a:solidFill>
                </a:uFill>
                <a:latin typeface="Courier"/>
              </a:rPr>
              <a:t>fibonacci</a:t>
            </a:r>
            <a:r>
              <a:rPr lang="en-US" sz="1400" b="0" spc="-1" dirty="0">
                <a:uFill>
                  <a:solidFill>
                    <a:srgbClr val="FFFFFF"/>
                  </a:solidFill>
                </a:uFill>
                <a:latin typeface="Courier"/>
              </a:rPr>
              <a:t>-lib</a:t>
            </a: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p:txBody>
      </p:sp>
      <p:sp>
        <p:nvSpPr>
          <p:cNvPr id="6" name="Rectangle 5"/>
          <p:cNvSpPr/>
          <p:nvPr/>
        </p:nvSpPr>
        <p:spPr>
          <a:xfrm>
            <a:off x="920978" y="4077226"/>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380055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pPr lvl="1"/>
            <a:endParaRPr lang="en-US" sz="1600" b="0" spc="-1" dirty="0">
              <a:uFill>
                <a:solidFill>
                  <a:srgbClr val="FFFFFF"/>
                </a:solidFill>
              </a:uFill>
            </a:endParaRPr>
          </a:p>
          <a:p>
            <a:r>
              <a:rPr lang="en-US" sz="1800" b="0" spc="-1" dirty="0">
                <a:uFill>
                  <a:solidFill>
                    <a:srgbClr val="FFFFFF"/>
                  </a:solidFill>
                </a:uFill>
              </a:rPr>
              <a:t>Edit the recipe </a:t>
            </a:r>
            <a:r>
              <a:rPr lang="en-US" sz="1600" b="0" spc="-1" dirty="0">
                <a:uFill>
                  <a:solidFill>
                    <a:srgbClr val="FFFFFF"/>
                  </a:solidFill>
                </a:uFill>
                <a:latin typeface="Courier"/>
              </a:rPr>
              <a:t>meta-uspapps/recipes/fibonacci-lib/fibonacci-lib.bb</a:t>
            </a:r>
            <a:r>
              <a:rPr lang="en-US" sz="1800" b="0" spc="-1" dirty="0">
                <a:uFill>
                  <a:solidFill>
                    <a:srgbClr val="FFFFFF"/>
                  </a:solidFill>
                </a:uFill>
              </a:rPr>
              <a:t> and place the </a:t>
            </a:r>
            <a:r>
              <a:rPr lang="en-US" sz="1600" b="0" spc="-1" dirty="0" err="1">
                <a:uFill>
                  <a:solidFill>
                    <a:srgbClr val="FFFFFF"/>
                  </a:solidFill>
                </a:uFill>
                <a:latin typeface="Courier"/>
              </a:rPr>
              <a:t>fibonacci</a:t>
            </a:r>
            <a:r>
              <a:rPr lang="en-US" sz="1800" b="0" spc="-1" dirty="0">
                <a:uFill>
                  <a:solidFill>
                    <a:srgbClr val="FFFFFF"/>
                  </a:solidFill>
                </a:uFill>
              </a:rPr>
              <a:t> test application into its own package </a:t>
            </a:r>
            <a:r>
              <a:rPr lang="en-US" sz="1600" b="0" spc="-1" dirty="0">
                <a:uFill>
                  <a:solidFill>
                    <a:srgbClr val="FFFFFF"/>
                  </a:solidFill>
                </a:uFill>
                <a:latin typeface="Courier"/>
              </a:rPr>
              <a:t>${PN}-examples</a:t>
            </a:r>
          </a:p>
          <a:p>
            <a:endParaRPr lang="en-US" sz="1600" b="0" spc="-1" dirty="0">
              <a:uFill>
                <a:solidFill>
                  <a:srgbClr val="FFFFFF"/>
                </a:solidFill>
              </a:uFill>
              <a:latin typeface="Courier"/>
            </a:endParaRPr>
          </a:p>
          <a:p>
            <a:pPr marL="0" indent="0">
              <a:buNone/>
            </a:pPr>
            <a:endParaRPr lang="en-US" sz="1600" b="0" spc="-1" dirty="0">
              <a:uFill>
                <a:solidFill>
                  <a:srgbClr val="FFFFFF"/>
                </a:solidFill>
              </a:uFill>
              <a:latin typeface="Courier"/>
            </a:endParaRPr>
          </a:p>
          <a:p>
            <a:r>
              <a:rPr lang="en-US" sz="1800" b="0" spc="-1" dirty="0">
                <a:uFill>
                  <a:solidFill>
                    <a:srgbClr val="FFFFFF"/>
                  </a:solidFill>
                </a:uFill>
              </a:rPr>
              <a:t>Add to your image (</a:t>
            </a:r>
            <a:r>
              <a:rPr lang="en-US" sz="1600" b="0" spc="-1" dirty="0" err="1">
                <a:uFill>
                  <a:solidFill>
                    <a:srgbClr val="FFFFFF"/>
                  </a:solidFill>
                </a:uFill>
                <a:latin typeface="Courier"/>
              </a:rPr>
              <a:t>conf</a:t>
            </a:r>
            <a:r>
              <a:rPr lang="en-US" sz="1600" b="0" spc="-1" dirty="0">
                <a:uFill>
                  <a:solidFill>
                    <a:srgbClr val="FFFFFF"/>
                  </a:solidFill>
                </a:uFill>
                <a:latin typeface="Courier"/>
              </a:rPr>
              <a:t>/</a:t>
            </a:r>
            <a:r>
              <a:rPr lang="en-US" sz="1600" b="0" spc="-1" dirty="0" err="1">
                <a:uFill>
                  <a:solidFill>
                    <a:srgbClr val="FFFFFF"/>
                  </a:solidFill>
                </a:uFill>
                <a:latin typeface="Courier"/>
              </a:rPr>
              <a:t>local.conf</a:t>
            </a:r>
            <a:r>
              <a:rPr lang="en-US" sz="1800" b="0" spc="-1" dirty="0">
                <a:uFill>
                  <a:solidFill>
                    <a:srgbClr val="FFFFFF"/>
                  </a:solidFill>
                </a:uFill>
              </a:rPr>
              <a:t>):</a:t>
            </a:r>
          </a:p>
          <a:p>
            <a:endParaRPr lang="en-US" sz="1800" b="0" spc="-1" dirty="0">
              <a:uFill>
                <a:solidFill>
                  <a:srgbClr val="FFFFFF"/>
                </a:solidFill>
              </a:uFill>
            </a:endParaRPr>
          </a:p>
          <a:p>
            <a:r>
              <a:rPr lang="en-US" sz="1800" b="0" spc="-1" dirty="0">
                <a:uFill>
                  <a:solidFill>
                    <a:srgbClr val="FFFFFF"/>
                  </a:solidFill>
                </a:uFill>
              </a:rPr>
              <a:t>Build and test image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core-image-minimal</a:t>
            </a:r>
          </a:p>
          <a:p>
            <a:pPr lvl="1"/>
            <a:r>
              <a:rPr lang="en-US" sz="1400" spc="-1" dirty="0" err="1">
                <a:uFill>
                  <a:solidFill>
                    <a:srgbClr val="FFFFFF"/>
                  </a:solidFill>
                </a:uFill>
                <a:latin typeface="Courier"/>
              </a:rPr>
              <a:t>runqemu</a:t>
            </a:r>
            <a:r>
              <a:rPr lang="en-US" sz="1400" spc="-1" dirty="0">
                <a:uFill>
                  <a:solidFill>
                    <a:srgbClr val="FFFFFF"/>
                  </a:solidFill>
                </a:uFill>
                <a:latin typeface="Courier"/>
              </a:rPr>
              <a:t> </a:t>
            </a:r>
            <a:r>
              <a:rPr lang="en-US" sz="1400" spc="-1" dirty="0" smtClean="0">
                <a:uFill>
                  <a:solidFill>
                    <a:srgbClr val="FFFFFF"/>
                  </a:solidFill>
                </a:uFill>
                <a:latin typeface="Courier"/>
              </a:rPr>
              <a:t>qemux86-64 </a:t>
            </a:r>
            <a:r>
              <a:rPr lang="en-US" sz="1400" spc="-1" dirty="0" err="1" smtClean="0">
                <a:uFill>
                  <a:solidFill>
                    <a:srgbClr val="FFFFFF"/>
                  </a:solidFill>
                </a:uFill>
                <a:latin typeface="Courier"/>
              </a:rPr>
              <a:t>nographic</a:t>
            </a:r>
            <a:endParaRPr lang="en-US" sz="1400" spc="-1" dirty="0">
              <a:uFill>
                <a:solidFill>
                  <a:srgbClr val="FFFFFF"/>
                </a:solidFill>
              </a:uFill>
              <a:latin typeface="Courier"/>
            </a:endParaRPr>
          </a:p>
        </p:txBody>
      </p:sp>
      <p:sp>
        <p:nvSpPr>
          <p:cNvPr id="5" name="Rectangle 4"/>
          <p:cNvSpPr/>
          <p:nvPr/>
        </p:nvSpPr>
        <p:spPr>
          <a:xfrm>
            <a:off x="920978" y="2210043"/>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PACKAGE_BEFORE_PN = "${PN}-examples"</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FILES_${PN}-examples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32509" y="3443300"/>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p>
        </p:txBody>
      </p:sp>
    </p:spTree>
    <p:extLst>
      <p:ext uri="{BB962C8B-B14F-4D97-AF65-F5344CB8AC3E}">
        <p14:creationId xmlns:p14="http://schemas.microsoft.com/office/powerpoint/2010/main" val="38521907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smtClean="0">
                <a:latin typeface="Arial" charset="0"/>
              </a:rPr>
              <a:t>9:00- </a:t>
            </a:r>
            <a:r>
              <a:rPr lang="en-US" sz="1600" dirty="0">
                <a:latin typeface="Arial" charset="0"/>
              </a:rPr>
              <a:t>9:15	Opening session, What's New (</a:t>
            </a:r>
            <a:r>
              <a:rPr lang="en-US" sz="1600" dirty="0" err="1">
                <a:latin typeface="Arial" charset="0"/>
              </a:rPr>
              <a:t>Jefro</a:t>
            </a:r>
            <a:r>
              <a:rPr lang="en-US" sz="1600" dirty="0">
                <a:latin typeface="Arial" charset="0"/>
              </a:rPr>
              <a:t>)</a:t>
            </a:r>
          </a:p>
          <a:p>
            <a:pPr marL="0" indent="0" eaLnBrk="1" hangingPunct="1">
              <a:spcBef>
                <a:spcPts val="600"/>
              </a:spcBef>
              <a:buNone/>
            </a:pPr>
            <a:r>
              <a:rPr lang="en-US" sz="1600" dirty="0">
                <a:latin typeface="Arial" charset="0"/>
              </a:rPr>
              <a:t>9:15- 9:30	Account setup (David Reyna)</a:t>
            </a:r>
          </a:p>
          <a:p>
            <a:pPr marL="0" indent="0" eaLnBrk="1" hangingPunct="1">
              <a:spcBef>
                <a:spcPts val="600"/>
              </a:spcBef>
              <a:buNone/>
            </a:pPr>
            <a:r>
              <a:rPr lang="en-US" sz="1600" dirty="0">
                <a:latin typeface="Arial" charset="0"/>
              </a:rPr>
              <a:t>9:30-10:15	</a:t>
            </a:r>
            <a:r>
              <a:rPr lang="en-US" sz="1600" dirty="0" err="1">
                <a:latin typeface="Arial" charset="0"/>
              </a:rPr>
              <a:t>Devtool</a:t>
            </a:r>
            <a:r>
              <a:rPr lang="en-US" sz="1600" dirty="0">
                <a:latin typeface="Arial" charset="0"/>
              </a:rPr>
              <a:t>: creating new content (Tim </a:t>
            </a:r>
            <a:r>
              <a:rPr lang="en-US" sz="1600" dirty="0" err="1">
                <a:latin typeface="Arial" charset="0"/>
              </a:rPr>
              <a:t>Orling</a:t>
            </a:r>
            <a:r>
              <a:rPr lang="en-US" sz="1600" dirty="0">
                <a:latin typeface="Arial" charset="0"/>
              </a:rPr>
              <a:t>)</a:t>
            </a: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overlays (Marek </a:t>
            </a:r>
            <a:r>
              <a:rPr lang="en-US" sz="1600" dirty="0" err="1">
                <a:latin typeface="Arial" charset="0"/>
              </a:rPr>
              <a:t>Vasut</a:t>
            </a:r>
            <a:r>
              <a:rPr lang="en-US" sz="1600" dirty="0">
                <a:latin typeface="Arial" charset="0"/>
              </a:rPr>
              <a:t>)</a:t>
            </a:r>
          </a:p>
          <a:p>
            <a:pPr marL="0" indent="0" eaLnBrk="1" hangingPunct="1">
              <a:spcBef>
                <a:spcPts val="600"/>
              </a:spcBef>
              <a:buNone/>
            </a:pPr>
            <a:r>
              <a:rPr lang="en-US" sz="1600" dirty="0">
                <a:latin typeface="Arial" charset="0"/>
              </a:rPr>
              <a:t>11:15-12:00	</a:t>
            </a:r>
            <a:r>
              <a:rPr lang="en-US" sz="1600" dirty="0" err="1">
                <a:latin typeface="Arial" charset="0"/>
              </a:rPr>
              <a:t>Userspace</a:t>
            </a:r>
            <a:r>
              <a:rPr lang="en-US" sz="1600" dirty="0">
                <a:latin typeface="Arial" charset="0"/>
              </a:rPr>
              <a:t>: packaging, installation, system services (Rudolf 			Streif, given by David Reyna)</a:t>
            </a:r>
          </a:p>
          <a:p>
            <a:pPr marL="0" indent="0" eaLnBrk="1" hangingPunct="1">
              <a:spcBef>
                <a:spcPts val="600"/>
              </a:spcBef>
              <a:buNone/>
            </a:pPr>
            <a:r>
              <a:rPr lang="en-US" sz="1600" dirty="0">
                <a:solidFill>
                  <a:schemeClr val="accent1"/>
                </a:solidFill>
                <a:latin typeface="Arial" charset="0"/>
              </a:rPr>
              <a:t>12:00- 1:00	Lunch (and board pass-out) </a:t>
            </a:r>
          </a:p>
          <a:p>
            <a:pPr marL="0" indent="0" eaLnBrk="1" hangingPunct="1">
              <a:spcBef>
                <a:spcPts val="600"/>
              </a:spcBef>
              <a:buNone/>
            </a:pPr>
            <a:r>
              <a:rPr lang="en-US" sz="1600" dirty="0">
                <a:latin typeface="Arial" charset="0"/>
              </a:rPr>
              <a:t>1:00- 1:45	License audit of a release (Beth 'pidge' Flanagan)</a:t>
            </a:r>
          </a:p>
          <a:p>
            <a:pPr marL="0" indent="0" eaLnBrk="1" hangingPunct="1">
              <a:spcBef>
                <a:spcPts val="600"/>
              </a:spcBef>
              <a:buNone/>
            </a:pPr>
            <a:r>
              <a:rPr lang="en-US" sz="1600" dirty="0">
                <a:latin typeface="Arial" charset="0"/>
              </a:rPr>
              <a:t>1:45- 2:15	CROPS (Tim </a:t>
            </a:r>
            <a:r>
              <a:rPr lang="en-US" sz="1600" dirty="0" err="1">
                <a:latin typeface="Arial" charset="0"/>
              </a:rPr>
              <a:t>Orling</a:t>
            </a:r>
            <a:r>
              <a:rPr lang="en-US" sz="1600" dirty="0">
                <a:latin typeface="Arial" charset="0"/>
              </a:rPr>
              <a:t>)</a:t>
            </a:r>
          </a:p>
          <a:p>
            <a:pPr marL="0" indent="0" eaLnBrk="1" hangingPunct="1">
              <a:spcBef>
                <a:spcPts val="600"/>
              </a:spcBef>
              <a:buNone/>
            </a:pP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2:45- 3:15	Recipe specific </a:t>
            </a:r>
            <a:r>
              <a:rPr lang="en-US" sz="1600" dirty="0" err="1">
                <a:latin typeface="Arial" charset="0"/>
              </a:rPr>
              <a:t>sysroots</a:t>
            </a:r>
            <a:r>
              <a:rPr lang="en-US" sz="1600" dirty="0">
                <a:latin typeface="Arial" charset="0"/>
              </a:rPr>
              <a:t> (Joshua Lock, given by Sean Hudson)</a:t>
            </a:r>
          </a:p>
          <a:p>
            <a:pPr marL="0" indent="0" eaLnBrk="1" hangingPunct="1">
              <a:spcBef>
                <a:spcPts val="600"/>
              </a:spcBef>
              <a:buNone/>
            </a:pPr>
            <a:r>
              <a:rPr lang="en-US" sz="1600" dirty="0">
                <a:latin typeface="Arial" charset="0"/>
              </a:rPr>
              <a:t>3:15- 3:45	Maintaining your </a:t>
            </a:r>
            <a:r>
              <a:rPr lang="en-US" sz="1600" dirty="0" err="1">
                <a:latin typeface="Arial" charset="0"/>
              </a:rPr>
              <a:t>Yocto</a:t>
            </a:r>
            <a:r>
              <a:rPr lang="en-US" sz="1600" dirty="0">
                <a:latin typeface="Arial" charset="0"/>
              </a:rPr>
              <a:t> Distribution (Scott Murray)</a:t>
            </a:r>
          </a:p>
          <a:p>
            <a:pPr marL="0" indent="0" eaLnBrk="1" hangingPunct="1">
              <a:spcBef>
                <a:spcPts val="600"/>
              </a:spcBef>
              <a:buNone/>
            </a:pPr>
            <a:r>
              <a:rPr lang="en-US" sz="1600" dirty="0">
                <a:latin typeface="Arial" charset="0"/>
              </a:rPr>
              <a:t>3:45- 4:20	Kernel Modules with </a:t>
            </a:r>
            <a:r>
              <a:rPr lang="en-US" sz="1600" dirty="0" err="1">
                <a:latin typeface="Arial" charset="0"/>
              </a:rPr>
              <a:t>eSDKs</a:t>
            </a:r>
            <a:r>
              <a:rPr lang="en-US" sz="1600" dirty="0">
                <a:latin typeface="Arial" charset="0"/>
              </a:rPr>
              <a:t> (Marco </a:t>
            </a:r>
            <a:r>
              <a:rPr lang="en-US" sz="1600" dirty="0" err="1">
                <a:latin typeface="Arial" charset="0"/>
              </a:rPr>
              <a:t>Cavallini</a:t>
            </a:r>
            <a:r>
              <a:rPr lang="en-US" sz="1600" dirty="0">
                <a:latin typeface="Arial" charset="0"/>
              </a:rPr>
              <a:t>)</a:t>
            </a:r>
          </a:p>
          <a:p>
            <a:pPr marL="0" indent="0" eaLnBrk="1" hangingPunct="1">
              <a:spcBef>
                <a:spcPts val="600"/>
              </a:spcBef>
              <a:buNone/>
            </a:pPr>
            <a:r>
              <a:rPr lang="en-US" sz="1600" dirty="0">
                <a:latin typeface="Arial" charset="0"/>
              </a:rPr>
              <a:t>4:20- 5:00	Analytics and the Event System (David Reyna)</a:t>
            </a:r>
          </a:p>
          <a:p>
            <a:pPr marL="0" indent="0" eaLnBrk="1" hangingPunct="1">
              <a:spcBef>
                <a:spcPts val="600"/>
              </a:spcBef>
              <a:buNone/>
            </a:pPr>
            <a:r>
              <a:rPr lang="en-US" sz="1600" dirty="0">
                <a:solidFill>
                  <a:schemeClr val="accent1"/>
                </a:solidFill>
                <a:latin typeface="Arial" charset="0"/>
              </a:rPr>
              <a:t>5:00- 5:30	Kernel/Security Forum, Q and A (All)</a:t>
            </a:r>
          </a:p>
          <a:p>
            <a:pPr marL="0" indent="0" eaLnBrk="1" hangingPunct="1">
              <a:spcBef>
                <a:spcPts val="600"/>
              </a:spcBef>
              <a:buNone/>
            </a:pP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Installation Scripts</a:t>
            </a:r>
            <a:endParaRPr lang="en-US" dirty="0">
              <a:solidFill>
                <a:srgbClr val="00B0F0"/>
              </a:solidFill>
              <a:latin typeface="Arial" charset="0"/>
            </a:endParaRPr>
          </a:p>
        </p:txBody>
      </p:sp>
      <p:sp>
        <p:nvSpPr>
          <p:cNvPr id="4" name="Content Placeholder 23"/>
          <p:cNvSpPr>
            <a:spLocks noGrp="1"/>
          </p:cNvSpPr>
          <p:nvPr>
            <p:ph sz="quarter" idx="13"/>
          </p:nvPr>
        </p:nvSpPr>
        <p:spPr>
          <a:xfrm>
            <a:off x="460376" y="882650"/>
            <a:ext cx="4662342" cy="5127625"/>
          </a:xfrm>
        </p:spPr>
        <p:txBody>
          <a:bodyPr>
            <a:normAutofit fontScale="85000" lnSpcReduction="20000"/>
          </a:bodyPr>
          <a:lstStyle/>
          <a:p>
            <a:r>
              <a:rPr lang="en-US" b="0" dirty="0"/>
              <a:t>Package management systems have the ability to run scripts before and after a package is installed, upgraded, or removed.</a:t>
            </a:r>
          </a:p>
          <a:p>
            <a:r>
              <a:rPr lang="en-US" b="0" dirty="0"/>
              <a:t>These are typically shell scripts and they can be provided by the recipe using these variables:</a:t>
            </a:r>
          </a:p>
          <a:p>
            <a:pPr lvl="1"/>
            <a:r>
              <a:rPr lang="en-US" dirty="0" err="1">
                <a:latin typeface="Courier New" panose="02070309020205020404" pitchFamily="49" charset="0"/>
                <a:cs typeface="Courier New" panose="02070309020205020404" pitchFamily="49" charset="0"/>
              </a:rPr>
              <a:t>pkg_preinst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Preinstallation</a:t>
            </a:r>
            <a:r>
              <a:rPr lang="en-US" dirty="0"/>
              <a:t> script that is run </a:t>
            </a:r>
            <a:r>
              <a:rPr lang="en-US" i="1" dirty="0"/>
              <a:t>before the package is installed</a:t>
            </a:r>
            <a:r>
              <a:rPr lang="en-US" dirty="0"/>
              <a:t>.</a:t>
            </a:r>
          </a:p>
          <a:p>
            <a:pPr lvl="1"/>
            <a:r>
              <a:rPr lang="en-US" dirty="0" err="1">
                <a:latin typeface="Courier New" panose="02070309020205020404" pitchFamily="49" charset="0"/>
                <a:cs typeface="Courier New" panose="02070309020205020404" pitchFamily="49" charset="0"/>
              </a:rPr>
              <a:t>pkg_postinst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Postinstallation</a:t>
            </a:r>
            <a:r>
              <a:rPr lang="en-US" dirty="0"/>
              <a:t> script that is run </a:t>
            </a:r>
            <a:r>
              <a:rPr lang="en-US" i="1" dirty="0"/>
              <a:t>after the package is installed</a:t>
            </a:r>
            <a:r>
              <a:rPr lang="en-US" dirty="0"/>
              <a:t>.</a:t>
            </a:r>
          </a:p>
          <a:p>
            <a:pPr lvl="1"/>
            <a:r>
              <a:rPr lang="en-US" dirty="0" err="1">
                <a:latin typeface="Courier New" panose="02070309020205020404" pitchFamily="49" charset="0"/>
                <a:cs typeface="Courier New" panose="02070309020205020404" pitchFamily="49" charset="0"/>
              </a:rPr>
              <a:t>pkg_prerm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Pre-uninstallation script that is run </a:t>
            </a:r>
            <a:r>
              <a:rPr lang="en-US" i="1" dirty="0"/>
              <a:t>before the package is uninstalled</a:t>
            </a:r>
            <a:r>
              <a:rPr lang="en-US" dirty="0"/>
              <a:t>.</a:t>
            </a:r>
          </a:p>
          <a:p>
            <a:pPr lvl="1"/>
            <a:r>
              <a:rPr lang="en-US" dirty="0" err="1">
                <a:latin typeface="Courier New" panose="02070309020205020404" pitchFamily="49" charset="0"/>
                <a:cs typeface="Courier New" panose="02070309020205020404" pitchFamily="49" charset="0"/>
              </a:rPr>
              <a:t>pkg_postrm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Post-uninstallation script that is run </a:t>
            </a:r>
            <a:r>
              <a:rPr lang="en-US" i="1" dirty="0"/>
              <a:t>after the package is uninstalled</a:t>
            </a:r>
            <a:r>
              <a:rPr lang="en-US" dirty="0"/>
              <a:t>.</a:t>
            </a:r>
          </a:p>
          <a:p>
            <a:pPr lvl="1"/>
            <a:endParaRPr lang="en-US" dirty="0"/>
          </a:p>
        </p:txBody>
      </p:sp>
      <p:sp>
        <p:nvSpPr>
          <p:cNvPr id="5" name="Rectangle 4"/>
          <p:cNvSpPr/>
          <p:nvPr/>
        </p:nvSpPr>
        <p:spPr>
          <a:xfrm>
            <a:off x="5300317" y="1520467"/>
            <a:ext cx="3622010" cy="95410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shell commands go here</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5300317" y="3120271"/>
            <a:ext cx="3622010" cy="181588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p:cNvSpPr txBox="1"/>
          <p:nvPr/>
        </p:nvSpPr>
        <p:spPr>
          <a:xfrm>
            <a:off x="5300317" y="4946072"/>
            <a:ext cx="3622010" cy="369332"/>
          </a:xfrm>
          <a:prstGeom prst="rect">
            <a:avLst/>
          </a:prstGeom>
          <a:noFill/>
        </p:spPr>
        <p:txBody>
          <a:bodyPr wrap="square" rtlCol="0">
            <a:spAutoFit/>
          </a:bodyPr>
          <a:lstStyle/>
          <a:p>
            <a:pPr algn="ctr"/>
            <a:r>
              <a:rPr lang="en-US" sz="1800" dirty="0"/>
              <a:t>Conditional Execution</a:t>
            </a:r>
          </a:p>
        </p:txBody>
      </p:sp>
      <p:sp>
        <p:nvSpPr>
          <p:cNvPr id="8" name="TextBox 7"/>
          <p:cNvSpPr txBox="1"/>
          <p:nvPr/>
        </p:nvSpPr>
        <p:spPr>
          <a:xfrm>
            <a:off x="5241893" y="2484493"/>
            <a:ext cx="3680433" cy="369332"/>
          </a:xfrm>
          <a:prstGeom prst="rect">
            <a:avLst/>
          </a:prstGeom>
          <a:noFill/>
        </p:spPr>
        <p:txBody>
          <a:bodyPr wrap="square" rtlCol="0">
            <a:spAutoFit/>
          </a:bodyPr>
          <a:lstStyle/>
          <a:p>
            <a:pPr algn="ctr"/>
            <a:r>
              <a:rPr lang="en-US" sz="1800" dirty="0"/>
              <a:t>Script Skeleton</a:t>
            </a:r>
          </a:p>
        </p:txBody>
      </p:sp>
    </p:spTree>
    <p:extLst>
      <p:ext uri="{BB962C8B-B14F-4D97-AF65-F5344CB8AC3E}">
        <p14:creationId xmlns:p14="http://schemas.microsoft.com/office/powerpoint/2010/main" val="426486755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Conditionally running </a:t>
            </a:r>
            <a:r>
              <a:rPr lang="en-US" dirty="0" err="1">
                <a:solidFill>
                  <a:srgbClr val="00B0F0"/>
                </a:solidFill>
              </a:rPr>
              <a:t>ldconfig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The Fibonacci library installs a dynamic library </a:t>
            </a:r>
            <a:r>
              <a:rPr lang="en-US" sz="1800" b="0" spc="-1" dirty="0">
                <a:uFill>
                  <a:solidFill>
                    <a:srgbClr val="FFFFFF"/>
                  </a:solidFill>
                </a:uFill>
                <a:latin typeface="Courier"/>
              </a:rPr>
              <a:t>libfibonacci.so.1.0</a:t>
            </a:r>
            <a:r>
              <a:rPr lang="en-US" sz="2000" b="0" spc="-1" dirty="0">
                <a:uFill>
                  <a:solidFill>
                    <a:srgbClr val="FFFFFF"/>
                  </a:solidFill>
                </a:uFill>
                <a:latin typeface="+mn-lt"/>
              </a:rPr>
              <a:t> on the target system in </a:t>
            </a:r>
            <a:r>
              <a:rPr lang="en-US" sz="1800" b="0" spc="-1" dirty="0">
                <a:uFill>
                  <a:solidFill>
                    <a:srgbClr val="FFFFFF"/>
                  </a:solidFill>
                </a:uFill>
                <a:latin typeface="Courier"/>
              </a:rPr>
              <a:t>/</a:t>
            </a:r>
            <a:r>
              <a:rPr lang="en-US" sz="1800" b="0" spc="-1" dirty="0" err="1">
                <a:uFill>
                  <a:solidFill>
                    <a:srgbClr val="FFFFFF"/>
                  </a:solidFill>
                </a:uFill>
                <a:latin typeface="Courier"/>
              </a:rPr>
              <a:t>usr</a:t>
            </a:r>
            <a:r>
              <a:rPr lang="en-US" sz="1800" b="0" spc="-1" dirty="0">
                <a:uFill>
                  <a:solidFill>
                    <a:srgbClr val="FFFFFF"/>
                  </a:solidFill>
                </a:uFill>
                <a:latin typeface="Courier"/>
              </a:rPr>
              <a:t>/lib</a:t>
            </a:r>
            <a:r>
              <a:rPr lang="en-US" sz="2000" b="0" spc="-1" dirty="0">
                <a:uFill>
                  <a:solidFill>
                    <a:srgbClr val="FFFFFF"/>
                  </a:solidFill>
                </a:uFill>
                <a:latin typeface="+mn-lt"/>
              </a:rPr>
              <a:t>.</a:t>
            </a:r>
          </a:p>
          <a:p>
            <a:r>
              <a:rPr lang="en-US" sz="2000" b="0" spc="-1" dirty="0">
                <a:uFill>
                  <a:solidFill>
                    <a:srgbClr val="FFFFFF"/>
                  </a:solidFill>
                </a:uFill>
                <a:latin typeface="+mn-lt"/>
              </a:rPr>
              <a:t>For </a:t>
            </a:r>
            <a:r>
              <a:rPr lang="en-US" sz="1800" b="0" spc="-1" dirty="0" err="1">
                <a:uFill>
                  <a:solidFill>
                    <a:srgbClr val="FFFFFF"/>
                  </a:solidFill>
                </a:uFill>
                <a:latin typeface="Courier"/>
              </a:rPr>
              <a:t>ld</a:t>
            </a:r>
            <a:r>
              <a:rPr lang="en-US" sz="2000" b="0" spc="-1" dirty="0">
                <a:uFill>
                  <a:solidFill>
                    <a:srgbClr val="FFFFFF"/>
                  </a:solidFill>
                </a:uFill>
                <a:latin typeface="+mn-lt"/>
              </a:rPr>
              <a:t> to be able to locate the library it must be added to the </a:t>
            </a:r>
            <a:r>
              <a:rPr lang="en-US" sz="2000" b="0" spc="-1" dirty="0" err="1">
                <a:uFill>
                  <a:solidFill>
                    <a:srgbClr val="FFFFFF"/>
                  </a:solidFill>
                </a:uFill>
                <a:latin typeface="+mn-lt"/>
              </a:rPr>
              <a:t>ld</a:t>
            </a:r>
            <a:r>
              <a:rPr lang="en-US" sz="2000" b="0" spc="-1" dirty="0">
                <a:uFill>
                  <a:solidFill>
                    <a:srgbClr val="FFFFFF"/>
                  </a:solidFill>
                </a:uFill>
                <a:latin typeface="+mn-lt"/>
              </a:rPr>
              <a:t> cache and its symbolic name (</a:t>
            </a:r>
            <a:r>
              <a:rPr lang="en-US" sz="2000" b="0" spc="-1" dirty="0" err="1">
                <a:uFill>
                  <a:solidFill>
                    <a:srgbClr val="FFFFFF"/>
                  </a:solidFill>
                </a:uFill>
                <a:latin typeface="+mn-lt"/>
              </a:rPr>
              <a:t>soname</a:t>
            </a:r>
            <a:r>
              <a:rPr lang="en-US" sz="2000" b="0" spc="-1" dirty="0">
                <a:uFill>
                  <a:solidFill>
                    <a:srgbClr val="FFFFFF"/>
                  </a:solidFill>
                </a:uFill>
                <a:latin typeface="+mn-lt"/>
              </a:rPr>
              <a:t>) must be linked. That is done by running </a:t>
            </a:r>
            <a:r>
              <a:rPr lang="en-US" sz="1800" b="0" spc="-1" dirty="0" err="1">
                <a:uFill>
                  <a:solidFill>
                    <a:srgbClr val="FFFFFF"/>
                  </a:solidFill>
                </a:uFill>
                <a:latin typeface="Courier"/>
              </a:rPr>
              <a:t>ldconfig</a:t>
            </a:r>
            <a:r>
              <a:rPr lang="en-US" sz="2000" b="0" spc="-1" dirty="0">
                <a:uFill>
                  <a:solidFill>
                    <a:srgbClr val="FFFFFF"/>
                  </a:solidFill>
                </a:uFill>
                <a:latin typeface="+mn-lt"/>
              </a:rPr>
              <a:t> on the target.</a:t>
            </a:r>
          </a:p>
          <a:p>
            <a:r>
              <a:rPr lang="en-US" sz="2000" b="0" spc="-1" dirty="0">
                <a:uFill>
                  <a:solidFill>
                    <a:srgbClr val="FFFFFF"/>
                  </a:solidFill>
                </a:uFill>
                <a:latin typeface="+mn-lt"/>
              </a:rPr>
              <a:t>Add a post installation script to the </a:t>
            </a:r>
            <a:r>
              <a:rPr lang="en-US" sz="1800" b="0" spc="-1" dirty="0">
                <a:uFill>
                  <a:solidFill>
                    <a:srgbClr val="FFFFFF"/>
                  </a:solidFill>
                </a:uFill>
                <a:latin typeface="Courier"/>
              </a:rPr>
              <a:t>${PN}</a:t>
            </a:r>
            <a:r>
              <a:rPr lang="en-US" sz="2000" b="0" spc="-1" dirty="0">
                <a:uFill>
                  <a:solidFill>
                    <a:srgbClr val="FFFFFF"/>
                  </a:solidFill>
                </a:uFill>
                <a:latin typeface="+mn-lt"/>
              </a:rPr>
              <a:t> package that only runs </a:t>
            </a:r>
            <a:r>
              <a:rPr lang="en-US" sz="1800" b="0" spc="-1" dirty="0" err="1">
                <a:uFill>
                  <a:solidFill>
                    <a:srgbClr val="FFFFFF"/>
                  </a:solidFill>
                </a:uFill>
                <a:latin typeface="Courier"/>
              </a:rPr>
              <a:t>ldconfig</a:t>
            </a:r>
            <a:r>
              <a:rPr lang="en-US" sz="2000" b="0" spc="-1" dirty="0">
                <a:uFill>
                  <a:solidFill>
                    <a:srgbClr val="FFFFFF"/>
                  </a:solidFill>
                </a:uFill>
                <a:latin typeface="+mn-lt"/>
              </a:rPr>
              <a:t> when it is run on the target but not when the build system creates the root file system.</a:t>
            </a:r>
          </a:p>
        </p:txBody>
      </p:sp>
      <p:sp>
        <p:nvSpPr>
          <p:cNvPr id="6" name="Rectangle 5"/>
          <p:cNvSpPr/>
          <p:nvPr/>
        </p:nvSpPr>
        <p:spPr>
          <a:xfrm>
            <a:off x="954775" y="3868416"/>
            <a:ext cx="6942316" cy="212365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ldconfig</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0</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1</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61365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Installation for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err="1">
                <a:uFill>
                  <a:solidFill>
                    <a:srgbClr val="FFFFFF"/>
                  </a:solidFill>
                </a:uFill>
                <a:latin typeface="+mn-lt"/>
              </a:rPr>
              <a:t>Makefile</a:t>
            </a:r>
            <a:r>
              <a:rPr lang="en-US" sz="2000" b="0" spc="-1" dirty="0">
                <a:uFill>
                  <a:solidFill>
                    <a:srgbClr val="FFFFFF"/>
                  </a:solidFill>
                </a:uFill>
                <a:latin typeface="+mn-lt"/>
              </a:rPr>
              <a:t> Installation</a:t>
            </a:r>
          </a:p>
          <a:p>
            <a:pPr marL="342900" lvl="1" indent="0">
              <a:buNone/>
            </a:pPr>
            <a:endParaRPr lang="en-US" sz="1800" b="0" spc="-1" dirty="0">
              <a:uFill>
                <a:solidFill>
                  <a:srgbClr val="FFFFFF"/>
                </a:solidFill>
              </a:uFill>
              <a:latin typeface="+mn-lt"/>
            </a:endParaRPr>
          </a:p>
          <a:p>
            <a:pPr marL="342900" lvl="1" indent="0">
              <a:buNone/>
            </a:pPr>
            <a:endParaRPr lang="en-US" sz="180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r>
              <a:rPr lang="en-US" sz="2000" b="0" spc="-1" dirty="0">
                <a:uFill>
                  <a:solidFill>
                    <a:srgbClr val="FFFFFF"/>
                  </a:solidFill>
                </a:uFill>
                <a:latin typeface="+mn-lt"/>
              </a:rPr>
              <a:t>Recipe Installation </a:t>
            </a:r>
          </a:p>
          <a:p>
            <a:pPr lvl="1"/>
            <a:r>
              <a:rPr lang="en-US" sz="1800" spc="-1" dirty="0">
                <a:uFill>
                  <a:solidFill>
                    <a:srgbClr val="FFFFFF"/>
                  </a:solidFill>
                </a:uFill>
                <a:latin typeface="+mn-lt"/>
              </a:rPr>
              <a:t>P</a:t>
            </a:r>
            <a:r>
              <a:rPr lang="en-US" sz="1800" b="0" spc="-1" dirty="0">
                <a:uFill>
                  <a:solidFill>
                    <a:srgbClr val="FFFFFF"/>
                  </a:solidFill>
                </a:uFill>
                <a:latin typeface="+mn-lt"/>
              </a:rPr>
              <a:t>roviding/overriding the </a:t>
            </a:r>
            <a:r>
              <a:rPr lang="en-US" sz="1800" b="0" spc="-1" dirty="0" err="1">
                <a:uFill>
                  <a:solidFill>
                    <a:srgbClr val="FFFFFF"/>
                  </a:solidFill>
                </a:uFill>
                <a:latin typeface="+mn-lt"/>
              </a:rPr>
              <a:t>do_install</a:t>
            </a:r>
            <a:r>
              <a:rPr lang="en-US" sz="1800" b="0" spc="-1" dirty="0">
                <a:uFill>
                  <a:solidFill>
                    <a:srgbClr val="FFFFFF"/>
                  </a:solidFill>
                </a:uFill>
                <a:latin typeface="+mn-lt"/>
              </a:rPr>
              <a:t> task</a:t>
            </a:r>
          </a:p>
          <a:p>
            <a:endParaRPr lang="en-US" sz="2000" b="0" spc="-1" dirty="0">
              <a:uFill>
                <a:solidFill>
                  <a:srgbClr val="FFFFFF"/>
                </a:solidFill>
              </a:uFill>
              <a:latin typeface="+mn-lt"/>
            </a:endParaRPr>
          </a:p>
          <a:p>
            <a:endParaRPr lang="en-US" sz="2000" b="0" spc="-1" dirty="0">
              <a:uFill>
                <a:solidFill>
                  <a:srgbClr val="FFFFFF"/>
                </a:solidFill>
              </a:uFill>
              <a:latin typeface="+mn-lt"/>
            </a:endParaRPr>
          </a:p>
          <a:p>
            <a:pPr lvl="1"/>
            <a:r>
              <a:rPr lang="en-US" sz="1800" b="0" spc="-1" dirty="0">
                <a:uFill>
                  <a:solidFill>
                    <a:srgbClr val="FFFFFF"/>
                  </a:solidFill>
                </a:uFill>
                <a:latin typeface="+mn-lt"/>
              </a:rPr>
              <a:t>The build system defines a series of variables for convenience:</a:t>
            </a:r>
          </a:p>
          <a:p>
            <a:pPr marL="339725" lvl="3" indent="0">
              <a:buNone/>
            </a:pPr>
            <a:r>
              <a:rPr lang="en-US" sz="1800" spc="-1" dirty="0">
                <a:uFill>
                  <a:solidFill>
                    <a:srgbClr val="FFFFFF"/>
                  </a:solidFill>
                </a:uFill>
                <a:latin typeface="+mn-lt"/>
              </a:rPr>
              <a:t>	</a:t>
            </a:r>
            <a:r>
              <a:rPr lang="en-US" sz="1600" spc="-1" dirty="0" err="1">
                <a:uFill>
                  <a:solidFill>
                    <a:srgbClr val="FFFFFF"/>
                  </a:solidFill>
                </a:uFill>
                <a:latin typeface="+mn-lt"/>
              </a:rPr>
              <a:t>bindir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sbindir</a:t>
            </a:r>
            <a:r>
              <a:rPr lang="en-US" sz="1600" b="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b="0" spc="-1" dirty="0" smtClean="0">
                <a:uFill>
                  <a:solidFill>
                    <a:srgbClr val="FFFFFF"/>
                  </a:solidFill>
                </a:uFill>
                <a:latin typeface="+mn-lt"/>
              </a:rPr>
              <a:t>/</a:t>
            </a:r>
            <a:r>
              <a:rPr lang="en-US" sz="1600" b="0" spc="-1" dirty="0" err="1" smtClean="0">
                <a:uFill>
                  <a:solidFill>
                    <a:srgbClr val="FFFFFF"/>
                  </a:solidFill>
                </a:uFill>
                <a:latin typeface="+mn-lt"/>
              </a:rPr>
              <a:t>usr</a:t>
            </a:r>
            <a:r>
              <a:rPr lang="en-US" sz="1600" b="0" spc="-1" dirty="0" smtClean="0">
                <a:uFill>
                  <a:solidFill>
                    <a:srgbClr val="FFFFFF"/>
                  </a:solidFill>
                </a:uFill>
                <a:latin typeface="+mn-lt"/>
              </a:rPr>
              <a:t>/</a:t>
            </a:r>
            <a:r>
              <a:rPr lang="en-US" sz="1600" b="0" spc="-1" dirty="0" err="1" smtClean="0">
                <a:uFill>
                  <a:solidFill>
                    <a:srgbClr val="FFFFFF"/>
                  </a:solidFill>
                </a:uFill>
                <a:latin typeface="+mn-lt"/>
              </a:rPr>
              <a:t>sbin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b="0" spc="-1" dirty="0">
              <a:uFill>
                <a:solidFill>
                  <a:srgbClr val="FFFFFF"/>
                </a:solidFill>
              </a:uFill>
              <a:latin typeface="+mn-lt"/>
            </a:endParaRPr>
          </a:p>
          <a:p>
            <a:pPr marL="339725" lvl="3" indent="0">
              <a:buNone/>
            </a:pPr>
            <a:r>
              <a:rPr lang="en-US" sz="1600" spc="-1" dirty="0">
                <a:uFill>
                  <a:solidFill>
                    <a:srgbClr val="FFFFFF"/>
                  </a:solidFill>
                </a:uFill>
                <a:latin typeface="+mn-lt"/>
              </a:rPr>
              <a:t>	</a:t>
            </a:r>
            <a:r>
              <a:rPr lang="en-US" sz="1600" spc="-1" dirty="0" err="1">
                <a:uFill>
                  <a:solidFill>
                    <a:srgbClr val="FFFFFF"/>
                  </a:solidFill>
                </a:uFill>
                <a:latin typeface="+mn-lt"/>
              </a:rPr>
              <a:t>libdir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libexe</a:t>
            </a:r>
            <a:r>
              <a:rPr lang="en-US" sz="1600" spc="-1" dirty="0" err="1">
                <a:uFill>
                  <a:solidFill>
                    <a:srgbClr val="FFFFFF"/>
                  </a:solidFill>
                </a:uFill>
                <a:latin typeface="+mn-lt"/>
              </a:rPr>
              <a:t>cdir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p:txBody>
      </p:sp>
      <p:sp>
        <p:nvSpPr>
          <p:cNvPr id="6" name="Rectangle 5"/>
          <p:cNvSpPr/>
          <p:nvPr/>
        </p:nvSpPr>
        <p:spPr>
          <a:xfrm>
            <a:off x="928939" y="3446959"/>
            <a:ext cx="6942316" cy="99257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do_install</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b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0755 ${B}/bin/*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Box 1"/>
          <p:cNvSpPr txBox="1"/>
          <p:nvPr/>
        </p:nvSpPr>
        <p:spPr>
          <a:xfrm>
            <a:off x="3969328" y="4860727"/>
            <a:ext cx="3792682" cy="1269578"/>
          </a:xfrm>
          <a:prstGeom prst="rect">
            <a:avLst/>
          </a:prstGeom>
          <a:noFill/>
        </p:spPr>
        <p:txBody>
          <a:bodyPr wrap="square" rtlCol="0">
            <a:spAutoFit/>
          </a:bodyPr>
          <a:lstStyle/>
          <a:p>
            <a:pPr lvl="1">
              <a:spcBef>
                <a:spcPts val="500"/>
              </a:spcBef>
            </a:pPr>
            <a:r>
              <a:rPr lang="en-US" sz="1600" spc="-1" dirty="0" err="1">
                <a:uFill>
                  <a:solidFill>
                    <a:srgbClr val="FFFFFF"/>
                  </a:solidFill>
                </a:uFill>
              </a:rPr>
              <a:t>sysconfdir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a:uFill>
                  <a:solidFill>
                    <a:srgbClr val="FFFFFF"/>
                  </a:solidFill>
                </a:uFill>
              </a:rPr>
              <a:t>etc</a:t>
            </a:r>
            <a:r>
              <a:rPr lang="en-US" sz="1600" spc="-1" dirty="0" smtClean="0">
                <a:uFill>
                  <a:solidFill>
                    <a:srgbClr val="FFFFFF"/>
                  </a:solidFill>
                </a:uFill>
              </a:rPr>
              <a:t>/</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datadir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/share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a:uFill>
                  <a:solidFill>
                    <a:srgbClr val="FFFFFF"/>
                  </a:solidFill>
                </a:uFill>
              </a:rPr>
              <a:t>mandir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/use/share/man</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includedir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/include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atin typeface="+mn-lt"/>
            </a:endParaRPr>
          </a:p>
        </p:txBody>
      </p:sp>
      <p:sp>
        <p:nvSpPr>
          <p:cNvPr id="7" name="Rectangle 6"/>
          <p:cNvSpPr/>
          <p:nvPr/>
        </p:nvSpPr>
        <p:spPr>
          <a:xfrm>
            <a:off x="909749" y="1294465"/>
            <a:ext cx="6942316" cy="132343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 ?=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.PHONY: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0755 $(TARGET)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p:txBody>
      </p:sp>
    </p:spTree>
    <p:extLst>
      <p:ext uri="{BB962C8B-B14F-4D97-AF65-F5344CB8AC3E}">
        <p14:creationId xmlns:p14="http://schemas.microsoft.com/office/powerpoint/2010/main" val="340979374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Debugging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Check the packaging logfiles in </a:t>
            </a:r>
            <a:r>
              <a:rPr lang="en-US" sz="1800" b="0" spc="-1" dirty="0">
                <a:uFill>
                  <a:solidFill>
                    <a:srgbClr val="FFFFFF"/>
                  </a:solidFill>
                </a:uFill>
                <a:latin typeface="Courier"/>
              </a:rPr>
              <a:t>${WORKDIR}/temp</a:t>
            </a:r>
            <a:endParaRPr lang="en-US" sz="1800" b="0" spc="-1" dirty="0">
              <a:uFill>
                <a:solidFill>
                  <a:srgbClr val="FFFFFF"/>
                </a:solidFill>
              </a:uFill>
              <a:latin typeface="+mn-lt"/>
            </a:endParaRPr>
          </a:p>
          <a:p>
            <a:r>
              <a:rPr lang="en-US" sz="2000" b="0" spc="-1" dirty="0">
                <a:uFill>
                  <a:solidFill>
                    <a:srgbClr val="FFFFFF"/>
                  </a:solidFill>
                </a:uFill>
                <a:latin typeface="+mn-lt"/>
              </a:rPr>
              <a:t>Check installation of artifacts in </a:t>
            </a:r>
            <a:r>
              <a:rPr lang="en-US" sz="1800" b="0" spc="-1" dirty="0">
                <a:uFill>
                  <a:solidFill>
                    <a:srgbClr val="FFFFFF"/>
                  </a:solidFill>
                </a:uFill>
                <a:latin typeface="Courier"/>
              </a:rPr>
              <a:t>${WORKDIR}/image</a:t>
            </a:r>
          </a:p>
          <a:p>
            <a:pPr lvl="1"/>
            <a:r>
              <a:rPr lang="en-US" sz="1800" spc="-1" dirty="0">
                <a:uFill>
                  <a:solidFill>
                    <a:srgbClr val="FFFFFF"/>
                  </a:solidFill>
                </a:uFill>
                <a:latin typeface="+mn-lt"/>
              </a:rPr>
              <a:t>The </a:t>
            </a:r>
            <a:r>
              <a:rPr lang="en-US" sz="1800" spc="-1" dirty="0" err="1">
                <a:uFill>
                  <a:solidFill>
                    <a:srgbClr val="FFFFFF"/>
                  </a:solidFill>
                </a:uFill>
                <a:latin typeface="+mn-lt"/>
              </a:rPr>
              <a:t>do_install</a:t>
            </a:r>
            <a:r>
              <a:rPr lang="en-US" sz="1800" spc="-1" dirty="0">
                <a:uFill>
                  <a:solidFill>
                    <a:srgbClr val="FFFFFF"/>
                  </a:solidFill>
                </a:uFill>
                <a:latin typeface="+mn-lt"/>
              </a:rPr>
              <a:t> task installs the artifacts into this directory.</a:t>
            </a:r>
          </a:p>
          <a:p>
            <a:pPr lvl="1"/>
            <a:r>
              <a:rPr lang="en-US" sz="1800" b="0" spc="-1" dirty="0">
                <a:uFill>
                  <a:solidFill>
                    <a:srgbClr val="FFFFFF"/>
                  </a:solidFill>
                </a:uFill>
                <a:latin typeface="+mn-lt"/>
              </a:rPr>
              <a:t>If artifacts are missing they are </a:t>
            </a:r>
            <a:r>
              <a:rPr lang="en-US" sz="1800" spc="-1" dirty="0">
                <a:uFill>
                  <a:solidFill>
                    <a:srgbClr val="FFFFFF"/>
                  </a:solidFill>
                </a:uFill>
                <a:latin typeface="+mn-lt"/>
              </a:rPr>
              <a:t>packaged.</a:t>
            </a:r>
            <a:endParaRPr lang="en-US" sz="1800" b="0" spc="-1" dirty="0">
              <a:uFill>
                <a:solidFill>
                  <a:srgbClr val="FFFFFF"/>
                </a:solidFill>
              </a:uFill>
              <a:latin typeface="+mn-lt"/>
            </a:endParaRPr>
          </a:p>
          <a:p>
            <a:r>
              <a:rPr lang="en-US" sz="2000" b="0" spc="-1" dirty="0">
                <a:uFill>
                  <a:solidFill>
                    <a:srgbClr val="FFFFFF"/>
                  </a:solidFill>
                </a:uFill>
                <a:latin typeface="+mn-lt"/>
              </a:rPr>
              <a:t>Check packaging artifacts in </a:t>
            </a:r>
            <a:r>
              <a:rPr lang="en-US" sz="1800" b="0" spc="-1" dirty="0">
                <a:uFill>
                  <a:solidFill>
                    <a:srgbClr val="FFFFFF"/>
                  </a:solidFill>
                </a:uFill>
                <a:latin typeface="Courier"/>
              </a:rPr>
              <a:t>${WORKDIR}/package</a:t>
            </a:r>
          </a:p>
          <a:p>
            <a:pPr lvl="1"/>
            <a:r>
              <a:rPr lang="en-US" sz="1800" spc="-1" dirty="0">
                <a:uFill>
                  <a:solidFill>
                    <a:srgbClr val="FFFFFF"/>
                  </a:solidFill>
                </a:uFill>
                <a:latin typeface="+mn-lt"/>
              </a:rPr>
              <a:t>This where the artifacts are staged for packaging, including the ones created for the debug packages.</a:t>
            </a:r>
          </a:p>
          <a:p>
            <a:r>
              <a:rPr lang="en-US" sz="2000" b="0" spc="-1" dirty="0">
                <a:uFill>
                  <a:solidFill>
                    <a:srgbClr val="FFFFFF"/>
                  </a:solidFill>
                </a:uFill>
                <a:latin typeface="+mn-lt"/>
              </a:rPr>
              <a:t>Check package splitting in </a:t>
            </a:r>
            <a:r>
              <a:rPr lang="en-US" sz="1800" b="0" spc="-1" dirty="0">
                <a:uFill>
                  <a:solidFill>
                    <a:srgbClr val="FFFFFF"/>
                  </a:solidFill>
                </a:uFill>
                <a:latin typeface="Courier"/>
              </a:rPr>
              <a:t>${WORKDIR}/packages-split</a:t>
            </a:r>
          </a:p>
          <a:p>
            <a:pPr lvl="1"/>
            <a:r>
              <a:rPr lang="en-US" sz="1800" b="0" spc="-1" dirty="0">
                <a:uFill>
                  <a:solidFill>
                    <a:srgbClr val="FFFFFF"/>
                  </a:solidFill>
                </a:uFill>
                <a:latin typeface="+mn-lt"/>
              </a:rPr>
              <a:t>Packages and their content are staged here by package name before they are wrapped by the package manager.</a:t>
            </a:r>
          </a:p>
          <a:p>
            <a:pPr lvl="1"/>
            <a:r>
              <a:rPr lang="en-US" sz="1800" spc="-1" dirty="0">
                <a:uFill>
                  <a:solidFill>
                    <a:srgbClr val="FFFFFF"/>
                  </a:solidFill>
                </a:uFill>
                <a:latin typeface="+mn-lt"/>
              </a:rPr>
              <a:t>Allows you to verify if the artifacts have indeed been placed into the </a:t>
            </a:r>
            <a:r>
              <a:rPr lang="en-US" sz="1800" spc="-1" dirty="0" smtClean="0">
                <a:uFill>
                  <a:solidFill>
                    <a:srgbClr val="FFFFFF"/>
                  </a:solidFill>
                </a:uFill>
                <a:latin typeface="+mn-lt"/>
              </a:rPr>
              <a:t>correct </a:t>
            </a:r>
            <a:r>
              <a:rPr lang="en-US" sz="1800" spc="-1" dirty="0">
                <a:uFill>
                  <a:solidFill>
                    <a:srgbClr val="FFFFFF"/>
                  </a:solidFill>
                </a:uFill>
                <a:latin typeface="+mn-lt"/>
              </a:rPr>
              <a:t>package.</a:t>
            </a:r>
          </a:p>
          <a:p>
            <a:r>
              <a:rPr lang="en-US" sz="2000" b="0" spc="-1" dirty="0">
                <a:uFill>
                  <a:solidFill>
                    <a:srgbClr val="FFFFFF"/>
                  </a:solidFill>
                </a:uFill>
                <a:latin typeface="+mn-lt"/>
              </a:rPr>
              <a:t>Check created packages in </a:t>
            </a:r>
            <a:r>
              <a:rPr lang="en-US" sz="1800" b="0" spc="-1" dirty="0">
                <a:uFill>
                  <a:solidFill>
                    <a:srgbClr val="FFFFFF"/>
                  </a:solidFill>
                </a:uFill>
                <a:latin typeface="Courier"/>
              </a:rPr>
              <a:t>${WORKDIR}/deploy-&lt;</a:t>
            </a:r>
            <a:r>
              <a:rPr lang="en-US" sz="1800" b="0" spc="-1" dirty="0" err="1">
                <a:uFill>
                  <a:solidFill>
                    <a:srgbClr val="FFFFFF"/>
                  </a:solidFill>
                </a:uFill>
                <a:latin typeface="Courier"/>
              </a:rPr>
              <a:t>pkgmgr</a:t>
            </a:r>
            <a:r>
              <a:rPr lang="en-US" sz="1800" b="0" spc="-1" dirty="0">
                <a:uFill>
                  <a:solidFill>
                    <a:srgbClr val="FFFFFF"/>
                  </a:solidFill>
                </a:uFill>
                <a:latin typeface="Courier"/>
              </a:rPr>
              <a:t>&gt;</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81435883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Architecture</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lnSpcReduction="10000"/>
          </a:bodyPr>
          <a:lstStyle/>
          <a:p>
            <a:r>
              <a:rPr lang="en-US" sz="2000" b="0" spc="-1" dirty="0">
                <a:uFill>
                  <a:solidFill>
                    <a:srgbClr val="FFFFFF"/>
                  </a:solidFill>
                </a:uFill>
                <a:latin typeface="+mn-lt"/>
              </a:rPr>
              <a:t>The build system distinguishes packages by their hardware dependencies into three main categories:</a:t>
            </a:r>
          </a:p>
          <a:p>
            <a:pPr lvl="1"/>
            <a:r>
              <a:rPr lang="en-US" sz="1800" spc="-1" dirty="0">
                <a:uFill>
                  <a:solidFill>
                    <a:srgbClr val="FFFFFF"/>
                  </a:solidFill>
                </a:uFill>
                <a:latin typeface="+mn-lt"/>
              </a:rPr>
              <a:t>Tune – Generic CPU architecture such as core2_32, corei7, armv7, etc. This is the default and typically appropriate for </a:t>
            </a:r>
            <a:r>
              <a:rPr lang="en-US" sz="1800" spc="-1" dirty="0" err="1">
                <a:uFill>
                  <a:solidFill>
                    <a:srgbClr val="FFFFFF"/>
                  </a:solidFill>
                </a:uFill>
                <a:latin typeface="+mn-lt"/>
              </a:rPr>
              <a:t>userspace</a:t>
            </a:r>
            <a:r>
              <a:rPr lang="en-US" sz="1800" spc="-1" dirty="0">
                <a:uFill>
                  <a:solidFill>
                    <a:srgbClr val="FFFFFF"/>
                  </a:solidFill>
                </a:uFill>
                <a:latin typeface="+mn-lt"/>
              </a:rPr>
              <a:t> packages.</a:t>
            </a:r>
          </a:p>
          <a:p>
            <a:pPr lvl="1"/>
            <a:r>
              <a:rPr lang="en-US" sz="1800" b="0" spc="-1" dirty="0">
                <a:uFill>
                  <a:solidFill>
                    <a:srgbClr val="FFFFFF"/>
                  </a:solidFill>
                </a:uFill>
                <a:latin typeface="+mn-lt"/>
              </a:rPr>
              <a:t>Machine – Specific machine architecture. Appropriate for packages that require particular hardware features of a machine. </a:t>
            </a:r>
            <a:r>
              <a:rPr lang="en-US" sz="1800" spc="-1" dirty="0">
                <a:uFill>
                  <a:solidFill>
                    <a:srgbClr val="FFFFFF"/>
                  </a:solidFill>
                </a:uFill>
                <a:latin typeface="+mn-lt"/>
              </a:rPr>
              <a:t>Typically</a:t>
            </a:r>
            <a:r>
              <a:rPr lang="en-US" sz="1800" b="0" spc="-1" dirty="0">
                <a:uFill>
                  <a:solidFill>
                    <a:srgbClr val="FFFFFF"/>
                  </a:solidFill>
                </a:uFill>
                <a:latin typeface="+mn-lt"/>
              </a:rPr>
              <a:t> applicable to kernel, drivers, and bootloader.</a:t>
            </a:r>
          </a:p>
          <a:p>
            <a:pPr lvl="1"/>
            <a:r>
              <a:rPr lang="en-US" sz="1800" spc="-1" dirty="0">
                <a:uFill>
                  <a:solidFill>
                    <a:srgbClr val="FFFFFF"/>
                  </a:solidFill>
                </a:uFill>
                <a:latin typeface="+mn-lt"/>
              </a:rPr>
              <a:t>All – Package applies to all architectures such as shell scripts, managed runtime code (Python, Lua, Java, …), configuration files, etc.</a:t>
            </a:r>
          </a:p>
          <a:p>
            <a:r>
              <a:rPr lang="en-US" sz="2000" b="0" spc="-1" dirty="0">
                <a:uFill>
                  <a:solidFill>
                    <a:srgbClr val="FFFFFF"/>
                  </a:solidFill>
                </a:uFill>
                <a:latin typeface="+mn-lt"/>
              </a:rPr>
              <a:t>Package architecture is controlled by the </a:t>
            </a:r>
            <a:r>
              <a:rPr lang="en-US" sz="1800" b="0" spc="-1" dirty="0">
                <a:uFill>
                  <a:solidFill>
                    <a:srgbClr val="FFFFFF"/>
                  </a:solidFill>
                </a:uFill>
                <a:latin typeface="Courier"/>
              </a:rPr>
              <a:t>PACKAGE_ARCH</a:t>
            </a:r>
            <a:r>
              <a:rPr lang="en-US" sz="2000" b="0" spc="-1" dirty="0">
                <a:uFill>
                  <a:solidFill>
                    <a:srgbClr val="FFFFFF"/>
                  </a:solidFill>
                </a:uFill>
                <a:latin typeface="+mn-lt"/>
              </a:rPr>
              <a:t> variable:</a:t>
            </a:r>
          </a:p>
          <a:p>
            <a:pPr lvl="1"/>
            <a:r>
              <a:rPr lang="en-US" sz="1800" spc="-1" dirty="0">
                <a:uFill>
                  <a:solidFill>
                    <a:srgbClr val="FFFFFF"/>
                  </a:solidFill>
                </a:uFill>
                <a:latin typeface="+mn-lt"/>
              </a:rPr>
              <a:t>Tune (default) – </a:t>
            </a:r>
            <a:r>
              <a:rPr lang="en-US" sz="1600" spc="-1" dirty="0">
                <a:uFill>
                  <a:solidFill>
                    <a:srgbClr val="FFFFFF"/>
                  </a:solidFill>
                </a:uFill>
                <a:latin typeface="Courier"/>
              </a:rPr>
              <a:t>PACKAGE_ARCH = “${TUNE_PKGARCH}”</a:t>
            </a:r>
          </a:p>
          <a:p>
            <a:pPr lvl="1"/>
            <a:r>
              <a:rPr lang="en-US" sz="1800" b="0" spc="-1" dirty="0">
                <a:uFill>
                  <a:solidFill>
                    <a:srgbClr val="FFFFFF"/>
                  </a:solidFill>
                </a:uFill>
                <a:latin typeface="+mn-lt"/>
              </a:rPr>
              <a:t>Machine – </a:t>
            </a:r>
            <a:r>
              <a:rPr lang="en-US" sz="1600" b="0" spc="-1" dirty="0">
                <a:uFill>
                  <a:solidFill>
                    <a:srgbClr val="FFFFFF"/>
                  </a:solidFill>
                </a:uFill>
                <a:latin typeface="Courier"/>
              </a:rPr>
              <a:t>PACKAGE_ARCH = “${MACHINE_ARCH}”</a:t>
            </a:r>
          </a:p>
          <a:p>
            <a:pPr lvl="1"/>
            <a:r>
              <a:rPr lang="en-US" sz="1800" spc="-1" dirty="0">
                <a:uFill>
                  <a:solidFill>
                    <a:srgbClr val="FFFFFF"/>
                  </a:solidFill>
                </a:uFill>
                <a:latin typeface="+mn-lt"/>
              </a:rPr>
              <a:t>All – </a:t>
            </a:r>
            <a:r>
              <a:rPr lang="en-US" sz="1600" spc="-1" dirty="0">
                <a:uFill>
                  <a:solidFill>
                    <a:srgbClr val="FFFFFF"/>
                  </a:solidFill>
                </a:uFill>
                <a:latin typeface="Courier"/>
              </a:rPr>
              <a:t>inherit </a:t>
            </a:r>
            <a:r>
              <a:rPr lang="en-US" sz="1600" spc="-1" dirty="0" err="1">
                <a:uFill>
                  <a:solidFill>
                    <a:srgbClr val="FFFFFF"/>
                  </a:solidFill>
                </a:uFill>
                <a:latin typeface="Courier"/>
              </a:rPr>
              <a:t>allarch</a:t>
            </a:r>
            <a:endParaRPr lang="en-US" sz="1600" spc="-1" dirty="0">
              <a:uFill>
                <a:solidFill>
                  <a:srgbClr val="FFFFFF"/>
                </a:solidFill>
              </a:uFill>
              <a:latin typeface="Courier"/>
            </a:endParaRPr>
          </a:p>
          <a:p>
            <a:r>
              <a:rPr lang="en-US" sz="2000" b="0" spc="-1" dirty="0">
                <a:uFill>
                  <a:solidFill>
                    <a:srgbClr val="FFFFFF"/>
                  </a:solidFill>
                </a:uFill>
                <a:latin typeface="+mn-lt"/>
              </a:rPr>
              <a:t>Note: Package architecture does not simply determine into what category a package is placed but determines compiler and linker flags and other build options.</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55052508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System Services</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fontScale="77500" lnSpcReduction="20000"/>
          </a:bodyPr>
          <a:lstStyle/>
          <a:p>
            <a:r>
              <a:rPr lang="en-US" b="0" dirty="0"/>
              <a:t>If your software package is a system service that eventually needs to be started when the system boots you need to add the scripts and service files.</a:t>
            </a:r>
          </a:p>
          <a:p>
            <a:r>
              <a:rPr lang="en-US" dirty="0" err="1"/>
              <a:t>SysVInit</a:t>
            </a:r>
            <a:endParaRPr lang="en-US" dirty="0"/>
          </a:p>
          <a:p>
            <a:pPr lvl="1"/>
            <a:r>
              <a:rPr lang="en-US" dirty="0"/>
              <a:t>Inherit </a:t>
            </a:r>
            <a:r>
              <a:rPr lang="en-US" dirty="0">
                <a:latin typeface="Courier New" panose="02070309020205020404" pitchFamily="49" charset="0"/>
                <a:cs typeface="Courier New" panose="02070309020205020404" pitchFamily="49" charset="0"/>
              </a:rPr>
              <a:t>update-</a:t>
            </a:r>
            <a:r>
              <a:rPr lang="en-US" dirty="0" err="1">
                <a:latin typeface="Courier New" panose="02070309020205020404" pitchFamily="49" charset="0"/>
                <a:cs typeface="Courier New" panose="02070309020205020404" pitchFamily="49" charset="0"/>
              </a:rPr>
              <a:t>rc.d</a:t>
            </a:r>
            <a:r>
              <a:rPr lang="en-US" dirty="0"/>
              <a:t> class.</a:t>
            </a:r>
          </a:p>
          <a:p>
            <a:pPr lvl="1"/>
            <a:r>
              <a:rPr lang="en-US" sz="2100" dirty="0">
                <a:latin typeface="Courier"/>
              </a:rPr>
              <a:t>INITSCRIPT_PACKAGES</a:t>
            </a:r>
            <a:r>
              <a:rPr lang="en-US" dirty="0"/>
              <a:t> - List of packages that contain the </a:t>
            </a:r>
            <a:r>
              <a:rPr lang="en-US" dirty="0" err="1"/>
              <a:t>init</a:t>
            </a:r>
            <a:r>
              <a:rPr lang="en-US" dirty="0"/>
              <a:t> scripts for this software package. This variable is optional and defaults to </a:t>
            </a:r>
            <a:r>
              <a:rPr lang="en-US" sz="2100" dirty="0">
                <a:latin typeface="Courier"/>
              </a:rPr>
              <a:t>INITSCRIPT_PACKAGES = "${PN}"</a:t>
            </a:r>
            <a:r>
              <a:rPr lang="en-US" dirty="0"/>
              <a:t>.</a:t>
            </a:r>
          </a:p>
          <a:p>
            <a:pPr lvl="1"/>
            <a:r>
              <a:rPr lang="en-US" sz="2100" dirty="0">
                <a:latin typeface="Courier"/>
              </a:rPr>
              <a:t>INITSCRIPT_NAME</a:t>
            </a:r>
            <a:r>
              <a:rPr lang="en-US" dirty="0"/>
              <a:t> - The name of the </a:t>
            </a:r>
            <a:r>
              <a:rPr lang="en-US" dirty="0" err="1"/>
              <a:t>init</a:t>
            </a:r>
            <a:r>
              <a:rPr lang="en-US" dirty="0"/>
              <a:t> script.</a:t>
            </a:r>
          </a:p>
          <a:p>
            <a:pPr lvl="1"/>
            <a:r>
              <a:rPr lang="en-US" sz="2100" dirty="0">
                <a:latin typeface="Courier"/>
              </a:rPr>
              <a:t>INITSCRIPT_PARAMS</a:t>
            </a:r>
            <a:r>
              <a:rPr lang="en-US" dirty="0"/>
              <a:t> - The parameters passed to </a:t>
            </a:r>
            <a:r>
              <a:rPr lang="en-US" sz="2100" dirty="0">
                <a:latin typeface="Courier"/>
              </a:rPr>
              <a:t>update-</a:t>
            </a:r>
            <a:r>
              <a:rPr lang="en-US" sz="2100" dirty="0" err="1">
                <a:latin typeface="Courier"/>
              </a:rPr>
              <a:t>rc.d</a:t>
            </a:r>
            <a:r>
              <a:rPr lang="en-US" dirty="0"/>
              <a:t>. This can be a string such as </a:t>
            </a:r>
            <a:r>
              <a:rPr lang="en-US" sz="2100" dirty="0">
                <a:latin typeface="Courier"/>
              </a:rPr>
              <a:t>"defaults 80 20"</a:t>
            </a:r>
            <a:r>
              <a:rPr lang="en-US" dirty="0"/>
              <a:t> to start the service when entering run levels 2, 3, 4, and 5 and stop it from entering run levels 0, 1, and 6.</a:t>
            </a:r>
          </a:p>
          <a:p>
            <a:r>
              <a:rPr lang="en-US" dirty="0" err="1"/>
              <a:t>Systemd</a:t>
            </a:r>
            <a:endParaRPr lang="en-US" dirty="0"/>
          </a:p>
          <a:p>
            <a:pPr lvl="1"/>
            <a:r>
              <a:rPr lang="en-US" dirty="0"/>
              <a:t>Inherit </a:t>
            </a:r>
            <a:r>
              <a:rPr lang="en-US" dirty="0" err="1">
                <a:latin typeface="Courier New" panose="02070309020205020404" pitchFamily="49" charset="0"/>
                <a:cs typeface="Courier New" panose="02070309020205020404" pitchFamily="49" charset="0"/>
              </a:rPr>
              <a:t>systemd</a:t>
            </a:r>
            <a:r>
              <a:rPr lang="en-US" dirty="0"/>
              <a:t> class.</a:t>
            </a:r>
          </a:p>
          <a:p>
            <a:pPr lvl="1"/>
            <a:r>
              <a:rPr lang="en-US" sz="2100" dirty="0">
                <a:latin typeface="Courier"/>
              </a:rPr>
              <a:t>SYSTEMD_PACKAGES</a:t>
            </a:r>
            <a:r>
              <a:rPr lang="en-US" dirty="0"/>
              <a:t> - List of packages that contain the </a:t>
            </a:r>
            <a:r>
              <a:rPr lang="en-US" dirty="0" err="1"/>
              <a:t>systemd</a:t>
            </a:r>
            <a:r>
              <a:rPr lang="en-US" dirty="0"/>
              <a:t> service files for the software package. This variable is optional and defaults to </a:t>
            </a:r>
            <a:r>
              <a:rPr lang="en-US" sz="2100" dirty="0">
                <a:latin typeface="Courier"/>
              </a:rPr>
              <a:t>SYSTEMD_PACKAGES = "${PN}"</a:t>
            </a:r>
            <a:r>
              <a:rPr lang="en-US" dirty="0"/>
              <a:t>.</a:t>
            </a:r>
          </a:p>
          <a:p>
            <a:pPr lvl="1"/>
            <a:r>
              <a:rPr lang="en-US" sz="2100" dirty="0">
                <a:latin typeface="Courier"/>
              </a:rPr>
              <a:t>SYSTEMD_SERVICE</a:t>
            </a:r>
            <a:r>
              <a:rPr lang="en-US" dirty="0"/>
              <a:t> - The name of the service file.</a:t>
            </a:r>
          </a:p>
          <a:p>
            <a:pPr lvl="2"/>
            <a:endParaRPr lang="en-US" dirty="0"/>
          </a:p>
        </p:txBody>
      </p:sp>
    </p:spTree>
    <p:extLst>
      <p:ext uri="{BB962C8B-B14F-4D97-AF65-F5344CB8AC3E}">
        <p14:creationId xmlns:p14="http://schemas.microsoft.com/office/powerpoint/2010/main" val="153690447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Server</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6"/>
            <a:ext cx="8233186" cy="5424055"/>
          </a:xfrm>
        </p:spPr>
        <p:txBody>
          <a:bodyPr>
            <a:normAutofit fontScale="85000" lnSpcReduction="20000"/>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fibonacci-srv</a:t>
            </a:r>
            <a:endParaRPr lang="en-US" sz="1800" b="0" spc="-1" dirty="0">
              <a:uFill>
                <a:solidFill>
                  <a:srgbClr val="FFFFFF"/>
                </a:solidFill>
              </a:uFill>
            </a:endParaRPr>
          </a:p>
          <a:p>
            <a:pPr lvl="1"/>
            <a:r>
              <a:rPr lang="en-US" sz="1600" spc="-1" dirty="0">
                <a:uFill>
                  <a:solidFill>
                    <a:srgbClr val="FFFFFF"/>
                  </a:solidFill>
                </a:uFill>
              </a:rPr>
              <a:t>Builds a TCP socket server listening on port 9999 for the number of terms and responds with the list of Fibonacci terms.</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/scratch/working/build-</a:t>
            </a:r>
            <a:r>
              <a:rPr lang="en-US" sz="1400" spc="-1" dirty="0" err="1">
                <a:uFill>
                  <a:solidFill>
                    <a:srgbClr val="FFFFFF"/>
                  </a:solidFill>
                </a:uFill>
                <a:latin typeface="Courier"/>
              </a:rPr>
              <a:t>userspace</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fibonacci-srv</a:t>
            </a:r>
            <a:r>
              <a:rPr lang="en-US" sz="1400" b="0" spc="-1" dirty="0">
                <a:uFill>
                  <a:solidFill>
                    <a:srgbClr val="FFFFFF"/>
                  </a:solidFill>
                </a:uFill>
                <a:latin typeface="Courier"/>
              </a:rPr>
              <a:t> /scratch/working/</a:t>
            </a:r>
            <a:r>
              <a:rPr lang="en-US" sz="1400" b="0" spc="-1" dirty="0" err="1">
                <a:uFill>
                  <a:solidFill>
                    <a:srgbClr val="FFFFFF"/>
                  </a:solidFill>
                </a:uFill>
                <a:latin typeface="Courier"/>
              </a:rPr>
              <a:t>uspsrc</a:t>
            </a:r>
            <a:r>
              <a:rPr lang="en-US" sz="1400" b="0" spc="-1" dirty="0">
                <a:uFill>
                  <a:solidFill>
                    <a:srgbClr val="FFFFFF"/>
                  </a:solidFill>
                </a:uFill>
                <a:latin typeface="Courier"/>
              </a:rPr>
              <a:t>/</a:t>
            </a:r>
            <a:r>
              <a:rPr lang="en-US" sz="1400" b="0" spc="-1" dirty="0" err="1">
                <a:uFill>
                  <a:solidFill>
                    <a:srgbClr val="FFFFFF"/>
                  </a:solidFill>
                </a:uFill>
                <a:latin typeface="Courier"/>
              </a:rPr>
              <a:t>fibonacci-srv</a:t>
            </a:r>
            <a:endParaRPr lang="en-US" sz="1400" b="0" spc="-1" dirty="0">
              <a:uFill>
                <a:solidFill>
                  <a:srgbClr val="FFFFFF"/>
                </a:solidFill>
              </a:uFill>
              <a:latin typeface="Courier"/>
            </a:endParaRPr>
          </a:p>
          <a:p>
            <a:r>
              <a:rPr lang="en-US" sz="1800" b="0" spc="-1" dirty="0">
                <a:uFill>
                  <a:solidFill>
                    <a:srgbClr val="FFFFFF"/>
                  </a:solidFill>
                </a:uFill>
              </a:rPr>
              <a:t>Add system service startup to the recipe</a:t>
            </a:r>
            <a:br>
              <a:rPr lang="en-US" sz="1800" b="0" spc="-1" dirty="0">
                <a:uFill>
                  <a:solidFill>
                    <a:srgbClr val="FFFFFF"/>
                  </a:solidFill>
                </a:uFill>
              </a:rPr>
            </a:br>
            <a:r>
              <a:rPr lang="en-US" sz="1600" b="0" spc="-1" dirty="0">
                <a:uFill>
                  <a:solidFill>
                    <a:srgbClr val="FFFFFF"/>
                  </a:solidFill>
                </a:uFill>
                <a:latin typeface="Courier"/>
              </a:rPr>
              <a:t>meta-uspapps/recipes/fibonacci-srv/fibonacci-srv.bb</a:t>
            </a:r>
            <a:r>
              <a:rPr lang="en-US" sz="2000" b="0" spc="-1" dirty="0">
                <a:uFill>
                  <a:solidFill>
                    <a:srgbClr val="FFFFFF"/>
                  </a:solidFill>
                </a:uFill>
              </a:rPr>
              <a:t> </a:t>
            </a:r>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nc</a:t>
            </a:r>
            <a:r>
              <a:rPr lang="en-US" sz="1400" b="0" spc="-1" dirty="0">
                <a:uFill>
                  <a:solidFill>
                    <a:srgbClr val="FFFFFF"/>
                  </a:solidFill>
                </a:uFill>
                <a:latin typeface="Courier"/>
              </a:rPr>
              <a:t> localhost 9999</a:t>
            </a:r>
          </a:p>
        </p:txBody>
      </p:sp>
      <p:sp>
        <p:nvSpPr>
          <p:cNvPr id="6" name="Rectangle 5"/>
          <p:cNvSpPr/>
          <p:nvPr/>
        </p:nvSpPr>
        <p:spPr>
          <a:xfrm>
            <a:off x="920978" y="4855634"/>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978" y="2919274"/>
            <a:ext cx="7772400" cy="94641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inherit update-</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INITSCRIPT_NAME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INITSCRIPT_PARAMS = "start 99 3 5 . stop 20 0 1 2 6 ."</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SYSTEMD_SERVICE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fibonacci-srv.service</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82813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Changing the System Manager</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a:bodyPr>
          <a:lstStyle/>
          <a:p>
            <a:r>
              <a:rPr lang="en-US" b="0" dirty="0" err="1"/>
              <a:t>SysVInit</a:t>
            </a:r>
            <a:r>
              <a:rPr lang="en-US" b="0" dirty="0"/>
              <a:t> is the default system manager for the Poky distribution.</a:t>
            </a:r>
          </a:p>
          <a:p>
            <a:r>
              <a:rPr lang="en-US" b="0" dirty="0"/>
              <a:t>To use </a:t>
            </a:r>
            <a:r>
              <a:rPr lang="en-US" b="0" dirty="0" err="1"/>
              <a:t>systemd</a:t>
            </a:r>
            <a:r>
              <a:rPr lang="en-US" b="0" dirty="0"/>
              <a:t> add it to your </a:t>
            </a:r>
            <a:r>
              <a:rPr lang="en-US" sz="2000" b="0" dirty="0" err="1">
                <a:latin typeface="Courier"/>
              </a:rPr>
              <a:t>conf</a:t>
            </a:r>
            <a:r>
              <a:rPr lang="en-US" sz="2000" b="0" dirty="0">
                <a:latin typeface="Courier"/>
              </a:rPr>
              <a:t>/</a:t>
            </a:r>
            <a:r>
              <a:rPr lang="en-US" sz="2000" b="0" dirty="0" err="1">
                <a:latin typeface="Courier"/>
              </a:rPr>
              <a:t>local.conf</a:t>
            </a:r>
            <a:r>
              <a:rPr lang="en-US" b="0" dirty="0"/>
              <a:t> file, or better, to your distribution configuration:</a:t>
            </a:r>
          </a:p>
          <a:p>
            <a:endParaRPr lang="en-US" b="0" dirty="0"/>
          </a:p>
          <a:p>
            <a:r>
              <a:rPr lang="en-US" b="0" dirty="0"/>
              <a:t>If you exclusively want to use </a:t>
            </a:r>
            <a:r>
              <a:rPr lang="en-US" b="0" dirty="0" err="1"/>
              <a:t>systemd</a:t>
            </a:r>
            <a:r>
              <a:rPr lang="en-US" b="0" dirty="0"/>
              <a:t>, you can remove </a:t>
            </a:r>
            <a:r>
              <a:rPr lang="en-US" b="0" dirty="0" err="1"/>
              <a:t>SysVInit</a:t>
            </a:r>
            <a:r>
              <a:rPr lang="en-US" b="0" dirty="0"/>
              <a:t> from you root file system image with:</a:t>
            </a:r>
          </a:p>
        </p:txBody>
      </p:sp>
      <p:sp>
        <p:nvSpPr>
          <p:cNvPr id="4" name="Rectangle 3"/>
          <p:cNvSpPr/>
          <p:nvPr/>
        </p:nvSpPr>
        <p:spPr>
          <a:xfrm>
            <a:off x="932509" y="2735889"/>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RUNTIME_init_manager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750" y="4361830"/>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DISTRO_FEATURES_BACKFILL_CONSIDERED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sysvinit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RUNTIME_initscripts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939049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Five</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a:latin typeface="Arial" charset="0"/>
              </a:rPr>
              <a:t>License audit of a </a:t>
            </a:r>
            <a:r>
              <a:rPr lang="en-US" dirty="0" smtClean="0">
                <a:latin typeface="Arial" charset="0"/>
              </a:rPr>
              <a:t>release</a:t>
            </a:r>
          </a:p>
          <a:p>
            <a:r>
              <a:rPr lang="en-US" dirty="0" smtClean="0">
                <a:latin typeface="Arial" charset="0"/>
              </a:rPr>
              <a:t>Beth </a:t>
            </a:r>
            <a:r>
              <a:rPr lang="en-US" dirty="0">
                <a:latin typeface="Arial" charset="0"/>
              </a:rPr>
              <a:t>'pidge' </a:t>
            </a:r>
            <a:r>
              <a:rPr lang="en-US" dirty="0" smtClean="0">
                <a:latin typeface="Arial" charset="0"/>
              </a:rPr>
              <a:t>Flanagan</a:t>
            </a:r>
            <a:endParaRPr lang="en-US" dirty="0">
              <a:latin typeface="Arial" charset="0"/>
            </a:endParaRPr>
          </a:p>
        </p:txBody>
      </p:sp>
    </p:spTree>
    <p:extLst>
      <p:ext uri="{BB962C8B-B14F-4D97-AF65-F5344CB8AC3E}">
        <p14:creationId xmlns:p14="http://schemas.microsoft.com/office/powerpoint/2010/main" val="7585620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Six</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smtClean="0">
                <a:latin typeface="Arial" charset="0"/>
              </a:rPr>
              <a:t>CROPS</a:t>
            </a:r>
          </a:p>
          <a:p>
            <a:pPr eaLnBrk="1" hangingPunct="1">
              <a:spcBef>
                <a:spcPts val="900"/>
              </a:spcBef>
            </a:pPr>
            <a:r>
              <a:rPr lang="en-US" dirty="0">
                <a:cs typeface="Arial" charset="0"/>
              </a:rPr>
              <a:t>Tim </a:t>
            </a:r>
            <a:r>
              <a:rPr lang="en-US" dirty="0" err="1">
                <a:cs typeface="Arial" charset="0"/>
              </a:rPr>
              <a:t>Orling</a:t>
            </a:r>
            <a:endParaRPr lang="en-US" dirty="0">
              <a:latin typeface="Arial" charset="0"/>
            </a:endParaRPr>
          </a:p>
        </p:txBody>
      </p:sp>
    </p:spTree>
    <p:extLst>
      <p:ext uri="{BB962C8B-B14F-4D97-AF65-F5344CB8AC3E}">
        <p14:creationId xmlns:p14="http://schemas.microsoft.com/office/powerpoint/2010/main" val="345095203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a:t>
            </a:r>
            <a:r>
              <a:rPr lang="en-US" dirty="0" smtClean="0">
                <a:cs typeface="Arial" charset="0"/>
              </a:rPr>
              <a:t>One</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Class Account Setup</a:t>
            </a: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a:t>
            </a:r>
            <a:r>
              <a:rPr lang="en-US" dirty="0" smtClean="0">
                <a:cs typeface="Arial" charset="0"/>
              </a:rPr>
              <a:t>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12856711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122483837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249230413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200563519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161167133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112399247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83635489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86739704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83430680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23772336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YP-2.4 </a:t>
            </a:r>
            <a:r>
              <a:rPr lang="en-US" dirty="0" smtClean="0">
                <a:latin typeface="Arial" charset="0"/>
              </a:rPr>
              <a:t>(</a:t>
            </a:r>
            <a:r>
              <a:rPr lang="en-US" dirty="0" err="1" smtClean="0">
                <a:latin typeface="Arial" charset="0"/>
              </a:rPr>
              <a:t>Rocko</a:t>
            </a:r>
            <a:r>
              <a:rPr lang="en-US" dirty="0" smtClean="0">
                <a:latin typeface="Arial" charset="0"/>
              </a:rPr>
              <a:t>)</a:t>
            </a:r>
            <a:r>
              <a:rPr lang="en-US" dirty="0" smtClean="0">
                <a:latin typeface="Arial" charset="0"/>
              </a:rPr>
              <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chemeClr val="tx1"/>
                </a:solidFill>
                <a:latin typeface="Courier New" panose="02070309020205020404" pitchFamily="49" charset="0"/>
                <a:cs typeface="Courier New" panose="02070309020205020404" pitchFamily="49" charset="0"/>
              </a:rPr>
              <a:t>ssh</a:t>
            </a:r>
            <a:r>
              <a:rPr lang="en-US" sz="2000" b="1" dirty="0" smtClean="0">
                <a:solidFill>
                  <a:schemeClr val="tx1"/>
                </a:solidFill>
                <a:latin typeface="Courier New" panose="02070309020205020404" pitchFamily="49" charset="0"/>
                <a:cs typeface="Courier New" panose="02070309020205020404" pitchFamily="49" charset="0"/>
              </a:rPr>
              <a:t> ilab01@devday-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 -</a:t>
            </a:r>
            <a:r>
              <a:rPr lang="en-US" sz="2000" b="1" dirty="0">
                <a:solidFill>
                  <a:schemeClr val="tx1"/>
                </a:solidFill>
                <a:latin typeface="Courier New" panose="02070309020205020404" pitchFamily="49" charset="0"/>
                <a:cs typeface="Courier New" panose="02070309020205020404" pitchFamily="49" charset="0"/>
              </a:rPr>
              <a:t>p </a:t>
            </a:r>
            <a:r>
              <a:rPr lang="en-US" sz="2000" b="1" dirty="0" smtClean="0">
                <a:solidFill>
                  <a:schemeClr val="tx1"/>
                </a:solidFill>
                <a:latin typeface="Courier New" panose="02070309020205020404" pitchFamily="49" charset="0"/>
                <a:cs typeface="Courier New" panose="02070309020205020404" pitchFamily="49" charset="0"/>
              </a:rPr>
              <a:t>10000</a:t>
            </a:r>
            <a:r>
              <a:rPr lang="en-US" sz="2000" b="1" dirty="0" smtClean="0">
                <a:solidFill>
                  <a:srgbClr val="F37021"/>
                </a:solidFill>
                <a:latin typeface="Courier New" panose="02070309020205020404" pitchFamily="49" charset="0"/>
                <a:cs typeface="Courier New" panose="02070309020205020404" pitchFamily="49" charset="0"/>
              </a:rPr>
              <a:t>(+your session number)</a:t>
            </a: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dirty="0" smtClean="0">
                <a:solidFill>
                  <a:schemeClr val="tx1"/>
                </a:solidFill>
                <a:latin typeface="Arial" charset="0"/>
              </a:rPr>
              <a:t>http://</a:t>
            </a:r>
            <a:r>
              <a:rPr lang="en-US" sz="2000" b="1" dirty="0" smtClean="0">
                <a:solidFill>
                  <a:schemeClr val="tx1"/>
                </a:solidFill>
                <a:latin typeface="Courier New" panose="02070309020205020404" pitchFamily="49" charset="0"/>
                <a:cs typeface="Courier New" panose="02070309020205020404" pitchFamily="49" charset="0"/>
              </a:rPr>
              <a:t>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.yocto.io:30000</a:t>
            </a:r>
            <a:r>
              <a:rPr lang="en-US" sz="2000" b="1" dirty="0" smtClean="0">
                <a:solidFill>
                  <a:srgbClr val="F37021"/>
                </a:solidFill>
                <a:latin typeface="Courier New" panose="02070309020205020404" pitchFamily="49" charset="0"/>
                <a:cs typeface="Courier New" panose="02070309020205020404" pitchFamily="49" charset="0"/>
              </a:rPr>
              <a:t>(+</a:t>
            </a:r>
            <a:r>
              <a:rPr lang="en-US" sz="2000" b="1" dirty="0">
                <a:solidFill>
                  <a:srgbClr val="F37021"/>
                </a:solidFill>
                <a:latin typeface="Courier New" panose="02070309020205020404" pitchFamily="49" charset="0"/>
                <a:cs typeface="Courier New" panose="02070309020205020404" pitchFamily="49" charset="0"/>
              </a:rPr>
              <a:t>your session number</a:t>
            </a:r>
            <a:r>
              <a:rPr lang="en-US" sz="2000" b="1" dirty="0" smtClean="0">
                <a:solidFill>
                  <a:srgbClr val="F3702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12908664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174136195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39556742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03861621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111877165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364719116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63522592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58491846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192664580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a:t>
            </a:r>
            <a:r>
              <a:rPr lang="en-US" dirty="0" smtClean="0">
                <a:cs typeface="Arial" charset="0"/>
              </a:rPr>
              <a:t>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your </a:t>
            </a:r>
            <a:r>
              <a:rPr lang="en-US" dirty="0" err="1"/>
              <a:t>Yocto</a:t>
            </a:r>
            <a:r>
              <a:rPr lang="en-US" dirty="0"/>
              <a:t> Project 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a:t>
            </a:r>
            <a:r>
              <a:rPr lang="en-US" dirty="0" smtClean="0">
                <a:cs typeface="Arial" charset="0"/>
              </a:rPr>
              <a:t>Nine</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34288532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chemeClr val="tx1"/>
                </a:solidFill>
                <a:latin typeface="+mn-lt"/>
              </a:rPr>
              <a:t>scratch</a:t>
            </a:r>
            <a:r>
              <a:rPr lang="en-US" sz="1800" dirty="0" smtClean="0">
                <a:solidFill>
                  <a:schemeClr val="tx1"/>
                </a:solidFill>
                <a:latin typeface="+mn-lt"/>
                <a:cs typeface="Courier New" panose="02070309020205020404" pitchFamily="49" charset="0"/>
              </a:rPr>
              <a:t>/working/build-arm</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/arm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"/scratch</a:t>
            </a:r>
            <a:r>
              <a:rPr lang="en-US" sz="1800" dirty="0">
                <a:solidFill>
                  <a:schemeClr val="tx1"/>
                </a:solidFill>
                <a:cs typeface="Courier New" panose="02070309020205020404" pitchFamily="49" charset="0"/>
              </a:rPr>
              <a:t>/</a:t>
            </a:r>
            <a:r>
              <a:rPr lang="en-US" sz="1800" dirty="0" err="1">
                <a:solidFill>
                  <a:schemeClr val="tx1"/>
                </a:solidFill>
                <a:latin typeface="+mn-lt"/>
              </a:rPr>
              <a:t>sstate</a:t>
            </a:r>
            <a:r>
              <a:rPr lang="en-US" sz="1800" dirty="0">
                <a:solidFill>
                  <a:schemeClr val="tx1"/>
                </a:solidFill>
                <a:latin typeface="+mn-lt"/>
              </a:rPr>
              <a:t>-cache"</a:t>
            </a:r>
          </a:p>
          <a:p>
            <a:pPr lvl="1"/>
            <a:r>
              <a:rPr lang="en-US" sz="1800" dirty="0" smtClean="0">
                <a:solidFill>
                  <a:schemeClr val="accent6"/>
                </a:solidFill>
                <a:latin typeface="+mn-lt"/>
              </a:rPr>
              <a:t>QEMU/Toaster </a:t>
            </a:r>
            <a:r>
              <a:rPr lang="en-US" sz="1800" dirty="0">
                <a:solidFill>
                  <a:schemeClr val="accent6"/>
                </a:solidFill>
                <a:latin typeface="+mn-lt"/>
              </a:rPr>
              <a:t>Install: </a:t>
            </a:r>
            <a:r>
              <a:rPr lang="en-US" sz="1800" dirty="0">
                <a:solidFill>
                  <a:schemeClr val="accent6"/>
                </a:solidFill>
              </a:rPr>
              <a:t>"/</a:t>
            </a:r>
            <a:r>
              <a:rPr lang="en-US" sz="1800" dirty="0">
                <a:solidFill>
                  <a:schemeClr val="accent6"/>
                </a:solidFill>
                <a:cs typeface="Courier New" panose="02070309020205020404" pitchFamily="49" charset="0"/>
              </a:rPr>
              <a:t>scratch/build</a:t>
            </a:r>
            <a:r>
              <a:rPr lang="en-US" sz="1800" dirty="0">
                <a:solidFill>
                  <a:schemeClr val="accent6"/>
                </a:solidFill>
              </a:rPr>
              <a:t>“</a:t>
            </a:r>
          </a:p>
          <a:p>
            <a:r>
              <a:rPr lang="en-US" sz="2000" dirty="0" smtClean="0"/>
              <a:t>You will be using SSH to communicate with your virtual server. </a:t>
            </a:r>
          </a:p>
          <a:p>
            <a:r>
              <a:rPr lang="en-US" sz="2000" dirty="0" smtClean="0"/>
              <a:t>You may want to change the default password (“</a:t>
            </a:r>
            <a:r>
              <a:rPr lang="en-US" sz="2000" dirty="0" err="1" smtClean="0"/>
              <a:t>devday</a:t>
            </a:r>
            <a:r>
              <a:rPr lang="en-US" sz="2000" dirty="0" smtClean="0"/>
              <a:t>”) after you log on, in case someone accidently uses the same account address as yours.</a:t>
            </a:r>
          </a:p>
          <a:p>
            <a:endParaRPr lang="en-US" sz="2000"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solidFill>
                  <a:schemeClr val="bg1"/>
                </a:solidFill>
                <a:latin typeface="Arial" charset="0"/>
              </a:rPr>
              <a:t>Analytics and the Event System</a:t>
            </a:r>
          </a:p>
          <a:p>
            <a:pPr eaLnBrk="1" hangingPunct="1">
              <a:spcBef>
                <a:spcPts val="900"/>
              </a:spcBef>
            </a:pPr>
            <a:r>
              <a:rPr lang="en-US" dirty="0" smtClean="0">
                <a:solidFill>
                  <a:schemeClr val="bg1"/>
                </a:solidFill>
                <a:latin typeface="Arial" charset="0"/>
              </a:rPr>
              <a:t>David Reyna</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Introduction</a:t>
            </a:r>
            <a:endParaRPr lang="en-US" dirty="0"/>
          </a:p>
        </p:txBody>
      </p:sp>
      <p:sp>
        <p:nvSpPr>
          <p:cNvPr id="4" name="Content Placeholder 3"/>
          <p:cNvSpPr>
            <a:spLocks noGrp="1"/>
          </p:cNvSpPr>
          <p:nvPr>
            <p:ph sz="quarter" idx="13"/>
          </p:nvPr>
        </p:nvSpPr>
        <p:spPr>
          <a:xfrm>
            <a:off x="427587" y="463970"/>
            <a:ext cx="8233186" cy="5622931"/>
          </a:xfrm>
        </p:spPr>
        <p:txBody>
          <a:bodyPr/>
          <a:lstStyle/>
          <a:p>
            <a:r>
              <a:rPr lang="en-US" sz="2000" dirty="0"/>
              <a:t>Thesis: </a:t>
            </a:r>
          </a:p>
          <a:p>
            <a:pPr lvl="1"/>
            <a:r>
              <a:rPr lang="en-US" sz="1800" dirty="0"/>
              <a:t>The </a:t>
            </a:r>
            <a:r>
              <a:rPr lang="en-US" sz="1800" dirty="0" err="1"/>
              <a:t>bitbake</a:t>
            </a:r>
            <a:r>
              <a:rPr lang="en-US" sz="1800" dirty="0"/>
              <a:t> event system, together with the event database that comes with Toaster, can be used to generate and provide access to analytical data and provide a new unique toolset to solve difficult </a:t>
            </a:r>
            <a:r>
              <a:rPr lang="en-US" sz="1800" dirty="0" smtClean="0"/>
              <a:t>problems</a:t>
            </a:r>
          </a:p>
          <a:p>
            <a:pPr>
              <a:spcBef>
                <a:spcPts val="1200"/>
              </a:spcBef>
            </a:pPr>
            <a:r>
              <a:rPr lang="en-US" sz="2000" dirty="0"/>
              <a:t>What we will </a:t>
            </a:r>
            <a:r>
              <a:rPr lang="en-US" sz="2000" dirty="0" smtClean="0"/>
              <a:t>cover today:</a:t>
            </a:r>
            <a:endParaRPr lang="en-US" sz="2000" dirty="0"/>
          </a:p>
          <a:p>
            <a:pPr lvl="1"/>
            <a:r>
              <a:rPr lang="en-US" sz="1800" dirty="0"/>
              <a:t>The problem space for extracting and analyzing data</a:t>
            </a:r>
          </a:p>
          <a:p>
            <a:pPr lvl="1"/>
            <a:r>
              <a:rPr lang="en-US" sz="1800" dirty="0"/>
              <a:t>Introduce the </a:t>
            </a:r>
            <a:r>
              <a:rPr lang="en-US" sz="1800" dirty="0" err="1"/>
              <a:t>bitbake</a:t>
            </a:r>
            <a:r>
              <a:rPr lang="en-US" sz="1800" dirty="0"/>
              <a:t> event system, </a:t>
            </a:r>
            <a:r>
              <a:rPr lang="en-US" sz="1800" dirty="0" smtClean="0"/>
              <a:t>interfaces</a:t>
            </a:r>
            <a:endParaRPr lang="en-US" sz="1800" dirty="0"/>
          </a:p>
          <a:p>
            <a:pPr lvl="1"/>
            <a:r>
              <a:rPr lang="en-US" sz="1800" dirty="0" smtClean="0"/>
              <a:t>Event Examples: Toaster, CLI tools, customized </a:t>
            </a:r>
            <a:r>
              <a:rPr lang="en-US" sz="1800" dirty="0" err="1" smtClean="0"/>
              <a:t>bitbake</a:t>
            </a:r>
            <a:r>
              <a:rPr lang="en-US" sz="1800" dirty="0" smtClean="0"/>
              <a:t> UI</a:t>
            </a:r>
            <a:endParaRPr lang="en-US" sz="1800" dirty="0"/>
          </a:p>
          <a:p>
            <a:pPr lvl="1"/>
            <a:r>
              <a:rPr lang="en-US" sz="1800" dirty="0" smtClean="0"/>
              <a:t>Resources</a:t>
            </a:r>
            <a:endParaRPr lang="en-US" sz="1800" dirty="0"/>
          </a:p>
          <a:p>
            <a:r>
              <a:rPr lang="en-US" sz="2000" dirty="0" smtClean="0"/>
              <a:t>The full presentation can be found here:</a:t>
            </a:r>
            <a:endParaRPr lang="en-US" sz="1800" dirty="0" smtClean="0"/>
          </a:p>
          <a:p>
            <a:pPr lvl="1"/>
            <a:r>
              <a:rPr lang="en-US" sz="1800" dirty="0"/>
              <a:t>http://events.linuxfoundation.org/sites/events/files/slides/BitbakeAnalytics_ELC_Portland.pdf</a:t>
            </a:r>
            <a:endParaRPr lang="en-US" sz="2000" dirty="0"/>
          </a:p>
          <a:p>
            <a:pPr>
              <a:spcBef>
                <a:spcPts val="1200"/>
              </a:spcBef>
            </a:pPr>
            <a:r>
              <a:rPr lang="en-US" sz="2000" dirty="0" smtClean="0"/>
              <a:t>What that presentation additionally covers:</a:t>
            </a:r>
            <a:endParaRPr lang="en-US" sz="2000" dirty="0"/>
          </a:p>
          <a:p>
            <a:pPr lvl="1"/>
            <a:r>
              <a:rPr lang="en-US" sz="1800" dirty="0" smtClean="0"/>
              <a:t>Deep </a:t>
            </a:r>
            <a:r>
              <a:rPr lang="en-US" sz="1800" dirty="0"/>
              <a:t>dive on the event </a:t>
            </a:r>
            <a:r>
              <a:rPr lang="en-US" sz="1800" dirty="0" smtClean="0"/>
              <a:t>system code and components</a:t>
            </a:r>
            <a:endParaRPr lang="en-US" sz="1800" dirty="0"/>
          </a:p>
          <a:p>
            <a:pPr lvl="1"/>
            <a:r>
              <a:rPr lang="en-US" sz="1800" dirty="0" smtClean="0">
                <a:solidFill>
                  <a:schemeClr val="tx1"/>
                </a:solidFill>
              </a:rPr>
              <a:t>Event database, database schema, custom events, custom </a:t>
            </a:r>
            <a:r>
              <a:rPr lang="en-US" sz="1800" dirty="0">
                <a:solidFill>
                  <a:schemeClr val="tx1"/>
                </a:solidFill>
              </a:rPr>
              <a:t>tools, </a:t>
            </a:r>
            <a:r>
              <a:rPr lang="en-US" sz="1800" dirty="0" smtClean="0">
                <a:solidFill>
                  <a:schemeClr val="tx1"/>
                </a:solidFill>
              </a:rPr>
              <a:t>use cases, </a:t>
            </a:r>
            <a:r>
              <a:rPr lang="en-US" sz="1800" dirty="0" err="1" smtClean="0">
                <a:solidFill>
                  <a:schemeClr val="tx1"/>
                </a:solidFill>
              </a:rPr>
              <a:t>gotchas</a:t>
            </a:r>
            <a:endParaRPr lang="en-US" sz="1800" dirty="0">
              <a:solidFill>
                <a:schemeClr val="tx1"/>
              </a:solidFill>
            </a:endParaRPr>
          </a:p>
        </p:txBody>
      </p:sp>
    </p:spTree>
    <p:extLst>
      <p:ext uri="{BB962C8B-B14F-4D97-AF65-F5344CB8AC3E}">
        <p14:creationId xmlns:p14="http://schemas.microsoft.com/office/powerpoint/2010/main" val="119954748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799"/>
            <a:ext cx="8227438" cy="494867"/>
          </a:xfrm>
        </p:spPr>
        <p:txBody>
          <a:bodyPr/>
          <a:lstStyle/>
          <a:p>
            <a:r>
              <a:rPr lang="en-US" dirty="0" smtClean="0">
                <a:latin typeface="Arial" charset="0"/>
              </a:rPr>
              <a:t>The Problem Space (as I see it)</a:t>
            </a:r>
            <a:endParaRPr lang="en-US" dirty="0"/>
          </a:p>
        </p:txBody>
      </p:sp>
      <p:sp>
        <p:nvSpPr>
          <p:cNvPr id="4" name="Content Placeholder 3"/>
          <p:cNvSpPr>
            <a:spLocks noGrp="1"/>
          </p:cNvSpPr>
          <p:nvPr>
            <p:ph sz="quarter" idx="13"/>
          </p:nvPr>
        </p:nvSpPr>
        <p:spPr>
          <a:xfrm>
            <a:off x="427588" y="657335"/>
            <a:ext cx="8233186" cy="5497420"/>
          </a:xfrm>
        </p:spPr>
        <p:txBody>
          <a:bodyPr/>
          <a:lstStyle/>
          <a:p>
            <a:r>
              <a:rPr lang="en-US" sz="1800" dirty="0" smtClean="0"/>
              <a:t>Types </a:t>
            </a:r>
            <a:r>
              <a:rPr lang="en-US" sz="1800" dirty="0"/>
              <a:t>of addressable </a:t>
            </a:r>
            <a:r>
              <a:rPr lang="en-US" sz="1800" dirty="0" smtClean="0"/>
              <a:t>problems with analytics:</a:t>
            </a:r>
          </a:p>
          <a:p>
            <a:pPr lvl="1"/>
            <a:r>
              <a:rPr lang="en-US" sz="1800" dirty="0" smtClean="0"/>
              <a:t>Issues </a:t>
            </a:r>
            <a:r>
              <a:rPr lang="en-US" sz="1800" dirty="0"/>
              <a:t>with time or coincident </a:t>
            </a:r>
            <a:r>
              <a:rPr lang="en-US" sz="1800" dirty="0" smtClean="0"/>
              <a:t>sensitivity</a:t>
            </a:r>
            <a:endParaRPr lang="en-US" sz="1600" dirty="0" smtClean="0"/>
          </a:p>
          <a:p>
            <a:pPr lvl="1"/>
            <a:r>
              <a:rPr lang="en-US" sz="1800" dirty="0" smtClean="0"/>
              <a:t>Issues </a:t>
            </a:r>
            <a:r>
              <a:rPr lang="en-US" sz="1800" dirty="0"/>
              <a:t>with transient data </a:t>
            </a:r>
            <a:r>
              <a:rPr lang="en-US" sz="1800" dirty="0" smtClean="0"/>
              <a:t>values</a:t>
            </a:r>
          </a:p>
          <a:p>
            <a:pPr lvl="1"/>
            <a:r>
              <a:rPr lang="en-US" sz="1800" dirty="0" smtClean="0"/>
              <a:t>Issues </a:t>
            </a:r>
            <a:r>
              <a:rPr lang="en-US" sz="1800" dirty="0"/>
              <a:t>with transient UFOs (Unidentified Failing </a:t>
            </a:r>
            <a:r>
              <a:rPr lang="en-US" sz="1800" dirty="0" smtClean="0"/>
              <a:t>Objects)</a:t>
            </a:r>
          </a:p>
          <a:p>
            <a:pPr lvl="1"/>
            <a:r>
              <a:rPr lang="en-US" sz="1800" dirty="0" smtClean="0"/>
              <a:t>Issues </a:t>
            </a:r>
            <a:r>
              <a:rPr lang="en-US" sz="1800" dirty="0"/>
              <a:t>with </a:t>
            </a:r>
            <a:r>
              <a:rPr lang="en-US" sz="1800" dirty="0" smtClean="0"/>
              <a:t>trends </a:t>
            </a:r>
            <a:r>
              <a:rPr lang="en-US" sz="1800" dirty="0"/>
              <a:t>(size, time, cache misses, </a:t>
            </a:r>
            <a:r>
              <a:rPr lang="en-US" sz="1800" dirty="0" smtClean="0"/>
              <a:t>scaling)</a:t>
            </a:r>
          </a:p>
          <a:p>
            <a:pPr lvl="1"/>
            <a:r>
              <a:rPr lang="en-US" sz="1800" u="sng" dirty="0" smtClean="0"/>
              <a:t>If </a:t>
            </a:r>
            <a:r>
              <a:rPr lang="en-US" sz="1800" u="sng" dirty="0"/>
              <a:t>the problem is a needle, </a:t>
            </a:r>
            <a:r>
              <a:rPr lang="en-US" sz="1800" u="sng" dirty="0" smtClean="0"/>
              <a:t>where is the </a:t>
            </a:r>
            <a:r>
              <a:rPr lang="en-US" sz="1800" u="sng" dirty="0"/>
              <a:t>haystack to look </a:t>
            </a:r>
            <a:r>
              <a:rPr lang="en-US" sz="1800" u="sng" dirty="0" smtClean="0"/>
              <a:t>in</a:t>
            </a:r>
          </a:p>
          <a:p>
            <a:pPr>
              <a:spcBef>
                <a:spcPts val="1200"/>
              </a:spcBef>
            </a:pPr>
            <a:r>
              <a:rPr lang="en-US" sz="1800" dirty="0"/>
              <a:t>We need:</a:t>
            </a:r>
          </a:p>
          <a:p>
            <a:pPr lvl="1"/>
            <a:r>
              <a:rPr lang="en-US" sz="1800" u="sng" dirty="0"/>
              <a:t>Easy access to deep data, time</a:t>
            </a:r>
            <a:r>
              <a:rPr lang="en-US" sz="1800" u="sng" dirty="0" smtClean="0"/>
              <a:t>, and </a:t>
            </a:r>
            <a:r>
              <a:rPr lang="en-US" sz="1800" u="sng" dirty="0"/>
              <a:t>ordering</a:t>
            </a:r>
          </a:p>
          <a:p>
            <a:pPr lvl="1"/>
            <a:r>
              <a:rPr lang="en-US" sz="1800" dirty="0"/>
              <a:t>Reliable interaction with </a:t>
            </a:r>
            <a:r>
              <a:rPr lang="en-US" sz="1800" dirty="0" err="1"/>
              <a:t>bitbake</a:t>
            </a:r>
            <a:endParaRPr lang="en-US" sz="1800" dirty="0"/>
          </a:p>
          <a:p>
            <a:pPr lvl="1"/>
            <a:r>
              <a:rPr lang="en-US" sz="1800" dirty="0"/>
              <a:t>Easy access to the data with tools, both provided and custom</a:t>
            </a:r>
          </a:p>
          <a:p>
            <a:pPr lvl="1"/>
            <a:r>
              <a:rPr lang="en-US" sz="1800" dirty="0" smtClean="0"/>
              <a:t>Ability </a:t>
            </a:r>
            <a:r>
              <a:rPr lang="en-US" sz="1800" dirty="0"/>
              <a:t>to acquire long term data, from a day to many months </a:t>
            </a:r>
          </a:p>
          <a:p>
            <a:pPr lvl="1"/>
            <a:r>
              <a:rPr lang="en-US" sz="1800" u="sng" dirty="0" smtClean="0"/>
              <a:t>Keep </a:t>
            </a:r>
            <a:r>
              <a:rPr lang="en-US" sz="1800" u="sng" dirty="0" err="1"/>
              <a:t>bitbake</a:t>
            </a:r>
            <a:r>
              <a:rPr lang="en-US" sz="1800" u="sng" dirty="0"/>
              <a:t> as pristine as </a:t>
            </a:r>
            <a:r>
              <a:rPr lang="en-US" sz="1800" u="sng" dirty="0" smtClean="0"/>
              <a:t>possible</a:t>
            </a:r>
          </a:p>
          <a:p>
            <a:pPr>
              <a:spcBef>
                <a:spcPts val="1200"/>
              </a:spcBef>
            </a:pPr>
            <a:r>
              <a:rPr lang="en-US" sz="1800" dirty="0"/>
              <a:t>My builds are working, do I need this?</a:t>
            </a:r>
          </a:p>
          <a:p>
            <a:pPr lvl="1"/>
            <a:r>
              <a:rPr lang="en-US" sz="1800" dirty="0"/>
              <a:t>Excellent, you are in good shape! However, if they stop working or when you do new work or try to scale, here are additional tools for your toolbox</a:t>
            </a:r>
          </a:p>
          <a:p>
            <a:pPr marL="342900" lvl="1" indent="0">
              <a:buNone/>
            </a:pPr>
            <a:endParaRPr lang="en-US" sz="1800" dirty="0" smtClean="0"/>
          </a:p>
        </p:txBody>
      </p:sp>
    </p:spTree>
    <p:extLst>
      <p:ext uri="{BB962C8B-B14F-4D97-AF65-F5344CB8AC3E}">
        <p14:creationId xmlns:p14="http://schemas.microsoft.com/office/powerpoint/2010/main" val="222249329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5"/>
            <a:ext cx="8227438" cy="726220"/>
          </a:xfrm>
        </p:spPr>
        <p:txBody>
          <a:bodyPr/>
          <a:lstStyle/>
          <a:p>
            <a:r>
              <a:rPr lang="en-US" dirty="0" smtClean="0">
                <a:latin typeface="Arial" charset="0"/>
              </a:rPr>
              <a:t>The Problem Space (2)</a:t>
            </a:r>
            <a:endParaRPr lang="en-US" dirty="0"/>
          </a:p>
        </p:txBody>
      </p:sp>
      <p:sp>
        <p:nvSpPr>
          <p:cNvPr id="4" name="Content Placeholder 3"/>
          <p:cNvSpPr>
            <a:spLocks noGrp="1"/>
          </p:cNvSpPr>
          <p:nvPr>
            <p:ph sz="quarter" idx="13"/>
          </p:nvPr>
        </p:nvSpPr>
        <p:spPr>
          <a:xfrm>
            <a:off x="427588" y="609600"/>
            <a:ext cx="8233186" cy="5443120"/>
          </a:xfrm>
        </p:spPr>
        <p:txBody>
          <a:bodyPr/>
          <a:lstStyle/>
          <a:p>
            <a:r>
              <a:rPr lang="en-US" sz="1600" dirty="0" smtClean="0"/>
              <a:t>Well </a:t>
            </a:r>
            <a:r>
              <a:rPr lang="en-US" sz="1600" dirty="0"/>
              <a:t>known and documented data from </a:t>
            </a:r>
            <a:r>
              <a:rPr lang="en-US" sz="1600" dirty="0" err="1"/>
              <a:t>bitbake</a:t>
            </a:r>
            <a:r>
              <a:rPr lang="en-US" sz="1600" dirty="0"/>
              <a:t> </a:t>
            </a:r>
            <a:r>
              <a:rPr lang="en-US" sz="1600" dirty="0" smtClean="0"/>
              <a:t>builds:</a:t>
            </a:r>
          </a:p>
          <a:p>
            <a:pPr lvl="1"/>
            <a:r>
              <a:rPr lang="en-US" sz="1600" dirty="0"/>
              <a:t>Logs (Build/Error logs</a:t>
            </a:r>
            <a:r>
              <a:rPr lang="en-US" sz="1600" dirty="0" smtClean="0"/>
              <a:t>)</a:t>
            </a:r>
          </a:p>
          <a:p>
            <a:pPr lvl="1"/>
            <a:r>
              <a:rPr lang="en-US" sz="1600" dirty="0" smtClean="0"/>
              <a:t>Artifacts </a:t>
            </a:r>
            <a:r>
              <a:rPr lang="en-US" sz="1600" dirty="0"/>
              <a:t>(Kernel, Images, </a:t>
            </a:r>
            <a:r>
              <a:rPr lang="en-US" sz="1600" dirty="0" smtClean="0"/>
              <a:t>SDKs)</a:t>
            </a:r>
          </a:p>
          <a:p>
            <a:pPr lvl="1"/>
            <a:r>
              <a:rPr lang="en-US" sz="1600" dirty="0" smtClean="0"/>
              <a:t>Manifests </a:t>
            </a:r>
            <a:r>
              <a:rPr lang="en-US" sz="1600" dirty="0"/>
              <a:t>(Image content, </a:t>
            </a:r>
            <a:r>
              <a:rPr lang="en-US" sz="1600" dirty="0" smtClean="0"/>
              <a:t>Licenses)</a:t>
            </a:r>
          </a:p>
          <a:p>
            <a:pPr lvl="1"/>
            <a:r>
              <a:rPr lang="en-US" sz="1600" dirty="0" smtClean="0"/>
              <a:t>Variables </a:t>
            </a:r>
            <a:r>
              <a:rPr lang="en-US" sz="1600" dirty="0"/>
              <a:t>(</a:t>
            </a:r>
            <a:r>
              <a:rPr lang="en-US" sz="1600" dirty="0" err="1"/>
              <a:t>bitbake</a:t>
            </a:r>
            <a:r>
              <a:rPr lang="en-US" sz="1600" dirty="0"/>
              <a:t> -</a:t>
            </a:r>
            <a:r>
              <a:rPr lang="en-US" sz="1600" dirty="0" smtClean="0"/>
              <a:t>e)</a:t>
            </a:r>
          </a:p>
          <a:p>
            <a:pPr lvl="1"/>
            <a:r>
              <a:rPr lang="en-US" sz="1600" dirty="0" smtClean="0"/>
              <a:t>Dependencies</a:t>
            </a:r>
          </a:p>
          <a:p>
            <a:r>
              <a:rPr lang="en-US" sz="1600" dirty="0" smtClean="0"/>
              <a:t>However… </a:t>
            </a:r>
          </a:p>
          <a:p>
            <a:pPr lvl="1"/>
            <a:r>
              <a:rPr lang="en-US" sz="1600" dirty="0"/>
              <a:t>T</a:t>
            </a:r>
            <a:r>
              <a:rPr lang="en-US" sz="1600" dirty="0" smtClean="0"/>
              <a:t>hese </a:t>
            </a:r>
            <a:r>
              <a:rPr lang="en-US" sz="1600" dirty="0"/>
              <a:t>only capture the final results of the build, not how the build progressed nor the intermediate or analytical information</a:t>
            </a:r>
            <a:r>
              <a:rPr lang="en-US" sz="1600" dirty="0" smtClean="0"/>
              <a:t>.</a:t>
            </a:r>
            <a:endParaRPr lang="en-US" sz="1400" dirty="0"/>
          </a:p>
          <a:p>
            <a:pPr lvl="1"/>
            <a:r>
              <a:rPr lang="en-US" sz="1600" dirty="0"/>
              <a:t>It is hard for example to correlate logs with other logs, let alone with other </a:t>
            </a:r>
            <a:r>
              <a:rPr lang="en-US" sz="1600" dirty="0" smtClean="0"/>
              <a:t>builds</a:t>
            </a:r>
          </a:p>
          <a:p>
            <a:r>
              <a:rPr lang="en-US" sz="1600" dirty="0"/>
              <a:t>The </a:t>
            </a:r>
            <a:r>
              <a:rPr lang="en-US" sz="1600" dirty="0" smtClean="0"/>
              <a:t>Answer!</a:t>
            </a:r>
            <a:endParaRPr lang="en-US" sz="1600" dirty="0"/>
          </a:p>
          <a:p>
            <a:pPr lvl="1"/>
            <a:r>
              <a:rPr lang="en-US" sz="1600" dirty="0"/>
              <a:t>The </a:t>
            </a:r>
            <a:r>
              <a:rPr lang="en-US" sz="1600" dirty="0" err="1"/>
              <a:t>bitbake</a:t>
            </a:r>
            <a:r>
              <a:rPr lang="en-US" sz="1600" dirty="0"/>
              <a:t> event system</a:t>
            </a:r>
          </a:p>
          <a:p>
            <a:pPr lvl="1"/>
            <a:r>
              <a:rPr lang="en-US" sz="1600" dirty="0"/>
              <a:t>The </a:t>
            </a:r>
            <a:r>
              <a:rPr lang="en-US" sz="1600" dirty="0" err="1"/>
              <a:t>bitbake</a:t>
            </a:r>
            <a:r>
              <a:rPr lang="en-US" sz="1600" dirty="0"/>
              <a:t> event </a:t>
            </a:r>
            <a:r>
              <a:rPr lang="en-US" sz="1600" dirty="0" smtClean="0"/>
              <a:t>database</a:t>
            </a:r>
          </a:p>
          <a:p>
            <a:pPr lvl="1"/>
            <a:r>
              <a:rPr lang="en-US" sz="1600" dirty="0" smtClean="0">
                <a:solidFill>
                  <a:schemeClr val="tx1"/>
                </a:solidFill>
              </a:rPr>
              <a:t>Events are </a:t>
            </a:r>
            <a:r>
              <a:rPr lang="en-US" sz="1600" u="sng" dirty="0" smtClean="0">
                <a:solidFill>
                  <a:schemeClr val="tx1"/>
                </a:solidFill>
              </a:rPr>
              <a:t>easy</a:t>
            </a:r>
            <a:r>
              <a:rPr lang="en-US" sz="1600" dirty="0" smtClean="0">
                <a:solidFill>
                  <a:schemeClr val="tx1"/>
                </a:solidFill>
              </a:rPr>
              <a:t> to create, fire, listen to, and catch</a:t>
            </a:r>
          </a:p>
          <a:p>
            <a:pPr lvl="1"/>
            <a:r>
              <a:rPr lang="en-US" sz="1600" dirty="0"/>
              <a:t>There are more than 40 existing event </a:t>
            </a:r>
            <a:r>
              <a:rPr lang="en-US" sz="1600" dirty="0" smtClean="0"/>
              <a:t>types</a:t>
            </a:r>
          </a:p>
          <a:p>
            <a:pPr lvl="1"/>
            <a:r>
              <a:rPr lang="en-US" sz="1600" dirty="0" smtClean="0"/>
              <a:t>Uses IPC </a:t>
            </a:r>
            <a:r>
              <a:rPr lang="en-US" sz="1600" dirty="0"/>
              <a:t>over python </a:t>
            </a:r>
            <a:r>
              <a:rPr lang="en-US" sz="1600" dirty="0" err="1"/>
              <a:t>xmlrpc</a:t>
            </a:r>
            <a:r>
              <a:rPr lang="en-US" sz="1600" dirty="0"/>
              <a:t> sockets, with automatic data marshalling</a:t>
            </a:r>
          </a:p>
          <a:p>
            <a:pPr lvl="1"/>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614865704"/>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17556"/>
            <a:ext cx="8227438" cy="889000"/>
          </a:xfrm>
        </p:spPr>
        <p:txBody>
          <a:bodyPr/>
          <a:lstStyle/>
          <a:p>
            <a:r>
              <a:rPr lang="en-US" sz="2800" dirty="0" smtClean="0"/>
              <a:t>Toaster Analytics – Intermediate Data Example</a:t>
            </a:r>
            <a:r>
              <a:rPr lang="en-US" sz="2800" dirty="0"/>
              <a:t/>
            </a:r>
            <a:br>
              <a:rPr lang="en-US" sz="2800" dirty="0"/>
            </a:br>
            <a:endParaRPr lang="en-US" dirty="0"/>
          </a:p>
        </p:txBody>
      </p:sp>
      <p:sp>
        <p:nvSpPr>
          <p:cNvPr id="4" name="Content Placeholder 3"/>
          <p:cNvSpPr>
            <a:spLocks noGrp="1"/>
          </p:cNvSpPr>
          <p:nvPr>
            <p:ph sz="quarter" idx="13"/>
          </p:nvPr>
        </p:nvSpPr>
        <p:spPr>
          <a:xfrm>
            <a:off x="427588" y="713687"/>
            <a:ext cx="8233186" cy="5259583"/>
          </a:xfrm>
        </p:spPr>
        <p:txBody>
          <a:bodyPr/>
          <a:lstStyle/>
          <a:p>
            <a:r>
              <a:rPr lang="en-US" sz="1800" dirty="0" smtClean="0"/>
              <a:t>The Toaster database/GUI can for example display the intermediate values of </a:t>
            </a:r>
            <a:r>
              <a:rPr lang="en-US" sz="1800" dirty="0" err="1" smtClean="0"/>
              <a:t>bitbake</a:t>
            </a:r>
            <a:r>
              <a:rPr lang="en-US" sz="1800" dirty="0" smtClean="0"/>
              <a:t> variables, specifically each variable’s modification history down to the file and line.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810" y="1878121"/>
            <a:ext cx="8108414" cy="4212665"/>
          </a:xfrm>
          <a:prstGeom prst="rect">
            <a:avLst/>
          </a:prstGeom>
          <a:ln w="12700">
            <a:solidFill>
              <a:schemeClr val="tx1"/>
            </a:solidFill>
          </a:ln>
        </p:spPr>
      </p:pic>
    </p:spTree>
    <p:extLst>
      <p:ext uri="{BB962C8B-B14F-4D97-AF65-F5344CB8AC3E}">
        <p14:creationId xmlns:p14="http://schemas.microsoft.com/office/powerpoint/2010/main" val="1703410561"/>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Overview of </a:t>
            </a:r>
            <a:r>
              <a:rPr lang="en-US" sz="2800" dirty="0" smtClean="0"/>
              <a:t>Available 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9658" y="730785"/>
            <a:ext cx="8142980" cy="5266063"/>
          </a:xfrm>
        </p:spPr>
        <p:txBody>
          <a:bodyPr/>
          <a:lstStyle/>
          <a:p>
            <a:pPr marL="0">
              <a:spcBef>
                <a:spcPts val="0"/>
              </a:spcBef>
            </a:pPr>
            <a:r>
              <a:rPr lang="en-US" sz="1600" dirty="0" err="1" smtClean="0">
                <a:solidFill>
                  <a:schemeClr val="tx1"/>
                </a:solidFill>
              </a:rPr>
              <a:t>BuildInit|BuildCompleted|BuildStarted</a:t>
            </a:r>
            <a:endParaRPr lang="en-US" sz="1600" dirty="0" smtClean="0">
              <a:solidFill>
                <a:schemeClr val="tx1"/>
              </a:solidFill>
            </a:endParaRPr>
          </a:p>
          <a:p>
            <a:pPr marL="0">
              <a:spcBef>
                <a:spcPts val="0"/>
              </a:spcBef>
            </a:pPr>
            <a:r>
              <a:rPr lang="en-US" sz="1600" dirty="0" err="1" smtClean="0">
                <a:solidFill>
                  <a:schemeClr val="tx1"/>
                </a:solidFill>
              </a:rPr>
              <a:t>ConfigParsed|RecipeParsed</a:t>
            </a:r>
            <a:endParaRPr lang="en-US" sz="1600" dirty="0" smtClean="0">
              <a:solidFill>
                <a:schemeClr val="tx1"/>
              </a:solidFill>
            </a:endParaRPr>
          </a:p>
          <a:p>
            <a:pPr marL="0">
              <a:spcBef>
                <a:spcPts val="0"/>
              </a:spcBef>
            </a:pPr>
            <a:r>
              <a:rPr lang="en-US" sz="1600" dirty="0" err="1" smtClean="0">
                <a:solidFill>
                  <a:schemeClr val="tx1"/>
                </a:solidFill>
              </a:rPr>
              <a:t>ParseCompleted|ParseProgress|ParseStarted</a:t>
            </a:r>
            <a:endParaRPr lang="en-US" sz="1600" dirty="0">
              <a:solidFill>
                <a:schemeClr val="tx1"/>
              </a:solidFill>
            </a:endParaRPr>
          </a:p>
          <a:p>
            <a:pPr marL="0">
              <a:spcBef>
                <a:spcPts val="0"/>
              </a:spcBef>
            </a:pPr>
            <a:r>
              <a:rPr lang="en-US" sz="1600" dirty="0" err="1" smtClean="0">
                <a:solidFill>
                  <a:schemeClr val="tx1"/>
                </a:solidFill>
              </a:rPr>
              <a:t>MultipleProviders|NoProvider</a:t>
            </a:r>
            <a:endParaRPr lang="en-US" sz="1600" dirty="0">
              <a:solidFill>
                <a:schemeClr val="tx1"/>
              </a:solidFill>
            </a:endParaRPr>
          </a:p>
          <a:p>
            <a:pPr marL="0">
              <a:spcBef>
                <a:spcPts val="0"/>
              </a:spcBef>
            </a:pPr>
            <a:r>
              <a:rPr lang="en-US" sz="1600" dirty="0" err="1" smtClean="0">
                <a:solidFill>
                  <a:schemeClr val="tx1"/>
                </a:solidFill>
              </a:rPr>
              <a:t>runQueueTaskCompleted|runQueueTaskFailed|runQueueTaskSkipped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runQueueTaskStarted</a:t>
            </a:r>
            <a:endParaRPr lang="en-US" sz="1600" dirty="0">
              <a:solidFill>
                <a:schemeClr val="tx1"/>
              </a:solidFill>
            </a:endParaRPr>
          </a:p>
          <a:p>
            <a:pPr marL="0">
              <a:spcBef>
                <a:spcPts val="0"/>
              </a:spcBef>
            </a:pPr>
            <a:r>
              <a:rPr lang="en-US" sz="1600" dirty="0" err="1" smtClean="0">
                <a:solidFill>
                  <a:schemeClr val="tx1"/>
                </a:solidFill>
              </a:rPr>
              <a:t>TaskBase|TaskFailed|TaskFailedSilent|TaskStarted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TaskSucceeded</a:t>
            </a:r>
            <a:endParaRPr lang="en-US" sz="1600" dirty="0" smtClean="0">
              <a:solidFill>
                <a:schemeClr val="tx1"/>
              </a:solidFill>
            </a:endParaRPr>
          </a:p>
          <a:p>
            <a:pPr marL="0">
              <a:spcBef>
                <a:spcPts val="0"/>
              </a:spcBef>
            </a:pPr>
            <a:r>
              <a:rPr lang="en-US" sz="1600" dirty="0" smtClean="0">
                <a:solidFill>
                  <a:schemeClr val="tx1"/>
                </a:solidFill>
              </a:rPr>
              <a:t>sceneQueueTaskCompleted|sceneQueueTaskFailed|sceneQueueTaskStarted</a:t>
            </a:r>
            <a:endParaRPr lang="en-US" sz="1600" dirty="0">
              <a:solidFill>
                <a:schemeClr val="tx1"/>
              </a:solidFill>
            </a:endParaRPr>
          </a:p>
          <a:p>
            <a:pPr marL="0">
              <a:spcBef>
                <a:spcPts val="0"/>
              </a:spcBef>
            </a:pPr>
            <a:r>
              <a:rPr lang="en-US" sz="1600" dirty="0" err="1" smtClean="0">
                <a:solidFill>
                  <a:schemeClr val="tx1"/>
                </a:solidFill>
              </a:rPr>
              <a:t>CacheLoadCompleted|CacheLoadProgress|CacheLoadStarted</a:t>
            </a:r>
            <a:endParaRPr lang="en-US" sz="1600" dirty="0">
              <a:solidFill>
                <a:schemeClr val="tx1"/>
              </a:solidFill>
            </a:endParaRPr>
          </a:p>
          <a:p>
            <a:pPr marL="0">
              <a:spcBef>
                <a:spcPts val="0"/>
              </a:spcBef>
            </a:pPr>
            <a:r>
              <a:rPr lang="en-US" sz="1600" dirty="0" err="1" smtClean="0">
                <a:solidFill>
                  <a:schemeClr val="tx1"/>
                </a:solidFill>
              </a:rPr>
              <a:t>TreeDataPreparationStarted|TreeDataPreparationCompleted</a:t>
            </a:r>
            <a:endParaRPr lang="en-US" sz="1600" dirty="0">
              <a:solidFill>
                <a:schemeClr val="tx1"/>
              </a:solidFill>
            </a:endParaRPr>
          </a:p>
          <a:p>
            <a:pPr marL="0">
              <a:spcBef>
                <a:spcPts val="0"/>
              </a:spcBef>
            </a:pPr>
            <a:r>
              <a:rPr lang="en-US" sz="1600" dirty="0" err="1" smtClean="0">
                <a:solidFill>
                  <a:schemeClr val="tx1"/>
                </a:solidFill>
              </a:rPr>
              <a:t>DepTreeGenerated|SanityCheck|SanityCheckPassed</a:t>
            </a:r>
            <a:endParaRPr lang="en-US" sz="1600" dirty="0">
              <a:solidFill>
                <a:schemeClr val="tx1"/>
              </a:solidFill>
            </a:endParaRPr>
          </a:p>
          <a:p>
            <a:pPr marL="0">
              <a:spcBef>
                <a:spcPts val="0"/>
              </a:spcBef>
            </a:pPr>
            <a:r>
              <a:rPr lang="en-US" sz="1600" dirty="0" err="1" smtClean="0">
                <a:solidFill>
                  <a:schemeClr val="tx1"/>
                </a:solidFill>
              </a:rPr>
              <a:t>MetadataEvent</a:t>
            </a:r>
            <a:endParaRPr lang="en-US" sz="1600" dirty="0">
              <a:solidFill>
                <a:schemeClr val="tx1"/>
              </a:solidFill>
            </a:endParaRPr>
          </a:p>
          <a:p>
            <a:pPr marL="0">
              <a:spcBef>
                <a:spcPts val="0"/>
              </a:spcBef>
            </a:pPr>
            <a:r>
              <a:rPr lang="en-US" sz="1600" dirty="0" err="1" smtClean="0">
                <a:solidFill>
                  <a:schemeClr val="tx1"/>
                </a:solidFill>
              </a:rPr>
              <a:t>LogExecTTY|LogRecord</a:t>
            </a:r>
            <a:endParaRPr lang="en-US" sz="1600" dirty="0">
              <a:solidFill>
                <a:schemeClr val="tx1"/>
              </a:solidFill>
            </a:endParaRPr>
          </a:p>
          <a:p>
            <a:pPr marL="0">
              <a:spcBef>
                <a:spcPts val="0"/>
              </a:spcBef>
            </a:pPr>
            <a:r>
              <a:rPr lang="en-US" sz="1600" dirty="0" err="1" smtClean="0">
                <a:solidFill>
                  <a:schemeClr val="tx1"/>
                </a:solidFill>
              </a:rPr>
              <a:t>CommandCompleted|CommandExit|CommandFailed</a:t>
            </a:r>
            <a:endParaRPr lang="en-US" sz="1600" dirty="0">
              <a:solidFill>
                <a:schemeClr val="tx1"/>
              </a:solidFill>
            </a:endParaRPr>
          </a:p>
          <a:p>
            <a:pPr marL="0">
              <a:spcBef>
                <a:spcPts val="0"/>
              </a:spcBef>
            </a:pPr>
            <a:r>
              <a:rPr lang="en-US" sz="1600" dirty="0" err="1" smtClean="0">
                <a:solidFill>
                  <a:schemeClr val="tx1"/>
                </a:solidFill>
              </a:rPr>
              <a:t>CookerExit</a:t>
            </a:r>
            <a:endParaRPr lang="en-US" sz="1600" dirty="0">
              <a:solidFill>
                <a:schemeClr val="tx1"/>
              </a:solidFill>
            </a:endParaRPr>
          </a:p>
          <a:p>
            <a:pPr marL="0" indent="0">
              <a:buNone/>
            </a:pPr>
            <a:endParaRPr lang="en-US" sz="1600" dirty="0" smtClean="0">
              <a:solidFill>
                <a:srgbClr val="FF0000"/>
              </a:solidFill>
            </a:endParaRPr>
          </a:p>
        </p:txBody>
      </p:sp>
    </p:spTree>
    <p:extLst>
      <p:ext uri="{BB962C8B-B14F-4D97-AF65-F5344CB8AC3E}">
        <p14:creationId xmlns:p14="http://schemas.microsoft.com/office/powerpoint/2010/main" val="17695546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Event </a:t>
            </a:r>
            <a:r>
              <a:rPr lang="en-US" sz="2800" dirty="0" smtClean="0"/>
              <a:t>Clients (you are already an event user!)</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err="1" smtClean="0"/>
              <a:t>Bitbake</a:t>
            </a:r>
            <a:r>
              <a:rPr lang="en-US" sz="2000" dirty="0" smtClean="0"/>
              <a:t> </a:t>
            </a:r>
            <a:r>
              <a:rPr lang="en-US" sz="2000" dirty="0"/>
              <a:t>actually runs in a separate context, and expects an event client (called a </a:t>
            </a:r>
            <a:r>
              <a:rPr lang="en-US" sz="2000" dirty="0" smtClean="0"/>
              <a:t>“UI") </a:t>
            </a:r>
            <a:r>
              <a:rPr lang="en-US" sz="2000" dirty="0"/>
              <a:t>to </a:t>
            </a:r>
            <a:r>
              <a:rPr lang="en-US" sz="2000" dirty="0" smtClean="0"/>
              <a:t>display </a:t>
            </a:r>
            <a:r>
              <a:rPr lang="en-US" sz="2000" dirty="0" err="1" smtClean="0"/>
              <a:t>bitbake's</a:t>
            </a:r>
            <a:r>
              <a:rPr lang="en-US" sz="2000" dirty="0" smtClean="0"/>
              <a:t> </a:t>
            </a:r>
            <a:r>
              <a:rPr lang="en-US" sz="2000" dirty="0"/>
              <a:t>status and output</a:t>
            </a:r>
          </a:p>
          <a:p>
            <a:pPr>
              <a:spcBef>
                <a:spcPts val="1200"/>
              </a:spcBef>
            </a:pPr>
            <a:r>
              <a:rPr lang="en-US" sz="2000" dirty="0"/>
              <a:t>Here are the existing </a:t>
            </a:r>
            <a:r>
              <a:rPr lang="en-US" sz="2000" dirty="0" err="1"/>
              <a:t>bitbake</a:t>
            </a:r>
            <a:r>
              <a:rPr lang="en-US" sz="2000" dirty="0"/>
              <a:t> event </a:t>
            </a:r>
            <a:r>
              <a:rPr lang="en-US" sz="2000" dirty="0" smtClean="0"/>
              <a:t>clients:</a:t>
            </a:r>
            <a:br>
              <a:rPr lang="en-US" sz="2000" dirty="0" smtClean="0"/>
            </a:br>
            <a:endParaRPr lang="en-US" sz="1050" dirty="0"/>
          </a:p>
          <a:p>
            <a:pPr lvl="1">
              <a:spcBef>
                <a:spcPts val="300"/>
              </a:spcBef>
            </a:pPr>
            <a:r>
              <a:rPr lang="en-US" sz="1800" b="1" u="sng" dirty="0" smtClean="0"/>
              <a:t>Knotty</a:t>
            </a:r>
            <a:r>
              <a:rPr lang="en-US" sz="2000" dirty="0"/>
              <a:t>: this is the default </a:t>
            </a:r>
            <a:r>
              <a:rPr lang="en-US" sz="2000" dirty="0" err="1"/>
              <a:t>bitbake</a:t>
            </a:r>
            <a:r>
              <a:rPr lang="en-US" sz="2000" dirty="0"/>
              <a:t> </a:t>
            </a:r>
            <a:r>
              <a:rPr lang="en-US" sz="2000" dirty="0" smtClean="0"/>
              <a:t>command line user interface that you know and love. </a:t>
            </a:r>
            <a:r>
              <a:rPr lang="en-US" sz="2000" dirty="0"/>
              <a:t>It uses events to display the famous dynamic task list, and to show the various progress </a:t>
            </a:r>
            <a:r>
              <a:rPr lang="en-US" sz="2000" dirty="0" smtClean="0"/>
              <a:t>bars</a:t>
            </a:r>
            <a:br>
              <a:rPr lang="en-US" sz="2000" dirty="0" smtClean="0"/>
            </a:br>
            <a:endParaRPr lang="en-US" sz="1400" dirty="0" smtClean="0"/>
          </a:p>
          <a:p>
            <a:pPr lvl="1">
              <a:spcBef>
                <a:spcPts val="300"/>
              </a:spcBef>
            </a:pPr>
            <a:r>
              <a:rPr lang="en-US" sz="2000" b="1" u="sng" dirty="0" smtClean="0"/>
              <a:t>Toaster</a:t>
            </a:r>
            <a:r>
              <a:rPr lang="en-US" sz="2000" dirty="0"/>
              <a:t>: this is the </a:t>
            </a:r>
            <a:r>
              <a:rPr lang="en-US" sz="2000" dirty="0" err="1" smtClean="0"/>
              <a:t>bitbake</a:t>
            </a:r>
            <a:r>
              <a:rPr lang="en-US" sz="2000" dirty="0" smtClean="0"/>
              <a:t> GUI</a:t>
            </a:r>
            <a:r>
              <a:rPr lang="en-US" sz="2000" dirty="0"/>
              <a:t>, which provides both a full event database and a full feature web </a:t>
            </a:r>
            <a:r>
              <a:rPr lang="en-US" sz="2000" dirty="0" smtClean="0"/>
              <a:t>interface. We will be using this as our primary example since it contains the most extensive implementation and support for events</a:t>
            </a:r>
            <a:br>
              <a:rPr lang="en-US" sz="2000" dirty="0" smtClean="0"/>
            </a:br>
            <a:endParaRPr lang="en-US" sz="1600" dirty="0"/>
          </a:p>
          <a:p>
            <a:pPr lvl="1">
              <a:spcBef>
                <a:spcPts val="300"/>
              </a:spcBef>
            </a:pPr>
            <a:r>
              <a:rPr lang="en-US" sz="2000" b="1" u="sng" dirty="0" err="1" smtClean="0"/>
              <a:t>Depexp</a:t>
            </a:r>
            <a:r>
              <a:rPr lang="en-US" sz="2000" dirty="0"/>
              <a:t>: this executes a </a:t>
            </a:r>
            <a:r>
              <a:rPr lang="en-US" sz="2000" dirty="0" err="1"/>
              <a:t>bitbake</a:t>
            </a:r>
            <a:r>
              <a:rPr lang="en-US" sz="2000" dirty="0"/>
              <a:t> command to extract dependency </a:t>
            </a:r>
            <a:r>
              <a:rPr lang="en-US" sz="2000" dirty="0" smtClean="0"/>
              <a:t>data events, </a:t>
            </a:r>
            <a:r>
              <a:rPr lang="en-US" sz="2000" dirty="0"/>
              <a:t>and then uses </a:t>
            </a:r>
            <a:r>
              <a:rPr lang="en-US" sz="2000" dirty="0" smtClean="0"/>
              <a:t>a GTK user interface to </a:t>
            </a:r>
            <a:r>
              <a:rPr lang="en-US" sz="2000" dirty="0"/>
              <a:t>interact with </a:t>
            </a:r>
            <a:r>
              <a:rPr lang="en-US" sz="2000" dirty="0" smtClean="0"/>
              <a:t>it</a:t>
            </a:r>
            <a:br>
              <a:rPr lang="en-US" sz="2000" dirty="0" smtClean="0"/>
            </a:br>
            <a:endParaRPr lang="en-US" sz="1600" dirty="0" smtClean="0"/>
          </a:p>
          <a:p>
            <a:pPr lvl="1">
              <a:spcBef>
                <a:spcPts val="200"/>
              </a:spcBef>
            </a:pPr>
            <a:r>
              <a:rPr lang="en-US" sz="2000" b="1" u="sng" dirty="0" err="1" smtClean="0"/>
              <a:t>Ncurses</a:t>
            </a:r>
            <a:r>
              <a:rPr lang="en-US" sz="2000" dirty="0"/>
              <a:t>: this provides a simple </a:t>
            </a:r>
            <a:r>
              <a:rPr lang="en-US" sz="2000" dirty="0" err="1" smtClean="0"/>
              <a:t>ncurses</a:t>
            </a:r>
            <a:r>
              <a:rPr lang="en-US" sz="2000" dirty="0" smtClean="0"/>
              <a:t>-based </a:t>
            </a:r>
            <a:r>
              <a:rPr lang="en-US" sz="2000" dirty="0"/>
              <a:t>terminal UI</a:t>
            </a:r>
            <a:endParaRPr lang="en-US" sz="1800" dirty="0" smtClean="0">
              <a:solidFill>
                <a:srgbClr val="FF0000"/>
              </a:solidFill>
            </a:endParaRPr>
          </a:p>
        </p:txBody>
      </p:sp>
    </p:spTree>
    <p:extLst>
      <p:ext uri="{BB962C8B-B14F-4D97-AF65-F5344CB8AC3E}">
        <p14:creationId xmlns:p14="http://schemas.microsoft.com/office/powerpoint/2010/main" val="132658207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a:t>Event Database</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4924915"/>
          </a:xfrm>
        </p:spPr>
        <p:txBody>
          <a:bodyPr/>
          <a:lstStyle/>
          <a:p>
            <a:r>
              <a:rPr lang="en-US" sz="1800" dirty="0" smtClean="0"/>
              <a:t>The event database is built into Toaster to maintain persistent build data</a:t>
            </a:r>
          </a:p>
          <a:p>
            <a:pPr>
              <a:spcBef>
                <a:spcPts val="0"/>
              </a:spcBef>
            </a:pPr>
            <a:r>
              <a:rPr lang="en-US" sz="1800" dirty="0" smtClean="0"/>
              <a:t>It can however just as easily be used directly with command line scripts or other SQL compatible tools</a:t>
            </a:r>
          </a:p>
          <a:p>
            <a:endParaRPr lang="en-US" sz="1800" dirty="0" smtClean="0"/>
          </a:p>
        </p:txBody>
      </p:sp>
      <p:sp>
        <p:nvSpPr>
          <p:cNvPr id="3" name="TextBox 2"/>
          <p:cNvSpPr txBox="1"/>
          <p:nvPr/>
        </p:nvSpPr>
        <p:spPr>
          <a:xfrm>
            <a:off x="716095"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3305061" y="3737351"/>
            <a:ext cx="2699131" cy="369332"/>
          </a:xfrm>
          <a:prstGeom prst="rect">
            <a:avLst/>
          </a:prstGeom>
          <a:solidFill>
            <a:schemeClr val="accent1">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7" name="TextBox 6"/>
          <p:cNvSpPr txBox="1"/>
          <p:nvPr/>
        </p:nvSpPr>
        <p:spPr>
          <a:xfrm>
            <a:off x="3305059" y="2943343"/>
            <a:ext cx="2699132"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GUI Server</a:t>
            </a:r>
          </a:p>
        </p:txBody>
      </p:sp>
      <p:sp>
        <p:nvSpPr>
          <p:cNvPr id="8" name="TextBox 7"/>
          <p:cNvSpPr txBox="1"/>
          <p:nvPr/>
        </p:nvSpPr>
        <p:spPr>
          <a:xfrm>
            <a:off x="3305061"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4654624" y="3334515"/>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6" name="Straight Arrow Connector 15"/>
          <p:cNvCxnSpPr>
            <a:stCxn id="8" idx="0"/>
            <a:endCxn id="6" idx="2"/>
          </p:cNvCxnSpPr>
          <p:nvPr/>
        </p:nvCxnSpPr>
        <p:spPr bwMode="auto">
          <a:xfrm flipV="1">
            <a:off x="4654626" y="4106683"/>
            <a:ext cx="1" cy="411029"/>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7" name="Straight Arrow Connector 16"/>
          <p:cNvCxnSpPr>
            <a:endCxn id="8" idx="2"/>
          </p:cNvCxnSpPr>
          <p:nvPr/>
        </p:nvCxnSpPr>
        <p:spPr bwMode="auto">
          <a:xfrm flipV="1">
            <a:off x="3305060" y="4887044"/>
            <a:ext cx="1349566" cy="430435"/>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1" name="TextBox 20"/>
          <p:cNvSpPr txBox="1"/>
          <p:nvPr/>
        </p:nvSpPr>
        <p:spPr>
          <a:xfrm>
            <a:off x="3305062" y="2235384"/>
            <a:ext cx="2699129"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Web Client</a:t>
            </a:r>
          </a:p>
        </p:txBody>
      </p:sp>
      <p:cxnSp>
        <p:nvCxnSpPr>
          <p:cNvPr id="23" name="Straight Arrow Connector 22"/>
          <p:cNvCxnSpPr>
            <a:stCxn id="7" idx="0"/>
            <a:endCxn id="21" idx="2"/>
          </p:cNvCxnSpPr>
          <p:nvPr/>
        </p:nvCxnSpPr>
        <p:spPr bwMode="auto">
          <a:xfrm flipV="1">
            <a:off x="4654625" y="2604716"/>
            <a:ext cx="2" cy="338627"/>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5" name="TextBox 24"/>
          <p:cNvSpPr txBox="1"/>
          <p:nvPr/>
        </p:nvSpPr>
        <p:spPr>
          <a:xfrm>
            <a:off x="716097"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716096" y="3733152"/>
            <a:ext cx="2412694"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6" name="TextBox 35"/>
          <p:cNvSpPr txBox="1"/>
          <p:nvPr/>
        </p:nvSpPr>
        <p:spPr>
          <a:xfrm>
            <a:off x="6433854" y="2932325"/>
            <a:ext cx="2212550"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7" name="TextBox 36"/>
          <p:cNvSpPr txBox="1"/>
          <p:nvPr/>
        </p:nvSpPr>
        <p:spPr>
          <a:xfrm>
            <a:off x="6433856" y="3733152"/>
            <a:ext cx="2212551" cy="369332"/>
          </a:xfrm>
          <a:prstGeom prst="rect">
            <a:avLst/>
          </a:prstGeom>
          <a:solidFill>
            <a:srgbClr val="C1F29C"/>
          </a:solidFill>
          <a:ln w="19050">
            <a:solidFill>
              <a:schemeClr val="tx1"/>
            </a:solidFill>
          </a:ln>
        </p:spPr>
        <p:txBody>
          <a:bodyPr wrap="square" rtlCol="0">
            <a:spAutoFit/>
          </a:bodyPr>
          <a:lstStyle/>
          <a:p>
            <a:pPr algn="ctr"/>
            <a:r>
              <a:rPr lang="en-US" sz="1800" dirty="0" smtClean="0">
                <a:latin typeface="+mn-lt"/>
              </a:rPr>
              <a:t>Python Script</a:t>
            </a:r>
          </a:p>
        </p:txBody>
      </p:sp>
      <p:cxnSp>
        <p:nvCxnSpPr>
          <p:cNvPr id="38" name="Straight Arrow Connector 37"/>
          <p:cNvCxnSpPr>
            <a:stCxn id="3" idx="0"/>
            <a:endCxn id="25" idx="2"/>
          </p:cNvCxnSpPr>
          <p:nvPr/>
        </p:nvCxnSpPr>
        <p:spPr bwMode="auto">
          <a:xfrm flipH="1" flipV="1">
            <a:off x="1922445" y="4900687"/>
            <a:ext cx="1437697" cy="416793"/>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1" name="Straight Arrow Connector 40"/>
          <p:cNvCxnSpPr/>
          <p:nvPr/>
        </p:nvCxnSpPr>
        <p:spPr bwMode="auto">
          <a:xfrm flipH="1" flipV="1">
            <a:off x="1922445" y="4106683"/>
            <a:ext cx="1" cy="41103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2" name="Straight Arrow Connector 41"/>
          <p:cNvCxnSpPr/>
          <p:nvPr/>
        </p:nvCxnSpPr>
        <p:spPr bwMode="auto">
          <a:xfrm flipV="1">
            <a:off x="7451072" y="3332611"/>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3" name="Straight Arrow Connector 42"/>
          <p:cNvCxnSpPr>
            <a:stCxn id="6" idx="3"/>
            <a:endCxn id="37" idx="1"/>
          </p:cNvCxnSpPr>
          <p:nvPr/>
        </p:nvCxnSpPr>
        <p:spPr bwMode="auto">
          <a:xfrm flipV="1">
            <a:off x="6004192" y="3917818"/>
            <a:ext cx="429664" cy="4199"/>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 name="Rectangle 1"/>
          <p:cNvSpPr/>
          <p:nvPr/>
        </p:nvSpPr>
        <p:spPr bwMode="auto">
          <a:xfrm>
            <a:off x="6219024" y="2481605"/>
            <a:ext cx="2616505" cy="2295971"/>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1593469605"/>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smtClean="0"/>
              <a:t>Example Event Database with CI Builders</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5163311"/>
          </a:xfrm>
        </p:spPr>
        <p:txBody>
          <a:bodyPr/>
          <a:lstStyle/>
          <a:p>
            <a:r>
              <a:rPr lang="en-US" sz="1800" dirty="0" smtClean="0"/>
              <a:t>If you enable the Toaster UI in a CI system, you can additionally get the event artifacts together with your build artifacts (you will definitely need to select a production level database)</a:t>
            </a:r>
            <a:endParaRPr lang="en-US" sz="2000" dirty="0" smtClean="0"/>
          </a:p>
          <a:p>
            <a:endParaRPr lang="en-US" sz="1800" dirty="0" smtClean="0"/>
          </a:p>
        </p:txBody>
      </p:sp>
      <p:sp>
        <p:nvSpPr>
          <p:cNvPr id="3" name="TextBox 2"/>
          <p:cNvSpPr txBox="1"/>
          <p:nvPr/>
        </p:nvSpPr>
        <p:spPr>
          <a:xfrm>
            <a:off x="2131699"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4720662" y="3497579"/>
            <a:ext cx="2699131" cy="369332"/>
          </a:xfrm>
          <a:prstGeom prst="rect">
            <a:avLst/>
          </a:prstGeom>
          <a:solidFill>
            <a:schemeClr val="accent2">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8" name="TextBox 7"/>
          <p:cNvSpPr txBox="1"/>
          <p:nvPr/>
        </p:nvSpPr>
        <p:spPr>
          <a:xfrm>
            <a:off x="4720665"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6070231" y="3060709"/>
            <a:ext cx="1" cy="41017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6" name="Straight Arrow Connector 15"/>
          <p:cNvCxnSpPr>
            <a:stCxn id="8" idx="0"/>
            <a:endCxn id="6" idx="2"/>
          </p:cNvCxnSpPr>
          <p:nvPr/>
        </p:nvCxnSpPr>
        <p:spPr bwMode="auto">
          <a:xfrm flipH="1" flipV="1">
            <a:off x="6070228" y="3866911"/>
            <a:ext cx="2" cy="650801"/>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17" name="Straight Arrow Connector 16"/>
          <p:cNvCxnSpPr>
            <a:endCxn id="8" idx="2"/>
          </p:cNvCxnSpPr>
          <p:nvPr/>
        </p:nvCxnSpPr>
        <p:spPr bwMode="auto">
          <a:xfrm flipV="1">
            <a:off x="4720664" y="4887044"/>
            <a:ext cx="1349566" cy="430435"/>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5" name="TextBox 24"/>
          <p:cNvSpPr txBox="1"/>
          <p:nvPr/>
        </p:nvSpPr>
        <p:spPr>
          <a:xfrm>
            <a:off x="2131701"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2131700" y="2102795"/>
            <a:ext cx="5288093" cy="954107"/>
          </a:xfrm>
          <a:prstGeom prst="rect">
            <a:avLst/>
          </a:prstGeom>
          <a:solidFill>
            <a:schemeClr val="accent2">
              <a:lumMod val="20000"/>
              <a:lumOff val="80000"/>
            </a:schemeClr>
          </a:solidFill>
          <a:ln w="19050">
            <a:solidFill>
              <a:schemeClr val="tx1"/>
            </a:solidFill>
          </a:ln>
        </p:spPr>
        <p:txBody>
          <a:bodyPr wrap="square" rtlCol="0">
            <a:spAutoFit/>
          </a:bodyPr>
          <a:lstStyle/>
          <a:p>
            <a:pPr algn="ctr"/>
            <a:endParaRPr lang="en-US" sz="1800" dirty="0" smtClean="0">
              <a:latin typeface="+mn-lt"/>
            </a:endParaRPr>
          </a:p>
          <a:p>
            <a:pPr algn="ctr"/>
            <a:r>
              <a:rPr lang="en-US" sz="2000" b="1" dirty="0" smtClean="0">
                <a:latin typeface="+mn-lt"/>
              </a:rPr>
              <a:t>Continuous Integration Build System</a:t>
            </a:r>
          </a:p>
          <a:p>
            <a:pPr algn="ctr"/>
            <a:endParaRPr lang="en-US" sz="1800" dirty="0" smtClean="0">
              <a:latin typeface="+mn-lt"/>
            </a:endParaRPr>
          </a:p>
        </p:txBody>
      </p:sp>
      <p:cxnSp>
        <p:nvCxnSpPr>
          <p:cNvPr id="38" name="Straight Arrow Connector 37"/>
          <p:cNvCxnSpPr>
            <a:stCxn id="3" idx="0"/>
            <a:endCxn id="25" idx="2"/>
          </p:cNvCxnSpPr>
          <p:nvPr/>
        </p:nvCxnSpPr>
        <p:spPr bwMode="auto">
          <a:xfrm flipH="1" flipV="1">
            <a:off x="3338049" y="4900687"/>
            <a:ext cx="1437697" cy="416793"/>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flipV="1">
            <a:off x="3338047" y="3087401"/>
            <a:ext cx="4" cy="143031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2" name="Straight Connector 11"/>
          <p:cNvCxnSpPr/>
          <p:nvPr/>
        </p:nvCxnSpPr>
        <p:spPr bwMode="auto">
          <a:xfrm flipV="1">
            <a:off x="2748632" y="4107536"/>
            <a:ext cx="0" cy="41017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1657962" y="4107536"/>
            <a:ext cx="109067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9" name="Straight Arrow Connector 18"/>
          <p:cNvCxnSpPr/>
          <p:nvPr/>
        </p:nvCxnSpPr>
        <p:spPr bwMode="auto">
          <a:xfrm>
            <a:off x="1657962" y="4107536"/>
            <a:ext cx="0" cy="1219200"/>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6" name="TextBox 25"/>
          <p:cNvSpPr txBox="1"/>
          <p:nvPr/>
        </p:nvSpPr>
        <p:spPr>
          <a:xfrm>
            <a:off x="842714" y="3792691"/>
            <a:ext cx="1079653" cy="923330"/>
          </a:xfrm>
          <a:prstGeom prst="rect">
            <a:avLst/>
          </a:prstGeom>
          <a:noFill/>
        </p:spPr>
        <p:txBody>
          <a:bodyPr wrap="square" rtlCol="0">
            <a:spAutoFit/>
          </a:bodyPr>
          <a:lstStyle/>
          <a:p>
            <a:r>
              <a:rPr lang="en-US" sz="1800" dirty="0" smtClean="0">
                <a:latin typeface="+mn-lt"/>
              </a:rPr>
              <a:t>Lost event data</a:t>
            </a:r>
          </a:p>
        </p:txBody>
      </p:sp>
      <p:sp>
        <p:nvSpPr>
          <p:cNvPr id="39" name="Rectangle 38"/>
          <p:cNvSpPr/>
          <p:nvPr/>
        </p:nvSpPr>
        <p:spPr bwMode="auto">
          <a:xfrm>
            <a:off x="4632525" y="3265795"/>
            <a:ext cx="2908444" cy="1889344"/>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2204799690"/>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2000" dirty="0" smtClean="0"/>
              <a:t>There are two easy ways to get build data into the event database</a:t>
            </a:r>
          </a:p>
          <a:p>
            <a:pPr lvl="1"/>
            <a:r>
              <a:rPr lang="en-US" sz="1800" dirty="0" smtClean="0"/>
              <a:t>Create and execute your builds from within the Toaster GUI</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lvl="1"/>
            <a:r>
              <a:rPr lang="en-US" sz="1800" dirty="0" smtClean="0">
                <a:solidFill>
                  <a:schemeClr val="tx1"/>
                </a:solidFill>
              </a:rPr>
              <a:t>Start Toaster, and run your command line builds in that environment</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200" dirty="0" smtClean="0">
              <a:solidFill>
                <a:schemeClr val="tx1"/>
              </a:solidFill>
            </a:endParaRPr>
          </a:p>
          <a:p>
            <a:r>
              <a:rPr lang="en-US" sz="2000" dirty="0">
                <a:solidFill>
                  <a:schemeClr val="tx1"/>
                </a:solidFill>
              </a:rPr>
              <a:t> </a:t>
            </a:r>
            <a:r>
              <a:rPr lang="en-US" sz="2000" dirty="0" smtClean="0">
                <a:solidFill>
                  <a:schemeClr val="tx1"/>
                </a:solidFill>
              </a:rPr>
              <a:t>The ‘source toaster’ performs these tasks</a:t>
            </a:r>
          </a:p>
          <a:p>
            <a:pPr lvl="1"/>
            <a:r>
              <a:rPr lang="en-US" sz="1800" dirty="0" smtClean="0"/>
              <a:t>Creates the event database if not present, applies any schema updates</a:t>
            </a:r>
          </a:p>
          <a:p>
            <a:pPr lvl="1"/>
            <a:r>
              <a:rPr lang="en-US" sz="1800" dirty="0" smtClean="0"/>
              <a:t>Starts the web client (this can be ignored for command line usage) </a:t>
            </a:r>
          </a:p>
          <a:p>
            <a:pPr lvl="1"/>
            <a:r>
              <a:rPr lang="en-US" sz="1800" dirty="0" smtClean="0"/>
              <a:t>Sets the command line environment to use Toaster as the UI for </a:t>
            </a:r>
            <a:r>
              <a:rPr lang="en-US" sz="1800" dirty="0" err="1" smtClean="0"/>
              <a:t>bitbake</a:t>
            </a:r>
            <a:r>
              <a:rPr lang="en-US" sz="1800" dirty="0"/>
              <a:t> </a:t>
            </a:r>
            <a:r>
              <a:rPr lang="en-US" sz="1800" dirty="0" smtClean="0"/>
              <a:t>(“BITBAKE_UI”)</a:t>
            </a:r>
            <a:endParaRPr lang="en-US" sz="1800" dirty="0"/>
          </a:p>
        </p:txBody>
      </p:sp>
      <p:sp>
        <p:nvSpPr>
          <p:cNvPr id="5" name="Rectangle 4"/>
          <p:cNvSpPr/>
          <p:nvPr/>
        </p:nvSpPr>
        <p:spPr bwMode="auto">
          <a:xfrm>
            <a:off x="489866" y="1676400"/>
            <a:ext cx="7985052" cy="116233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1600" dirty="0" smtClean="0"/>
              <a:t>cd /scratch </a:t>
            </a:r>
          </a:p>
          <a:p>
            <a:r>
              <a:rPr lang="en-US" sz="1600" dirty="0"/>
              <a:t> </a:t>
            </a:r>
            <a:r>
              <a:rPr lang="en-US" sz="1600" dirty="0" smtClean="0"/>
              <a:t> $ source poky/</a:t>
            </a:r>
            <a:r>
              <a:rPr lang="en-US" sz="1600" dirty="0" err="1" smtClean="0"/>
              <a:t>oe</a:t>
            </a:r>
            <a:r>
              <a:rPr lang="en-US" sz="1600" dirty="0" smtClean="0"/>
              <a:t>-</a:t>
            </a:r>
            <a:r>
              <a:rPr lang="en-US" sz="1600" dirty="0" err="1" smtClean="0"/>
              <a:t>init</a:t>
            </a:r>
            <a:r>
              <a:rPr lang="en-US" sz="1600" dirty="0" smtClean="0"/>
              <a:t>-build-</a:t>
            </a:r>
            <a:r>
              <a:rPr lang="en-US" sz="1600" dirty="0" err="1" smtClean="0"/>
              <a:t>env</a:t>
            </a:r>
            <a:endParaRPr lang="en-US" sz="1600" dirty="0"/>
          </a:p>
          <a:p>
            <a:r>
              <a:rPr lang="en-US" sz="1600" dirty="0"/>
              <a:t>  $ source toaster start </a:t>
            </a:r>
            <a:r>
              <a:rPr lang="en-US" sz="1600" dirty="0" err="1" smtClean="0"/>
              <a:t>webport</a:t>
            </a:r>
            <a:r>
              <a:rPr lang="en-US" sz="1600" dirty="0" smtClean="0"/>
              <a:t>=0.0.0.0:8000   # local only: “127.0.0.1:8000”</a:t>
            </a:r>
            <a:endParaRPr lang="en-US" sz="1600" dirty="0"/>
          </a:p>
          <a:p>
            <a:r>
              <a:rPr lang="en-US" sz="1600" dirty="0"/>
              <a:t>  $ </a:t>
            </a:r>
            <a:r>
              <a:rPr lang="en-US" sz="1600" b="1" dirty="0" err="1" smtClean="0">
                <a:solidFill>
                  <a:schemeClr val="accent1"/>
                </a:solidFill>
              </a:rPr>
              <a:t>firefox</a:t>
            </a:r>
            <a:r>
              <a:rPr lang="en-US" sz="1600" b="1" dirty="0" smtClean="0">
                <a:solidFill>
                  <a:schemeClr val="accent1"/>
                </a:solidFill>
              </a:rPr>
              <a:t> localhost:8000   </a:t>
            </a:r>
            <a:r>
              <a:rPr lang="en-US" sz="1600" b="1" dirty="0" smtClean="0">
                <a:solidFill>
                  <a:schemeClr val="tx1"/>
                </a:solidFill>
              </a:rPr>
              <a:t># here, connect </a:t>
            </a:r>
            <a:r>
              <a:rPr lang="en-US" sz="1600" b="1" dirty="0">
                <a:solidFill>
                  <a:schemeClr val="tx1"/>
                </a:solidFill>
              </a:rPr>
              <a:t>browser </a:t>
            </a:r>
            <a:r>
              <a:rPr lang="en-US" sz="1600" b="1" dirty="0" smtClean="0">
                <a:solidFill>
                  <a:schemeClr val="tx1"/>
                </a:solidFill>
              </a:rPr>
              <a:t>from your </a:t>
            </a:r>
            <a:r>
              <a:rPr lang="en-US" sz="1600" b="1" dirty="0">
                <a:solidFill>
                  <a:schemeClr val="tx1"/>
                </a:solidFill>
              </a:rPr>
              <a:t>using </a:t>
            </a:r>
            <a:r>
              <a:rPr lang="en-US" sz="1600" b="1" dirty="0" smtClean="0">
                <a:solidFill>
                  <a:schemeClr val="tx1"/>
                </a:solidFill>
              </a:rPr>
              <a:t>Toaster URL</a:t>
            </a:r>
            <a:endParaRPr lang="en-US" sz="1600" b="1" dirty="0">
              <a:solidFill>
                <a:schemeClr val="tx1"/>
              </a:solidFill>
            </a:endParaRPr>
          </a:p>
        </p:txBody>
      </p:sp>
      <p:sp>
        <p:nvSpPr>
          <p:cNvPr id="6" name="Rectangle 5"/>
          <p:cNvSpPr/>
          <p:nvPr/>
        </p:nvSpPr>
        <p:spPr bwMode="auto">
          <a:xfrm>
            <a:off x="489866" y="3357852"/>
            <a:ext cx="7985052" cy="96848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i="1" dirty="0"/>
              <a:t>  $ . </a:t>
            </a:r>
            <a:r>
              <a:rPr lang="en-US" sz="1600" i="1" dirty="0" smtClean="0"/>
              <a:t>Poky/</a:t>
            </a:r>
            <a:r>
              <a:rPr lang="en-US" sz="1600" i="1" dirty="0" err="1" smtClean="0"/>
              <a:t>oe</a:t>
            </a:r>
            <a:r>
              <a:rPr lang="en-US" sz="1600" i="1" dirty="0" smtClean="0"/>
              <a:t>-</a:t>
            </a:r>
            <a:r>
              <a:rPr lang="en-US" sz="1600" i="1" dirty="0" err="1" smtClean="0"/>
              <a:t>init</a:t>
            </a:r>
            <a:r>
              <a:rPr lang="en-US" sz="1600" i="1" dirty="0" smtClean="0"/>
              <a:t>-build-</a:t>
            </a:r>
            <a:r>
              <a:rPr lang="en-US" sz="1600" i="1" dirty="0" err="1" smtClean="0"/>
              <a:t>env</a:t>
            </a:r>
            <a:endParaRPr lang="en-US" sz="1600" i="1" dirty="0"/>
          </a:p>
          <a:p>
            <a:r>
              <a:rPr lang="en-US" sz="1600" i="1" dirty="0"/>
              <a:t>  $ source toaster start </a:t>
            </a:r>
            <a:r>
              <a:rPr lang="en-US" sz="1600" i="1" dirty="0" err="1" smtClean="0"/>
              <a:t>webport</a:t>
            </a:r>
            <a:r>
              <a:rPr lang="en-US" sz="1600" i="1" dirty="0" smtClean="0"/>
              <a:t>=0.0.0.0:8000</a:t>
            </a:r>
            <a:endParaRPr lang="en-US" sz="1600" i="1" dirty="0"/>
          </a:p>
          <a:p>
            <a:r>
              <a:rPr lang="en-US" sz="1600" i="1" dirty="0"/>
              <a:t>  $ </a:t>
            </a:r>
            <a:r>
              <a:rPr lang="en-US" sz="1600" b="1" i="1" dirty="0" err="1">
                <a:solidFill>
                  <a:schemeClr val="accent1"/>
                </a:solidFill>
              </a:rPr>
              <a:t>bitbake</a:t>
            </a:r>
            <a:r>
              <a:rPr lang="en-US" sz="1600" b="1" i="1" dirty="0">
                <a:solidFill>
                  <a:schemeClr val="accent1"/>
                </a:solidFill>
              </a:rPr>
              <a:t> &lt;whatever&gt;</a:t>
            </a:r>
          </a:p>
        </p:txBody>
      </p:sp>
    </p:spTree>
    <p:extLst>
      <p:ext uri="{BB962C8B-B14F-4D97-AF65-F5344CB8AC3E}">
        <p14:creationId xmlns:p14="http://schemas.microsoft.com/office/powerpoint/2010/main" val="10622867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467831" y="892367"/>
            <a:ext cx="8433797"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solidFill>
                  <a:schemeClr val="tx1"/>
                </a:solidFill>
                <a:latin typeface="Courier New" panose="02070309020205020404" pitchFamily="49" charset="0"/>
                <a:cs typeface="Courier New" panose="02070309020205020404" pitchFamily="49" charset="0"/>
              </a:rPr>
              <a:t>cd /scratch/working</a:t>
            </a:r>
          </a:p>
          <a:p>
            <a:r>
              <a:rPr lang="en-US" sz="1600" b="1" dirty="0">
                <a:solidFill>
                  <a:schemeClr val="tx1"/>
                </a:solidFill>
                <a:latin typeface="Courier New" panose="02070309020205020404" pitchFamily="49" charset="0"/>
                <a:cs typeface="Courier New" panose="02070309020205020404" pitchFamily="49" charset="0"/>
              </a:rPr>
              <a:t>$ </a:t>
            </a:r>
            <a:r>
              <a:rPr lang="en-US" sz="1600" b="1" dirty="0" smtClean="0">
                <a:solidFill>
                  <a:schemeClr val="tx1"/>
                </a:solidFill>
                <a:latin typeface="Courier New" panose="02070309020205020404" pitchFamily="49" charset="0"/>
                <a:cs typeface="Courier New" panose="02070309020205020404" pitchFamily="49" charset="0"/>
              </a:rPr>
              <a:t>source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r>
              <a:rPr lang="en-US" sz="1600" b="1" dirty="0" err="1" smtClean="0">
                <a:solidFill>
                  <a:schemeClr val="tx1"/>
                </a:solidFill>
                <a:latin typeface="Courier New" panose="02070309020205020404" pitchFamily="49" charset="0"/>
                <a:cs typeface="Courier New" panose="02070309020205020404" pitchFamily="49" charset="0"/>
              </a:rPr>
              <a:t>qemuarm</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nodejs</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nodejs-npm</a:t>
            </a:r>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Start Toaster </a:t>
            </a:r>
            <a:r>
              <a:rPr lang="en-US" sz="1600" b="1" dirty="0" err="1" smtClean="0">
                <a:latin typeface="Courier New" panose="02070309020205020404" pitchFamily="49" charset="0"/>
                <a:cs typeface="Courier New" panose="02070309020205020404" pitchFamily="49" charset="0"/>
              </a:rPr>
              <a:t>webport</a:t>
            </a:r>
            <a:r>
              <a:rPr lang="en-US" sz="1600" b="1" dirty="0" smtClean="0">
                <a:latin typeface="Courier New" panose="02070309020205020404" pitchFamily="49" charset="0"/>
                <a:cs typeface="Courier New" panose="02070309020205020404" pitchFamily="49" charset="0"/>
              </a:rPr>
              <a:t>=0.0.0.0:8000</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core-image-base</a:t>
            </a:r>
          </a:p>
          <a:p>
            <a:r>
              <a:rPr lang="en-US" sz="1600" b="1" dirty="0">
                <a:latin typeface="Courier New" panose="02070309020205020404" pitchFamily="49" charset="0"/>
                <a:cs typeface="Courier New" panose="02070309020205020404" pitchFamily="49" charset="0"/>
              </a:rPr>
              <a:t>$</a:t>
            </a:r>
            <a:r>
              <a:rPr lang="en-US" sz="1600"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Prepare </a:t>
            </a:r>
            <a:r>
              <a:rPr lang="en-US" sz="1600" b="1" dirty="0" err="1">
                <a:latin typeface="Courier New" panose="02070309020205020404" pitchFamily="49" charset="0"/>
                <a:cs typeface="Courier New" panose="02070309020205020404" pitchFamily="49" charset="0"/>
              </a:rPr>
              <a:t>eSDK</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bitbake</a:t>
            </a:r>
            <a:r>
              <a:rPr lang="en-US" sz="1600" b="1" dirty="0">
                <a:latin typeface="Courier New" panose="02070309020205020404" pitchFamily="49" charset="0"/>
                <a:cs typeface="Courier New" panose="02070309020205020404" pitchFamily="49" charset="0"/>
              </a:rPr>
              <a:t> core-image-base -c </a:t>
            </a:r>
            <a:r>
              <a:rPr lang="en-US" sz="1600" b="1" dirty="0" err="1">
                <a:latin typeface="Courier New" panose="02070309020205020404" pitchFamily="49" charset="0"/>
                <a:cs typeface="Courier New" panose="02070309020205020404" pitchFamily="49" charset="0"/>
              </a:rPr>
              <a:t>populate_sdk_ext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tmp/deploy/sdk/poky-glibc-*-toolchain-ext-*.sh /scratch/</a:t>
            </a:r>
            <a:r>
              <a:rPr lang="en-US" sz="1600" b="1" dirty="0" err="1">
                <a:latin typeface="Courier New" panose="02070309020205020404" pitchFamily="49" charset="0"/>
                <a:cs typeface="Courier New" panose="02070309020205020404" pitchFamily="49" charset="0"/>
              </a:rPr>
              <a:t>sdk</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cd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tmp/deploy/sdk/poky-glibc-*-toolchain-ext-*.sh </a:t>
            </a:r>
            <a:r>
              <a:rPr lang="en-US" sz="1600" b="1" dirty="0" smtClean="0">
                <a:latin typeface="Courier New" panose="02070309020205020404" pitchFamily="49" charset="0"/>
                <a:cs typeface="Courier New" panose="02070309020205020404" pitchFamily="49" charset="0"/>
              </a:rPr>
              <a:t>–d `</a:t>
            </a:r>
            <a:r>
              <a:rPr lang="en-US" sz="1600" b="1" dirty="0" err="1" smtClean="0">
                <a:latin typeface="Courier New" panose="02070309020205020404" pitchFamily="49" charset="0"/>
                <a:cs typeface="Courier New" panose="02070309020205020404" pitchFamily="49" charset="0"/>
              </a:rPr>
              <a:t>pwd</a:t>
            </a:r>
            <a:r>
              <a:rPr lang="en-US" sz="1600" b="1" dirty="0" smtClean="0">
                <a:latin typeface="Courier New" panose="02070309020205020404" pitchFamily="49" charset="0"/>
                <a:cs typeface="Courier New" panose="02070309020205020404" pitchFamily="49" charset="0"/>
              </a:rPr>
              <a:t>` -y</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3138985"/>
            <a:ext cx="7244399" cy="753640"/>
          </a:xfrm>
        </p:spPr>
        <p:txBody>
          <a:bodyPr/>
          <a:lstStyle/>
          <a:p>
            <a:pPr eaLnBrk="1" hangingPunct="1">
              <a:spcBef>
                <a:spcPts val="900"/>
              </a:spcBef>
            </a:pPr>
            <a:r>
              <a:rPr lang="en-US" sz="2400" dirty="0">
                <a:latin typeface="Arial" charset="0"/>
              </a:rPr>
              <a:t>Example </a:t>
            </a:r>
            <a:r>
              <a:rPr lang="en-US" sz="2400" dirty="0" smtClean="0">
                <a:latin typeface="Arial" charset="0"/>
              </a:rPr>
              <a:t>1: Custom </a:t>
            </a:r>
            <a:r>
              <a:rPr lang="en-US" sz="2400" dirty="0">
                <a:latin typeface="Arial" charset="0"/>
              </a:rPr>
              <a:t>command line </a:t>
            </a:r>
            <a:r>
              <a:rPr lang="en-US" sz="2400" dirty="0" smtClean="0">
                <a:latin typeface="Arial" charset="0"/>
              </a:rPr>
              <a:t>analytic </a:t>
            </a:r>
            <a:r>
              <a:rPr lang="en-US" sz="2400" dirty="0">
                <a:latin typeface="Arial" charset="0"/>
              </a:rPr>
              <a:t>tool</a:t>
            </a:r>
          </a:p>
        </p:txBody>
      </p:sp>
    </p:spTree>
    <p:extLst>
      <p:ext uri="{BB962C8B-B14F-4D97-AF65-F5344CB8AC3E}">
        <p14:creationId xmlns:p14="http://schemas.microsoft.com/office/powerpoint/2010/main" val="1785042040"/>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Minimal Event Database Python Script</a:t>
            </a:r>
            <a:r>
              <a:rPr lang="en-US" sz="2800" dirty="0"/>
              <a:t/>
            </a:r>
            <a:br>
              <a:rPr lang="en-US" sz="2800" dirty="0"/>
            </a:br>
            <a:endParaRPr lang="en-US" dirty="0"/>
          </a:p>
        </p:txBody>
      </p:sp>
      <p:sp>
        <p:nvSpPr>
          <p:cNvPr id="4" name="Content Placeholder 3"/>
          <p:cNvSpPr>
            <a:spLocks noGrp="1"/>
          </p:cNvSpPr>
          <p:nvPr>
            <p:ph sz="quarter" idx="13"/>
          </p:nvPr>
        </p:nvSpPr>
        <p:spPr>
          <a:xfrm>
            <a:off x="427380" y="460735"/>
            <a:ext cx="8233186" cy="5504285"/>
          </a:xfrm>
        </p:spPr>
        <p:txBody>
          <a:bodyPr/>
          <a:lstStyle/>
          <a:p>
            <a:r>
              <a:rPr lang="en-US" sz="1400" dirty="0" smtClean="0">
                <a:solidFill>
                  <a:schemeClr val="tx1"/>
                </a:solidFill>
              </a:rPr>
              <a:t>Accessing the data in the event database is very simple. In this example we will print the data from the first-most Build record, and also look up and print the associated Target record</a:t>
            </a:r>
          </a:p>
        </p:txBody>
      </p:sp>
      <p:sp>
        <p:nvSpPr>
          <p:cNvPr id="5" name="Rectangle 4"/>
          <p:cNvSpPr/>
          <p:nvPr/>
        </p:nvSpPr>
        <p:spPr bwMode="auto">
          <a:xfrm>
            <a:off x="522916" y="1042813"/>
            <a:ext cx="8389730" cy="47991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cat sample_toaster_db_read.py</a:t>
            </a:r>
            <a:endParaRPr lang="en-US" sz="1600" b="1" dirty="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/bin/</a:t>
            </a:r>
            <a:r>
              <a:rPr lang="en-US" sz="1400" b="1" dirty="0" err="1">
                <a:latin typeface="Courier New" panose="02070309020205020404" pitchFamily="49" charset="0"/>
                <a:cs typeface="Courier New" panose="02070309020205020404" pitchFamily="49" charset="0"/>
              </a:rPr>
              <a:t>env</a:t>
            </a:r>
            <a:r>
              <a:rPr lang="en-US" sz="1400" b="1" dirty="0">
                <a:latin typeface="Courier New" panose="02070309020205020404" pitchFamily="49" charset="0"/>
                <a:cs typeface="Courier New" panose="02070309020205020404" pitchFamily="49" charset="0"/>
              </a:rPr>
              <a:t> python3</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import sqlite3</a:t>
            </a:r>
          </a:p>
          <a:p>
            <a:r>
              <a:rPr lang="en-US" sz="1400" b="1" dirty="0">
                <a:latin typeface="Courier New" panose="02070309020205020404" pitchFamily="49" charset="0"/>
                <a:cs typeface="Courier New" panose="02070309020205020404" pitchFamily="49" charset="0"/>
              </a:rPr>
              <a:t>conn = sqlite3.connect('</a:t>
            </a:r>
            <a:r>
              <a:rPr lang="en-US" sz="1400" b="1" dirty="0" err="1">
                <a:latin typeface="Courier New" panose="02070309020205020404" pitchFamily="49" charset="0"/>
                <a:cs typeface="Courier New" panose="02070309020205020404" pitchFamily="49" charset="0"/>
              </a:rPr>
              <a:t>toaster.sqlite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c = </a:t>
            </a:r>
            <a:r>
              <a:rPr lang="en-US" sz="1400" b="1" dirty="0" err="1">
                <a:latin typeface="Courier New" panose="02070309020205020404" pitchFamily="49" charset="0"/>
                <a:cs typeface="Courier New" panose="02070309020205020404" pitchFamily="49" charset="0"/>
              </a:rPr>
              <a:t>conn.cursor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orm_build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build=</a:t>
            </a:r>
            <a:r>
              <a:rPr lang="en-US" sz="1400" b="1" dirty="0" err="1">
                <a:latin typeface="Courier New" panose="02070309020205020404" pitchFamily="49" charset="0"/>
                <a:cs typeface="Courier New" panose="02070309020205020404" pitchFamily="49" charset="0"/>
              </a:rPr>
              <a:t>c.fetchone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print('Build=%s'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(build))</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orm_target</a:t>
            </a:r>
            <a:r>
              <a:rPr lang="en-US" sz="1400" b="1" dirty="0">
                <a:latin typeface="Courier New" panose="02070309020205020404" pitchFamily="49" charset="0"/>
                <a:cs typeface="Courier New" panose="02070309020205020404" pitchFamily="49" charset="0"/>
              </a:rPr>
              <a:t> where </a:t>
            </a:r>
            <a:r>
              <a:rPr lang="en-US" sz="1400" b="1" dirty="0" err="1">
                <a:latin typeface="Courier New" panose="02070309020205020404" pitchFamily="49" charset="0"/>
                <a:cs typeface="Courier New" panose="02070309020205020404" pitchFamily="49" charset="0"/>
              </a:rPr>
              <a:t>build_id</a:t>
            </a:r>
            <a:r>
              <a:rPr lang="en-US" sz="1400" b="1" dirty="0">
                <a:latin typeface="Courier New" panose="02070309020205020404" pitchFamily="49" charset="0"/>
                <a:cs typeface="Courier New" panose="02070309020205020404" pitchFamily="49" charset="0"/>
              </a:rPr>
              <a:t> = '%s'" % build[0])</a:t>
            </a:r>
          </a:p>
          <a:p>
            <a:r>
              <a:rPr lang="en-US" sz="1400" b="1" dirty="0">
                <a:latin typeface="Courier New" panose="02070309020205020404" pitchFamily="49" charset="0"/>
                <a:cs typeface="Courier New" panose="02070309020205020404" pitchFamily="49" charset="0"/>
              </a:rPr>
              <a:t>print('Target=%s'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c.fetchone</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smtClean="0">
                <a:solidFill>
                  <a:srgbClr val="0070C0"/>
                </a:solidFill>
                <a:latin typeface="Courier New" panose="02070309020205020404" pitchFamily="49" charset="0"/>
                <a:cs typeface="Courier New" panose="02070309020205020404" pitchFamily="49" charset="0"/>
              </a:rPr>
              <a:t>./sample_toaster_db_read.py</a:t>
            </a:r>
            <a:endParaRPr lang="en-US" sz="1800" b="1" dirty="0">
              <a:solidFill>
                <a:srgbClr val="0070C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Build=(1, 'qemux86-64', 'poky', '2.2.1', '2017-02-12 23:55:52.137355',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'2017-02-13 </a:t>
            </a:r>
            <a:r>
              <a:rPr lang="en-US" sz="1400" b="1" dirty="0">
                <a:latin typeface="Courier New" panose="02070309020205020404" pitchFamily="49" charset="0"/>
                <a:cs typeface="Courier New" panose="02070309020205020404" pitchFamily="49" charset="0"/>
              </a:rPr>
              <a:t>00:16:30.794711', 0,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build_20170212_235552.805.log',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'1.32.0</a:t>
            </a:r>
            <a:r>
              <a:rPr lang="en-US" sz="1400" b="1" dirty="0">
                <a:latin typeface="Courier New" panose="02070309020205020404" pitchFamily="49" charset="0"/>
                <a:cs typeface="Courier New" panose="02070309020205020404" pitchFamily="49" charset="0"/>
              </a:rPr>
              <a:t>', 1, 1478, 1478, '20170212235604')</a:t>
            </a:r>
          </a:p>
          <a:p>
            <a:r>
              <a:rPr lang="en-US" sz="1400" b="1" dirty="0">
                <a:latin typeface="Courier New" panose="02070309020205020404" pitchFamily="49" charset="0"/>
                <a:cs typeface="Courier New" panose="02070309020205020404" pitchFamily="49" charset="0"/>
              </a:rPr>
              <a:t>Target=(1, 'core-image-base', '', 1, 0, </a:t>
            </a:r>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license.manifest</a:t>
            </a:r>
            <a:r>
              <a:rPr lang="en-US" sz="1400" b="1" dirty="0">
                <a:latin typeface="Courier New" panose="02070309020205020404" pitchFamily="49" charset="0"/>
                <a:cs typeface="Courier New" panose="02070309020205020404" pitchFamily="49" charset="0"/>
              </a:rPr>
              <a:t>', 1,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core-image-base-qemux86-64-20170212235604.rootfs.manifest')$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80845676"/>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Full Feature Event </a:t>
            </a:r>
            <a:r>
              <a:rPr lang="en-US" sz="2800" dirty="0"/>
              <a:t>Database Python Script</a:t>
            </a:r>
            <a:endParaRPr lang="en-US" dirty="0"/>
          </a:p>
        </p:txBody>
      </p:sp>
      <p:sp>
        <p:nvSpPr>
          <p:cNvPr id="4" name="Content Placeholder 3"/>
          <p:cNvSpPr>
            <a:spLocks noGrp="1"/>
          </p:cNvSpPr>
          <p:nvPr>
            <p:ph sz="quarter" idx="13"/>
          </p:nvPr>
        </p:nvSpPr>
        <p:spPr>
          <a:xfrm>
            <a:off x="405554" y="746737"/>
            <a:ext cx="8233186" cy="4982036"/>
          </a:xfrm>
        </p:spPr>
        <p:txBody>
          <a:bodyPr/>
          <a:lstStyle/>
          <a:p>
            <a:r>
              <a:rPr lang="en-US" dirty="0" smtClean="0">
                <a:solidFill>
                  <a:schemeClr val="tx1"/>
                </a:solidFill>
              </a:rPr>
              <a:t>In this section we will work with an example python application that extracts and analyzes event data</a:t>
            </a:r>
          </a:p>
          <a:p>
            <a:pPr>
              <a:spcBef>
                <a:spcPts val="1200"/>
              </a:spcBef>
            </a:pPr>
            <a:r>
              <a:rPr lang="en-US" dirty="0" smtClean="0">
                <a:solidFill>
                  <a:schemeClr val="tx1"/>
                </a:solidFill>
              </a:rPr>
              <a:t>Specifically, we will attempt to investigate the question:</a:t>
            </a:r>
            <a:r>
              <a:rPr lang="en-US" dirty="0">
                <a:solidFill>
                  <a:schemeClr val="tx1"/>
                </a:solidFill>
              </a:rPr>
              <a:t> </a:t>
            </a:r>
            <a:r>
              <a:rPr lang="en-US" dirty="0" smtClean="0">
                <a:solidFill>
                  <a:schemeClr val="tx1"/>
                </a:solidFill>
              </a:rPr>
              <a:t/>
            </a:r>
            <a:br>
              <a:rPr lang="en-US" dirty="0" smtClean="0">
                <a:solidFill>
                  <a:schemeClr val="tx1"/>
                </a:solidFill>
              </a:rPr>
            </a:br>
            <a:r>
              <a:rPr lang="en-US" sz="1800" dirty="0" smtClean="0">
                <a:solidFill>
                  <a:schemeClr val="tx1"/>
                </a:solidFill>
              </a:rPr>
              <a:t/>
            </a:r>
            <a:br>
              <a:rPr lang="en-US" sz="1800" dirty="0" smtClean="0">
                <a:solidFill>
                  <a:schemeClr val="tx1"/>
                </a:solidFill>
              </a:rPr>
            </a:br>
            <a:r>
              <a:rPr lang="en-US" sz="2000" dirty="0" smtClean="0">
                <a:solidFill>
                  <a:schemeClr val="tx1"/>
                </a:solidFill>
              </a:rPr>
              <a:t>“</a:t>
            </a:r>
            <a:r>
              <a:rPr lang="en-US" sz="2000" i="1" dirty="0" smtClean="0">
                <a:solidFill>
                  <a:schemeClr val="tx1"/>
                </a:solidFill>
              </a:rPr>
              <a:t>How exactly do the tasks of a build overlap execution with other tasks, and on a higher level how to recipes overlap execution with other recipes, plus what data can extract around this question”</a:t>
            </a:r>
          </a:p>
          <a:p>
            <a:pPr>
              <a:spcBef>
                <a:spcPts val="1200"/>
              </a:spcBef>
            </a:pPr>
            <a:r>
              <a:rPr lang="en-US" sz="2000" dirty="0" smtClean="0">
                <a:solidFill>
                  <a:schemeClr val="tx1"/>
                </a:solidFill>
              </a:rPr>
              <a:t>While this may not be a deep problem, and there are certainly OE tools that already provide </a:t>
            </a:r>
            <a:r>
              <a:rPr lang="en-US" sz="2000" dirty="0">
                <a:solidFill>
                  <a:schemeClr val="tx1"/>
                </a:solidFill>
              </a:rPr>
              <a:t>similar information (e.g. </a:t>
            </a:r>
            <a:r>
              <a:rPr lang="en-US" sz="2000" dirty="0" err="1" smtClean="0">
                <a:solidFill>
                  <a:schemeClr val="tx1"/>
                </a:solidFill>
              </a:rPr>
              <a:t>pybootchart</a:t>
            </a:r>
            <a:r>
              <a:rPr lang="en-US" sz="2000" dirty="0" smtClean="0">
                <a:solidFill>
                  <a:schemeClr val="tx1"/>
                </a:solidFill>
              </a:rPr>
              <a:t>), the point is that (a) this was very easy and fast to write, and (b) you can now fully customize the analysis and output to your needs and desires</a:t>
            </a:r>
            <a:r>
              <a:rPr lang="en-US" sz="20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val="609743813"/>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Task and Recipe Build Analysis Script</a:t>
            </a:r>
            <a:r>
              <a:rPr lang="en-US" sz="2800" dirty="0"/>
              <a:t/>
            </a:r>
            <a:br>
              <a:rPr lang="en-US" sz="2800" dirty="0"/>
            </a:br>
            <a:endParaRPr lang="en-US" dirty="0"/>
          </a:p>
        </p:txBody>
      </p:sp>
      <p:sp>
        <p:nvSpPr>
          <p:cNvPr id="4" name="Content Placeholder 3"/>
          <p:cNvSpPr>
            <a:spLocks noGrp="1"/>
          </p:cNvSpPr>
          <p:nvPr>
            <p:ph sz="quarter" idx="13"/>
          </p:nvPr>
        </p:nvSpPr>
        <p:spPr>
          <a:xfrm>
            <a:off x="427588" y="610862"/>
            <a:ext cx="8233186" cy="5504285"/>
          </a:xfrm>
        </p:spPr>
        <p:txBody>
          <a:bodyPr/>
          <a:lstStyle/>
          <a:p>
            <a:r>
              <a:rPr lang="en-US" sz="1800" dirty="0" smtClean="0">
                <a:solidFill>
                  <a:schemeClr val="tx1"/>
                </a:solidFill>
              </a:rPr>
              <a:t>Here is the list of available commands and features</a:t>
            </a:r>
          </a:p>
        </p:txBody>
      </p:sp>
      <p:sp>
        <p:nvSpPr>
          <p:cNvPr id="5" name="Rectangle 4"/>
          <p:cNvSpPr/>
          <p:nvPr/>
        </p:nvSpPr>
        <p:spPr bwMode="auto">
          <a:xfrm>
            <a:off x="522916" y="1013552"/>
            <a:ext cx="8389730" cy="515589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accent1"/>
                </a:solidFill>
                <a:latin typeface="Courier New" panose="02070309020205020404" pitchFamily="49" charset="0"/>
                <a:cs typeface="Courier New" panose="02070309020205020404" pitchFamily="49" charset="0"/>
              </a:rPr>
              <a:t>more event_overlap.py </a:t>
            </a:r>
            <a:r>
              <a:rPr lang="en-US" sz="2000" b="1" dirty="0" smtClean="0">
                <a:solidFill>
                  <a:schemeClr val="tx1"/>
                </a:solidFill>
                <a:latin typeface="Courier New" panose="02070309020205020404" pitchFamily="49" charset="0"/>
                <a:cs typeface="Courier New" panose="02070309020205020404" pitchFamily="49" charset="0"/>
              </a:rPr>
              <a:t># see </a:t>
            </a:r>
            <a:r>
              <a:rPr lang="en-US" sz="2000" b="1" dirty="0" err="1" smtClean="0">
                <a:solidFill>
                  <a:schemeClr val="tx1"/>
                </a:solidFill>
                <a:latin typeface="Courier New" panose="02070309020205020404" pitchFamily="49" charset="0"/>
                <a:cs typeface="Courier New" panose="02070309020205020404" pitchFamily="49" charset="0"/>
              </a:rPr>
              <a:t>db</a:t>
            </a:r>
            <a:r>
              <a:rPr lang="en-US" sz="2000" b="1" dirty="0" smtClean="0">
                <a:solidFill>
                  <a:schemeClr val="tx1"/>
                </a:solidFill>
                <a:latin typeface="Courier New" panose="02070309020205020404" pitchFamily="49" charset="0"/>
                <a:cs typeface="Courier New" panose="02070309020205020404" pitchFamily="49" charset="0"/>
              </a:rPr>
              <a:t> setup and schema info</a:t>
            </a:r>
          </a:p>
          <a:p>
            <a:r>
              <a:rPr lang="en-US" sz="2000" b="1" dirty="0" smtClean="0">
                <a:solidFill>
                  <a:schemeClr val="tx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 ./event_overlap.py --help</a:t>
            </a:r>
            <a:endParaRPr lang="en-US" sz="2000" b="1" dirty="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Commands: </a:t>
            </a:r>
            <a:r>
              <a:rPr lang="en-US" sz="16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                           : show help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b,build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build_id</a:t>
            </a:r>
            <a:r>
              <a:rPr lang="en-US" sz="1200" b="1" dirty="0">
                <a:latin typeface="Courier New" panose="02070309020205020404" pitchFamily="49" charset="0"/>
                <a:cs typeface="Courier New" panose="02070309020205020404" pitchFamily="49" charset="0"/>
              </a:rPr>
              <a:t>]        : show or select builds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d,data</a:t>
            </a:r>
            <a:r>
              <a:rPr lang="en-US" sz="1200" b="1" dirty="0">
                <a:latin typeface="Courier New" panose="02070309020205020404" pitchFamily="49" charset="0"/>
                <a:cs typeface="Courier New" panose="02070309020205020404" pitchFamily="49" charset="0"/>
              </a:rPr>
              <a:t>                      : show histogram data</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t,task</a:t>
            </a:r>
            <a:r>
              <a:rPr lang="en-US" sz="1200" b="1" dirty="0">
                <a:latin typeface="Courier New" panose="02070309020205020404" pitchFamily="49" charset="0"/>
                <a:cs typeface="Courier New" panose="02070309020205020404" pitchFamily="49" charset="0"/>
              </a:rPr>
              <a:t>    [task]            : show task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r,recipe</a:t>
            </a:r>
            <a:r>
              <a:rPr lang="en-US" sz="1200" b="1" dirty="0">
                <a:latin typeface="Courier New" panose="02070309020205020404" pitchFamily="49" charset="0"/>
                <a:cs typeface="Courier New" panose="02070309020205020404" pitchFamily="49" charset="0"/>
              </a:rPr>
              <a:t>  [recipe]          : show recipes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[task]            : show task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[recipe]          : show recipe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[task|0|n]        : show </a:t>
            </a:r>
            <a:r>
              <a:rPr lang="en-US" sz="1200" b="1" dirty="0" err="1">
                <a:latin typeface="Courier New" panose="02070309020205020404" pitchFamily="49" charset="0"/>
                <a:cs typeface="Courier New" panose="02070309020205020404" pitchFamily="49" charset="0"/>
              </a:rPr>
              <a:t>task|zero|n_max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[recipe|0|n]      : show </a:t>
            </a:r>
            <a:r>
              <a:rPr lang="en-US" sz="1200" b="1" dirty="0" err="1">
                <a:latin typeface="Courier New" panose="02070309020205020404" pitchFamily="49" charset="0"/>
                <a:cs typeface="Courier New" panose="02070309020205020404" pitchFamily="49" charset="0"/>
              </a:rPr>
              <a:t>recipe|zero|n_max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[task]   [&gt; file] : graph task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[recipe] [&gt; file] : graph recipe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[task]   [&gt; file] : HTML graph task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[recipe] [&gt; file] : HTML graph recipe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q,quit</a:t>
            </a:r>
            <a:r>
              <a:rPr lang="en-US" sz="1200" b="1" dirty="0">
                <a:latin typeface="Courier New" panose="02070309020205020404" pitchFamily="49" charset="0"/>
                <a:cs typeface="Courier New" panose="02070309020205020404" pitchFamily="49" charset="0"/>
              </a:rPr>
              <a:t>                      : quit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Examples: </a:t>
            </a:r>
          </a:p>
          <a:p>
            <a:r>
              <a:rPr lang="en-US" sz="1200" b="1" dirty="0">
                <a:latin typeface="Courier New" panose="02070309020205020404" pitchFamily="49" charset="0"/>
                <a:cs typeface="Courier New" panose="02070309020205020404" pitchFamily="49" charset="0"/>
              </a:rPr>
              <a:t>  * Recipe/task filters accept wild cards, like 'native-*, '*-lib*'</a:t>
            </a:r>
          </a:p>
          <a:p>
            <a:r>
              <a:rPr lang="en-US" sz="1200" b="1" dirty="0">
                <a:latin typeface="Courier New" panose="02070309020205020404" pitchFamily="49" charset="0"/>
                <a:cs typeface="Courier New" panose="02070309020205020404" pitchFamily="49" charset="0"/>
              </a:rPr>
              <a:t>  * Recipe/task filters get an automatic wild card at the end</a:t>
            </a:r>
          </a:p>
          <a:p>
            <a:r>
              <a:rPr lang="en-US" sz="1200" b="1" dirty="0">
                <a:latin typeface="Courier New" panose="02070309020205020404" pitchFamily="49" charset="0"/>
                <a:cs typeface="Courier New" panose="02070309020205020404" pitchFamily="49" charset="0"/>
              </a:rPr>
              <a:t>  * Task names are in the form '</a:t>
            </a:r>
            <a:r>
              <a:rPr lang="en-US" sz="1200" b="1" dirty="0" err="1">
                <a:latin typeface="Courier New" panose="02070309020205020404" pitchFamily="49" charset="0"/>
                <a:cs typeface="Courier New" panose="02070309020205020404" pitchFamily="49" charset="0"/>
              </a:rPr>
              <a:t>recipe:task</a:t>
            </a:r>
            <a:r>
              <a:rPr lang="en-US" sz="1200" b="1" dirty="0">
                <a:latin typeface="Courier New" panose="02070309020205020404" pitchFamily="49" charset="0"/>
                <a:cs typeface="Courier New" panose="02070309020205020404" pitchFamily="49" charset="0"/>
              </a:rPr>
              <a:t>', so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*patch' </a:t>
            </a:r>
          </a:p>
          <a:p>
            <a:r>
              <a:rPr lang="en-US" sz="1200" b="1" dirty="0">
                <a:latin typeface="Courier New" panose="02070309020205020404" pitchFamily="49" charset="0"/>
                <a:cs typeface="Courier New" panose="02070309020205020404" pitchFamily="49" charset="0"/>
              </a:rPr>
              <a:t>    will specifically match the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do_patch</a:t>
            </a:r>
            <a:r>
              <a:rPr lang="en-US" sz="1200" b="1" dirty="0">
                <a:latin typeface="Courier New" panose="02070309020205020404" pitchFamily="49" charset="0"/>
                <a:cs typeface="Courier New" panose="02070309020205020404" pitchFamily="49" charset="0"/>
              </a:rPr>
              <a:t>' task</a:t>
            </a:r>
          </a:p>
          <a:p>
            <a:r>
              <a:rPr lang="en-US" sz="1200" b="1" dirty="0">
                <a:latin typeface="Courier New" panose="02070309020205020404" pitchFamily="49" charset="0"/>
                <a:cs typeface="Courier New" panose="02070309020205020404" pitchFamily="49" charset="0"/>
              </a:rPr>
              <a:t>  * Use 'o 2' for the tasks in the two highest overlap count sets</a:t>
            </a:r>
          </a:p>
          <a:p>
            <a:r>
              <a:rPr lang="en-US" sz="1200" b="1" dirty="0">
                <a:latin typeface="Courier New" panose="02070309020205020404" pitchFamily="49" charset="0"/>
                <a:cs typeface="Courier New" panose="02070309020205020404" pitchFamily="49" charset="0"/>
              </a:rPr>
              <a:t>  * Use 'O 0' for the recipes with zero overlaps</a:t>
            </a:r>
          </a:p>
          <a:p>
            <a:r>
              <a:rPr lang="en-US"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1157416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6313"/>
            <a:ext cx="8227438" cy="889000"/>
          </a:xfrm>
        </p:spPr>
        <p:txBody>
          <a:bodyPr/>
          <a:lstStyle/>
          <a:p>
            <a:r>
              <a:rPr lang="en-US" sz="2400" dirty="0" smtClean="0"/>
              <a:t>Histogram of Parallel Task/Recipe Execution (‘d’)</a:t>
            </a:r>
            <a:r>
              <a:rPr lang="en-US" sz="2400" dirty="0"/>
              <a:t/>
            </a:r>
            <a:br>
              <a:rPr lang="en-US" sz="2400" dirty="0"/>
            </a:br>
            <a:endParaRPr lang="en-US" sz="2400" dirty="0"/>
          </a:p>
        </p:txBody>
      </p:sp>
      <p:sp>
        <p:nvSpPr>
          <p:cNvPr id="4" name="Content Placeholder 3"/>
          <p:cNvSpPr>
            <a:spLocks noGrp="1"/>
          </p:cNvSpPr>
          <p:nvPr>
            <p:ph sz="quarter" idx="13"/>
          </p:nvPr>
        </p:nvSpPr>
        <p:spPr>
          <a:xfrm>
            <a:off x="427588" y="600502"/>
            <a:ext cx="8233186" cy="5734986"/>
          </a:xfrm>
        </p:spPr>
        <p:txBody>
          <a:bodyPr/>
          <a:lstStyle/>
          <a:p>
            <a:endParaRPr lang="en-US" sz="1800" dirty="0" smtClean="0">
              <a:solidFill>
                <a:schemeClr val="tx1"/>
              </a:solidFill>
            </a:endParaRPr>
          </a:p>
        </p:txBody>
      </p:sp>
      <p:sp>
        <p:nvSpPr>
          <p:cNvPr id="5" name="Rectangle 4"/>
          <p:cNvSpPr/>
          <p:nvPr/>
        </p:nvSpPr>
        <p:spPr bwMode="auto">
          <a:xfrm>
            <a:off x="232012" y="627796"/>
            <a:ext cx="8802806" cy="552734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dirty="0" smtClean="0">
                <a:latin typeface="Courier New" panose="02070309020205020404" pitchFamily="49" charset="0"/>
                <a:cs typeface="Courier New" panose="02070309020205020404" pitchFamily="49" charset="0"/>
              </a:rPr>
              <a:t>Commands: </a:t>
            </a:r>
            <a:r>
              <a:rPr lang="en-US" sz="2000" b="1" dirty="0" smtClean="0">
                <a:solidFill>
                  <a:srgbClr val="0070C0"/>
                </a:solidFill>
                <a:latin typeface="Courier New" panose="02070309020205020404" pitchFamily="49" charset="0"/>
                <a:cs typeface="Courier New" panose="02070309020205020404" pitchFamily="49" charset="0"/>
              </a:rPr>
              <a:t>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dirty="0" err="1" smtClean="0">
                <a:latin typeface="Courier New" panose="02070309020205020404" pitchFamily="49" charset="0"/>
                <a:cs typeface="Courier New" panose="02070309020205020404" pitchFamily="49" charset="0"/>
              </a:rPr>
              <a:t>Histogram:For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each task, max number of tasks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0 </a:t>
            </a:r>
            <a:r>
              <a:rPr lang="en-US" sz="1400" dirty="0">
                <a:solidFill>
                  <a:srgbClr val="FF0000"/>
                </a:solidFill>
                <a:latin typeface="Courier New" panose="02070309020205020404" pitchFamily="49" charset="0"/>
                <a:cs typeface="Courier New" panose="02070309020205020404" pitchFamily="49" charset="0"/>
              </a:rPr>
              <a:t>621</a:t>
            </a:r>
            <a:r>
              <a:rPr lang="en-US" sz="1400" dirty="0">
                <a:latin typeface="Courier New" panose="02070309020205020404" pitchFamily="49" charset="0"/>
                <a:cs typeface="Courier New" panose="02070309020205020404" pitchFamily="49" charset="0"/>
              </a:rPr>
              <a:t>  16  22  50  49  56  83  94  45</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57  82  87  81  47  56  58  62  64  88</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121 182 268 221 </a:t>
            </a:r>
            <a:r>
              <a:rPr lang="en-US" sz="1400" dirty="0">
                <a:solidFill>
                  <a:srgbClr val="FF0000"/>
                </a:solidFill>
                <a:latin typeface="Courier New" panose="02070309020205020404" pitchFamily="49" charset="0"/>
                <a:cs typeface="Courier New" panose="02070309020205020404" pitchFamily="49" charset="0"/>
              </a:rPr>
              <a:t>148</a:t>
            </a:r>
          </a:p>
          <a:p>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Histogram:For</a:t>
            </a:r>
            <a:r>
              <a:rPr lang="en-US" sz="1400" dirty="0">
                <a:latin typeface="Courier New" panose="02070309020205020404" pitchFamily="49" charset="0"/>
                <a:cs typeface="Courier New" panose="02070309020205020404" pitchFamily="49" charset="0"/>
              </a:rPr>
              <a:t> each recipe's task set, max number of recipes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a:t>
            </a:r>
            <a:r>
              <a:rPr lang="en-US" sz="1400" dirty="0">
                <a:solidFill>
                  <a:srgbClr val="FF0000"/>
                </a:solidFill>
                <a:latin typeface="Courier New" panose="02070309020205020404" pitchFamily="49" charset="0"/>
                <a:cs typeface="Courier New" panose="02070309020205020404" pitchFamily="49" charset="0"/>
              </a:rPr>
              <a:t>0</a:t>
            </a:r>
            <a:r>
              <a:rPr lang="en-US" sz="1400" dirty="0">
                <a:latin typeface="Courier New" panose="02070309020205020404" pitchFamily="49" charset="0"/>
                <a:cs typeface="Courier New" panose="02070309020205020404" pitchFamily="49" charset="0"/>
              </a:rPr>
              <a:t>   5   1   1   1   1   1   1   3   3</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1   2   2   2   2   1   1   3   1   6</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   1   2   1   1   2   2   1   1   1</a:t>
            </a:r>
          </a:p>
          <a:p>
            <a:r>
              <a:rPr lang="en-US" sz="1400" dirty="0" smtClean="0">
                <a:latin typeface="Courier New" panose="02070309020205020404" pitchFamily="49" charset="0"/>
                <a:cs typeface="Courier New" panose="02070309020205020404" pitchFamily="49" charset="0"/>
              </a:rPr>
              <a:t> 30</a:t>
            </a:r>
            <a:r>
              <a:rPr lang="en-US" sz="1400" dirty="0">
                <a:latin typeface="Courier New" panose="02070309020205020404" pitchFamily="49" charset="0"/>
                <a:cs typeface="Courier New" panose="02070309020205020404" pitchFamily="49" charset="0"/>
              </a:rPr>
              <a:t>)   1   1   2   2   1   3   1   2   2   1</a:t>
            </a:r>
          </a:p>
          <a:p>
            <a:r>
              <a:rPr lang="en-US" sz="1400" dirty="0" smtClean="0">
                <a:latin typeface="Courier New" panose="02070309020205020404" pitchFamily="49" charset="0"/>
                <a:cs typeface="Courier New" panose="02070309020205020404" pitchFamily="49" charset="0"/>
              </a:rPr>
              <a:t> 40</a:t>
            </a:r>
            <a:r>
              <a:rPr lang="en-US" sz="1400" dirty="0">
                <a:latin typeface="Courier New" panose="02070309020205020404" pitchFamily="49" charset="0"/>
                <a:cs typeface="Courier New" panose="02070309020205020404" pitchFamily="49" charset="0"/>
              </a:rPr>
              <a:t>)   1   1   1   1   1   1   1   1   3   1</a:t>
            </a:r>
          </a:p>
          <a:p>
            <a:r>
              <a:rPr lang="en-US" sz="1400" dirty="0" smtClean="0">
                <a:latin typeface="Courier New" panose="02070309020205020404" pitchFamily="49" charset="0"/>
                <a:cs typeface="Courier New" panose="02070309020205020404" pitchFamily="49" charset="0"/>
              </a:rPr>
              <a:t> 50</a:t>
            </a:r>
            <a:r>
              <a:rPr lang="en-US" sz="1400" dirty="0">
                <a:latin typeface="Courier New" panose="02070309020205020404" pitchFamily="49" charset="0"/>
                <a:cs typeface="Courier New" panose="02070309020205020404" pitchFamily="49" charset="0"/>
              </a:rPr>
              <a:t>)   1   2   4   2   2   1   1   1   1   2</a:t>
            </a:r>
          </a:p>
          <a:p>
            <a:r>
              <a:rPr lang="en-US" sz="1400" dirty="0" smtClean="0">
                <a:latin typeface="Courier New" panose="02070309020205020404" pitchFamily="49" charset="0"/>
                <a:cs typeface="Courier New" panose="02070309020205020404" pitchFamily="49" charset="0"/>
              </a:rPr>
              <a:t> 60</a:t>
            </a:r>
            <a:r>
              <a:rPr lang="en-US" sz="1400" dirty="0">
                <a:latin typeface="Courier New" panose="02070309020205020404" pitchFamily="49" charset="0"/>
                <a:cs typeface="Courier New" panose="02070309020205020404" pitchFamily="49" charset="0"/>
              </a:rPr>
              <a:t>)   1   2   1   1   1   2   1   1   1   2</a:t>
            </a:r>
          </a:p>
          <a:p>
            <a:r>
              <a:rPr lang="en-US" sz="1400" dirty="0" smtClean="0">
                <a:latin typeface="Courier New" panose="02070309020205020404" pitchFamily="49" charset="0"/>
                <a:cs typeface="Courier New" panose="02070309020205020404" pitchFamily="49" charset="0"/>
              </a:rPr>
              <a:t> 70</a:t>
            </a:r>
            <a:r>
              <a:rPr lang="en-US" sz="1400" dirty="0">
                <a:latin typeface="Courier New" panose="02070309020205020404" pitchFamily="49" charset="0"/>
                <a:cs typeface="Courier New" panose="02070309020205020404" pitchFamily="49" charset="0"/>
              </a:rPr>
              <a:t>)   1   1   2   2   2   2   1   3   3   1</a:t>
            </a:r>
          </a:p>
          <a:p>
            <a:r>
              <a:rPr lang="en-US" sz="1400" dirty="0" smtClean="0">
                <a:latin typeface="Courier New" panose="02070309020205020404" pitchFamily="49" charset="0"/>
                <a:cs typeface="Courier New" panose="02070309020205020404" pitchFamily="49" charset="0"/>
              </a:rPr>
              <a:t> 80</a:t>
            </a:r>
            <a:r>
              <a:rPr lang="en-US" sz="1400" dirty="0">
                <a:latin typeface="Courier New" panose="02070309020205020404" pitchFamily="49" charset="0"/>
                <a:cs typeface="Courier New" panose="02070309020205020404" pitchFamily="49" charset="0"/>
              </a:rPr>
              <a:t>)   3   2   1   1   1  10   7   8   8   8</a:t>
            </a:r>
          </a:p>
          <a:p>
            <a:r>
              <a:rPr lang="en-US" sz="1400" dirty="0" smtClean="0">
                <a:latin typeface="Courier New" panose="02070309020205020404" pitchFamily="49" charset="0"/>
                <a:cs typeface="Courier New" panose="02070309020205020404" pitchFamily="49" charset="0"/>
              </a:rPr>
              <a:t> 90</a:t>
            </a:r>
            <a:r>
              <a:rPr lang="en-US" sz="1400" dirty="0">
                <a:latin typeface="Courier New" panose="02070309020205020404" pitchFamily="49" charset="0"/>
                <a:cs typeface="Courier New" panose="02070309020205020404" pitchFamily="49" charset="0"/>
              </a:rPr>
              <a:t>)   7   7   2   2   3   2   2   1   1   2</a:t>
            </a:r>
          </a:p>
          <a:p>
            <a:r>
              <a:rPr lang="en-US" sz="1400" dirty="0">
                <a:latin typeface="Courier New" panose="02070309020205020404" pitchFamily="49" charset="0"/>
                <a:cs typeface="Courier New" panose="02070309020205020404" pitchFamily="49" charset="0"/>
              </a:rPr>
              <a:t>100)   2   1   1   1   2   2   1   3   2   3</a:t>
            </a:r>
          </a:p>
          <a:p>
            <a:r>
              <a:rPr lang="en-US" sz="1400" dirty="0">
                <a:latin typeface="Courier New" panose="02070309020205020404" pitchFamily="49" charset="0"/>
                <a:cs typeface="Courier New" panose="02070309020205020404" pitchFamily="49" charset="0"/>
              </a:rPr>
              <a:t>110)   2   1   2   1   1   1   1   2   1   1</a:t>
            </a:r>
          </a:p>
          <a:p>
            <a:r>
              <a:rPr lang="en-US" sz="1400" dirty="0">
                <a:latin typeface="Courier New" panose="02070309020205020404" pitchFamily="49" charset="0"/>
                <a:cs typeface="Courier New" panose="02070309020205020404" pitchFamily="49" charset="0"/>
              </a:rPr>
              <a:t>120)   2   1   1   2   1   1   1   2   1   2</a:t>
            </a:r>
          </a:p>
          <a:p>
            <a:r>
              <a:rPr lang="en-US" sz="1400" dirty="0">
                <a:latin typeface="Courier New" panose="02070309020205020404" pitchFamily="49" charset="0"/>
                <a:cs typeface="Courier New" panose="02070309020205020404" pitchFamily="49" charset="0"/>
              </a:rPr>
              <a:t>130)   1   1   1  </a:t>
            </a:r>
            <a:r>
              <a:rPr lang="en-US" sz="1400" dirty="0">
                <a:solidFill>
                  <a:srgbClr val="FF0000"/>
                </a:solidFill>
                <a:latin typeface="Courier New" panose="02070309020205020404" pitchFamily="49" charset="0"/>
                <a:cs typeface="Courier New" panose="02070309020205020404" pitchFamily="49" charset="0"/>
              </a:rPr>
              <a:t> 1</a:t>
            </a:r>
          </a:p>
        </p:txBody>
      </p:sp>
    </p:spTree>
    <p:extLst>
      <p:ext uri="{BB962C8B-B14F-4D97-AF65-F5344CB8AC3E}">
        <p14:creationId xmlns:p14="http://schemas.microsoft.com/office/powerpoint/2010/main" val="2558546781"/>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6935"/>
            <a:ext cx="8227438" cy="889000"/>
          </a:xfrm>
        </p:spPr>
        <p:txBody>
          <a:bodyPr/>
          <a:lstStyle/>
          <a:p>
            <a:r>
              <a:rPr lang="en-US" sz="2400" dirty="0" smtClean="0"/>
              <a:t>Histogram of Overlapping Task/Recipe Execution</a:t>
            </a:r>
            <a:r>
              <a:rPr lang="en-US" sz="2400" dirty="0"/>
              <a:t/>
            </a:r>
            <a:br>
              <a:rPr lang="en-US" sz="2400" dirty="0"/>
            </a:br>
            <a:endParaRPr lang="en-US" sz="2400" dirty="0"/>
          </a:p>
        </p:txBody>
      </p:sp>
      <p:sp>
        <p:nvSpPr>
          <p:cNvPr id="4" name="Content Placeholder 3"/>
          <p:cNvSpPr>
            <a:spLocks noGrp="1"/>
          </p:cNvSpPr>
          <p:nvPr>
            <p:ph sz="quarter" idx="13"/>
          </p:nvPr>
        </p:nvSpPr>
        <p:spPr>
          <a:xfrm>
            <a:off x="427588" y="831202"/>
            <a:ext cx="8233186" cy="5504285"/>
          </a:xfrm>
        </p:spPr>
        <p:txBody>
          <a:bodyPr/>
          <a:lstStyle/>
          <a:p>
            <a:pPr marL="0" indent="0">
              <a:buNone/>
            </a:pPr>
            <a:endParaRPr lang="en-US" sz="1800" dirty="0" smtClean="0">
              <a:solidFill>
                <a:schemeClr val="tx1"/>
              </a:solidFill>
            </a:endParaRPr>
          </a:p>
        </p:txBody>
      </p:sp>
      <p:sp>
        <p:nvSpPr>
          <p:cNvPr id="5" name="Rectangle 4"/>
          <p:cNvSpPr/>
          <p:nvPr/>
        </p:nvSpPr>
        <p:spPr bwMode="auto">
          <a:xfrm>
            <a:off x="368300" y="668740"/>
            <a:ext cx="8324011" cy="539053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latin typeface="Courier New" panose="02070309020205020404" pitchFamily="49" charset="0"/>
                <a:cs typeface="Courier New" panose="02070309020205020404" pitchFamily="49" charset="0"/>
              </a:rPr>
              <a:t>…</a:t>
            </a:r>
          </a:p>
          <a:p>
            <a:r>
              <a:rPr lang="en-US" sz="1200" dirty="0" err="1" smtClean="0">
                <a:latin typeface="Courier New" panose="02070309020205020404" pitchFamily="49" charset="0"/>
                <a:cs typeface="Courier New" panose="02070309020205020404" pitchFamily="49" charset="0"/>
              </a:rPr>
              <a:t>Histogram:For</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each task, max number of tasks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614</a:t>
            </a:r>
            <a:r>
              <a:rPr lang="en-US" sz="1200" dirty="0">
                <a:latin typeface="Courier New" panose="02070309020205020404" pitchFamily="49" charset="0"/>
                <a:cs typeface="Courier New" panose="02070309020205020404" pitchFamily="49" charset="0"/>
              </a:rPr>
              <a:t>   9  10  29  28  42  46  55  51  47</a:t>
            </a:r>
          </a:p>
          <a:p>
            <a:r>
              <a:rPr lang="en-US" sz="1200" dirty="0">
                <a:latin typeface="Courier New" panose="02070309020205020404" pitchFamily="49" charset="0"/>
                <a:cs typeface="Courier New" panose="02070309020205020404" pitchFamily="49" charset="0"/>
              </a:rPr>
              <a:t>10)  56  52  48  59  28  33  63  29  43  60</a:t>
            </a:r>
          </a:p>
          <a:p>
            <a:r>
              <a:rPr lang="en-US" sz="1200" dirty="0">
                <a:latin typeface="Courier New" panose="02070309020205020404" pitchFamily="49" charset="0"/>
                <a:cs typeface="Courier New" panose="02070309020205020404" pitchFamily="49" charset="0"/>
              </a:rPr>
              <a:t>20)  60  94 119 223 105  95  53  57  36  40</a:t>
            </a:r>
          </a:p>
          <a:p>
            <a:r>
              <a:rPr lang="en-US" sz="1200" dirty="0">
                <a:latin typeface="Courier New" panose="02070309020205020404" pitchFamily="49" charset="0"/>
                <a:cs typeface="Courier New" panose="02070309020205020404" pitchFamily="49" charset="0"/>
              </a:rPr>
              <a:t>30)  20  26  15  17  13   8  11   9   9   2</a:t>
            </a:r>
          </a:p>
          <a:p>
            <a:r>
              <a:rPr lang="en-US" sz="1200" dirty="0">
                <a:latin typeface="Courier New" panose="02070309020205020404" pitchFamily="49" charset="0"/>
                <a:cs typeface="Courier New" panose="02070309020205020404" pitchFamily="49" charset="0"/>
              </a:rPr>
              <a:t>40)   7  10   9   7   3   6   6   3   6   6</a:t>
            </a:r>
          </a:p>
          <a:p>
            <a:r>
              <a:rPr lang="en-US" sz="1200" dirty="0">
                <a:latin typeface="Courier New" panose="02070309020205020404" pitchFamily="49" charset="0"/>
                <a:cs typeface="Courier New" panose="02070309020205020404" pitchFamily="49" charset="0"/>
              </a:rPr>
              <a:t>50)   6   6   6   2   2   5   3   1   3   1</a:t>
            </a:r>
          </a:p>
          <a:p>
            <a:r>
              <a:rPr lang="en-US" sz="1200" dirty="0">
                <a:latin typeface="Courier New" panose="02070309020205020404" pitchFamily="49" charset="0"/>
                <a:cs typeface="Courier New" panose="02070309020205020404" pitchFamily="49" charset="0"/>
              </a:rPr>
              <a:t>60)   4   2   5   1   2   2   1   2   3   5</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(sparse) </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980)   0   0   </a:t>
            </a:r>
            <a:r>
              <a:rPr lang="en-US" sz="1200" dirty="0">
                <a:solidFill>
                  <a:srgbClr val="FF0000"/>
                </a:solidFill>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Histogram:For</a:t>
            </a:r>
            <a:r>
              <a:rPr lang="en-US" sz="1200" dirty="0">
                <a:latin typeface="Courier New" panose="02070309020205020404" pitchFamily="49" charset="0"/>
                <a:cs typeface="Courier New" panose="02070309020205020404" pitchFamily="49" charset="0"/>
              </a:rPr>
              <a:t> each recipe's task set, max number of recipes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67</a:t>
            </a:r>
            <a:r>
              <a:rPr lang="en-US" sz="1200" dirty="0">
                <a:latin typeface="Courier New" panose="02070309020205020404" pitchFamily="49" charset="0"/>
                <a:cs typeface="Courier New" panose="02070309020205020404" pitchFamily="49" charset="0"/>
              </a:rPr>
              <a:t>   0   0   0   0   0   0   0   0   0</a:t>
            </a:r>
          </a:p>
          <a:p>
            <a:r>
              <a:rPr lang="en-US" sz="1200" dirty="0">
                <a:latin typeface="Courier New" panose="02070309020205020404" pitchFamily="49" charset="0"/>
                <a:cs typeface="Courier New" panose="02070309020205020404" pitchFamily="49" charset="0"/>
              </a:rPr>
              <a:t> 10)   0   0   0   0   0   0   0   0   0   0</a:t>
            </a:r>
          </a:p>
          <a:p>
            <a:r>
              <a:rPr lang="en-US" sz="1200" dirty="0">
                <a:latin typeface="Courier New" panose="02070309020205020404" pitchFamily="49" charset="0"/>
                <a:cs typeface="Courier New" panose="02070309020205020404" pitchFamily="49" charset="0"/>
              </a:rPr>
              <a:t>... (all zeros) ...</a:t>
            </a:r>
          </a:p>
          <a:p>
            <a:r>
              <a:rPr lang="en-US" sz="1200" dirty="0">
                <a:latin typeface="Courier New" panose="02070309020205020404" pitchFamily="49" charset="0"/>
                <a:cs typeface="Courier New" panose="02070309020205020404" pitchFamily="49" charset="0"/>
              </a:rPr>
              <a:t> 80)   0   0   0   0   5   1   1   8   4   1</a:t>
            </a:r>
          </a:p>
          <a:p>
            <a:r>
              <a:rPr lang="en-US" sz="1200" dirty="0">
                <a:latin typeface="Courier New" panose="02070309020205020404" pitchFamily="49" charset="0"/>
                <a:cs typeface="Courier New" panose="02070309020205020404" pitchFamily="49" charset="0"/>
              </a:rPr>
              <a:t> 90)   3   2   0   1   4   4   3   0   0   0</a:t>
            </a:r>
          </a:p>
          <a:p>
            <a:r>
              <a:rPr lang="en-US" sz="1200" dirty="0" smtClean="0">
                <a:latin typeface="Courier New" panose="02070309020205020404" pitchFamily="49" charset="0"/>
                <a:cs typeface="Courier New" panose="02070309020205020404" pitchFamily="49" charset="0"/>
              </a:rPr>
              <a:t>100)   0   0   0   0   0   0   2   1   0   0</a:t>
            </a:r>
          </a:p>
          <a:p>
            <a:r>
              <a:rPr lang="en-US" sz="1200" dirty="0" smtClean="0">
                <a:latin typeface="Courier New" panose="02070309020205020404" pitchFamily="49" charset="0"/>
                <a:cs typeface="Courier New" panose="02070309020205020404" pitchFamily="49" charset="0"/>
              </a:rPr>
              <a:t>110)   2   0   1   2   0   0   3   0   1   2</a:t>
            </a:r>
          </a:p>
          <a:p>
            <a:r>
              <a:rPr lang="en-US" sz="1200" dirty="0" smtClean="0">
                <a:latin typeface="Courier New" panose="02070309020205020404" pitchFamily="49" charset="0"/>
                <a:cs typeface="Courier New" panose="02070309020205020404" pitchFamily="49" charset="0"/>
              </a:rPr>
              <a:t>120)   0   0   0   0   0   0   0   0   2   0</a:t>
            </a:r>
          </a:p>
          <a:p>
            <a:r>
              <a:rPr lang="en-US" sz="1200" dirty="0" smtClean="0">
                <a:latin typeface="Courier New" panose="02070309020205020404" pitchFamily="49" charset="0"/>
                <a:cs typeface="Courier New" panose="02070309020205020404" pitchFamily="49" charset="0"/>
              </a:rPr>
              <a:t>130)   0  26   8   5   2   6   5   0   0   1</a:t>
            </a:r>
          </a:p>
          <a:p>
            <a:r>
              <a:rPr lang="en-US" sz="1200" dirty="0">
                <a:latin typeface="Courier New" panose="02070309020205020404" pitchFamily="49" charset="0"/>
                <a:cs typeface="Courier New" panose="02070309020205020404" pitchFamily="49" charset="0"/>
              </a:rPr>
              <a:t>... (sparse) ...</a:t>
            </a:r>
          </a:p>
          <a:p>
            <a:r>
              <a:rPr lang="en-US" sz="1200" dirty="0" smtClean="0">
                <a:latin typeface="Courier New" panose="02070309020205020404" pitchFamily="49" charset="0"/>
                <a:cs typeface="Courier New" panose="02070309020205020404" pitchFamily="49" charset="0"/>
              </a:rPr>
              <a:t>170</a:t>
            </a:r>
            <a:r>
              <a:rPr lang="en-US" sz="1200" dirty="0">
                <a:latin typeface="Courier New" panose="02070309020205020404" pitchFamily="49" charset="0"/>
                <a:cs typeface="Courier New" panose="02070309020205020404" pitchFamily="49" charset="0"/>
              </a:rPr>
              <a:t>)   0   4   0   0   0   0   0   0   0   0</a:t>
            </a:r>
          </a:p>
          <a:p>
            <a:r>
              <a:rPr lang="en-US" sz="1200" dirty="0">
                <a:latin typeface="Courier New" panose="02070309020205020404" pitchFamily="49" charset="0"/>
                <a:cs typeface="Courier New" panose="02070309020205020404" pitchFamily="49" charset="0"/>
              </a:rPr>
              <a:t>180)   0   0   0   0   0   0  </a:t>
            </a:r>
            <a:r>
              <a:rPr lang="en-US" sz="1200" dirty="0">
                <a:solidFill>
                  <a:srgbClr val="FF0000"/>
                </a:solidFill>
                <a:latin typeface="Courier New" panose="02070309020205020404" pitchFamily="49" charset="0"/>
                <a:cs typeface="Courier New" panose="02070309020205020404" pitchFamily="49" charset="0"/>
              </a:rPr>
              <a:t>69</a:t>
            </a:r>
          </a:p>
        </p:txBody>
      </p:sp>
    </p:spTree>
    <p:extLst>
      <p:ext uri="{BB962C8B-B14F-4D97-AF65-F5344CB8AC3E}">
        <p14:creationId xmlns:p14="http://schemas.microsoft.com/office/powerpoint/2010/main" val="1499860485"/>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Here are some initial results when examining </a:t>
            </a:r>
            <a:r>
              <a:rPr lang="en-US" sz="1800" dirty="0" smtClean="0"/>
              <a:t>a </a:t>
            </a:r>
            <a:r>
              <a:rPr lang="en-US" sz="1800" dirty="0"/>
              <a:t>“core-image-minimal” project with Task Count=2658 and Recipe </a:t>
            </a:r>
            <a:r>
              <a:rPr lang="en-US" sz="1800" dirty="0" smtClean="0"/>
              <a:t>Count=254</a:t>
            </a:r>
          </a:p>
          <a:p>
            <a:r>
              <a:rPr lang="en-US" sz="1800" dirty="0" smtClean="0"/>
              <a:t>We </a:t>
            </a:r>
            <a:r>
              <a:rPr lang="en-US" sz="1800" dirty="0"/>
              <a:t>have as many as 148 tasks being able to </a:t>
            </a:r>
            <a:r>
              <a:rPr lang="en-US" sz="1800" dirty="0" smtClean="0"/>
              <a:t>run with all 24 available threads used</a:t>
            </a:r>
          </a:p>
          <a:p>
            <a:r>
              <a:rPr lang="en-US" sz="1800" dirty="0" smtClean="0"/>
              <a:t>There were 621 tasks that ran solo</a:t>
            </a:r>
          </a:p>
          <a:p>
            <a:r>
              <a:rPr lang="en-US" sz="1800" dirty="0" smtClean="0"/>
              <a:t>There were zero recipes that ran solo</a:t>
            </a:r>
            <a:endParaRPr lang="en-US" sz="1800" dirty="0"/>
          </a:p>
          <a:p>
            <a:r>
              <a:rPr lang="en-US" sz="1800" dirty="0" smtClean="0"/>
              <a:t>There </a:t>
            </a:r>
            <a:r>
              <a:rPr lang="en-US" sz="1800" dirty="0"/>
              <a:t>was one task </a:t>
            </a:r>
            <a:r>
              <a:rPr lang="en-US" sz="1800" dirty="0" smtClean="0"/>
              <a:t>“</a:t>
            </a:r>
            <a:r>
              <a:rPr lang="en-US" sz="1800" dirty="0" err="1" smtClean="0"/>
              <a:t>linux-yocto:do_fetch</a:t>
            </a:r>
            <a:r>
              <a:rPr lang="en-US" sz="1800" dirty="0" smtClean="0"/>
              <a:t>” </a:t>
            </a:r>
            <a:r>
              <a:rPr lang="en-US" sz="1800" dirty="0"/>
              <a:t>whose execution overlapped with 983 other </a:t>
            </a:r>
            <a:r>
              <a:rPr lang="en-US" sz="1800" dirty="0" smtClean="0"/>
              <a:t>tasks; the second </a:t>
            </a:r>
            <a:r>
              <a:rPr lang="en-US" sz="1800" dirty="0"/>
              <a:t>most </a:t>
            </a:r>
            <a:r>
              <a:rPr lang="en-US" sz="1800" dirty="0" smtClean="0"/>
              <a:t>overlap was “python3-native:do_configure” with an overlap count of 798</a:t>
            </a:r>
            <a:endParaRPr lang="en-US" sz="1800" dirty="0"/>
          </a:p>
          <a:p>
            <a:r>
              <a:rPr lang="en-US" sz="1800" dirty="0" smtClean="0"/>
              <a:t>There </a:t>
            </a:r>
            <a:r>
              <a:rPr lang="en-US" sz="1800" dirty="0"/>
              <a:t>were 69 recipes that overlaps with 186 other </a:t>
            </a:r>
            <a:r>
              <a:rPr lang="en-US" sz="1800" dirty="0" smtClean="0"/>
              <a:t>recipes, with the next highest overlap being 4 recipes that overlap with 171 other recipes</a:t>
            </a:r>
          </a:p>
          <a:p>
            <a:r>
              <a:rPr lang="en-US" sz="1800" dirty="0" smtClean="0"/>
              <a:t>The below sample HTML output page on task overlaps shows the amount of information available, with the recipe page too large to show in this context</a:t>
            </a:r>
            <a:endParaRPr lang="en-US" sz="1800" dirty="0"/>
          </a:p>
          <a:p>
            <a:endParaRPr lang="en-US" sz="1800" dirty="0" smtClean="0"/>
          </a:p>
        </p:txBody>
      </p:sp>
    </p:spTree>
    <p:extLst>
      <p:ext uri="{BB962C8B-B14F-4D97-AF65-F5344CB8AC3E}">
        <p14:creationId xmlns:p14="http://schemas.microsoft.com/office/powerpoint/2010/main" val="2429307330"/>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Let us see the available builds: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Select the minimal build #4</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r>
              <a:rPr lang="en-US" sz="1800" dirty="0" smtClean="0"/>
              <a:t>Run the commands </a:t>
            </a:r>
            <a:r>
              <a:rPr lang="en-US" sz="1800" dirty="0" err="1" smtClean="0">
                <a:solidFill>
                  <a:srgbClr val="0070C0"/>
                </a:solidFill>
                <a:latin typeface="Courier New" panose="02070309020205020404" pitchFamily="49" charset="0"/>
                <a:cs typeface="Courier New" panose="02070309020205020404" pitchFamily="49" charset="0"/>
              </a:rPr>
              <a:t>d,t,r,o,O,g,G</a:t>
            </a:r>
            <a:r>
              <a:rPr lang="en-US" sz="1800" dirty="0" smtClean="0">
                <a:solidFill>
                  <a:schemeClr val="tx1"/>
                </a:solidFill>
                <a:latin typeface="Courier New" panose="02070309020205020404" pitchFamily="49" charset="0"/>
                <a:cs typeface="Courier New" panose="02070309020205020404" pitchFamily="49" charset="0"/>
              </a:rPr>
              <a:t> </a:t>
            </a:r>
            <a:r>
              <a:rPr lang="en-US" sz="1800" dirty="0" smtClean="0">
                <a:solidFill>
                  <a:schemeClr val="tx1"/>
                </a:solidFill>
                <a:latin typeface="+mn-lt"/>
                <a:cs typeface="Courier New" panose="02070309020205020404" pitchFamily="49" charset="0"/>
              </a:rPr>
              <a:t>to get a sense of the minimal outputs</a:t>
            </a:r>
            <a:endParaRPr lang="en-US" sz="1800" dirty="0">
              <a:solidFill>
                <a:schemeClr val="tx1"/>
              </a:solidFill>
              <a:latin typeface="+mn-lt"/>
              <a:cs typeface="Courier New" panose="02070309020205020404" pitchFamily="49" charset="0"/>
            </a:endParaRPr>
          </a:p>
          <a:p>
            <a:endParaRPr lang="en-US" sz="1800" dirty="0" smtClean="0"/>
          </a:p>
        </p:txBody>
      </p:sp>
      <p:sp>
        <p:nvSpPr>
          <p:cNvPr id="5" name="Rectangle 4"/>
          <p:cNvSpPr/>
          <p:nvPr/>
        </p:nvSpPr>
        <p:spPr bwMode="auto">
          <a:xfrm>
            <a:off x="467834" y="1296538"/>
            <a:ext cx="8224477" cy="207445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List of available builds:</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=1)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00:16:30.794711,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=2)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00:46:40.724932, Outcome=FAILED,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err="1">
                <a:solidFill>
                  <a:schemeClr val="tx1"/>
                </a:solidFill>
                <a:latin typeface="Courier New" panose="02070309020205020404" pitchFamily="49" charset="0"/>
                <a:cs typeface="Courier New" panose="02070309020205020404" pitchFamily="49" charset="0"/>
              </a:rPr>
              <a:t>populate_sdk_ext</a:t>
            </a:r>
            <a:endParaRPr lang="en-US" sz="1200" dirty="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=3)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00:46:26.513568,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=4)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Target=quilt-native, Task</a:t>
            </a:r>
            <a:r>
              <a:rPr lang="en-US" sz="1200" dirty="0" smtClean="0">
                <a:solidFill>
                  <a:schemeClr val="tx1"/>
                </a:solidFill>
                <a:latin typeface="Courier New" panose="02070309020205020404" pitchFamily="49" charset="0"/>
                <a:cs typeface="Courier New" panose="02070309020205020404" pitchFamily="49" charset="0"/>
              </a:rPr>
              <a:t>=''</a:t>
            </a:r>
            <a:endParaRPr lang="en-US" sz="1200" dirty="0">
              <a:solidFill>
                <a:schemeClr val="tx1"/>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358651" y="4035188"/>
            <a:ext cx="8224477" cy="113731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4</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Fetching build #4</a:t>
            </a:r>
          </a:p>
          <a:p>
            <a:r>
              <a:rPr lang="en-US" sz="1200" dirty="0">
                <a:solidFill>
                  <a:schemeClr val="tx1"/>
                </a:solidFill>
                <a:latin typeface="Courier New" panose="02070309020205020404" pitchFamily="49" charset="0"/>
                <a:cs typeface="Courier New" panose="02070309020205020404" pitchFamily="49" charset="0"/>
              </a:rPr>
              <a:t>Build: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a:t>
            </a:r>
            <a:r>
              <a:rPr lang="en-US" sz="1200" dirty="0">
                <a:solidFill>
                  <a:schemeClr val="tx1"/>
                </a:solidFill>
                <a:latin typeface="Courier New" panose="02070309020205020404" pitchFamily="49" charset="0"/>
                <a:cs typeface="Courier New" panose="02070309020205020404" pitchFamily="49" charset="0"/>
              </a:rPr>
              <a:t>='Command line </a:t>
            </a:r>
            <a:r>
              <a:rPr lang="en-US" sz="1200" dirty="0" smtClean="0">
                <a:solidFill>
                  <a:schemeClr val="tx1"/>
                </a:solidFill>
                <a:latin typeface="Courier New" panose="02070309020205020404" pitchFamily="49" charset="0"/>
                <a:cs typeface="Courier New" panose="02070309020205020404" pitchFamily="49" charset="0"/>
              </a:rPr>
              <a:t>builds‘ Target</a:t>
            </a:r>
            <a:r>
              <a:rPr lang="en-US" sz="1200" dirty="0">
                <a:solidFill>
                  <a:schemeClr val="tx1"/>
                </a:solidFill>
                <a:latin typeface="Courier New" panose="02070309020205020404" pitchFamily="49" charset="0"/>
                <a:cs typeface="Courier New" panose="02070309020205020404" pitchFamily="49" charset="0"/>
              </a:rPr>
              <a:t>='quilt-native', Task='', Machine='qemux86-64'</a:t>
            </a:r>
          </a:p>
          <a:p>
            <a:r>
              <a:rPr lang="en-US" sz="1200" dirty="0">
                <a:solidFill>
                  <a:schemeClr val="tx1"/>
                </a:solidFill>
                <a:latin typeface="Courier New" panose="02070309020205020404" pitchFamily="49" charset="0"/>
                <a:cs typeface="Courier New" panose="02070309020205020404" pitchFamily="49" charset="0"/>
              </a:rPr>
              <a:t>Success: build #4, Task Count=9, Recipe </a:t>
            </a:r>
            <a:r>
              <a:rPr lang="en-US" sz="1200" dirty="0" smtClean="0">
                <a:solidFill>
                  <a:schemeClr val="tx1"/>
                </a:solidFill>
                <a:latin typeface="Courier New" panose="02070309020205020404" pitchFamily="49" charset="0"/>
                <a:cs typeface="Courier New" panose="02070309020205020404" pitchFamily="49" charset="0"/>
              </a:rPr>
              <a:t>Count=1</a:t>
            </a:r>
            <a:endParaRPr lang="en-US" sz="12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7490126"/>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Now select the large build (#1) and explore. We shall use the recipe filter ‘</a:t>
            </a:r>
            <a:r>
              <a:rPr lang="en-US" sz="2000" dirty="0" err="1" smtClean="0"/>
              <a:t>zlib</a:t>
            </a:r>
            <a:r>
              <a:rPr lang="en-US" sz="2000" dirty="0" smtClean="0"/>
              <a:t>’ to limit the output:</a:t>
            </a:r>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Make sure your window is very wide, and then run this command to see a graph of the task overlaps for </a:t>
            </a:r>
            <a:r>
              <a:rPr lang="en-US" sz="2000" dirty="0" err="1" smtClean="0"/>
              <a:t>zlib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endParaRPr lang="en-US" sz="1800" dirty="0" smtClean="0"/>
          </a:p>
        </p:txBody>
      </p:sp>
      <p:sp>
        <p:nvSpPr>
          <p:cNvPr id="5" name="Rectangle 4"/>
          <p:cNvSpPr/>
          <p:nvPr/>
        </p:nvSpPr>
        <p:spPr bwMode="auto">
          <a:xfrm>
            <a:off x="467834" y="1646833"/>
            <a:ext cx="8224477" cy="201076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1</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e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t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r </a:t>
            </a:r>
            <a:r>
              <a:rPr lang="en-US" sz="1600" b="1" dirty="0" err="1">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0</a:t>
            </a:r>
            <a:endParaRPr lang="en-US" sz="1200" b="1" dirty="0">
              <a:solidFill>
                <a:srgbClr val="0070C0"/>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454187" y="4840417"/>
            <a:ext cx="8224477" cy="5686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g </a:t>
            </a:r>
            <a:r>
              <a:rPr lang="en-US" sz="1600" b="1" dirty="0" err="1" smtClean="0">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5035058"/>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Sample HTML Output of Task Overlap</a:t>
            </a:r>
            <a:r>
              <a:rPr lang="en-US" sz="2800" dirty="0"/>
              <a:t/>
            </a:r>
            <a:br>
              <a:rPr lang="en-US" sz="2800" dirty="0"/>
            </a:br>
            <a:endParaRPr lang="en-US" dirty="0"/>
          </a:p>
        </p:txBody>
      </p:sp>
      <p:pic>
        <p:nvPicPr>
          <p:cNvPr id="3" name="Content Placeholder 2"/>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27402" y="622530"/>
            <a:ext cx="8233637" cy="5503863"/>
          </a:xfrm>
        </p:spPr>
      </p:pic>
    </p:spTree>
    <p:extLst>
      <p:ext uri="{BB962C8B-B14F-4D97-AF65-F5344CB8AC3E}">
        <p14:creationId xmlns:p14="http://schemas.microsoft.com/office/powerpoint/2010/main" val="36748489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2"/>
            <a:ext cx="7244399" cy="871111"/>
          </a:xfrm>
        </p:spPr>
        <p:txBody>
          <a:bodyPr/>
          <a:lstStyle/>
          <a:p>
            <a:pPr eaLnBrk="1" hangingPunct="1">
              <a:spcBef>
                <a:spcPts val="900"/>
              </a:spcBef>
            </a:pPr>
            <a:r>
              <a:rPr lang="en-US" dirty="0">
                <a:latin typeface="Arial" charset="0"/>
              </a:rPr>
              <a:t>Example </a:t>
            </a:r>
            <a:r>
              <a:rPr lang="en-US" dirty="0" smtClean="0">
                <a:latin typeface="Arial" charset="0"/>
              </a:rPr>
              <a:t>2: </a:t>
            </a:r>
            <a:r>
              <a:rPr lang="en-US" dirty="0">
                <a:latin typeface="Arial" charset="0"/>
              </a:rPr>
              <a:t>Custom </a:t>
            </a:r>
            <a:r>
              <a:rPr lang="en-US" dirty="0" smtClean="0">
                <a:latin typeface="Arial" charset="0"/>
              </a:rPr>
              <a:t>Event Interface </a:t>
            </a:r>
            <a:r>
              <a:rPr lang="en-US" dirty="0">
                <a:latin typeface="Arial" charset="0"/>
              </a:rPr>
              <a:t>(</a:t>
            </a:r>
            <a:r>
              <a:rPr lang="en-US" dirty="0" err="1">
                <a:latin typeface="Arial" charset="0"/>
              </a:rPr>
              <a:t>knice</a:t>
            </a:r>
            <a:r>
              <a:rPr lang="en-US" dirty="0">
                <a:latin typeface="Arial" charset="0"/>
              </a:rPr>
              <a:t>)</a:t>
            </a:r>
          </a:p>
        </p:txBody>
      </p:sp>
    </p:spTree>
    <p:extLst>
      <p:ext uri="{BB962C8B-B14F-4D97-AF65-F5344CB8AC3E}">
        <p14:creationId xmlns:p14="http://schemas.microsoft.com/office/powerpoint/2010/main" val="4150441826"/>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1059"/>
            <a:ext cx="8227438" cy="889000"/>
          </a:xfrm>
        </p:spPr>
        <p:txBody>
          <a:bodyPr/>
          <a:lstStyle/>
          <a:p>
            <a:r>
              <a:rPr lang="en-US" sz="2800" dirty="0" smtClean="0"/>
              <a:t>Custom Event UI</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22728"/>
            <a:ext cx="8233186" cy="5504285"/>
          </a:xfrm>
        </p:spPr>
        <p:txBody>
          <a:bodyPr/>
          <a:lstStyle/>
          <a:p>
            <a:r>
              <a:rPr lang="en-US" sz="1800" dirty="0" smtClean="0">
                <a:solidFill>
                  <a:schemeClr val="tx1"/>
                </a:solidFill>
              </a:rPr>
              <a:t>If the knotty UI is too simple (since it does not collect data) and the Toaster UI too large for your analytic needs, you can make your own </a:t>
            </a:r>
            <a:r>
              <a:rPr lang="en-US" sz="1800" dirty="0" err="1" smtClean="0">
                <a:solidFill>
                  <a:schemeClr val="tx1"/>
                </a:solidFill>
              </a:rPr>
              <a:t>bitbake</a:t>
            </a:r>
            <a:r>
              <a:rPr lang="en-US" sz="1800" dirty="0" smtClean="0">
                <a:solidFill>
                  <a:schemeClr val="tx1"/>
                </a:solidFill>
              </a:rPr>
              <a:t> UI and have it handle specific events as you need. Here is a simple tutorial on how to do that.</a:t>
            </a:r>
          </a:p>
          <a:p>
            <a:pPr>
              <a:spcBef>
                <a:spcPts val="600"/>
              </a:spcBef>
            </a:pPr>
            <a:r>
              <a:rPr lang="en-US" sz="1800" dirty="0" smtClean="0">
                <a:solidFill>
                  <a:schemeClr val="tx1"/>
                </a:solidFill>
              </a:rPr>
              <a:t>What we will do is start with the “knotty” UI, and then customize it as the “</a:t>
            </a:r>
            <a:r>
              <a:rPr lang="en-US" sz="1800" dirty="0" err="1" smtClean="0">
                <a:solidFill>
                  <a:schemeClr val="tx1"/>
                </a:solidFill>
              </a:rPr>
              <a:t>knice</a:t>
            </a:r>
            <a:r>
              <a:rPr lang="en-US" sz="1800" dirty="0" smtClean="0">
                <a:solidFill>
                  <a:schemeClr val="tx1"/>
                </a:solidFill>
              </a:rPr>
              <a:t>” UI.</a:t>
            </a:r>
            <a:br>
              <a:rPr lang="en-US" sz="1800" dirty="0" smtClean="0">
                <a:solidFill>
                  <a:schemeClr val="tx1"/>
                </a:solidFill>
              </a:rPr>
            </a:br>
            <a:endParaRPr lang="en-US" sz="1600" dirty="0">
              <a:solidFill>
                <a:schemeClr val="tx1"/>
              </a:solidFill>
            </a:endParaRPr>
          </a:p>
          <a:p>
            <a:pPr marL="0" indent="0">
              <a:buNone/>
            </a:pPr>
            <a:endParaRPr lang="en-US" dirty="0">
              <a:solidFill>
                <a:schemeClr val="tx1"/>
              </a:solidFill>
            </a:endParaRPr>
          </a:p>
          <a:p>
            <a:r>
              <a:rPr lang="en-US" sz="1800" dirty="0" smtClean="0">
                <a:solidFill>
                  <a:schemeClr val="tx1"/>
                </a:solidFill>
              </a:rPr>
              <a:t>We make a simple change:</a:t>
            </a:r>
          </a:p>
          <a:p>
            <a:endParaRPr lang="en-US" sz="1800" dirty="0">
              <a:solidFill>
                <a:schemeClr val="tx1"/>
              </a:solidFill>
            </a:endParaRPr>
          </a:p>
          <a:p>
            <a:endParaRPr lang="en-US" sz="1200" dirty="0" smtClean="0">
              <a:solidFill>
                <a:schemeClr val="tx1"/>
              </a:solidFill>
            </a:endParaRPr>
          </a:p>
          <a:p>
            <a:endParaRPr lang="en-US" sz="800" dirty="0">
              <a:solidFill>
                <a:schemeClr val="tx1"/>
              </a:solidFill>
            </a:endParaRPr>
          </a:p>
          <a:p>
            <a:r>
              <a:rPr lang="en-US" sz="1800" dirty="0" smtClean="0">
                <a:solidFill>
                  <a:schemeClr val="tx1"/>
                </a:solidFill>
              </a:rPr>
              <a:t>Now we run it:</a:t>
            </a:r>
          </a:p>
        </p:txBody>
      </p:sp>
      <p:sp>
        <p:nvSpPr>
          <p:cNvPr id="7" name="Rectangle 6"/>
          <p:cNvSpPr/>
          <p:nvPr/>
        </p:nvSpPr>
        <p:spPr bwMode="auto">
          <a:xfrm>
            <a:off x="517793" y="2300108"/>
            <a:ext cx="7844008" cy="92076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pushd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bitbake</a:t>
            </a:r>
            <a:r>
              <a:rPr lang="en-US" sz="1400" b="1" dirty="0" smtClean="0">
                <a:solidFill>
                  <a:schemeClr val="accent1"/>
                </a:solidFill>
                <a:latin typeface="Courier New" panose="02070309020205020404" pitchFamily="49" charset="0"/>
                <a:cs typeface="Courier New" panose="02070309020205020404" pitchFamily="49" charset="0"/>
              </a:rPr>
              <a:t>/lib/bb/</a:t>
            </a:r>
            <a:r>
              <a:rPr lang="en-US" sz="1400" b="1" dirty="0" err="1" smtClean="0">
                <a:solidFill>
                  <a:schemeClr val="accent1"/>
                </a:solidFill>
                <a:latin typeface="Courier New" panose="02070309020205020404" pitchFamily="49" charset="0"/>
                <a:cs typeface="Courier New" panose="02070309020205020404" pitchFamily="49" charset="0"/>
              </a:rPr>
              <a:t>ui</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cp</a:t>
            </a:r>
            <a:r>
              <a:rPr lang="en-US" sz="1400" b="1" dirty="0" smtClean="0">
                <a:solidFill>
                  <a:schemeClr val="accent1"/>
                </a:solidFill>
                <a:latin typeface="Courier New" panose="02070309020205020404" pitchFamily="49" charset="0"/>
                <a:cs typeface="Courier New" panose="02070309020205020404" pitchFamily="49" charset="0"/>
              </a:rPr>
              <a:t> knotty.py knice.py</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sed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i</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a:solidFill>
                  <a:schemeClr val="accent1"/>
                </a:solidFill>
                <a:latin typeface="Courier New" panose="02070309020205020404" pitchFamily="49" charset="0"/>
                <a:cs typeface="Courier New" panose="02070309020205020404" pitchFamily="49" charset="0"/>
              </a:rPr>
              <a:t>e </a:t>
            </a:r>
            <a:r>
              <a:rPr lang="en-US" sz="1400" b="1" dirty="0" smtClean="0">
                <a:solidFill>
                  <a:schemeClr val="accent1"/>
                </a:solidFill>
                <a:latin typeface="Courier New" panose="02070309020205020404" pitchFamily="49" charset="0"/>
                <a:cs typeface="Courier New" panose="02070309020205020404" pitchFamily="49" charset="0"/>
              </a:rPr>
              <a:t>"s/</a:t>
            </a:r>
            <a:r>
              <a:rPr lang="en-US" sz="1400" b="1" dirty="0" err="1" smtClean="0">
                <a:solidFill>
                  <a:schemeClr val="accent1"/>
                </a:solidFill>
                <a:latin typeface="Courier New" panose="02070309020205020404" pitchFamily="49" charset="0"/>
                <a:cs typeface="Courier New" panose="02070309020205020404" pitchFamily="49" charset="0"/>
              </a:rPr>
              <a:t>notty</a:t>
            </a:r>
            <a:r>
              <a:rPr lang="en-US" sz="1400" b="1" dirty="0" smtClean="0">
                <a:solidFill>
                  <a:schemeClr val="accent1"/>
                </a:solidFill>
                <a:latin typeface="Courier New" panose="02070309020205020404" pitchFamily="49" charset="0"/>
                <a:cs typeface="Courier New" panose="02070309020205020404" pitchFamily="49" charset="0"/>
              </a:rPr>
              <a:t>/nice/g" knice.py</a:t>
            </a:r>
          </a:p>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vi knice.py</a:t>
            </a:r>
          </a:p>
        </p:txBody>
      </p:sp>
      <p:sp>
        <p:nvSpPr>
          <p:cNvPr id="5" name="Rectangle 4"/>
          <p:cNvSpPr/>
          <p:nvPr/>
        </p:nvSpPr>
        <p:spPr bwMode="auto">
          <a:xfrm>
            <a:off x="517794" y="3649131"/>
            <a:ext cx="7844009" cy="11145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print("Nothing </a:t>
            </a:r>
            <a:r>
              <a:rPr lang="en-US" sz="1200" b="1" dirty="0">
                <a:latin typeface="Courier New" panose="02070309020205020404" pitchFamily="49" charset="0"/>
                <a:cs typeface="Courier New" panose="02070309020205020404" pitchFamily="49" charset="0"/>
              </a:rPr>
              <a:t>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r>
              <a:rPr lang="en-US" sz="1200" b="1" dirty="0" smtClean="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or </a:t>
            </a:r>
            <a:r>
              <a:rPr lang="en-US" sz="1200" b="1" dirty="0">
                <a:latin typeface="Courier New" panose="02070309020205020404" pitchFamily="49" charset="0"/>
                <a:cs typeface="Courier New" panose="02070309020205020404" pitchFamily="49" charset="0"/>
              </a:rPr>
              <a:t>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r>
              <a:rPr lang="en-US" sz="1200" b="1" dirty="0" smtClean="0">
                <a:latin typeface="Courier New" panose="02070309020205020404" pitchFamily="49" charset="0"/>
                <a:cs typeface="Courier New" panose="02070309020205020404" pitchFamily="49" charset="0"/>
              </a:rPr>
              <a:t>.")</a:t>
            </a:r>
          </a:p>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a:t>
            </a:r>
            <a:r>
              <a:rPr lang="en-US" sz="1200" b="1" dirty="0" smtClean="0">
                <a:solidFill>
                  <a:schemeClr val="accent1"/>
                </a:solidFill>
                <a:latin typeface="Courier New" panose="02070309020205020404" pitchFamily="49" charset="0"/>
                <a:cs typeface="Courier New" panose="02070309020205020404" pitchFamily="49" charset="0"/>
              </a:rPr>
              <a:t>NICE: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p>
          <a:p>
            <a:r>
              <a:rPr lang="en-US" sz="1200" b="1" dirty="0">
                <a:latin typeface="Courier New" panose="02070309020205020404" pitchFamily="49" charset="0"/>
                <a:cs typeface="Courier New" panose="02070309020205020404" pitchFamily="49" charset="0"/>
              </a:rPr>
              <a:t>    or 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p>
          <a:p>
            <a:endParaRPr lang="en-US" sz="12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5162805"/>
            <a:ext cx="7844008" cy="9377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popd</a:t>
            </a:r>
            <a:endParaRPr lang="en-US" sz="14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smtClean="0">
                <a:solidFill>
                  <a:schemeClr val="accent1"/>
                </a:solidFill>
                <a:latin typeface="Courier New" panose="02070309020205020404" pitchFamily="49" charset="0"/>
                <a:cs typeface="Courier New" panose="02070309020205020404" pitchFamily="49" charset="0"/>
              </a:rPr>
              <a:t> </a:t>
            </a:r>
            <a:r>
              <a:rPr lang="en-US" sz="1600" b="1" dirty="0" err="1" smtClean="0">
                <a:solidFill>
                  <a:schemeClr val="accent1"/>
                </a:solidFill>
                <a:latin typeface="Courier New" panose="02070309020205020404" pitchFamily="49" charset="0"/>
                <a:cs typeface="Courier New" panose="02070309020205020404" pitchFamily="49" charset="0"/>
              </a:rPr>
              <a:t>bitbake</a:t>
            </a:r>
            <a:r>
              <a:rPr lang="en-US" sz="1600" b="1" dirty="0" smtClean="0">
                <a:solidFill>
                  <a:schemeClr val="accent1"/>
                </a:solidFill>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-u </a:t>
            </a:r>
            <a:r>
              <a:rPr lang="en-US" sz="1600" b="1" dirty="0" err="1">
                <a:solidFill>
                  <a:schemeClr val="accent1"/>
                </a:solidFill>
                <a:latin typeface="Courier New" panose="02070309020205020404" pitchFamily="49" charset="0"/>
                <a:cs typeface="Courier New" panose="02070309020205020404" pitchFamily="49" charset="0"/>
              </a:rPr>
              <a:t>knice</a:t>
            </a:r>
            <a:endParaRPr lang="en-US" sz="1600" b="1" dirty="0">
              <a:solidFill>
                <a:schemeClr val="accent1"/>
              </a:solidFill>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NICE</a:t>
            </a:r>
            <a:r>
              <a:rPr lang="en-US" sz="1200" b="1" dirty="0" smtClean="0">
                <a:solidFill>
                  <a:schemeClr val="accent1"/>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or run </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bitbake</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--help' for usage information</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23351047"/>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Custom Event UI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63122"/>
            <a:ext cx="8233186" cy="5504285"/>
          </a:xfrm>
        </p:spPr>
        <p:txBody>
          <a:bodyPr/>
          <a:lstStyle/>
          <a:p>
            <a:r>
              <a:rPr lang="en-US" sz="2000" dirty="0" smtClean="0">
                <a:solidFill>
                  <a:schemeClr val="tx1"/>
                </a:solidFill>
              </a:rPr>
              <a:t>Now let us instrument an event by updating “knice.py”. </a:t>
            </a:r>
          </a:p>
          <a:p>
            <a:r>
              <a:rPr lang="en-US" sz="2000" dirty="0" smtClean="0">
                <a:solidFill>
                  <a:schemeClr val="tx1"/>
                </a:solidFill>
              </a:rPr>
              <a:t>First, let us </a:t>
            </a:r>
            <a:r>
              <a:rPr lang="en-US" sz="2000" dirty="0">
                <a:solidFill>
                  <a:schemeClr val="tx1"/>
                </a:solidFill>
              </a:rPr>
              <a:t>add "</a:t>
            </a:r>
            <a:r>
              <a:rPr lang="en-US" sz="2000" dirty="0" err="1" smtClean="0">
                <a:solidFill>
                  <a:schemeClr val="tx1"/>
                </a:solidFill>
              </a:rPr>
              <a:t>bb.event.DepTreeGenerated</a:t>
            </a:r>
            <a:r>
              <a:rPr lang="en-US" sz="2000" dirty="0" smtClean="0">
                <a:solidFill>
                  <a:schemeClr val="tx1"/>
                </a:solidFill>
              </a:rPr>
              <a:t>“ to the event list </a:t>
            </a:r>
          </a:p>
          <a:p>
            <a:endParaRPr lang="en-US" sz="2800" dirty="0" smtClean="0">
              <a:solidFill>
                <a:schemeClr val="tx1"/>
              </a:solidFill>
            </a:endParaRPr>
          </a:p>
          <a:p>
            <a:endParaRPr lang="en-US" sz="700" dirty="0">
              <a:solidFill>
                <a:schemeClr val="tx1"/>
              </a:solidFill>
            </a:endParaRPr>
          </a:p>
          <a:p>
            <a:r>
              <a:rPr lang="en-US" sz="2000" dirty="0" smtClean="0">
                <a:solidFill>
                  <a:schemeClr val="tx1"/>
                </a:solidFill>
              </a:rPr>
              <a:t>Now let us add a print statement to the otherwise empty </a:t>
            </a:r>
            <a:r>
              <a:rPr lang="en-US" sz="2000" dirty="0">
                <a:solidFill>
                  <a:schemeClr val="tx1"/>
                </a:solidFill>
              </a:rPr>
              <a:t>"</a:t>
            </a:r>
            <a:r>
              <a:rPr lang="en-US" sz="2000" dirty="0" err="1">
                <a:solidFill>
                  <a:schemeClr val="tx1"/>
                </a:solidFill>
              </a:rPr>
              <a:t>bb.event.DepTreeGenerated</a:t>
            </a:r>
            <a:r>
              <a:rPr lang="en-US" sz="2000" dirty="0">
                <a:solidFill>
                  <a:schemeClr val="tx1"/>
                </a:solidFill>
              </a:rPr>
              <a:t>“ </a:t>
            </a:r>
            <a:r>
              <a:rPr lang="en-US" sz="2000" dirty="0" smtClean="0">
                <a:solidFill>
                  <a:schemeClr val="tx1"/>
                </a:solidFill>
              </a:rPr>
              <a:t> handler code</a:t>
            </a:r>
          </a:p>
          <a:p>
            <a:endParaRPr lang="en-US" sz="1800" dirty="0">
              <a:solidFill>
                <a:schemeClr val="tx1"/>
              </a:solidFill>
            </a:endParaRPr>
          </a:p>
          <a:p>
            <a:endParaRPr lang="en-US" sz="2000" dirty="0">
              <a:solidFill>
                <a:schemeClr val="tx1"/>
              </a:solidFill>
            </a:endParaRPr>
          </a:p>
          <a:p>
            <a:r>
              <a:rPr lang="en-US" sz="2000" dirty="0" smtClean="0">
                <a:solidFill>
                  <a:schemeClr val="tx1"/>
                </a:solidFill>
              </a:rPr>
              <a:t>Now we run it and see our code run!</a:t>
            </a:r>
          </a:p>
        </p:txBody>
      </p:sp>
      <p:sp>
        <p:nvSpPr>
          <p:cNvPr id="7" name="Rectangle 6"/>
          <p:cNvSpPr/>
          <p:nvPr/>
        </p:nvSpPr>
        <p:spPr bwMode="auto">
          <a:xfrm>
            <a:off x="503160" y="1556440"/>
            <a:ext cx="7844008" cy="9683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vi</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../bitbake/lib/bb/ui/knice.py</a:t>
            </a:r>
          </a:p>
          <a:p>
            <a:endParaRPr lang="en-US" sz="800" b="1" dirty="0" smtClean="0">
              <a:solidFill>
                <a:srgbClr val="FF0000"/>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bb.event.ProcessFinished</a:t>
            </a:r>
            <a:r>
              <a:rPr lang="en-US" sz="1400" b="1" dirty="0" smtClean="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bb.event.</a:t>
            </a:r>
            <a:r>
              <a:rPr lang="en-US" sz="1400" b="1" dirty="0" err="1">
                <a:latin typeface="Courier New" panose="02070309020205020404" pitchFamily="49" charset="0"/>
                <a:cs typeface="Courier New" panose="02070309020205020404" pitchFamily="49" charset="0"/>
              </a:rPr>
              <a:t>ProcessFinished</a:t>
            </a:r>
            <a:r>
              <a:rPr lang="en-US" sz="1400" b="1" dirty="0">
                <a:latin typeface="Courier New" panose="02070309020205020404" pitchFamily="49" charset="0"/>
                <a:cs typeface="Courier New" panose="02070309020205020404" pitchFamily="49" charset="0"/>
              </a:rPr>
              <a:t>"</a:t>
            </a:r>
            <a:r>
              <a:rPr lang="en-US" sz="1400" b="1" dirty="0">
                <a:solidFill>
                  <a:schemeClr val="accent1"/>
                </a:solidFill>
                <a:latin typeface="Courier New" panose="02070309020205020404" pitchFamily="49" charset="0"/>
                <a:cs typeface="Courier New" panose="02070309020205020404" pitchFamily="49" charset="0"/>
              </a:rPr>
              <a:t>,"</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smtClean="0">
                <a:solidFill>
                  <a:schemeClr val="accent1"/>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504146" y="3338957"/>
            <a:ext cx="7844009" cy="80996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isinstance</a:t>
            </a:r>
            <a:r>
              <a:rPr lang="en-US" sz="1400" b="1" dirty="0">
                <a:latin typeface="Courier New" panose="02070309020205020404" pitchFamily="49" charset="0"/>
                <a:cs typeface="Courier New" panose="02070309020205020404" pitchFamily="49" charset="0"/>
              </a:rPr>
              <a:t>(event, </a:t>
            </a:r>
            <a:r>
              <a:rPr lang="en-US" sz="1400" b="1" dirty="0" err="1">
                <a:latin typeface="Courier New" panose="02070309020205020404" pitchFamily="49" charset="0"/>
                <a:cs typeface="Courier New" panose="02070309020205020404" pitchFamily="49" charset="0"/>
              </a:rPr>
              <a:t>bb.event.DepTreeGenerated</a:t>
            </a:r>
            <a:r>
              <a:rPr lang="en-US" sz="1400" b="1" dirty="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logger.info</a:t>
            </a:r>
            <a:r>
              <a:rPr lang="en-US" sz="1400" b="1" dirty="0">
                <a:solidFill>
                  <a:schemeClr val="accent1"/>
                </a:solidFill>
                <a:latin typeface="Courier New" panose="02070309020205020404" pitchFamily="49" charset="0"/>
                <a:cs typeface="Courier New" panose="02070309020205020404" pitchFamily="49" charset="0"/>
              </a:rPr>
              <a:t>("NICE: </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a:solidFill>
                  <a:schemeClr val="accent1"/>
                </a:solidFill>
                <a:latin typeface="Courier New" panose="02070309020205020404" pitchFamily="49" charset="0"/>
                <a:cs typeface="Courier New" panose="02070309020205020404" pitchFamily="49" charset="0"/>
              </a:rPr>
              <a:t> received!")</a:t>
            </a:r>
          </a:p>
          <a:p>
            <a:r>
              <a:rPr lang="en-US" sz="1400" b="1" dirty="0" smtClean="0">
                <a:latin typeface="Courier New" panose="02070309020205020404" pitchFamily="49" charset="0"/>
                <a:cs typeface="Courier New" panose="02070309020205020404" pitchFamily="49" charset="0"/>
              </a:rPr>
              <a:t>         continue</a:t>
            </a:r>
            <a:endParaRPr lang="en-US" sz="14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4929135"/>
            <a:ext cx="7844008" cy="10349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[build]$ </a:t>
            </a:r>
            <a:r>
              <a:rPr lang="en-US" sz="1600" b="1" dirty="0" err="1">
                <a:solidFill>
                  <a:schemeClr val="accent1"/>
                </a:solidFill>
                <a:latin typeface="Courier New" panose="02070309020205020404" pitchFamily="49" charset="0"/>
                <a:cs typeface="Courier New" panose="02070309020205020404" pitchFamily="49" charset="0"/>
              </a:rPr>
              <a:t>bitbake</a:t>
            </a:r>
            <a:r>
              <a:rPr lang="en-US" sz="1600" b="1" dirty="0">
                <a:solidFill>
                  <a:schemeClr val="accent1"/>
                </a:solidFill>
                <a:latin typeface="Courier New" panose="02070309020205020404" pitchFamily="49" charset="0"/>
                <a:cs typeface="Courier New" panose="02070309020205020404" pitchFamily="49" charset="0"/>
              </a:rPr>
              <a:t> -u </a:t>
            </a:r>
            <a:r>
              <a:rPr lang="en-US" sz="1600" b="1" dirty="0" err="1" smtClean="0">
                <a:solidFill>
                  <a:schemeClr val="accent1"/>
                </a:solidFill>
                <a:latin typeface="Courier New" panose="02070309020205020404" pitchFamily="49" charset="0"/>
                <a:cs typeface="Courier New" panose="02070309020205020404" pitchFamily="49" charset="0"/>
              </a:rPr>
              <a:t>knice</a:t>
            </a:r>
            <a:r>
              <a:rPr lang="en-US" sz="1600" b="1" dirty="0">
                <a:solidFill>
                  <a:schemeClr val="accent1"/>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quilt-native [ | grep NICE ]</a:t>
            </a:r>
            <a:endParaRPr lang="en-US" sz="1600" b="1" dirty="0">
              <a:solidFill>
                <a:schemeClr val="accent1"/>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a:solidFill>
                  <a:srgbClr val="00B050"/>
                </a:solidFill>
                <a:latin typeface="Courier New" panose="02070309020205020404" pitchFamily="49" charset="0"/>
                <a:cs typeface="Courier New" panose="02070309020205020404" pitchFamily="49" charset="0"/>
              </a:rPr>
              <a:t>NOTE: NICE: </a:t>
            </a:r>
            <a:r>
              <a:rPr lang="en-US" sz="1400" b="1" dirty="0" err="1">
                <a:solidFill>
                  <a:srgbClr val="00B050"/>
                </a:solidFill>
                <a:latin typeface="Courier New" panose="02070309020205020404" pitchFamily="49" charset="0"/>
                <a:cs typeface="Courier New" panose="02070309020205020404" pitchFamily="49" charset="0"/>
              </a:rPr>
              <a:t>bb.event.DepTreeGenerated</a:t>
            </a:r>
            <a:r>
              <a:rPr lang="en-US" sz="1400" b="1" dirty="0">
                <a:solidFill>
                  <a:srgbClr val="00B050"/>
                </a:solidFill>
                <a:latin typeface="Courier New" panose="02070309020205020404" pitchFamily="49" charset="0"/>
                <a:cs typeface="Courier New" panose="02070309020205020404" pitchFamily="49" charset="0"/>
              </a:rPr>
              <a:t> received!     </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ETA:  0:00:00</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1281031"/>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9" y="129423"/>
            <a:ext cx="8227438" cy="889000"/>
          </a:xfrm>
        </p:spPr>
        <p:txBody>
          <a:bodyPr/>
          <a:lstStyle/>
          <a:p>
            <a:r>
              <a:rPr lang="en-US" sz="2800" dirty="0">
                <a:latin typeface="Arial" charset="0"/>
              </a:rPr>
              <a:t>Resources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54513"/>
            <a:ext cx="8233186" cy="5879340"/>
          </a:xfrm>
        </p:spPr>
        <p:txBody>
          <a:bodyPr/>
          <a:lstStyle/>
          <a:p>
            <a:r>
              <a:rPr lang="en-US" sz="2000" dirty="0" smtClean="0"/>
              <a:t>Source code and example event database</a:t>
            </a:r>
          </a:p>
          <a:p>
            <a:pPr lvl="1">
              <a:spcBef>
                <a:spcPts val="0"/>
              </a:spcBef>
            </a:pPr>
            <a:r>
              <a:rPr lang="en-US" sz="1800" dirty="0" smtClean="0"/>
              <a:t>This is available as part of the </a:t>
            </a:r>
            <a:r>
              <a:rPr lang="en-US" sz="1800" dirty="0" err="1" smtClean="0"/>
              <a:t>Yocto</a:t>
            </a:r>
            <a:r>
              <a:rPr lang="en-US" sz="1800" dirty="0" smtClean="0"/>
              <a:t> Project Developer Day </a:t>
            </a:r>
            <a:r>
              <a:rPr lang="en-US" sz="1800" dirty="0"/>
              <a:t>Advanced Class (see </a:t>
            </a:r>
            <a:r>
              <a:rPr lang="en-US" sz="1800" dirty="0">
                <a:hlinkClick r:id="rId2"/>
              </a:rPr>
              <a:t>https://</a:t>
            </a:r>
            <a:r>
              <a:rPr lang="en-US" sz="1800" dirty="0" smtClean="0">
                <a:hlinkClick r:id="rId2"/>
              </a:rPr>
              <a:t>www.yoctoproject.org/yocto-project-dev-day-north-america-2017</a:t>
            </a:r>
            <a:r>
              <a:rPr lang="en-US" sz="1800" dirty="0"/>
              <a:t>, and </a:t>
            </a:r>
            <a:r>
              <a:rPr lang="en-US" sz="1800" dirty="0">
                <a:hlinkClick r:id="rId3"/>
              </a:rPr>
              <a:t>https://</a:t>
            </a:r>
            <a:r>
              <a:rPr lang="en-US" sz="1800" dirty="0" smtClean="0">
                <a:hlinkClick r:id="rId3"/>
              </a:rPr>
              <a:t>wiki.yoctoproject.org/wiki/DevDay_US_2017</a:t>
            </a:r>
            <a:r>
              <a:rPr lang="en-US" sz="1800" dirty="0" smtClean="0"/>
              <a:t> )</a:t>
            </a:r>
            <a:br>
              <a:rPr lang="en-US" sz="1800" dirty="0" smtClean="0"/>
            </a:br>
            <a:endParaRPr lang="en-US" sz="1400" dirty="0" smtClean="0"/>
          </a:p>
          <a:p>
            <a:pPr>
              <a:spcBef>
                <a:spcPts val="600"/>
              </a:spcBef>
            </a:pPr>
            <a:r>
              <a:rPr lang="en-US" sz="2000" dirty="0" smtClean="0"/>
              <a:t>Here is the Toaster documentation, and </a:t>
            </a:r>
            <a:r>
              <a:rPr lang="en-US" sz="2000" dirty="0" err="1" smtClean="0"/>
              <a:t>Youtube</a:t>
            </a:r>
            <a:r>
              <a:rPr lang="en-US" sz="2000" dirty="0" smtClean="0"/>
              <a:t> video!</a:t>
            </a:r>
          </a:p>
          <a:p>
            <a:pPr lvl="1">
              <a:spcBef>
                <a:spcPts val="0"/>
              </a:spcBef>
            </a:pPr>
            <a:r>
              <a:rPr lang="en-US" sz="1800" dirty="0" smtClean="0">
                <a:hlinkClick r:id="rId4"/>
              </a:rPr>
              <a:t>http</a:t>
            </a:r>
            <a:r>
              <a:rPr lang="en-US" sz="1800" dirty="0">
                <a:hlinkClick r:id="rId4"/>
              </a:rPr>
              <a:t>://</a:t>
            </a:r>
            <a:r>
              <a:rPr lang="en-US" sz="1800" dirty="0" smtClean="0">
                <a:hlinkClick r:id="rId4"/>
              </a:rPr>
              <a:t>www.yoctoproject.org/docs/latest/toaster-manual/toaster-manual.html#toaster-manual-start</a:t>
            </a:r>
            <a:endParaRPr lang="en-US" sz="1800" dirty="0" smtClean="0"/>
          </a:p>
          <a:p>
            <a:pPr lvl="1">
              <a:spcBef>
                <a:spcPts val="0"/>
              </a:spcBef>
            </a:pPr>
            <a:r>
              <a:rPr lang="en-US" sz="1800" u="sng" dirty="0" smtClean="0">
                <a:hlinkClick r:id="rId5"/>
              </a:rPr>
              <a:t>https</a:t>
            </a:r>
            <a:r>
              <a:rPr lang="en-US" sz="1800" u="sng" dirty="0">
                <a:hlinkClick r:id="rId5"/>
              </a:rPr>
              <a:t>://</a:t>
            </a:r>
            <a:r>
              <a:rPr lang="en-US" sz="1800" u="sng" dirty="0" smtClean="0">
                <a:hlinkClick r:id="rId5"/>
              </a:rPr>
              <a:t>youtu.be/BlXdOYLgPxA</a:t>
            </a:r>
            <a:r>
              <a:rPr lang="en-US" sz="1800" u="sng" dirty="0" smtClean="0"/>
              <a:t/>
            </a:r>
            <a:br>
              <a:rPr lang="en-US" sz="1800" u="sng" dirty="0" smtClean="0"/>
            </a:br>
            <a:endParaRPr lang="en-US" sz="1400" dirty="0"/>
          </a:p>
          <a:p>
            <a:pPr>
              <a:spcBef>
                <a:spcPts val="600"/>
              </a:spcBef>
            </a:pPr>
            <a:r>
              <a:rPr lang="en-US" sz="2000" dirty="0"/>
              <a:t>Basic information about </a:t>
            </a:r>
            <a:r>
              <a:rPr lang="en-US" sz="2000" dirty="0" err="1"/>
              <a:t>bitbake</a:t>
            </a:r>
            <a:r>
              <a:rPr lang="en-US" sz="2000" dirty="0"/>
              <a:t> UI’s</a:t>
            </a:r>
          </a:p>
          <a:p>
            <a:pPr lvl="1">
              <a:spcBef>
                <a:spcPts val="0"/>
              </a:spcBef>
            </a:pPr>
            <a:r>
              <a:rPr lang="en-US" sz="1800" dirty="0">
                <a:hlinkClick r:id="rId6"/>
              </a:rPr>
              <a:t>http://</a:t>
            </a:r>
            <a:r>
              <a:rPr lang="en-US" sz="1800" dirty="0" smtClean="0">
                <a:hlinkClick r:id="rId6"/>
              </a:rPr>
              <a:t>elinux.org/Bitbake_Cheat_Sheet</a:t>
            </a:r>
            <a:r>
              <a:rPr lang="en-US" sz="1800" dirty="0" smtClean="0"/>
              <a:t/>
            </a:r>
            <a:br>
              <a:rPr lang="en-US" sz="1800" dirty="0" smtClean="0"/>
            </a:br>
            <a:endParaRPr lang="en-US" sz="1400" dirty="0"/>
          </a:p>
          <a:p>
            <a:pPr>
              <a:spcBef>
                <a:spcPts val="600"/>
              </a:spcBef>
            </a:pPr>
            <a:r>
              <a:rPr lang="en-US" sz="2000" dirty="0" smtClean="0"/>
              <a:t>Here is design information on the event model for Toaster</a:t>
            </a:r>
          </a:p>
          <a:p>
            <a:pPr lvl="1">
              <a:spcBef>
                <a:spcPts val="0"/>
              </a:spcBef>
            </a:pPr>
            <a:r>
              <a:rPr lang="en-US" sz="1800" dirty="0" smtClean="0">
                <a:hlinkClick r:id="rId7"/>
              </a:rPr>
              <a:t>https</a:t>
            </a:r>
            <a:r>
              <a:rPr lang="en-US" sz="1800" dirty="0">
                <a:hlinkClick r:id="rId7"/>
              </a:rPr>
              <a:t>://</a:t>
            </a:r>
            <a:r>
              <a:rPr lang="en-US" sz="1800" dirty="0" smtClean="0">
                <a:hlinkClick r:id="rId7"/>
              </a:rPr>
              <a:t>wiki.yoctoproject.org/wiki/Event_information_model_for_Toaster</a:t>
            </a:r>
            <a:r>
              <a:rPr lang="en-US" sz="1800" dirty="0" smtClean="0"/>
              <a:t/>
            </a:r>
            <a:br>
              <a:rPr lang="en-US" sz="1800" dirty="0" smtClean="0"/>
            </a:br>
            <a:endParaRPr lang="en-US" sz="1400" dirty="0"/>
          </a:p>
          <a:p>
            <a:pPr>
              <a:spcBef>
                <a:spcPts val="600"/>
              </a:spcBef>
            </a:pPr>
            <a:r>
              <a:rPr lang="en-US" sz="2000" dirty="0" smtClean="0"/>
              <a:t>Here is the original design information on Toaster and </a:t>
            </a:r>
            <a:r>
              <a:rPr lang="en-US" sz="2000" dirty="0" err="1" smtClean="0"/>
              <a:t>bitbake</a:t>
            </a:r>
            <a:r>
              <a:rPr lang="en-US" sz="2000" dirty="0" smtClean="0"/>
              <a:t> communication</a:t>
            </a:r>
          </a:p>
          <a:p>
            <a:pPr lvl="1">
              <a:spcBef>
                <a:spcPts val="0"/>
              </a:spcBef>
            </a:pPr>
            <a:r>
              <a:rPr lang="en-US" sz="1800" dirty="0" smtClean="0">
                <a:hlinkClick r:id="rId8"/>
              </a:rPr>
              <a:t>https</a:t>
            </a:r>
            <a:r>
              <a:rPr lang="en-US" sz="1800" dirty="0">
                <a:hlinkClick r:id="rId8"/>
              </a:rPr>
              <a:t>://</a:t>
            </a:r>
            <a:r>
              <a:rPr lang="en-US" sz="1800" dirty="0" smtClean="0">
                <a:hlinkClick r:id="rId8"/>
              </a:rPr>
              <a:t>wiki.yoctoproject.org/wiki/Toaster_and_bitbake_communications</a:t>
            </a:r>
            <a:endParaRPr lang="en-US" sz="1800" dirty="0" smtClean="0"/>
          </a:p>
        </p:txBody>
      </p:sp>
    </p:spTree>
    <p:extLst>
      <p:ext uri="{BB962C8B-B14F-4D97-AF65-F5344CB8AC3E}">
        <p14:creationId xmlns:p14="http://schemas.microsoft.com/office/powerpoint/2010/main" val="2860407400"/>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2"/>
            <a:ext cx="7244399" cy="871111"/>
          </a:xfrm>
        </p:spPr>
        <p:txBody>
          <a:bodyPr/>
          <a:lstStyle/>
          <a:p>
            <a:pPr eaLnBrk="1" hangingPunct="1">
              <a:spcBef>
                <a:spcPts val="900"/>
              </a:spcBef>
            </a:pPr>
            <a:r>
              <a:rPr lang="en-US" dirty="0" smtClean="0">
                <a:latin typeface="Arial" charset="0"/>
              </a:rPr>
              <a:t>Bonus Example 3: </a:t>
            </a:r>
            <a:r>
              <a:rPr lang="en-US" dirty="0">
                <a:latin typeface="Arial" charset="0"/>
              </a:rPr>
              <a:t>Custom event types</a:t>
            </a:r>
          </a:p>
        </p:txBody>
      </p:sp>
    </p:spTree>
    <p:extLst>
      <p:ext uri="{BB962C8B-B14F-4D97-AF65-F5344CB8AC3E}">
        <p14:creationId xmlns:p14="http://schemas.microsoft.com/office/powerpoint/2010/main" val="627919189"/>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0"/>
            <a:ext cx="8227438" cy="889000"/>
          </a:xfrm>
        </p:spPr>
        <p:txBody>
          <a:bodyPr/>
          <a:lstStyle/>
          <a:p>
            <a:r>
              <a:rPr lang="en-US" sz="2800" dirty="0"/>
              <a:t>Custom </a:t>
            </a:r>
            <a:r>
              <a:rPr lang="en-US" sz="2800" dirty="0" smtClean="0"/>
              <a:t>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08036"/>
            <a:ext cx="8233186" cy="5504285"/>
          </a:xfrm>
        </p:spPr>
        <p:txBody>
          <a:bodyPr/>
          <a:lstStyle/>
          <a:p>
            <a:r>
              <a:rPr lang="en-US" sz="2000" dirty="0" smtClean="0">
                <a:solidFill>
                  <a:schemeClr val="tx1"/>
                </a:solidFill>
              </a:rPr>
              <a:t>Normally, for a custom event you merely sub-class the event class or some other existing class, and add your new content</a:t>
            </a:r>
          </a:p>
          <a:p>
            <a:r>
              <a:rPr lang="en-US" sz="2000" dirty="0" smtClean="0">
                <a:solidFill>
                  <a:schemeClr val="tx1"/>
                </a:solidFill>
              </a:rPr>
              <a:t>In </a:t>
            </a:r>
            <a:r>
              <a:rPr lang="en-US" sz="2000" dirty="0">
                <a:solidFill>
                  <a:schemeClr val="tx1"/>
                </a:solidFill>
              </a:rPr>
              <a:t>this </a:t>
            </a:r>
            <a:r>
              <a:rPr lang="en-US" sz="2000" dirty="0" smtClean="0">
                <a:solidFill>
                  <a:schemeClr val="tx1"/>
                </a:solidFill>
              </a:rPr>
              <a:t>example, </a:t>
            </a:r>
            <a:r>
              <a:rPr lang="en-US" sz="2000" dirty="0">
                <a:solidFill>
                  <a:schemeClr val="tx1"/>
                </a:solidFill>
              </a:rPr>
              <a:t>we </a:t>
            </a:r>
            <a:r>
              <a:rPr lang="en-US" sz="2000" dirty="0" smtClean="0">
                <a:solidFill>
                  <a:schemeClr val="tx1"/>
                </a:solidFill>
              </a:rPr>
              <a:t>show how we can easily </a:t>
            </a:r>
            <a:r>
              <a:rPr lang="en-US" sz="2000" dirty="0">
                <a:solidFill>
                  <a:schemeClr val="tx1"/>
                </a:solidFill>
              </a:rPr>
              <a:t>extend "</a:t>
            </a:r>
            <a:r>
              <a:rPr lang="en-US" sz="2000" dirty="0" err="1">
                <a:solidFill>
                  <a:schemeClr val="tx1"/>
                </a:solidFill>
              </a:rPr>
              <a:t>MetadataEvent</a:t>
            </a:r>
            <a:r>
              <a:rPr lang="en-US" sz="2000" dirty="0">
                <a:solidFill>
                  <a:schemeClr val="tx1"/>
                </a:solidFill>
              </a:rPr>
              <a:t>" </a:t>
            </a:r>
            <a:r>
              <a:rPr lang="en-US" sz="2000" dirty="0" smtClean="0">
                <a:solidFill>
                  <a:schemeClr val="tx1"/>
                </a:solidFill>
              </a:rPr>
              <a:t>and use it on the fly, since </a:t>
            </a:r>
            <a:r>
              <a:rPr lang="en-US" sz="2000" dirty="0">
                <a:solidFill>
                  <a:schemeClr val="tx1"/>
                </a:solidFill>
              </a:rPr>
              <a:t>the sub-event 'type' is an arbitrary string and the data load is a simple dictionary</a:t>
            </a:r>
            <a:r>
              <a:rPr lang="en-US" sz="2000" dirty="0" smtClean="0">
                <a:solidFill>
                  <a:schemeClr val="tx1"/>
                </a:solidFill>
              </a:rPr>
              <a:t>.</a:t>
            </a:r>
          </a:p>
          <a:p>
            <a:r>
              <a:rPr lang="en-US" sz="2000" dirty="0" smtClean="0">
                <a:solidFill>
                  <a:schemeClr val="tx1"/>
                </a:solidFill>
              </a:rPr>
              <a:t>Event creation:</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Event handler:</a:t>
            </a:r>
          </a:p>
          <a:p>
            <a:endParaRPr lang="en-US" sz="2000" dirty="0">
              <a:solidFill>
                <a:schemeClr val="tx1"/>
              </a:solidFill>
            </a:endParaRPr>
          </a:p>
        </p:txBody>
      </p:sp>
      <p:sp>
        <p:nvSpPr>
          <p:cNvPr id="5" name="Rectangle 4"/>
          <p:cNvSpPr/>
          <p:nvPr/>
        </p:nvSpPr>
        <p:spPr bwMode="auto">
          <a:xfrm>
            <a:off x="594913" y="2868493"/>
            <a:ext cx="8042313" cy="12706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 {</a:t>
            </a:r>
          </a:p>
          <a:p>
            <a:r>
              <a:rPr lang="en-US" sz="1200" b="1" dirty="0">
                <a:latin typeface="Courier New" panose="02070309020205020404" pitchFamily="49" charset="0"/>
                <a:cs typeface="Courier New" panose="02070309020205020404" pitchFamily="49" charset="0"/>
              </a:rPr>
              <a:t>  "TOOLCHAIN_OUTPUTNAME": </a:t>
            </a:r>
            <a:r>
              <a:rPr lang="en-US" sz="1200" b="1" dirty="0" err="1">
                <a:latin typeface="Courier New" panose="02070309020205020404" pitchFamily="49" charset="0"/>
                <a:cs typeface="Courier New" panose="02070309020205020404" pitchFamily="49" charset="0"/>
              </a:rPr>
              <a:t>d.getVar</a:t>
            </a:r>
            <a:r>
              <a:rPr lang="en-US" sz="1200" b="1" dirty="0">
                <a:latin typeface="Courier New" panose="02070309020205020404" pitchFamily="49" charset="0"/>
                <a:cs typeface="Courier New" panose="02070309020205020404" pitchFamily="49" charset="0"/>
              </a:rPr>
              <a:t>("TOOLCHAIN_OUTPUTNAME")</a:t>
            </a:r>
          </a:p>
          <a:p>
            <a:r>
              <a:rPr lang="en-US" sz="1200" b="1" dirty="0">
                <a:latin typeface="Courier New" panose="02070309020205020404" pitchFamily="49" charset="0"/>
                <a:cs typeface="Courier New" panose="02070309020205020404" pitchFamily="49" charset="0"/>
              </a:rPr>
              <a:t>}</a:t>
            </a:r>
          </a:p>
          <a:p>
            <a:r>
              <a:rPr lang="en-US" sz="1200" b="1" dirty="0" err="1">
                <a:latin typeface="Courier New" panose="02070309020205020404" pitchFamily="49" charset="0"/>
                <a:cs typeface="Courier New" panose="02070309020205020404" pitchFamily="49" charset="0"/>
              </a:rPr>
              <a:t>bb.event.fire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d)</a:t>
            </a:r>
            <a:endParaRPr lang="en-US" sz="1200" b="1"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608561" y="4663395"/>
            <a:ext cx="8042313" cy="10355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if </a:t>
            </a:r>
            <a:r>
              <a:rPr lang="en-US" sz="1200" b="1" dirty="0" err="1">
                <a:latin typeface="Courier New" panose="02070309020205020404" pitchFamily="49" charset="0"/>
                <a:cs typeface="Courier New" panose="02070309020205020404" pitchFamily="49" charset="0"/>
              </a:rPr>
              <a:t>isinstance</a:t>
            </a:r>
            <a:r>
              <a:rPr lang="en-US" sz="1200" b="1" dirty="0">
                <a:latin typeface="Courier New" panose="02070309020205020404" pitchFamily="49" charset="0"/>
                <a:cs typeface="Courier New" panose="02070309020205020404" pitchFamily="49" charset="0"/>
              </a:rPr>
              <a:t>(event, </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if </a:t>
            </a:r>
            <a:r>
              <a:rPr lang="en-US" sz="1200" b="1" dirty="0" err="1">
                <a:latin typeface="Courier New" panose="02070309020205020404" pitchFamily="49" charset="0"/>
                <a:cs typeface="Courier New" panose="02070309020205020404" pitchFamily="49" charset="0"/>
              </a:rPr>
              <a:t>event.type</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my_toochain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event.data</a:t>
            </a:r>
            <a:r>
              <a:rPr lang="en-US" sz="1200" b="1" dirty="0">
                <a:latin typeface="Courier New" panose="02070309020205020404" pitchFamily="49" charset="0"/>
                <a:cs typeface="Courier New" panose="02070309020205020404" pitchFamily="49" charset="0"/>
              </a:rPr>
              <a:t>["TOOLCHAIN_OUTPUTNAME"]</a:t>
            </a:r>
          </a:p>
        </p:txBody>
      </p:sp>
    </p:spTree>
    <p:extLst>
      <p:ext uri="{BB962C8B-B14F-4D97-AF65-F5344CB8AC3E}">
        <p14:creationId xmlns:p14="http://schemas.microsoft.com/office/powerpoint/2010/main" val="3766661507"/>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47374"/>
            <a:ext cx="7244399" cy="871111"/>
          </a:xfrm>
        </p:spPr>
        <p:txBody>
          <a:bodyPr/>
          <a:lstStyle/>
          <a:p>
            <a:pPr eaLnBrk="1" hangingPunct="1">
              <a:spcBef>
                <a:spcPts val="900"/>
              </a:spcBef>
            </a:pPr>
            <a:r>
              <a:rPr lang="en-US" sz="2400" dirty="0">
                <a:latin typeface="Arial" charset="0"/>
              </a:rPr>
              <a:t>Bonus </a:t>
            </a:r>
            <a:r>
              <a:rPr lang="en-US" sz="2400" dirty="0" smtClean="0">
                <a:latin typeface="Arial" charset="0"/>
              </a:rPr>
              <a:t>Example 4: Debugging </a:t>
            </a:r>
            <a:r>
              <a:rPr lang="en-US" sz="2400" dirty="0">
                <a:latin typeface="Arial" charset="0"/>
              </a:rPr>
              <a:t>coincident </a:t>
            </a:r>
            <a:r>
              <a:rPr lang="en-US" sz="2400" dirty="0" smtClean="0">
                <a:latin typeface="Arial" charset="0"/>
              </a:rPr>
              <a:t>data in </a:t>
            </a:r>
            <a:r>
              <a:rPr lang="en-US" sz="2400" dirty="0" err="1" smtClean="0">
                <a:latin typeface="Arial" charset="0"/>
              </a:rPr>
              <a:t>bitbake</a:t>
            </a:r>
            <a:endParaRPr lang="en-US" sz="2400" dirty="0">
              <a:latin typeface="Arial" charset="0"/>
            </a:endParaRPr>
          </a:p>
        </p:txBody>
      </p:sp>
    </p:spTree>
    <p:extLst>
      <p:ext uri="{BB962C8B-B14F-4D97-AF65-F5344CB8AC3E}">
        <p14:creationId xmlns:p14="http://schemas.microsoft.com/office/powerpoint/2010/main" val="3533193229"/>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Using Events for debugging </a:t>
            </a:r>
            <a:r>
              <a:rPr lang="en-US" sz="2800" dirty="0" err="1" smtClean="0"/>
              <a:t>bitbake</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40240"/>
            <a:ext cx="8233186" cy="5504285"/>
          </a:xfrm>
        </p:spPr>
        <p:txBody>
          <a:bodyPr/>
          <a:lstStyle/>
          <a:p>
            <a:r>
              <a:rPr lang="en-US" sz="1800" dirty="0" smtClean="0">
                <a:solidFill>
                  <a:schemeClr val="tx1"/>
                </a:solidFill>
              </a:rPr>
              <a:t>You can also use the event system in debugging </a:t>
            </a:r>
            <a:r>
              <a:rPr lang="en-US" sz="1800" dirty="0" err="1" smtClean="0">
                <a:solidFill>
                  <a:schemeClr val="tx1"/>
                </a:solidFill>
              </a:rPr>
              <a:t>bitbake</a:t>
            </a:r>
            <a:r>
              <a:rPr lang="en-US" sz="1800" dirty="0" smtClean="0">
                <a:solidFill>
                  <a:schemeClr val="tx1"/>
                </a:solidFill>
              </a:rPr>
              <a:t> or your classes.</a:t>
            </a:r>
          </a:p>
          <a:p>
            <a:pPr>
              <a:spcBef>
                <a:spcPts val="1200"/>
              </a:spcBef>
            </a:pPr>
            <a:r>
              <a:rPr lang="en-US" sz="1800" dirty="0" smtClean="0">
                <a:solidFill>
                  <a:schemeClr val="tx1"/>
                </a:solidFill>
              </a:rPr>
              <a:t>Example 1: The quintessential </a:t>
            </a:r>
            <a:r>
              <a:rPr lang="en-US" sz="1800" dirty="0">
                <a:solidFill>
                  <a:schemeClr val="tx1"/>
                </a:solidFill>
              </a:rPr>
              <a:t>example is to use </a:t>
            </a:r>
            <a:r>
              <a:rPr lang="en-US" sz="1800" dirty="0" smtClean="0">
                <a:solidFill>
                  <a:schemeClr val="tx1"/>
                </a:solidFill>
              </a:rPr>
              <a:t>“logger.info()” to insert print statements into the code. This is implemented as an event, meaning that will it be passed to the correct external UI and not lost in some random log file.</a:t>
            </a:r>
          </a:p>
          <a:p>
            <a:pPr>
              <a:spcBef>
                <a:spcPts val="1200"/>
              </a:spcBef>
            </a:pPr>
            <a:r>
              <a:rPr lang="en-US" sz="1800" dirty="0" smtClean="0">
                <a:solidFill>
                  <a:schemeClr val="tx1"/>
                </a:solidFill>
              </a:rPr>
              <a:t>Example 2: The ESDK file used to be copied to the build’s “deploy/</a:t>
            </a:r>
            <a:r>
              <a:rPr lang="en-US" sz="1800" dirty="0" err="1" smtClean="0">
                <a:solidFill>
                  <a:schemeClr val="tx1"/>
                </a:solidFill>
              </a:rPr>
              <a:t>sdk</a:t>
            </a:r>
            <a:r>
              <a:rPr lang="en-US" sz="1800" dirty="0" smtClean="0">
                <a:solidFill>
                  <a:schemeClr val="tx1"/>
                </a:solidFill>
              </a:rPr>
              <a:t>” directory as part of the </a:t>
            </a:r>
            <a:r>
              <a:rPr lang="en-US" sz="1800" dirty="0">
                <a:solidFill>
                  <a:schemeClr val="tx1"/>
                </a:solidFill>
              </a:rPr>
              <a:t>task “</a:t>
            </a:r>
            <a:r>
              <a:rPr lang="en-US" sz="1800" dirty="0" err="1">
                <a:solidFill>
                  <a:schemeClr val="tx1"/>
                </a:solidFill>
              </a:rPr>
              <a:t>populate_sdk_ext</a:t>
            </a:r>
            <a:r>
              <a:rPr lang="en-US" sz="1800" dirty="0">
                <a:solidFill>
                  <a:schemeClr val="tx1"/>
                </a:solidFill>
              </a:rPr>
              <a:t>”. </a:t>
            </a:r>
            <a:r>
              <a:rPr lang="en-US" sz="1800" dirty="0" smtClean="0">
                <a:solidFill>
                  <a:schemeClr val="tx1"/>
                </a:solidFill>
              </a:rPr>
              <a:t>However, it is somehow happening later, and it is hard reading the code to determine when and where that is now occurring. We can use the event stream to help narrow down the candidates. </a:t>
            </a:r>
          </a:p>
          <a:p>
            <a:pPr lvl="1"/>
            <a:r>
              <a:rPr lang="en-US" sz="1600" dirty="0">
                <a:solidFill>
                  <a:schemeClr val="tx1"/>
                </a:solidFill>
              </a:rPr>
              <a:t>First, </a:t>
            </a:r>
            <a:r>
              <a:rPr lang="en-US" sz="1600" dirty="0" smtClean="0">
                <a:solidFill>
                  <a:schemeClr val="tx1"/>
                </a:solidFill>
              </a:rPr>
              <a:t>we add </a:t>
            </a:r>
            <a:r>
              <a:rPr lang="en-US" sz="1600" dirty="0">
                <a:solidFill>
                  <a:schemeClr val="tx1"/>
                </a:solidFill>
              </a:rPr>
              <a:t>a log call into the event read loop in “</a:t>
            </a:r>
            <a:r>
              <a:rPr lang="en-US" sz="1600" dirty="0" err="1">
                <a:solidFill>
                  <a:schemeClr val="tx1"/>
                </a:solidFill>
              </a:rPr>
              <a:t>bitbake</a:t>
            </a:r>
            <a:r>
              <a:rPr lang="en-US" sz="1600" dirty="0">
                <a:solidFill>
                  <a:schemeClr val="tx1"/>
                </a:solidFill>
              </a:rPr>
              <a:t>/lib/bb/</a:t>
            </a:r>
            <a:r>
              <a:rPr lang="en-US" sz="1600" dirty="0" err="1">
                <a:solidFill>
                  <a:schemeClr val="tx1"/>
                </a:solidFill>
              </a:rPr>
              <a:t>ui</a:t>
            </a:r>
            <a:r>
              <a:rPr lang="en-US" sz="1600" dirty="0">
                <a:solidFill>
                  <a:schemeClr val="tx1"/>
                </a:solidFill>
              </a:rPr>
              <a:t>/toasterui.py”. This will provide a log of the received events as they go by, and also reveal when the ESDK file is created.</a:t>
            </a:r>
          </a:p>
          <a:p>
            <a:pPr marL="0" indent="0">
              <a:buNone/>
            </a:pPr>
            <a:endParaRPr lang="en-US" sz="2800" dirty="0" smtClean="0">
              <a:solidFill>
                <a:schemeClr val="tx1"/>
              </a:solidFill>
            </a:endParaRPr>
          </a:p>
          <a:p>
            <a:r>
              <a:rPr lang="en-US" sz="1800" dirty="0" smtClean="0">
                <a:solidFill>
                  <a:schemeClr val="tx1"/>
                </a:solidFill>
              </a:rPr>
              <a:t>I </a:t>
            </a:r>
            <a:r>
              <a:rPr lang="en-US" sz="1800" dirty="0">
                <a:solidFill>
                  <a:schemeClr val="tx1"/>
                </a:solidFill>
              </a:rPr>
              <a:t>then run a build (in the Toaster context):</a:t>
            </a:r>
          </a:p>
          <a:p>
            <a:endParaRPr lang="en-US" sz="1800" dirty="0" smtClean="0">
              <a:solidFill>
                <a:schemeClr val="tx1"/>
              </a:solidFill>
            </a:endParaRPr>
          </a:p>
        </p:txBody>
      </p:sp>
      <p:sp>
        <p:nvSpPr>
          <p:cNvPr id="7" name="Rectangle 6"/>
          <p:cNvSpPr/>
          <p:nvPr/>
        </p:nvSpPr>
        <p:spPr bwMode="auto">
          <a:xfrm>
            <a:off x="738130" y="4876611"/>
            <a:ext cx="7689774" cy="71793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logger.info</a:t>
            </a:r>
            <a:r>
              <a:rPr lang="en-US" sz="1400" b="1" dirty="0" smtClean="0">
                <a:latin typeface="Courier New" panose="02070309020205020404" pitchFamily="49" charset="0"/>
                <a:cs typeface="Courier New" panose="02070309020205020404" pitchFamily="49" charset="0"/>
              </a:rPr>
              <a:t>(“FOO:"+</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(event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str</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os.path.isfile</a:t>
            </a:r>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path_to_esdk_file</a:t>
            </a:r>
            <a:r>
              <a:rPr lang="en-US" sz="1400" b="1"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15498063"/>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Using Events for debugging </a:t>
            </a:r>
            <a:r>
              <a:rPr lang="en-US" sz="2800" dirty="0" err="1" smtClean="0"/>
              <a:t>bitbake</a:t>
            </a:r>
            <a:r>
              <a:rPr lang="en-US" sz="2800" dirty="0" smtClean="0"/>
              <a:t>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25551"/>
            <a:ext cx="8233186" cy="5504285"/>
          </a:xfrm>
        </p:spPr>
        <p:txBody>
          <a:bodyPr/>
          <a:lstStyle/>
          <a:p>
            <a:pPr lvl="1"/>
            <a:r>
              <a:rPr lang="en-US" sz="1800" dirty="0" smtClean="0">
                <a:solidFill>
                  <a:schemeClr val="tx1"/>
                </a:solidFill>
              </a:rPr>
              <a:t>Second, we then run a build (in the Toaster context) and collect the events:</a:t>
            </a:r>
          </a:p>
          <a:p>
            <a:endParaRPr lang="en-US" sz="2000" dirty="0" smtClean="0">
              <a:solidFill>
                <a:schemeClr val="tx1"/>
              </a:solidFill>
            </a:endParaRPr>
          </a:p>
          <a:p>
            <a:pPr lvl="1"/>
            <a:r>
              <a:rPr lang="en-US" sz="1800" dirty="0" smtClean="0">
                <a:solidFill>
                  <a:schemeClr val="tx1"/>
                </a:solidFill>
              </a:rPr>
              <a:t>Third, we </a:t>
            </a:r>
            <a:r>
              <a:rPr lang="en-US" sz="2000" dirty="0" smtClean="0">
                <a:solidFill>
                  <a:schemeClr val="tx1"/>
                </a:solidFill>
              </a:rPr>
              <a:t>examine the log to find when the file’s state changed.</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lvl="1"/>
            <a:r>
              <a:rPr lang="en-US" sz="2000" dirty="0" smtClean="0">
                <a:solidFill>
                  <a:schemeClr val="tx1"/>
                </a:solidFill>
              </a:rPr>
              <a:t>We see that the existing ESDK file was removed </a:t>
            </a:r>
            <a:r>
              <a:rPr lang="en-US" sz="2000" dirty="0">
                <a:solidFill>
                  <a:schemeClr val="tx1"/>
                </a:solidFill>
              </a:rPr>
              <a:t>after “</a:t>
            </a:r>
            <a:r>
              <a:rPr lang="en-US" sz="2000" dirty="0" err="1" smtClean="0">
                <a:solidFill>
                  <a:schemeClr val="tx1"/>
                </a:solidFill>
              </a:rPr>
              <a:t>bb.event.DepTreeGenerated</a:t>
            </a:r>
            <a:r>
              <a:rPr lang="en-US" sz="2000" dirty="0" smtClean="0">
                <a:solidFill>
                  <a:schemeClr val="tx1"/>
                </a:solidFill>
              </a:rPr>
              <a:t>”, and placed </a:t>
            </a:r>
            <a:r>
              <a:rPr lang="en-US" sz="2000" dirty="0">
                <a:solidFill>
                  <a:schemeClr val="tx1"/>
                </a:solidFill>
              </a:rPr>
              <a:t>after “</a:t>
            </a:r>
            <a:r>
              <a:rPr lang="en-US" sz="2000" dirty="0" err="1" smtClean="0">
                <a:solidFill>
                  <a:schemeClr val="tx1"/>
                </a:solidFill>
              </a:rPr>
              <a:t>sstate</a:t>
            </a:r>
            <a:r>
              <a:rPr lang="en-US" sz="2000" dirty="0" smtClean="0">
                <a:solidFill>
                  <a:schemeClr val="tx1"/>
                </a:solidFill>
              </a:rPr>
              <a:t>-build-</a:t>
            </a:r>
            <a:r>
              <a:rPr lang="en-US" sz="2000" dirty="0" err="1" smtClean="0">
                <a:solidFill>
                  <a:schemeClr val="tx1"/>
                </a:solidFill>
              </a:rPr>
              <a:t>populate_sdk_ext</a:t>
            </a:r>
            <a:r>
              <a:rPr lang="en-US" sz="2000" dirty="0" smtClean="0">
                <a:solidFill>
                  <a:schemeClr val="tx1"/>
                </a:solidFill>
              </a:rPr>
              <a:t>”. In other words it was moved out </a:t>
            </a:r>
            <a:r>
              <a:rPr lang="en-US" sz="2000" dirty="0">
                <a:solidFill>
                  <a:schemeClr val="tx1"/>
                </a:solidFill>
              </a:rPr>
              <a:t>of </a:t>
            </a:r>
            <a:r>
              <a:rPr lang="en-US" sz="2000" dirty="0" smtClean="0">
                <a:solidFill>
                  <a:schemeClr val="tx1"/>
                </a:solidFill>
              </a:rPr>
              <a:t>the main “</a:t>
            </a:r>
            <a:r>
              <a:rPr lang="en-US" sz="2000" dirty="0" err="1" smtClean="0">
                <a:solidFill>
                  <a:schemeClr val="tx1"/>
                </a:solidFill>
              </a:rPr>
              <a:t>populate_sdk_ext</a:t>
            </a:r>
            <a:r>
              <a:rPr lang="en-US" sz="2000" dirty="0" smtClean="0">
                <a:solidFill>
                  <a:schemeClr val="tx1"/>
                </a:solidFill>
              </a:rPr>
              <a:t>” task and into its </a:t>
            </a:r>
            <a:r>
              <a:rPr lang="en-US" sz="2000" dirty="0" err="1" smtClean="0">
                <a:solidFill>
                  <a:schemeClr val="tx1"/>
                </a:solidFill>
              </a:rPr>
              <a:t>sstate</a:t>
            </a:r>
            <a:r>
              <a:rPr lang="en-US" sz="2000" dirty="0" smtClean="0">
                <a:solidFill>
                  <a:schemeClr val="tx1"/>
                </a:solidFill>
              </a:rPr>
              <a:t> task. QED.</a:t>
            </a:r>
          </a:p>
        </p:txBody>
      </p:sp>
      <p:sp>
        <p:nvSpPr>
          <p:cNvPr id="5" name="Rectangle 4"/>
          <p:cNvSpPr/>
          <p:nvPr/>
        </p:nvSpPr>
        <p:spPr bwMode="auto">
          <a:xfrm>
            <a:off x="493924" y="1238169"/>
            <a:ext cx="7921128" cy="43332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bitbake</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do_populate_sdk_ext</a:t>
            </a:r>
            <a:r>
              <a:rPr lang="en-US" sz="1400" b="1" dirty="0" smtClean="0">
                <a:latin typeface="Courier New" panose="02070309020205020404" pitchFamily="49" charset="0"/>
                <a:cs typeface="Courier New" panose="02070309020205020404" pitchFamily="49" charset="0"/>
              </a:rPr>
              <a:t> &gt; my_eventlog.txt</a:t>
            </a:r>
            <a:endParaRPr lang="en-US" sz="1400" b="1" dirty="0">
              <a:latin typeface="Courier New" panose="02070309020205020404" pitchFamily="49" charset="0"/>
              <a:cs typeface="Courier New" panose="02070309020205020404" pitchFamily="49" charset="0"/>
            </a:endParaRPr>
          </a:p>
        </p:txBody>
      </p:sp>
      <p:sp>
        <p:nvSpPr>
          <p:cNvPr id="7" name="Rectangle 6"/>
          <p:cNvSpPr/>
          <p:nvPr/>
        </p:nvSpPr>
        <p:spPr bwMode="auto">
          <a:xfrm>
            <a:off x="493924" y="2271969"/>
            <a:ext cx="7921128" cy="19178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bb.event.DepTreeGenerated</a:t>
            </a:r>
            <a:r>
              <a:rPr lang="en-US" sz="1200" b="1" dirty="0">
                <a:latin typeface="Courier New" panose="02070309020205020404" pitchFamily="49" charset="0"/>
                <a:cs typeface="Courier New" panose="02070309020205020404" pitchFamily="49" charset="0"/>
              </a:rPr>
              <a:t> object at 0x7f94ec829710&gt;,True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 object at 0x7f94ec829358&gt;,</a:t>
            </a:r>
            <a:r>
              <a:rPr lang="en-US" sz="1400" b="1" dirty="0">
                <a:solidFill>
                  <a:srgbClr val="FF0000"/>
                </a:solidFill>
                <a:latin typeface="Courier New" panose="02070309020205020404" pitchFamily="49" charset="0"/>
                <a:cs typeface="Courier New" panose="02070309020205020404" pitchFamily="49" charset="0"/>
              </a:rPr>
              <a: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 "Executing </a:t>
            </a:r>
            <a:r>
              <a:rPr lang="en-US" sz="1200" b="1" dirty="0" err="1">
                <a:latin typeface="Courier New" panose="02070309020205020404" pitchFamily="49" charset="0"/>
                <a:cs typeface="Courier New" panose="02070309020205020404" pitchFamily="49" charset="0"/>
              </a:rPr>
              <a:t>buildhistory_get_extra_sdkinfo</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BitBake.Main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sstate</a:t>
            </a:r>
            <a:r>
              <a:rPr lang="en-US" sz="1200" b="1" dirty="0">
                <a:latin typeface="Courier New" panose="02070309020205020404" pitchFamily="49" charset="0"/>
                <a:cs typeface="Courier New" panose="02070309020205020404" pitchFamily="49" charset="0"/>
              </a:rPr>
              <a:t>-build-</a:t>
            </a:r>
            <a:r>
              <a:rPr lang="en-US" sz="1200" b="1" dirty="0" err="1">
                <a:latin typeface="Courier New" panose="02070309020205020404" pitchFamily="49" charset="0"/>
                <a:cs typeface="Courier New" panose="02070309020205020404" pitchFamily="49" charset="0"/>
              </a:rPr>
              <a:t>populate_sdk_ext</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bb.build.TaskSucceeded</a:t>
            </a:r>
            <a:r>
              <a:rPr lang="en-US" sz="1200" b="1" dirty="0">
                <a:latin typeface="Courier New" panose="02070309020205020404" pitchFamily="49" charset="0"/>
                <a:cs typeface="Courier New" panose="02070309020205020404" pitchFamily="49" charset="0"/>
              </a:rPr>
              <a:t> object at 0x7f94e7f5f358&gt;,</a:t>
            </a:r>
            <a:r>
              <a:rPr lang="en-US" sz="1400" b="1" dirty="0" smtClean="0">
                <a:solidFill>
                  <a:srgbClr val="00B050"/>
                </a:solidFill>
                <a:latin typeface="Courier New" panose="02070309020205020404" pitchFamily="49" charset="0"/>
                <a:cs typeface="Courier New" panose="02070309020205020404" pitchFamily="49" charset="0"/>
              </a:rPr>
              <a:t>True</a:t>
            </a:r>
            <a:endParaRPr lang="en-US" sz="1200" b="1" dirty="0" smtClean="0">
              <a:solidFill>
                <a:srgbClr val="00B050"/>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175653"/>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32684"/>
            <a:ext cx="7244399" cy="959941"/>
          </a:xfrm>
        </p:spPr>
        <p:txBody>
          <a:bodyPr/>
          <a:lstStyle/>
          <a:p>
            <a:pPr eaLnBrk="1" hangingPunct="1">
              <a:spcBef>
                <a:spcPts val="900"/>
              </a:spcBef>
            </a:pPr>
            <a:r>
              <a:rPr lang="en-US" sz="2400" dirty="0" smtClean="0">
                <a:latin typeface="Arial" charset="0"/>
              </a:rPr>
              <a:t>Bonus Example 5: Toaster</a:t>
            </a:r>
            <a:endParaRPr lang="en-US" sz="2400" dirty="0">
              <a:latin typeface="Arial" charset="0"/>
            </a:endParaRPr>
          </a:p>
        </p:txBody>
      </p:sp>
    </p:spTree>
    <p:extLst>
      <p:ext uri="{BB962C8B-B14F-4D97-AF65-F5344CB8AC3E}">
        <p14:creationId xmlns:p14="http://schemas.microsoft.com/office/powerpoint/2010/main" val="34688142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endParaRPr lang="en-US" dirty="0" smtClean="0">
              <a:latin typeface="Arial" charset="0"/>
            </a:endParaRPr>
          </a:p>
          <a:p>
            <a:pPr eaLnBrk="1" hangingPunct="1">
              <a:spcBef>
                <a:spcPts val="900"/>
              </a:spcBef>
            </a:pPr>
            <a:r>
              <a:rPr lang="en-US" dirty="0">
                <a:cs typeface="Arial" charset="0"/>
              </a:rPr>
              <a:t>Tim </a:t>
            </a:r>
            <a:r>
              <a:rPr lang="en-US" dirty="0" err="1">
                <a:cs typeface="Arial" charset="0"/>
              </a:rPr>
              <a:t>Orling</a:t>
            </a:r>
            <a:endParaRPr lang="en-US" dirty="0">
              <a:latin typeface="Arial" charset="0"/>
            </a:endParaRPr>
          </a:p>
        </p:txBody>
      </p:sp>
    </p:spTree>
    <p:extLst>
      <p:ext uri="{BB962C8B-B14F-4D97-AF65-F5344CB8AC3E}">
        <p14:creationId xmlns:p14="http://schemas.microsoft.com/office/powerpoint/2010/main" val="3459670536"/>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solidFill>
                  <a:schemeClr val="tx1"/>
                </a:solidFill>
              </a:rPr>
              <a:t>There are many existing analytic views in Toaster</a:t>
            </a:r>
          </a:p>
          <a:p>
            <a:r>
              <a:rPr lang="en-US" sz="2000" dirty="0" smtClean="0"/>
              <a:t>Start the Toaster GUI in the build directory (with open ports)</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dirty="0" smtClean="0"/>
              <a:t>On your host, open your browser to:</a:t>
            </a:r>
            <a:br>
              <a:rPr lang="en-US" dirty="0" smtClean="0"/>
            </a:br>
            <a:r>
              <a:rPr lang="en-US" dirty="0" smtClean="0"/>
              <a:t/>
            </a:r>
            <a:br>
              <a:rPr lang="en-US" dirty="0" smtClean="0"/>
            </a:br>
            <a:r>
              <a:rPr lang="en-US" b="0" dirty="0" smtClean="0">
                <a:solidFill>
                  <a:schemeClr val="tx1"/>
                </a:solidFill>
                <a:latin typeface="+mn-lt"/>
              </a:rPr>
              <a:t>http</a:t>
            </a:r>
            <a:r>
              <a:rPr lang="en-US" b="0" dirty="0">
                <a:solidFill>
                  <a:schemeClr val="tx1"/>
                </a:solidFill>
                <a:latin typeface="+mn-lt"/>
              </a:rPr>
              <a:t>://</a:t>
            </a:r>
            <a:r>
              <a:rPr lang="en-US" b="0" dirty="0">
                <a:solidFill>
                  <a:schemeClr val="tx1"/>
                </a:solidFill>
                <a:latin typeface="+mn-lt"/>
                <a:cs typeface="Courier New" panose="02070309020205020404" pitchFamily="49" charset="0"/>
              </a:rPr>
              <a:t>devday-a.yocto.io:30000</a:t>
            </a:r>
            <a:r>
              <a:rPr lang="en-US" b="0" dirty="0">
                <a:solidFill>
                  <a:srgbClr val="F37021"/>
                </a:solidFill>
                <a:latin typeface="+mn-lt"/>
                <a:cs typeface="Courier New" panose="02070309020205020404" pitchFamily="49" charset="0"/>
              </a:rPr>
              <a:t>(+your session number)</a:t>
            </a:r>
          </a:p>
          <a:p>
            <a:r>
              <a:rPr lang="en-US" sz="2000" dirty="0" smtClean="0"/>
              <a:t>Click on “All Builds”, and select a build</a:t>
            </a:r>
          </a:p>
          <a:p>
            <a:r>
              <a:rPr lang="en-US" sz="2000" dirty="0" smtClean="0"/>
              <a:t>Click on “Time”, “CPU Usage”, and “Disk I/O”</a:t>
            </a:r>
          </a:p>
          <a:p>
            <a:r>
              <a:rPr lang="en-US" sz="2000" dirty="0" smtClean="0"/>
              <a:t>Click on “Tasks”, and see the task order and cache usage</a:t>
            </a:r>
            <a:br>
              <a:rPr lang="en-US" sz="2000" dirty="0" smtClean="0"/>
            </a:br>
            <a:r>
              <a:rPr lang="en-US" sz="2000" dirty="0" smtClean="0"/>
              <a:t/>
            </a:r>
            <a:br>
              <a:rPr lang="en-US" sz="2000" dirty="0" smtClean="0"/>
            </a:br>
            <a:endParaRPr lang="en-US" sz="1800" dirty="0"/>
          </a:p>
        </p:txBody>
      </p:sp>
      <p:sp>
        <p:nvSpPr>
          <p:cNvPr id="5" name="Rectangle 4"/>
          <p:cNvSpPr/>
          <p:nvPr/>
        </p:nvSpPr>
        <p:spPr bwMode="auto">
          <a:xfrm>
            <a:off x="776469" y="1912374"/>
            <a:ext cx="7780677" cy="53057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2000" b="1" dirty="0">
                <a:solidFill>
                  <a:srgbClr val="0070C0"/>
                </a:solidFill>
              </a:rPr>
              <a:t>source toaster start </a:t>
            </a:r>
            <a:r>
              <a:rPr lang="en-US" sz="2000" b="1" dirty="0" err="1" smtClean="0">
                <a:solidFill>
                  <a:srgbClr val="0070C0"/>
                </a:solidFill>
              </a:rPr>
              <a:t>webport</a:t>
            </a:r>
            <a:r>
              <a:rPr lang="en-US" sz="2000" b="1" dirty="0" smtClean="0">
                <a:solidFill>
                  <a:srgbClr val="0070C0"/>
                </a:solidFill>
              </a:rPr>
              <a:t>=0.0.0.0:8000</a:t>
            </a:r>
            <a:endParaRPr lang="en-US" sz="2000" b="1" dirty="0">
              <a:solidFill>
                <a:srgbClr val="0070C0"/>
              </a:solidFill>
            </a:endParaRPr>
          </a:p>
        </p:txBody>
      </p:sp>
    </p:spTree>
    <p:extLst>
      <p:ext uri="{BB962C8B-B14F-4D97-AF65-F5344CB8AC3E}">
        <p14:creationId xmlns:p14="http://schemas.microsoft.com/office/powerpoint/2010/main" val="2047091200"/>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smtClean="0"/>
              <a:t>Existing Toaster Analytics</a:t>
            </a:r>
            <a:r>
              <a:rPr lang="en-US" sz="2800" dirty="0"/>
              <a:t/>
            </a:r>
            <a:br>
              <a:rPr lang="en-US" sz="2800" dirty="0"/>
            </a:br>
            <a:endParaRPr lang="en-US" dirty="0"/>
          </a:p>
        </p:txBody>
      </p:sp>
      <p:sp>
        <p:nvSpPr>
          <p:cNvPr id="4" name="Content Placeholder 3"/>
          <p:cNvSpPr>
            <a:spLocks noGrp="1"/>
          </p:cNvSpPr>
          <p:nvPr>
            <p:ph sz="quarter" idx="13"/>
          </p:nvPr>
        </p:nvSpPr>
        <p:spPr>
          <a:xfrm>
            <a:off x="427588" y="757755"/>
            <a:ext cx="8233186" cy="5504285"/>
          </a:xfrm>
        </p:spPr>
        <p:txBody>
          <a:bodyPr/>
          <a:lstStyle/>
          <a:p>
            <a:r>
              <a:rPr lang="en-US" sz="1800" dirty="0" smtClean="0"/>
              <a:t>The Toaster GUI already provides analytical data on builds, for example on </a:t>
            </a:r>
            <a:r>
              <a:rPr lang="en-US" sz="1800" dirty="0" err="1" smtClean="0"/>
              <a:t>sstate</a:t>
            </a:r>
            <a:r>
              <a:rPr lang="en-US" sz="1800" dirty="0" smtClean="0"/>
              <a:t> cache success rate, task execution time, CPU usage, and Disk I/O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74" y="2003186"/>
            <a:ext cx="8196549" cy="3938711"/>
          </a:xfrm>
          <a:prstGeom prst="rect">
            <a:avLst/>
          </a:prstGeom>
          <a:ln w="12700">
            <a:solidFill>
              <a:schemeClr val="tx1"/>
            </a:solidFill>
          </a:ln>
        </p:spPr>
      </p:pic>
    </p:spTree>
    <p:extLst>
      <p:ext uri="{BB962C8B-B14F-4D97-AF65-F5344CB8AC3E}">
        <p14:creationId xmlns:p14="http://schemas.microsoft.com/office/powerpoint/2010/main" val="2240770724"/>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6"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smtClean="0"/>
              <a:t>Kernel And Security Open Forum</a:t>
            </a:r>
          </a:p>
          <a:p>
            <a:pPr eaLnBrk="1" hangingPunct="1">
              <a:spcBef>
                <a:spcPts val="900"/>
              </a:spcBef>
            </a:pPr>
            <a:r>
              <a:rPr lang="en-US" dirty="0" smtClean="0"/>
              <a:t>Staff</a:t>
            </a:r>
          </a:p>
        </p:txBody>
      </p:sp>
    </p:spTree>
    <p:extLst>
      <p:ext uri="{BB962C8B-B14F-4D97-AF65-F5344CB8AC3E}">
        <p14:creationId xmlns:p14="http://schemas.microsoft.com/office/powerpoint/2010/main" val="908522576"/>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1800" b="0" dirty="0" smtClean="0"/>
              <a:t>Is the YP-2.2 kernel already obsolete?</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2.xml><?xml version="1.0" encoding="utf-8"?>
<ds:datastoreItem xmlns:ds="http://schemas.openxmlformats.org/officeDocument/2006/customXml" ds:itemID="{14A94C8E-3E2B-4AD9-8D67-7815198BE085}">
  <ds:schemaRefs>
    <ds:schemaRef ds:uri="http://schemas.microsoft.com/office/2006/documentManagement/types"/>
    <ds:schemaRef ds:uri="http://www.w3.org/XML/1998/namespace"/>
    <ds:schemaRef ds:uri="http://purl.org/dc/terms/"/>
    <ds:schemaRef ds:uri="http://purl.org/dc/elements/1.1/"/>
    <ds:schemaRef ds:uri="http://purl.org/dc/dcmityp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50796</TotalTime>
  <Words>7017</Words>
  <Application>Microsoft Office PowerPoint</Application>
  <PresentationFormat>On-screen Show (4:3)</PresentationFormat>
  <Paragraphs>1128</Paragraphs>
  <Slides>116</Slides>
  <Notes>22</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YoctoTemplate_1</vt:lpstr>
      <vt:lpstr>Advanced Class  </vt:lpstr>
      <vt:lpstr>Advanced Class</vt:lpstr>
      <vt:lpstr>Agenda – The Advanced Class</vt:lpstr>
      <vt:lpstr>Activity One</vt:lpstr>
      <vt:lpstr>Notes for the Advanced Class:</vt:lpstr>
      <vt:lpstr>Yocto Project Dev Day Lab Setup</vt:lpstr>
      <vt:lpstr>FYI: How class project was prepared</vt:lpstr>
      <vt:lpstr>NOTE: Clean Shells!</vt:lpstr>
      <vt:lpstr>Activity Two</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 </vt:lpstr>
      <vt:lpstr>What We Are Going To Do</vt:lpstr>
      <vt:lpstr>Activity Setup</vt:lpstr>
      <vt:lpstr>Activity Setup - Continued</vt:lpstr>
      <vt:lpstr>Packaging</vt:lpstr>
      <vt:lpstr>Package Splitting</vt:lpstr>
      <vt:lpstr>Package Splitting - Continued</vt:lpstr>
      <vt:lpstr>Packaging QA</vt:lpstr>
      <vt:lpstr>Example – The Fibonacci Library</vt:lpstr>
      <vt:lpstr>Example – The Fibonacci Library (continued)</vt:lpstr>
      <vt:lpstr>Package Installation Scripts</vt:lpstr>
      <vt:lpstr>Example – Conditionally running ldconfig</vt:lpstr>
      <vt:lpstr>Installation for Packaging</vt:lpstr>
      <vt:lpstr>Debugging Packaging</vt:lpstr>
      <vt:lpstr>Package Architecture</vt:lpstr>
      <vt:lpstr>System Services</vt:lpstr>
      <vt:lpstr>Example – The Fibonacci Server</vt:lpstr>
      <vt:lpstr>Changing the System Manager</vt:lpstr>
      <vt:lpstr>Activity Five</vt:lpstr>
      <vt:lpstr>Activity Six</vt:lpstr>
      <vt:lpstr>Activity Seven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Activity Seven</vt:lpstr>
      <vt:lpstr>Activity Nine</vt:lpstr>
      <vt:lpstr>Activity Ten</vt:lpstr>
      <vt:lpstr>Introduction</vt:lpstr>
      <vt:lpstr>The Problem Space (as I see it)</vt:lpstr>
      <vt:lpstr>The Problem Space (2)</vt:lpstr>
      <vt:lpstr>Toaster Analytics – Intermediate Data Example </vt:lpstr>
      <vt:lpstr>Overview of Available Events  </vt:lpstr>
      <vt:lpstr>Event Clients (you are already an event user!) </vt:lpstr>
      <vt:lpstr>Event Database</vt:lpstr>
      <vt:lpstr>Example Event Database with CI Builders</vt:lpstr>
      <vt:lpstr>Adding Build Data to the Event Database </vt:lpstr>
      <vt:lpstr>Example 1: Custom command line analytic tool</vt:lpstr>
      <vt:lpstr>Minimal Event Database Python Script </vt:lpstr>
      <vt:lpstr>Full Feature Event Database Python Script</vt:lpstr>
      <vt:lpstr>Task and Recipe Build Analysis Script </vt:lpstr>
      <vt:lpstr>Histogram of Parallel Task/Recipe Execution (‘d’) </vt:lpstr>
      <vt:lpstr>Histogram of Overlapping Task/Recipe Execution </vt:lpstr>
      <vt:lpstr>Initial Results</vt:lpstr>
      <vt:lpstr>Initial Results</vt:lpstr>
      <vt:lpstr>Initial Results</vt:lpstr>
      <vt:lpstr>Sample HTML Output of Task Overlap </vt:lpstr>
      <vt:lpstr>Example 2: Custom Event Interface (knice)</vt:lpstr>
      <vt:lpstr>Custom Event UI  </vt:lpstr>
      <vt:lpstr>Custom Event UI (2)  </vt:lpstr>
      <vt:lpstr>Resources  </vt:lpstr>
      <vt:lpstr>Bonus Example 3: Custom event types</vt:lpstr>
      <vt:lpstr>Custom events  </vt:lpstr>
      <vt:lpstr>Bonus Example 4: Debugging coincident data in bitbake</vt:lpstr>
      <vt:lpstr>Using Events for debugging bitbake  </vt:lpstr>
      <vt:lpstr>Using Events for debugging bitbake (2)  </vt:lpstr>
      <vt:lpstr>Bonus Example 5: Toaster</vt:lpstr>
      <vt:lpstr>Adding Build Data to the Event Database </vt:lpstr>
      <vt:lpstr>Existing Toaster Analytics </vt:lpstr>
      <vt:lpstr>Activity Nine</vt:lpstr>
      <vt:lpstr>Open Topics</vt:lpstr>
      <vt:lpstr>Open Topics</vt:lpstr>
      <vt:lpstr>Questions and Answers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Dragon Board SD Card Prep</vt:lpstr>
      <vt:lpstr>Beagle Bone SD Card Prep</vt:lpstr>
      <vt:lpstr>Bonus Activity</vt:lpstr>
      <vt:lpstr>Introduction</vt:lpstr>
      <vt:lpstr>What we’ll be doing</vt:lpstr>
      <vt:lpstr>Node.js and Open Embedded</vt:lpstr>
      <vt:lpstr>Using devtool to generate recipe</vt:lpstr>
      <vt:lpstr>Under the hood</vt:lpstr>
      <vt:lpstr>Building and deploying</vt:lpstr>
      <vt:lpstr>Running on target</vt:lpstr>
      <vt:lpstr>Developing on target</vt:lpstr>
      <vt:lpstr>Create NPM module on target</vt:lpstr>
      <vt:lpstr>Create package for your application</vt:lpstr>
      <vt:lpstr>Build, deploy and run application</vt:lpstr>
      <vt:lpstr>Keep in Touch</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708</cp:revision>
  <dcterms:created xsi:type="dcterms:W3CDTF">2014-10-15T17:08:45Z</dcterms:created>
  <dcterms:modified xsi:type="dcterms:W3CDTF">2017-10-15T21:49:22Z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