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21"/>
  </p:notesMasterIdLst>
  <p:sldIdLst>
    <p:sldId id="256" r:id="rId2"/>
    <p:sldId id="258" r:id="rId3"/>
    <p:sldId id="279" r:id="rId4"/>
    <p:sldId id="262" r:id="rId5"/>
    <p:sldId id="281" r:id="rId6"/>
    <p:sldId id="282" r:id="rId7"/>
    <p:sldId id="284" r:id="rId8"/>
    <p:sldId id="283" r:id="rId9"/>
    <p:sldId id="280" r:id="rId10"/>
    <p:sldId id="286" r:id="rId11"/>
    <p:sldId id="287" r:id="rId12"/>
    <p:sldId id="288" r:id="rId13"/>
    <p:sldId id="285" r:id="rId14"/>
    <p:sldId id="291" r:id="rId15"/>
    <p:sldId id="290" r:id="rId16"/>
    <p:sldId id="292" r:id="rId17"/>
    <p:sldId id="289" r:id="rId18"/>
    <p:sldId id="259" r:id="rId19"/>
    <p:sldId id="278" r:id="rId20"/>
  </p:sldIdLst>
  <p:sldSz cx="9144000" cy="5143500" type="screen16x9"/>
  <p:notesSz cx="6858000" cy="9144000"/>
  <p:embeddedFontLst>
    <p:embeddedFont>
      <p:font typeface="Lato Light" panose="020F0502020204030203" pitchFamily="34" charset="0"/>
      <p:regular r:id="rId22"/>
      <p:italic r:id="rId23"/>
    </p:embeddedFont>
    <p:embeddedFont>
      <p:font typeface="Lato Hairline" panose="020B060402020202020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  <p:embeddedFont>
      <p:font typeface="Exo Thin" panose="020B0604020202020204" charset="0"/>
      <p:regular r:id="rId36"/>
      <p:bold r:id="rId37"/>
      <p:italic r:id="rId38"/>
      <p:boldItalic r:id="rId39"/>
    </p:embeddedFont>
    <p:embeddedFont>
      <p:font typeface="Lato" panose="020F0502020204030203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60">
          <p15:clr>
            <a:srgbClr val="A4A3A4"/>
          </p15:clr>
        </p15:guide>
        <p15:guide id="2" pos="28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E8336C-4BD2-40C7-8C17-1A70B05CE9A2}" v="892" dt="2020-07-01T20:44:37.192"/>
  </p1510:revLst>
</p1510:revInfo>
</file>

<file path=ppt/tableStyles.xml><?xml version="1.0" encoding="utf-8"?>
<a:tblStyleLst xmlns:a="http://schemas.openxmlformats.org/drawingml/2006/main" def="{91944859-A6D1-40A8-A273-7F3E48F424B9}">
  <a:tblStyle styleId="{91944859-A6D1-40A8-A273-7F3E48F424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8" d="100"/>
          <a:sy n="98" d="100"/>
        </p:scale>
        <p:origin x="-462" y="6"/>
      </p:cViewPr>
      <p:guideLst>
        <p:guide orient="horz" pos="660"/>
        <p:guide pos="288"/>
        <p:guide pos="54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14541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3111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6877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1bf2a1947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1bf2a1947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71bf2a1947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9901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9513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8750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9528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13121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1bf2a1947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1bf2a1947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71bf2a1947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44062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9d234715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9d234715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g89d2347153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3c127a5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3c127a5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33c127a5e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5792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1bf2a1947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1bf2a1947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71bf2a1947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2710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4331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1415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1107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1bf2a1947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1bf2a1947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71bf2a1947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684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Slide">
  <p:cSld name="Title_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4554036" y="2082363"/>
            <a:ext cx="4157100" cy="12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4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554033" y="3432343"/>
            <a:ext cx="41571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2200"/>
              <a:buFont typeface="Courier"/>
              <a:buNone/>
              <a:defRPr sz="2200" b="1" i="0" u="none" strike="noStrike" cap="none">
                <a:solidFill>
                  <a:srgbClr val="8E9193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2200"/>
              <a:buFont typeface="Courier"/>
              <a:buNone/>
              <a:defRPr sz="2200" b="1" i="0" u="none" strike="noStrike" cap="none">
                <a:solidFill>
                  <a:srgbClr val="8E9193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4554538" y="4254103"/>
            <a:ext cx="4159200" cy="4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None/>
              <a:defRPr sz="180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ato"/>
              <a:buNone/>
              <a:defRPr sz="18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ato"/>
              <a:buNone/>
              <a:defRPr sz="180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"/>
              <a:buChar char="#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  <a:defRPr sz="180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AutoNum type="arabicPlain"/>
              <a:defRPr sz="180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•"/>
              <a:defRPr sz="180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4025" y="1044925"/>
            <a:ext cx="4157100" cy="1037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60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48853" y="1034653"/>
            <a:ext cx="82332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•"/>
              <a:defRPr sz="24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"/>
              <a:buChar char="•"/>
              <a:defRPr sz="2200" i="0" u="none" strike="noStrike" cap="none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"/>
              <a:buAutoNum type="arabicPlain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683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ato"/>
              <a:buChar char="•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Light"/>
              <a:buChar char="$"/>
              <a:defRPr sz="220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Light"/>
              <a:buChar char="#"/>
              <a:defRPr sz="220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AutoNum type="arabicPlain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_Option1">
  <p:cSld name="Divider_Option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1833055" y="2243581"/>
            <a:ext cx="68466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6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804988" y="3094435"/>
            <a:ext cx="68748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None/>
              <a:defRPr sz="240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"/>
              <a:buNone/>
              <a:defRPr sz="220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r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"/>
              <a:buNone/>
              <a:defRPr sz="220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ato"/>
              <a:buNone/>
              <a:defRPr sz="220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r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 Hairline"/>
              <a:buNone/>
              <a:defRPr sz="2200" b="0" i="0" u="none" strike="noStrike" cap="none">
                <a:solidFill>
                  <a:srgbClr val="FFFFFF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Hairline"/>
              <a:buChar char="#"/>
              <a:defRPr sz="2200" b="0" i="0" u="none" strike="noStrike" cap="none">
                <a:solidFill>
                  <a:schemeClr val="accent6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AutoNum type="arabicPlain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6711544" y="4845148"/>
            <a:ext cx="1970700" cy="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Yocto Project | The Linux Foundation</a:t>
            </a:r>
            <a:endParaRPr sz="80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_Option2">
  <p:cSld name="Divider_Option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31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AutoNum type="arabicPlain"/>
              <a:defRPr sz="2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ourier"/>
              <a:buChar char="$"/>
              <a:defRPr sz="22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ourier"/>
              <a:buChar char="#"/>
              <a:defRPr sz="22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AutoNum type="arabicPlain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1173655" y="3547240"/>
            <a:ext cx="7506000" cy="10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60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/>
          <p:nvPr/>
        </p:nvSpPr>
        <p:spPr>
          <a:xfrm>
            <a:off x="6711544" y="4845148"/>
            <a:ext cx="1970700" cy="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Yocto Project | The Linux Foundation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_Option3">
  <p:cSld name="Divider_Option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1833055" y="2243581"/>
            <a:ext cx="68466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i="0" u="none" strike="noStrike" cap="none">
                <a:solidFill>
                  <a:schemeClr val="lt1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1804988" y="3094435"/>
            <a:ext cx="68748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1pPr>
            <a:lvl2pPr marL="914400" marR="0" lvl="1" indent="-228600" algn="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i="0" u="none" strike="noStrike" cap="none">
                <a:solidFill>
                  <a:srgbClr val="FFFFFF"/>
                </a:solidFill>
              </a:defRPr>
            </a:lvl2pPr>
            <a:lvl3pPr marL="1371600" marR="0" lvl="2" indent="-228600" algn="r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 i="0" u="none" strike="noStrike" cap="none">
                <a:solidFill>
                  <a:srgbClr val="FFFFFF"/>
                </a:solidFill>
              </a:defRPr>
            </a:lvl3pPr>
            <a:lvl4pPr marL="1828800" marR="0" lvl="3" indent="-228600" algn="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i="0" u="none" strike="noStrike" cap="none">
                <a:solidFill>
                  <a:srgbClr val="FFFFFF"/>
                </a:solidFill>
              </a:defRPr>
            </a:lvl4pPr>
            <a:lvl5pPr marL="2286000" marR="0" lvl="4" indent="-228600" algn="r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"/>
              <a:buNone/>
              <a:defRPr sz="22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Light"/>
              <a:buChar char="#"/>
              <a:defRPr sz="220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AutoNum type="arabicPlain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/>
          <p:nvPr/>
        </p:nvSpPr>
        <p:spPr>
          <a:xfrm>
            <a:off x="6711544" y="4845148"/>
            <a:ext cx="1970700" cy="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Yocto Project | The Linux Foundation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_Option4">
  <p:cSld name="Divider_Option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31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AutoNum type="arabicPlain"/>
              <a:defRPr sz="2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ourier"/>
              <a:buChar char="$"/>
              <a:defRPr sz="22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ourier"/>
              <a:buChar char="#"/>
              <a:defRPr sz="22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AutoNum type="arabicPlain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1173655" y="3547240"/>
            <a:ext cx="7506000" cy="10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i="0" u="none" strike="noStrike" cap="none">
                <a:solidFill>
                  <a:srgbClr val="FFFFFF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/>
          <p:nvPr/>
        </p:nvSpPr>
        <p:spPr>
          <a:xfrm>
            <a:off x="6711544" y="4845148"/>
            <a:ext cx="1970700" cy="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Yocto Project | The Linux Foundation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">
  <p:cSld name="Final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1872922" y="1928921"/>
            <a:ext cx="5720700" cy="12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i="0" u="none" strike="noStrike" cap="none">
                <a:solidFill>
                  <a:srgbClr val="FFFFFF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pic>
        <p:nvPicPr>
          <p:cNvPr id="47" name="Google Shape;4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2075" y="4087725"/>
            <a:ext cx="3818475" cy="9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600" b="1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5613" y="1035051"/>
            <a:ext cx="8228100" cy="3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•"/>
              <a:defRPr sz="2400" b="1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"/>
              <a:buChar char="•"/>
              <a:defRPr sz="2200" i="0" u="none" strike="noStrike" cap="none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"/>
              <a:buAutoNum type="arabicPlain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683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ato"/>
              <a:buChar char="•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Hairline"/>
              <a:buChar char="$"/>
              <a:defRPr sz="2200" i="0" u="none" strike="noStrike" cap="none">
                <a:solidFill>
                  <a:schemeClr val="accent6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Hairline"/>
              <a:buChar char="#"/>
              <a:defRPr sz="2200" i="0" u="none" strike="noStrike" cap="none">
                <a:solidFill>
                  <a:schemeClr val="accent6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•"/>
              <a:defRPr sz="180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AutoNum type="arabicPlain"/>
              <a:defRPr sz="180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Light"/>
              <a:buChar char="•"/>
              <a:defRPr sz="180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/>
          <p:nvPr/>
        </p:nvSpPr>
        <p:spPr>
          <a:xfrm>
            <a:off x="88299" y="4811975"/>
            <a:ext cx="3618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6711544" y="4845148"/>
            <a:ext cx="1970700" cy="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Yocto Project</a:t>
            </a:r>
            <a:r>
              <a:rPr lang="en-US" sz="800" i="0" u="none" strike="noStrike" cap="none" baseline="30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®</a:t>
            </a:r>
            <a:r>
              <a:rPr lang="en-US" sz="8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| The Linux Foundation</a:t>
            </a:r>
            <a:r>
              <a:rPr lang="en-US" sz="800" i="0" u="none" strike="noStrike" cap="none" baseline="30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®</a:t>
            </a:r>
            <a:endParaRPr sz="800" i="0" u="none" strike="noStrike" cap="none" baseline="30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  <p:sldLayoutId id="2147483657" r:id="rId8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indRiver-OpenSourceLabs/ci-scripts/blob/master/start_devbuild.sh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indRiver-OpenSourceLabs/ci-scripts/blob/master/workspace_login.sh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s://www.youtube.com/user/TheYoctoProject/" TargetMode="External"/><Relationship Id="rId3" Type="http://schemas.openxmlformats.org/officeDocument/2006/relationships/hyperlink" Target="https://stackoverflow.com/search?q=yocto+project" TargetMode="External"/><Relationship Id="rId7" Type="http://schemas.openxmlformats.org/officeDocument/2006/relationships/hyperlink" Target="https://www.linkedin.com/company/yocto-project/" TargetMode="Externa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11" Type="http://schemas.openxmlformats.org/officeDocument/2006/relationships/hyperlink" Target="https://www.twitch.tv/yocto_project" TargetMode="External"/><Relationship Id="rId5" Type="http://schemas.openxmlformats.org/officeDocument/2006/relationships/hyperlink" Target="https://www.facebook.com/yoctoproject/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hyperlink" Target="https://twitter.com/yoctoproject" TargetMode="External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ctrTitle"/>
          </p:nvPr>
        </p:nvSpPr>
        <p:spPr>
          <a:xfrm>
            <a:off x="2054150" y="2082356"/>
            <a:ext cx="6657000" cy="12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/>
            <a:r>
              <a:rPr lang="en-US" dirty="0" err="1"/>
              <a:t>Yocto</a:t>
            </a:r>
            <a:r>
              <a:rPr lang="en-US" dirty="0"/>
              <a:t> Project</a:t>
            </a:r>
            <a:r>
              <a:rPr lang="en-US" baseline="30000" dirty="0"/>
              <a:t>®</a:t>
            </a:r>
            <a:r>
              <a:rPr lang="en-US" dirty="0"/>
              <a:t> CI/CD Developer Workflow</a:t>
            </a:r>
            <a:endParaRPr sz="2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2"/>
          <p:cNvSpPr txBox="1">
            <a:spLocks noGrp="1"/>
          </p:cNvSpPr>
          <p:nvPr>
            <p:ph type="subTitle" idx="1"/>
          </p:nvPr>
        </p:nvSpPr>
        <p:spPr>
          <a:xfrm>
            <a:off x="2173700" y="3432338"/>
            <a:ext cx="65376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r">
              <a:spcBef>
                <a:spcPts val="0"/>
              </a:spcBef>
            </a:pPr>
            <a:r>
              <a:rPr lang="en-US" dirty="0"/>
              <a:t>Konrad Scherer, Wind River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2"/>
          </p:nvPr>
        </p:nvSpPr>
        <p:spPr>
          <a:xfrm>
            <a:off x="1741251" y="4254103"/>
            <a:ext cx="6972487" cy="49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135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dirty="0" err="1"/>
              <a:t>Yocto</a:t>
            </a:r>
            <a:r>
              <a:rPr lang="en-US" dirty="0"/>
              <a:t> Project </a:t>
            </a:r>
            <a:r>
              <a:rPr lang="en-US" dirty="0" err="1"/>
              <a:t>DevDay</a:t>
            </a:r>
            <a:r>
              <a:rPr lang="en-US" dirty="0"/>
              <a:t> </a:t>
            </a:r>
            <a:r>
              <a:rPr lang="en-US" i="1" dirty="0"/>
              <a:t>Virtual</a:t>
            </a:r>
            <a:r>
              <a:rPr lang="en-US" dirty="0"/>
              <a:t>, North America, 2020</a:t>
            </a:r>
            <a:endParaRPr dirty="0"/>
          </a:p>
          <a:p>
            <a:pPr marL="0" lvl="0" indent="0" algn="l" rtl="0">
              <a:spcBef>
                <a:spcPts val="135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35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/>
              <a:t>DevBuild</a:t>
            </a:r>
            <a:endParaRPr lang="en-US" sz="2600" b="1" i="0" u="none" strike="noStrike" cap="none">
              <a:solidFill>
                <a:schemeClr val="accent1"/>
              </a:solidFill>
              <a:ea typeface="Arial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48853" y="1034653"/>
            <a:ext cx="82332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Developer buildarea with local commits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Repo detects commits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"Fork" repos and store commits on Git server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Containerized Layerindex uses forks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Recreate local buildarea on build system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4674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/>
              <a:t>Triggering Builds</a:t>
            </a:r>
            <a:endParaRPr lang="en-US" sz="2600" b="1" i="0" u="none" strike="noStrike" cap="none">
              <a:solidFill>
                <a:schemeClr val="accent1"/>
              </a:solidFill>
              <a:ea typeface="Arial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48853" y="1034653"/>
            <a:ext cx="82332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What configurations? How many builds?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Default set of configs and builds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Select machine, image, distro, sdk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local.conf override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Live feedback and email summary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For all options see: </a:t>
            </a:r>
            <a:r>
              <a:rPr lang="en-US" sz="1800" b="0" dirty="0">
                <a:latin typeface="Courier New"/>
                <a:hlinkClick r:id="rId3"/>
              </a:rPr>
              <a:t>start_devbuild.sh</a:t>
            </a:r>
            <a:r>
              <a:rPr lang="en-US" sz="1800" b="0" dirty="0">
                <a:latin typeface="Courier New"/>
              </a:rPr>
              <a:t> 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17713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1833055" y="2243581"/>
            <a:ext cx="6846600" cy="65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/>
              <a:t>Build Failure Login</a:t>
            </a:r>
            <a:endParaRPr dirty="0"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1804988" y="3094435"/>
            <a:ext cx="6874800" cy="65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/>
              <a:t>For those nasty build failures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88319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/>
              <a:t>Build Failure Login</a:t>
            </a:r>
            <a:endParaRPr sz="26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48853" y="1034653"/>
            <a:ext cx="82332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Save Docker Container Startup command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Create temp ssh key and upload to build server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Add authorized_keys entry to run docker on login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Build environment perfectly recreated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Cleanup keys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See </a:t>
            </a:r>
            <a:r>
              <a:rPr lang="en-US" dirty="0">
                <a:hlinkClick r:id="rId3"/>
              </a:rPr>
              <a:t>workspace_login.sh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8500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/>
              <a:t>Extensible Pipeline</a:t>
            </a:r>
            <a:endParaRPr sz="26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48853" y="1034653"/>
            <a:ext cx="82332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OEQA tests on Qemu and Hardware using LAVA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Test Failure Login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Add more stages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02091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</a:t>
            </a:r>
            <a:endParaRPr sz="26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48853" y="1034653"/>
            <a:ext cx="82332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Expose large compute cluster to developers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Build and test patches before commit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Build failure inspection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Integration with runtime testing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35272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/>
              <a:t>Future Work</a:t>
            </a:r>
            <a:endParaRPr sz="26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48853" y="1034653"/>
            <a:ext cx="82332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Yocto autobuilder helper scripts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Using AWS to scale builds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K8s and Tekton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Yocto self-hosted AMIs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05425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1833055" y="2243581"/>
            <a:ext cx="6846600" cy="65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&lt;Your Section Title&gt;</a:t>
            </a:r>
            <a:endParaRPr dirty="0"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1804988" y="3094435"/>
            <a:ext cx="6874800" cy="65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5484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273850" y="306388"/>
            <a:ext cx="8227500" cy="66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the Yocto Project</a:t>
            </a:r>
            <a:r>
              <a:rPr lang="en-US" baseline="30000"/>
              <a:t>®️</a:t>
            </a:r>
            <a:r>
              <a:rPr lang="en-US"/>
              <a:t> ?</a:t>
            </a: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361450" y="973000"/>
            <a:ext cx="4318500" cy="11808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lin ang="5400012" scaled="0"/>
          </a:gra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1440" lvl="0" indent="0" algn="l" rtl="0">
              <a:lnSpc>
                <a:spcPct val="123529"/>
              </a:lnSpc>
              <a:spcBef>
                <a:spcPts val="0"/>
              </a:spcBef>
              <a:spcAft>
                <a:spcPts val="8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400">
                <a:solidFill>
                  <a:schemeClr val="dk2"/>
                </a:solidFill>
              </a:rPr>
              <a:t>IT'S NOT AN EMBEDDED LINUX DISTRIBUTION, </a:t>
            </a:r>
            <a:br>
              <a:rPr lang="en-US" sz="1400">
                <a:solidFill>
                  <a:schemeClr val="dk2"/>
                </a:solidFill>
              </a:rPr>
            </a:br>
            <a:r>
              <a:rPr lang="en-US" sz="1400">
                <a:solidFill>
                  <a:schemeClr val="dk2"/>
                </a:solidFill>
              </a:rPr>
              <a:t>IT CREATES A CUSTOM ONE FOR YOU.</a:t>
            </a:r>
            <a:endParaRPr sz="1400"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9825" y="989571"/>
            <a:ext cx="4139701" cy="1164275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0" name="Google Shape;80;p15"/>
          <p:cNvSpPr txBox="1"/>
          <p:nvPr/>
        </p:nvSpPr>
        <p:spPr>
          <a:xfrm>
            <a:off x="361450" y="2479725"/>
            <a:ext cx="8458200" cy="18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The Yocto Project (YP) is an open source collaboration project that helps developers create custom Linux-based systems regardless of the hardware architecture.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The project provides a flexible set of tools and a space where embedded developers worldwide can share technologies, software stacks, configurations, and best practices that can be used to create tailored Linux images for embedded and IOT devices, or anywhere a customized Linux OS is needed. 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3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7063" y="2247666"/>
            <a:ext cx="1190309" cy="59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53409" y="2295994"/>
            <a:ext cx="1190309" cy="59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42841" y="2295984"/>
            <a:ext cx="1190309" cy="59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34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43752" y="2295984"/>
            <a:ext cx="670901" cy="59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4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863350" y="2376788"/>
            <a:ext cx="438244" cy="438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4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810850" y="2418767"/>
            <a:ext cx="503175" cy="354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Introduction</a:t>
            </a:r>
            <a:endParaRPr sz="26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48853" y="1034653"/>
            <a:ext cx="82332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Linux Infrastructure Lead at Wind River</a:t>
            </a:r>
            <a:endParaRPr lang="en-US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Focused on Developer Productivity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Maintain 100+ servers across 3 DC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Thanks to Puppet, Foreman, </a:t>
            </a:r>
            <a:r>
              <a:rPr lang="en-US" dirty="0" err="1"/>
              <a:t>Sensu</a:t>
            </a:r>
            <a:r>
              <a:rPr lang="en-US" dirty="0"/>
              <a:t> and their communities!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Agenda</a:t>
            </a:r>
            <a:endParaRPr sz="26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48853" y="1034653"/>
            <a:ext cx="82332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err="1"/>
              <a:t>Wrigel</a:t>
            </a:r>
            <a:r>
              <a:rPr lang="en-US" dirty="0"/>
              <a:t> Build System</a:t>
            </a:r>
            <a:endParaRPr lang="en-US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err="1"/>
              <a:t>Yocto</a:t>
            </a:r>
            <a:r>
              <a:rPr lang="en-US" dirty="0"/>
              <a:t> Developer Workflow Challenges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err="1"/>
              <a:t>DevBuilds</a:t>
            </a:r>
            <a:r>
              <a:rPr lang="en-US" dirty="0"/>
              <a:t> and Build Failure Login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135107447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1833055" y="2243581"/>
            <a:ext cx="6846600" cy="65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 err="1"/>
              <a:t>Wrigel</a:t>
            </a:r>
            <a:r>
              <a:rPr lang="en-US" dirty="0"/>
              <a:t> Build System</a:t>
            </a:r>
            <a:endParaRPr dirty="0"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1804988" y="3094435"/>
            <a:ext cx="6874800" cy="65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Rewriting Build Systems is Fun!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 err="1">
                <a:ea typeface="Arial"/>
              </a:rPr>
              <a:t>Wrigel</a:t>
            </a:r>
            <a:r>
              <a:rPr lang="en-US" dirty="0">
                <a:ea typeface="Arial"/>
              </a:rPr>
              <a:t> the Third</a:t>
            </a:r>
            <a:endParaRPr lang="en-US" sz="2600" b="1" i="0" u="none" strike="noStrike" cap="none" dirty="0">
              <a:solidFill>
                <a:schemeClr val="accent1"/>
              </a:solidFill>
              <a:ea typeface="Arial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48853" y="1034653"/>
            <a:ext cx="82332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Docker, Docker Swarm and Jenkins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Designed for easy setup of small cluster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Independent of Wind River network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Internal builds and in AWS</a:t>
            </a:r>
          </a:p>
          <a:p>
            <a:pPr marL="76200" indent="0">
              <a:buNone/>
            </a:pPr>
            <a:endParaRPr lang="en-US" sz="1600" b="0" dirty="0">
              <a:latin typeface="Courier New"/>
            </a:endParaRPr>
          </a:p>
          <a:p>
            <a:pPr marL="76200" indent="0">
              <a:buNone/>
            </a:pPr>
            <a:r>
              <a:rPr lang="en-US" sz="1600" b="0" dirty="0">
                <a:latin typeface="Courier New"/>
              </a:rPr>
              <a:t>https://github.com/WindRiver-OpenSourceLabs/ci-scripts</a:t>
            </a:r>
            <a:endParaRPr lang="en-US" sz="1600">
              <a:latin typeface="Courier New"/>
            </a:endParaRPr>
          </a:p>
          <a:p>
            <a:pPr lvl="0">
              <a:lnSpc>
                <a:spcPct val="114999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33530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/>
              <a:t>Developer Workflow Challenges</a:t>
            </a:r>
            <a:endParaRPr sz="26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48853" y="1034653"/>
            <a:ext cx="82332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"</a:t>
            </a:r>
            <a:r>
              <a:rPr lang="en-US" dirty="0" err="1"/>
              <a:t>GitOps</a:t>
            </a:r>
            <a:r>
              <a:rPr lang="en-US" dirty="0"/>
              <a:t>" only works for a single repo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How to manage collections of 40+ layers?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err="1"/>
              <a:t>WRLinux</a:t>
            </a:r>
            <a:r>
              <a:rPr lang="en-US" dirty="0"/>
              <a:t> has 400+ repos for offline install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How to support changeset across multiple repos?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No standard </a:t>
            </a:r>
            <a:r>
              <a:rPr lang="en-US" dirty="0" err="1"/>
              <a:t>Yocto</a:t>
            </a:r>
            <a:r>
              <a:rPr lang="en-US" dirty="0"/>
              <a:t> </a:t>
            </a:r>
            <a:r>
              <a:rPr lang="en-US" dirty="0" err="1"/>
              <a:t>buildarea</a:t>
            </a:r>
            <a:r>
              <a:rPr lang="en-US" dirty="0"/>
              <a:t> assembly solution</a:t>
            </a:r>
          </a:p>
        </p:txBody>
      </p:sp>
    </p:spTree>
    <p:extLst>
      <p:ext uri="{BB962C8B-B14F-4D97-AF65-F5344CB8AC3E}">
        <p14:creationId xmlns:p14="http://schemas.microsoft.com/office/powerpoint/2010/main" val="299785412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>
                <a:ea typeface="Arial"/>
              </a:rPr>
              <a:t>WR setup tool and git-repo</a:t>
            </a:r>
            <a:endParaRPr lang="en-US" sz="2600" b="1" i="0" u="none" strike="noStrike" cap="none" dirty="0">
              <a:solidFill>
                <a:schemeClr val="accent1"/>
              </a:solidFill>
              <a:ea typeface="Arial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48853" y="1034653"/>
            <a:ext cx="82332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Git-repo manages large tree of repos</a:t>
            </a:r>
            <a:endParaRPr lang="en-US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Manifest generation by setup tool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Pro: Git-repo detects changes across entire tree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Pro: Automatic rebase of local commits when syncing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Con: Fork with support for bare repositories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62454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/>
              <a:t>Setup Tool and </a:t>
            </a:r>
            <a:r>
              <a:rPr lang="en-US" dirty="0" err="1"/>
              <a:t>Layerindex</a:t>
            </a:r>
            <a:endParaRPr sz="2600" b="1" i="0" u="none" strike="noStrike" cap="none" dirty="0" err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48853" y="1034653"/>
            <a:ext cx="82332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Discovery and dependency management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Manages additional buildtools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Integrated as </a:t>
            </a:r>
            <a:r>
              <a:rPr lang="en-US" sz="1600" b="0" dirty="0" err="1">
                <a:latin typeface="Courier New"/>
              </a:rPr>
              <a:t>bitbake</a:t>
            </a:r>
            <a:r>
              <a:rPr lang="en-US" sz="1600" b="0" dirty="0">
                <a:latin typeface="Courier New"/>
              </a:rPr>
              <a:t>-layers </a:t>
            </a:r>
            <a:r>
              <a:rPr lang="en-US" sz="1600" b="0" dirty="0" err="1">
                <a:latin typeface="Courier New"/>
              </a:rPr>
              <a:t>layerindex</a:t>
            </a:r>
            <a:r>
              <a:rPr lang="en-US" sz="1600" b="0" dirty="0">
                <a:latin typeface="Courier New"/>
              </a:rPr>
              <a:t>-fetch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Setup can also integrate layers not in </a:t>
            </a:r>
            <a:r>
              <a:rPr lang="en-US" err="1"/>
              <a:t>layerindex</a:t>
            </a:r>
            <a:endParaRPr lang="en-US"/>
          </a:p>
          <a:p>
            <a:pPr lvl="0"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94444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1833055" y="2243581"/>
            <a:ext cx="6846600" cy="65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/>
              <a:t>Developer Builds</a:t>
            </a:r>
            <a:endParaRPr dirty="0"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1804988" y="3094435"/>
            <a:ext cx="6874800" cy="65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/>
              <a:t>also known as try builds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47544329"/>
      </p:ext>
    </p:extLst>
  </p:cSld>
  <p:clrMapOvr>
    <a:masterClrMapping/>
  </p:clrMapOvr>
</p:sld>
</file>

<file path=ppt/theme/theme1.xml><?xml version="1.0" encoding="utf-8"?>
<a:theme xmlns:a="http://schemas.openxmlformats.org/drawingml/2006/main" name="YoctoTemplate_1">
  <a:themeElements>
    <a:clrScheme name="Yocto Colors">
      <a:dk1>
        <a:srgbClr val="37424A"/>
      </a:dk1>
      <a:lt1>
        <a:srgbClr val="FFFFFF"/>
      </a:lt1>
      <a:dk2>
        <a:srgbClr val="000000"/>
      </a:dk2>
      <a:lt2>
        <a:srgbClr val="AEB0B3"/>
      </a:lt2>
      <a:accent1>
        <a:srgbClr val="0098DB"/>
      </a:accent1>
      <a:accent2>
        <a:srgbClr val="EAAB00"/>
      </a:accent2>
      <a:accent3>
        <a:srgbClr val="910000"/>
      </a:accent3>
      <a:accent4>
        <a:srgbClr val="D4D4D3"/>
      </a:accent4>
      <a:accent5>
        <a:srgbClr val="737373"/>
      </a:accent5>
      <a:accent6>
        <a:srgbClr val="414141"/>
      </a:accent6>
      <a:hlink>
        <a:srgbClr val="0098DB"/>
      </a:hlink>
      <a:folHlink>
        <a:srgbClr val="0098D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476</Words>
  <Application>Microsoft Office PowerPoint</Application>
  <PresentationFormat>On-screen Show (16:9)</PresentationFormat>
  <Paragraphs>90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Lato Light</vt:lpstr>
      <vt:lpstr>Noto Sans Symbols</vt:lpstr>
      <vt:lpstr>Courier</vt:lpstr>
      <vt:lpstr>Courier New</vt:lpstr>
      <vt:lpstr>Lato Hairline</vt:lpstr>
      <vt:lpstr>Calibri</vt:lpstr>
      <vt:lpstr>Verdana</vt:lpstr>
      <vt:lpstr>Exo Thin</vt:lpstr>
      <vt:lpstr>Lato</vt:lpstr>
      <vt:lpstr>YoctoTemplate_1</vt:lpstr>
      <vt:lpstr>Yocto Project® CI/CD Developer Workflow</vt:lpstr>
      <vt:lpstr>Introduction</vt:lpstr>
      <vt:lpstr>Agenda</vt:lpstr>
      <vt:lpstr>Wrigel Build System</vt:lpstr>
      <vt:lpstr>Wrigel the Third</vt:lpstr>
      <vt:lpstr>Developer Workflow Challenges</vt:lpstr>
      <vt:lpstr>WR setup tool and git-repo</vt:lpstr>
      <vt:lpstr>Setup Tool and Layerindex</vt:lpstr>
      <vt:lpstr>Developer Builds</vt:lpstr>
      <vt:lpstr>DevBuild</vt:lpstr>
      <vt:lpstr>Triggering Builds</vt:lpstr>
      <vt:lpstr>Build Failure Login</vt:lpstr>
      <vt:lpstr>Build Failure Login</vt:lpstr>
      <vt:lpstr>Extensible Pipeline</vt:lpstr>
      <vt:lpstr>Summary</vt:lpstr>
      <vt:lpstr>Future Work</vt:lpstr>
      <vt:lpstr>&lt;Your Section Title&gt;</vt:lpstr>
      <vt:lpstr>What is the Yocto Project®️ 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Yocto Project®️ Long Term Support  (LTS) Releases</dc:title>
  <dc:creator>Reyna, David</dc:creator>
  <cp:lastModifiedBy>Reyna, David</cp:lastModifiedBy>
  <cp:revision>367</cp:revision>
  <dcterms:modified xsi:type="dcterms:W3CDTF">2020-07-02T02:59:51Z</dcterms:modified>
</cp:coreProperties>
</file>