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5"/>
  </p:notesMasterIdLst>
  <p:handoutMasterIdLst>
    <p:handoutMasterId r:id="rId136"/>
  </p:handoutMasterIdLst>
  <p:sldIdLst>
    <p:sldId id="327" r:id="rId5"/>
    <p:sldId id="877" r:id="rId6"/>
    <p:sldId id="516" r:id="rId7"/>
    <p:sldId id="945" r:id="rId8"/>
    <p:sldId id="947" r:id="rId9"/>
    <p:sldId id="948" r:id="rId10"/>
    <p:sldId id="1344" r:id="rId11"/>
    <p:sldId id="951" r:id="rId12"/>
    <p:sldId id="1124" r:id="rId13"/>
    <p:sldId id="1345" r:id="rId14"/>
    <p:sldId id="1346" r:id="rId15"/>
    <p:sldId id="1347" r:id="rId16"/>
    <p:sldId id="1348" r:id="rId17"/>
    <p:sldId id="1349" r:id="rId18"/>
    <p:sldId id="1350" r:id="rId19"/>
    <p:sldId id="1351" r:id="rId20"/>
    <p:sldId id="1352" r:id="rId21"/>
    <p:sldId id="1353" r:id="rId22"/>
    <p:sldId id="1354" r:id="rId23"/>
    <p:sldId id="1355" r:id="rId24"/>
    <p:sldId id="1356" r:id="rId25"/>
    <p:sldId id="1357" r:id="rId26"/>
    <p:sldId id="1358" r:id="rId27"/>
    <p:sldId id="1359" r:id="rId28"/>
    <p:sldId id="1360" r:id="rId29"/>
    <p:sldId id="1361" r:id="rId30"/>
    <p:sldId id="1362" r:id="rId31"/>
    <p:sldId id="1363" r:id="rId32"/>
    <p:sldId id="1413" r:id="rId33"/>
    <p:sldId id="1368" r:id="rId34"/>
    <p:sldId id="1370" r:id="rId35"/>
    <p:sldId id="1371" r:id="rId36"/>
    <p:sldId id="1372" r:id="rId37"/>
    <p:sldId id="1373" r:id="rId38"/>
    <p:sldId id="1374" r:id="rId39"/>
    <p:sldId id="1375" r:id="rId40"/>
    <p:sldId id="1376" r:id="rId41"/>
    <p:sldId id="1377" r:id="rId42"/>
    <p:sldId id="1378" r:id="rId43"/>
    <p:sldId id="1379" r:id="rId44"/>
    <p:sldId id="1380" r:id="rId45"/>
    <p:sldId id="1381" r:id="rId46"/>
    <p:sldId id="1382" r:id="rId47"/>
    <p:sldId id="1383" r:id="rId48"/>
    <p:sldId id="1384" r:id="rId49"/>
    <p:sldId id="1385" r:id="rId50"/>
    <p:sldId id="1386" r:id="rId51"/>
    <p:sldId id="1387" r:id="rId52"/>
    <p:sldId id="1388" r:id="rId53"/>
    <p:sldId id="1389" r:id="rId54"/>
    <p:sldId id="1390" r:id="rId55"/>
    <p:sldId id="1364" r:id="rId56"/>
    <p:sldId id="1365" r:id="rId57"/>
    <p:sldId id="789" r:id="rId58"/>
    <p:sldId id="1391" r:id="rId59"/>
    <p:sldId id="1392" r:id="rId60"/>
    <p:sldId id="1393" r:id="rId61"/>
    <p:sldId id="1394" r:id="rId62"/>
    <p:sldId id="1395" r:id="rId63"/>
    <p:sldId id="1396" r:id="rId64"/>
    <p:sldId id="1397" r:id="rId65"/>
    <p:sldId id="1398" r:id="rId66"/>
    <p:sldId id="1399" r:id="rId67"/>
    <p:sldId id="1400" r:id="rId68"/>
    <p:sldId id="1401" r:id="rId69"/>
    <p:sldId id="1402" r:id="rId70"/>
    <p:sldId id="1403" r:id="rId71"/>
    <p:sldId id="1404" r:id="rId72"/>
    <p:sldId id="1405" r:id="rId73"/>
    <p:sldId id="1406" r:id="rId74"/>
    <p:sldId id="1407" r:id="rId75"/>
    <p:sldId id="1408" r:id="rId76"/>
    <p:sldId id="1409" r:id="rId77"/>
    <p:sldId id="1410" r:id="rId78"/>
    <p:sldId id="1411" r:id="rId79"/>
    <p:sldId id="1412" r:id="rId80"/>
    <p:sldId id="1366" r:id="rId81"/>
    <p:sldId id="1414" r:id="rId82"/>
    <p:sldId id="1415" r:id="rId83"/>
    <p:sldId id="1416" r:id="rId84"/>
    <p:sldId id="1417" r:id="rId85"/>
    <p:sldId id="1418" r:id="rId86"/>
    <p:sldId id="1419" r:id="rId87"/>
    <p:sldId id="1420" r:id="rId88"/>
    <p:sldId id="1421" r:id="rId89"/>
    <p:sldId id="1422" r:id="rId90"/>
    <p:sldId id="1423" r:id="rId91"/>
    <p:sldId id="1424" r:id="rId92"/>
    <p:sldId id="1425" r:id="rId93"/>
    <p:sldId id="1426" r:id="rId94"/>
    <p:sldId id="1427" r:id="rId95"/>
    <p:sldId id="1428" r:id="rId96"/>
    <p:sldId id="1429" r:id="rId97"/>
    <p:sldId id="1430" r:id="rId98"/>
    <p:sldId id="1431" r:id="rId99"/>
    <p:sldId id="1367" r:id="rId100"/>
    <p:sldId id="1369" r:id="rId101"/>
    <p:sldId id="1252" r:id="rId102"/>
    <p:sldId id="1333" r:id="rId103"/>
    <p:sldId id="1334" r:id="rId104"/>
    <p:sldId id="1335" r:id="rId105"/>
    <p:sldId id="1336" r:id="rId106"/>
    <p:sldId id="1337" r:id="rId107"/>
    <p:sldId id="1338" r:id="rId108"/>
    <p:sldId id="1339" r:id="rId109"/>
    <p:sldId id="1340" r:id="rId110"/>
    <p:sldId id="1341" r:id="rId111"/>
    <p:sldId id="1342" r:id="rId112"/>
    <p:sldId id="1269" r:id="rId113"/>
    <p:sldId id="802" r:id="rId114"/>
    <p:sldId id="1432" r:id="rId115"/>
    <p:sldId id="1433" r:id="rId116"/>
    <p:sldId id="1434" r:id="rId117"/>
    <p:sldId id="1436" r:id="rId118"/>
    <p:sldId id="1437" r:id="rId119"/>
    <p:sldId id="1438" r:id="rId120"/>
    <p:sldId id="1439" r:id="rId121"/>
    <p:sldId id="1440" r:id="rId122"/>
    <p:sldId id="1441" r:id="rId123"/>
    <p:sldId id="1442" r:id="rId124"/>
    <p:sldId id="1443" r:id="rId125"/>
    <p:sldId id="1444" r:id="rId126"/>
    <p:sldId id="1445" r:id="rId127"/>
    <p:sldId id="1446" r:id="rId128"/>
    <p:sldId id="1447" r:id="rId129"/>
    <p:sldId id="1448" r:id="rId130"/>
    <p:sldId id="1449" r:id="rId131"/>
    <p:sldId id="1450" r:id="rId132"/>
    <p:sldId id="1026" r:id="rId133"/>
    <p:sldId id="1027" r:id="rId1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Color Option - Gray/Blue" id="{CA1DC593-3889-6348-BD5D-D8C374FECBAC}">
          <p14:sldIdLst>
            <p14:sldId id="327"/>
            <p14:sldId id="877"/>
            <p14:sldId id="516"/>
            <p14:sldId id="945"/>
            <p14:sldId id="947"/>
            <p14:sldId id="948"/>
            <p14:sldId id="1344"/>
            <p14:sldId id="951"/>
            <p14:sldId id="1124"/>
            <p14:sldId id="1345"/>
            <p14:sldId id="1346"/>
            <p14:sldId id="1347"/>
            <p14:sldId id="1348"/>
            <p14:sldId id="1349"/>
            <p14:sldId id="1350"/>
            <p14:sldId id="1351"/>
            <p14:sldId id="1352"/>
            <p14:sldId id="1353"/>
            <p14:sldId id="1354"/>
            <p14:sldId id="1355"/>
            <p14:sldId id="1356"/>
            <p14:sldId id="1357"/>
            <p14:sldId id="1358"/>
            <p14:sldId id="1359"/>
            <p14:sldId id="1360"/>
            <p14:sldId id="1361"/>
            <p14:sldId id="1362"/>
            <p14:sldId id="1363"/>
            <p14:sldId id="1413"/>
            <p14:sldId id="1368"/>
            <p14:sldId id="1370"/>
            <p14:sldId id="1371"/>
            <p14:sldId id="1372"/>
            <p14:sldId id="1373"/>
            <p14:sldId id="1374"/>
            <p14:sldId id="1375"/>
            <p14:sldId id="1376"/>
            <p14:sldId id="1377"/>
            <p14:sldId id="1378"/>
            <p14:sldId id="1379"/>
            <p14:sldId id="1380"/>
            <p14:sldId id="1381"/>
            <p14:sldId id="1382"/>
            <p14:sldId id="1383"/>
            <p14:sldId id="1384"/>
            <p14:sldId id="1385"/>
            <p14:sldId id="1386"/>
            <p14:sldId id="1387"/>
            <p14:sldId id="1388"/>
            <p14:sldId id="1389"/>
            <p14:sldId id="1390"/>
            <p14:sldId id="1364"/>
            <p14:sldId id="1365"/>
            <p14:sldId id="789"/>
            <p14:sldId id="1391"/>
            <p14:sldId id="1392"/>
            <p14:sldId id="1393"/>
            <p14:sldId id="1394"/>
            <p14:sldId id="1395"/>
            <p14:sldId id="1396"/>
            <p14:sldId id="1397"/>
            <p14:sldId id="1398"/>
            <p14:sldId id="1399"/>
            <p14:sldId id="1400"/>
            <p14:sldId id="1401"/>
            <p14:sldId id="1402"/>
            <p14:sldId id="1403"/>
            <p14:sldId id="1404"/>
            <p14:sldId id="1405"/>
            <p14:sldId id="1406"/>
            <p14:sldId id="1407"/>
            <p14:sldId id="1408"/>
            <p14:sldId id="1409"/>
            <p14:sldId id="1410"/>
            <p14:sldId id="1411"/>
            <p14:sldId id="1412"/>
            <p14:sldId id="1366"/>
            <p14:sldId id="1414"/>
            <p14:sldId id="1415"/>
            <p14:sldId id="1416"/>
            <p14:sldId id="1417"/>
            <p14:sldId id="1418"/>
            <p14:sldId id="1419"/>
            <p14:sldId id="1420"/>
            <p14:sldId id="1421"/>
            <p14:sldId id="1422"/>
            <p14:sldId id="1423"/>
            <p14:sldId id="1424"/>
            <p14:sldId id="1425"/>
            <p14:sldId id="1426"/>
            <p14:sldId id="1427"/>
            <p14:sldId id="1428"/>
            <p14:sldId id="1429"/>
            <p14:sldId id="1430"/>
            <p14:sldId id="1431"/>
            <p14:sldId id="1367"/>
            <p14:sldId id="1369"/>
            <p14:sldId id="1252"/>
            <p14:sldId id="1333"/>
            <p14:sldId id="1334"/>
            <p14:sldId id="1335"/>
            <p14:sldId id="1336"/>
            <p14:sldId id="1337"/>
            <p14:sldId id="1338"/>
            <p14:sldId id="1339"/>
            <p14:sldId id="1340"/>
            <p14:sldId id="1341"/>
            <p14:sldId id="1342"/>
            <p14:sldId id="1269"/>
            <p14:sldId id="802"/>
            <p14:sldId id="1432"/>
            <p14:sldId id="1433"/>
            <p14:sldId id="1434"/>
            <p14:sldId id="1436"/>
            <p14:sldId id="1437"/>
            <p14:sldId id="1438"/>
            <p14:sldId id="1439"/>
            <p14:sldId id="1440"/>
            <p14:sldId id="1441"/>
            <p14:sldId id="1442"/>
            <p14:sldId id="1443"/>
            <p14:sldId id="1444"/>
            <p14:sldId id="1445"/>
            <p14:sldId id="1446"/>
            <p14:sldId id="1447"/>
            <p14:sldId id="1448"/>
            <p14:sldId id="1449"/>
            <p14:sldId id="1450"/>
            <p14:sldId id="1026"/>
            <p14:sldId id="102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880">
          <p15:clr>
            <a:srgbClr val="A4A3A4"/>
          </p15:clr>
        </p15:guide>
        <p15:guide id="2" pos="28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C5"/>
    <a:srgbClr val="F37021"/>
    <a:srgbClr val="D7DF23"/>
    <a:srgbClr val="EADAE7"/>
    <a:srgbClr val="061922"/>
    <a:srgbClr val="B4BABD"/>
    <a:srgbClr val="8DC63F"/>
    <a:srgbClr val="FFC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0" autoAdjust="0"/>
    <p:restoredTop sz="92199" autoAdjust="0"/>
  </p:normalViewPr>
  <p:slideViewPr>
    <p:cSldViewPr snapToGrid="0">
      <p:cViewPr>
        <p:scale>
          <a:sx n="80" d="100"/>
          <a:sy n="80" d="100"/>
        </p:scale>
        <p:origin x="-1830" y="-132"/>
      </p:cViewPr>
      <p:guideLst>
        <p:guide orient="horz" pos="880"/>
        <p:guide pos="28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5" d="100"/>
        <a:sy n="105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780" y="26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38" Type="http://schemas.openxmlformats.org/officeDocument/2006/relationships/viewProps" Target="viewProps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16" Type="http://schemas.openxmlformats.org/officeDocument/2006/relationships/slide" Target="slides/slide112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13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4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30" Type="http://schemas.openxmlformats.org/officeDocument/2006/relationships/slide" Target="slides/slide126.xml"/><Relationship Id="rId135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handoutMaster" Target="handoutMasters/handoutMaster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3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FABAE46E-1561-AC4B-9BA8-2DA4F5761C83}" type="datetimeFigureOut">
              <a:rPr lang="en-US"/>
              <a:pPr>
                <a:defRPr/>
              </a:pPr>
              <a:t>10/24/2018</a:t>
            </a:fld>
            <a:endParaRPr lang="en-US" dirty="0"/>
          </a:p>
        </p:txBody>
      </p:sp>
      <p:sp>
        <p:nvSpPr>
          <p:cNvPr id="833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3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7C249F61-EB84-D941-A27D-706C5670B7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146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763452-1CC8-7B43-BC49-78EC29868FAE}" type="datetimeFigureOut">
              <a:rPr lang="en-US"/>
              <a:pPr>
                <a:defRPr/>
              </a:pPr>
              <a:t>10/24/2018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FA2B35A-7280-3245-838C-E1BA2FABE2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065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ilab01@devday010:/scratch/</a:t>
            </a:r>
            <a:r>
              <a:rPr lang="fr-FR" dirty="0" err="1" smtClean="0"/>
              <a:t>poky</a:t>
            </a:r>
            <a:r>
              <a:rPr lang="fr-FR" dirty="0" smtClean="0"/>
              <a:t>/</a:t>
            </a:r>
            <a:r>
              <a:rPr lang="fr-FR" dirty="0" err="1" smtClean="0"/>
              <a:t>build-qemuarm</a:t>
            </a:r>
            <a:r>
              <a:rPr lang="fr-FR" dirty="0" smtClean="0"/>
              <a:t>$ du -sh </a:t>
            </a:r>
            <a:r>
              <a:rPr lang="fr-FR" dirty="0" err="1" smtClean="0"/>
              <a:t>tmp</a:t>
            </a:r>
            <a:r>
              <a:rPr lang="fr-FR" dirty="0" smtClean="0"/>
              <a:t>/</a:t>
            </a:r>
          </a:p>
          <a:p>
            <a:r>
              <a:rPr lang="fr-FR" dirty="0" smtClean="0"/>
              <a:t>34G	</a:t>
            </a:r>
            <a:r>
              <a:rPr lang="fr-FR" dirty="0" err="1" smtClean="0"/>
              <a:t>tmp</a:t>
            </a:r>
            <a:r>
              <a:rPr lang="fr-FR" dirty="0" smtClean="0"/>
              <a:t>/</a:t>
            </a:r>
          </a:p>
          <a:p>
            <a:r>
              <a:rPr lang="fr-FR" dirty="0" smtClean="0"/>
              <a:t>ilab01@devday010:/scratch/</a:t>
            </a:r>
            <a:r>
              <a:rPr lang="fr-FR" dirty="0" err="1" smtClean="0"/>
              <a:t>poky</a:t>
            </a:r>
            <a:r>
              <a:rPr lang="fr-FR" dirty="0" smtClean="0"/>
              <a:t>/</a:t>
            </a:r>
            <a:r>
              <a:rPr lang="fr-FR" dirty="0" err="1" smtClean="0"/>
              <a:t>build-qemuarm</a:t>
            </a:r>
            <a:r>
              <a:rPr lang="fr-FR" dirty="0" smtClean="0"/>
              <a:t>$ </a:t>
            </a:r>
          </a:p>
          <a:p>
            <a:endParaRPr lang="en-US" dirty="0" smtClean="0"/>
          </a:p>
          <a:p>
            <a:r>
              <a:rPr lang="en-US" sz="12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time </a:t>
            </a:r>
            <a:r>
              <a:rPr lang="en-US" sz="12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bitbake</a:t>
            </a:r>
            <a:r>
              <a:rPr lang="en-US" sz="12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core-image-base</a:t>
            </a:r>
          </a:p>
          <a:p>
            <a:r>
              <a:rPr lang="en-US" dirty="0" smtClean="0"/>
              <a:t>real	1m3.721s</a:t>
            </a:r>
          </a:p>
          <a:p>
            <a:r>
              <a:rPr lang="en-US" dirty="0" smtClean="0"/>
              <a:t>user	0m1.805s</a:t>
            </a:r>
          </a:p>
          <a:p>
            <a:r>
              <a:rPr lang="en-US" dirty="0" smtClean="0"/>
              <a:t>sys	0m0.227s</a:t>
            </a:r>
          </a:p>
          <a:p>
            <a:r>
              <a:rPr lang="fr-FR" dirty="0" smtClean="0"/>
              <a:t>ilab01@devday010:/scratch/</a:t>
            </a:r>
            <a:r>
              <a:rPr lang="fr-FR" dirty="0" err="1" smtClean="0"/>
              <a:t>poky</a:t>
            </a:r>
            <a:r>
              <a:rPr lang="fr-FR" dirty="0" smtClean="0"/>
              <a:t>/</a:t>
            </a:r>
            <a:r>
              <a:rPr lang="fr-FR" dirty="0" err="1" smtClean="0"/>
              <a:t>build-qemuarm</a:t>
            </a:r>
            <a:r>
              <a:rPr lang="fr-FR" dirty="0" smtClean="0"/>
              <a:t>$ du -sh </a:t>
            </a:r>
            <a:r>
              <a:rPr lang="fr-FR" dirty="0" err="1" smtClean="0"/>
              <a:t>tmp</a:t>
            </a:r>
            <a:r>
              <a:rPr lang="fr-FR" dirty="0" smtClean="0"/>
              <a:t>/</a:t>
            </a:r>
          </a:p>
          <a:p>
            <a:r>
              <a:rPr lang="fr-FR" dirty="0" smtClean="0"/>
              <a:t>2.0G	</a:t>
            </a:r>
            <a:r>
              <a:rPr lang="fr-FR" dirty="0" err="1" smtClean="0"/>
              <a:t>tmp</a:t>
            </a:r>
            <a:r>
              <a:rPr lang="fr-FR" dirty="0" smtClean="0"/>
              <a:t>/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2B35A-7280-3245-838C-E1BA2FABE20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241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1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16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D67E497-6C7C-4E3C-B023-D3B03BB5B78C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1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19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1AFE2EF-0B87-4382-9A43-CE95FC45F35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2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2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6452A58-6294-46C1-AFF2-9447B682DE22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2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25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EDE1357-CE31-4C79-8F06-25FDD1567A58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2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28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21C2AD5-B81B-46EE-9A16-2EB7E59564D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3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3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C6C7F26-063F-4A58-A41F-7443F73A981F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3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3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A5DD94D-522B-4A82-A692-9378A1214759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3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3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0DC71F1-4A53-48C3-B1B3-02E806FCBAAD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3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4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8AE72A3-0C83-4078-B855-222F3A7E2AE1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4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Create ref from node in one device tree to another</a:t>
            </a:r>
          </a:p>
        </p:txBody>
      </p:sp>
      <p:sp>
        <p:nvSpPr>
          <p:cNvPr id="54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21F093A-23C0-418B-B8FC-98493A258373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ilab01@devday010:/scratch/</a:t>
            </a:r>
            <a:r>
              <a:rPr lang="fr-FR" dirty="0" err="1" smtClean="0"/>
              <a:t>poky</a:t>
            </a:r>
            <a:r>
              <a:rPr lang="fr-FR" dirty="0" smtClean="0"/>
              <a:t>/</a:t>
            </a:r>
            <a:r>
              <a:rPr lang="fr-FR" dirty="0" err="1" smtClean="0"/>
              <a:t>build-qemuarm</a:t>
            </a:r>
            <a:r>
              <a:rPr lang="fr-FR" dirty="0" smtClean="0"/>
              <a:t>$ du -sh </a:t>
            </a:r>
            <a:r>
              <a:rPr lang="fr-FR" dirty="0" err="1" smtClean="0"/>
              <a:t>tmp</a:t>
            </a:r>
            <a:r>
              <a:rPr lang="fr-FR" dirty="0" smtClean="0"/>
              <a:t>/</a:t>
            </a:r>
          </a:p>
          <a:p>
            <a:r>
              <a:rPr lang="fr-FR" dirty="0" smtClean="0"/>
              <a:t>34G	</a:t>
            </a:r>
            <a:r>
              <a:rPr lang="fr-FR" dirty="0" err="1" smtClean="0"/>
              <a:t>tmp</a:t>
            </a:r>
            <a:r>
              <a:rPr lang="fr-FR" dirty="0" smtClean="0"/>
              <a:t>/</a:t>
            </a:r>
          </a:p>
          <a:p>
            <a:r>
              <a:rPr lang="fr-FR" dirty="0" smtClean="0"/>
              <a:t>ilab01@devday010:/scratch/</a:t>
            </a:r>
            <a:r>
              <a:rPr lang="fr-FR" dirty="0" err="1" smtClean="0"/>
              <a:t>poky</a:t>
            </a:r>
            <a:r>
              <a:rPr lang="fr-FR" dirty="0" smtClean="0"/>
              <a:t>/</a:t>
            </a:r>
            <a:r>
              <a:rPr lang="fr-FR" dirty="0" err="1" smtClean="0"/>
              <a:t>build-qemuarm</a:t>
            </a:r>
            <a:r>
              <a:rPr lang="fr-FR" dirty="0" smtClean="0"/>
              <a:t>$ </a:t>
            </a:r>
          </a:p>
          <a:p>
            <a:endParaRPr lang="en-US" dirty="0" smtClean="0"/>
          </a:p>
          <a:p>
            <a:r>
              <a:rPr lang="en-US" sz="12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time </a:t>
            </a:r>
            <a:r>
              <a:rPr lang="en-US" sz="12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bitbake</a:t>
            </a:r>
            <a:r>
              <a:rPr lang="en-US" sz="12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core-image-base</a:t>
            </a:r>
          </a:p>
          <a:p>
            <a:r>
              <a:rPr lang="en-US" dirty="0" smtClean="0"/>
              <a:t>real	1m3.721s</a:t>
            </a:r>
          </a:p>
          <a:p>
            <a:r>
              <a:rPr lang="en-US" dirty="0" smtClean="0"/>
              <a:t>user	0m1.805s</a:t>
            </a:r>
          </a:p>
          <a:p>
            <a:r>
              <a:rPr lang="en-US" dirty="0" smtClean="0"/>
              <a:t>sys	0m0.227s</a:t>
            </a:r>
          </a:p>
          <a:p>
            <a:r>
              <a:rPr lang="fr-FR" dirty="0" smtClean="0"/>
              <a:t>ilab01@devday010:/scratch/</a:t>
            </a:r>
            <a:r>
              <a:rPr lang="fr-FR" dirty="0" err="1" smtClean="0"/>
              <a:t>poky</a:t>
            </a:r>
            <a:r>
              <a:rPr lang="fr-FR" dirty="0" smtClean="0"/>
              <a:t>/</a:t>
            </a:r>
            <a:r>
              <a:rPr lang="fr-FR" dirty="0" err="1" smtClean="0"/>
              <a:t>build-qemuarm</a:t>
            </a:r>
            <a:r>
              <a:rPr lang="fr-FR" dirty="0" smtClean="0"/>
              <a:t>$ du -sh </a:t>
            </a:r>
            <a:r>
              <a:rPr lang="fr-FR" dirty="0" err="1" smtClean="0"/>
              <a:t>tmp</a:t>
            </a:r>
            <a:r>
              <a:rPr lang="fr-FR" dirty="0" smtClean="0"/>
              <a:t>/</a:t>
            </a:r>
          </a:p>
          <a:p>
            <a:r>
              <a:rPr lang="fr-FR" dirty="0" smtClean="0"/>
              <a:t>2.0G	</a:t>
            </a:r>
            <a:r>
              <a:rPr lang="fr-FR" dirty="0" err="1" smtClean="0"/>
              <a:t>tmp</a:t>
            </a:r>
            <a:r>
              <a:rPr lang="fr-FR" dirty="0" smtClean="0"/>
              <a:t>/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2B35A-7280-3245-838C-E1BA2FABE20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2417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4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1) Inherit the common “realview-eb-a9mp” DT definitions and phandles (like C’’s header recompilation)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2) Give this ‘model’ a name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3) Define or extend a CPU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4) Define a A9 core as “cpu@0” (index 0 = reg &lt;0&gt;)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5) Compatibility for lookup and comparison – “vendor,devicetype”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6) Set up the PMU to use these 4 phandle definitions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46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36CF090-EA55-419D-AF8E-DFF61CE01EF0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4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en-US" sz="2000" b="0" strike="noStrike" spc="-1">
                <a:latin typeface="Arial"/>
              </a:rPr>
              <a:t>“Fragment” required keyword for DTOs</a:t>
            </a:r>
          </a:p>
          <a:p>
            <a:pPr marL="2286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tarSymbol"/>
              <a:buAutoNum type="arabicParenR"/>
            </a:pPr>
            <a:r>
              <a:rPr lang="en-US" sz="2000" b="0" strike="noStrike" spc="-1">
                <a:latin typeface="Arial"/>
              </a:rPr>
              <a:t>“__overlay__” required keywordfor DTOs</a:t>
            </a: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en-US" sz="2000" b="0" strike="noStrike" spc="-1">
                <a:latin typeface="Arial"/>
              </a:rPr>
              <a:t>Must have a “compatible” for DTO manager to find and match it</a:t>
            </a:r>
          </a:p>
          <a:p>
            <a:pPr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49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C9E571D-CDA6-4558-B098-295A711127C9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5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1" strike="noStrike" spc="-1">
                <a:latin typeface="Arial"/>
              </a:rPr>
              <a:t>GMII = gigabit media-independent interface</a:t>
            </a:r>
            <a:r>
              <a:rPr lang="en-US" sz="2000" b="0" strike="noStrike" spc="-1">
                <a:latin typeface="Arial"/>
              </a:rPr>
              <a:t> </a:t>
            </a:r>
          </a:p>
        </p:txBody>
      </p:sp>
      <p:sp>
        <p:nvSpPr>
          <p:cNvPr id="55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60EBC77-CA8D-4A5A-AF9A-49301F6E3B2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5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55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D37AAEDD-2182-4BE8-920D-A18A95B4005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5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58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1FA5600-2D58-4DB7-B50C-32450C1ED82A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cat /tmp/hello-dto.dtb &gt; \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&gt;       /sys/kernel/config/device-tree/overlays/mydto/dtbo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[   62.734455] hello_dto: loading out-of-tree module taints kernel.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[   62.747034] hello-dto hello@0: hello_dto_probe[26]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---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ls /proc/device-tree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#address-cells        aliases               compatible            hello@0               lcd@10008000          name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#size-cells           amba                  core-module@10000000  i2c@10002000          memory                net@10010000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__symbols__           chosen                flash@34000000        interrupt-parent      model                 xtal24mhz@24M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---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rmdir /sys/kernel/config/device-tree/overlays/mydto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[  274.579790] hello-dto hello@0: hello_dto_remove[32]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6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07F12E6-A0C2-457C-A195-AE50319B8A83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6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cat /tmp/hello-dto.dtb &gt; \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&gt;       /sys/kernel/config/device-tree/overlays/mydto/dtbo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[   62.734455] hello_dto: loading out-of-tree module taints kernel.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[   62.747034] hello-dto hello@0: hello_dto_probe[26]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---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ls /proc/device-tree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#address-cells        aliases               compatible            hello@0               lcd@10008000          name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#size-cells           amba                  core-module@10000000  i2c@10002000          memory                net@10010000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__symbols__           chosen                flash@34000000        interrupt-parent      model                 xtal24mhz@24M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---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rmdir /sys/kernel/config/device-tree/overlays/mydto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[  274.579790] hello-dto hello@0: hello_dto_remove[32]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6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97B1107-605D-49B1-B7B8-BF9B020A9A66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6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cat /tmp/hello-dto.dtb &gt; \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&gt;       /sys/kernel/config/device-tree/overlays/mydto/dtbo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[   62.734455] hello_dto: loading out-of-tree module taints kernel.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[   62.747034] hello-dto hello@0: hello_dto_probe[26]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---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ls /proc/device-tree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#address-cells        aliases               compatible            hello@0               lcd@10008000          name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#size-cells           amba                  core-module@10000000  i2c@10002000          memory                net@10010000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__symbols__           chosen                flash@34000000        interrupt-parent      model                 xtal24mhz@24M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---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rmdir /sys/kernel/config/device-tree/overlays/mydto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[  274.579790] hello-dto hello@0: hello_dto_remove[32]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6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EF7A75C-8A5B-474F-A766-85B053FC17FC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6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cat /tmp/hello-dto.dtb &gt; \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&gt;       /sys/kernel/config/device-tree/overlays/mydto/dtbo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[   62.734455] hello_dto: loading out-of-tree module taints kernel.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[   62.747034] hello-dto hello@0: hello_dto_probe[26]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---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ls /proc/device-tree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#address-cells        aliases               compatible            hello@0               lcd@10008000          name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#size-cells           amba                  core-module@10000000  i2c@10002000          memory                net@10010000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__symbols__           chosen                flash@34000000        interrupt-parent      model                 xtal24mhz@24M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---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rmdir /sys/kernel/config/device-tree/overlays/mydto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[  274.579790] hello-dto hello@0: hello_dto_remove[32]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7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02C7B10-C0D4-4366-BD9C-3C0FB548E34F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7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cat /tmp/hello-dto.dtb &gt; \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&gt;       /sys/kernel/config/device-tree/overlays/mydto/dtbo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[   62.734455] hello_dto: loading out-of-tree module taints kernel.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[   62.747034] hello-dto hello@0: hello_dto_probe[26]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---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ls /proc/device-tree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#address-cells        aliases               compatible            hello@0               lcd@10008000          name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#size-cells           amba                  core-module@10000000  i2c@10002000          memory                net@10010000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__symbols__           chosen                flash@34000000        interrupt-parent      model                 xtal24mhz@24M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---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rmdir /sys/kernel/config/device-tree/overlays/mydto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[  274.579790] hello-dto hello@0: hello_dto_remove[32]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7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7C47E49-BE0D-4C12-AA98-A187488AFC7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2B35A-7280-3245-838C-E1BA2FABE20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572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7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cat /tmp/hello-dto.dtb &gt; \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&gt;       /sys/kernel/config/device-tree/overlays/mydto/dtbo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[   62.734455] hello_dto: loading out-of-tree module taints kernel.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[   62.747034] hello-dto hello@0: hello_dto_probe[26]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---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ls /proc/device-tree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#address-cells        aliases               compatible            hello@0               lcd@10008000          name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#size-cells           amba                  core-module@10000000  i2c@10002000          memory                net@10010000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__symbols__           chosen                flash@34000000        interrupt-parent      model                 xtal24mhz@24M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---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rmdir /sys/kernel/config/device-tree/overlays/mydto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[  274.579790] hello-dto hello@0: hello_dto_remove[32]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76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71CB6B6-95C2-49D7-A346-9967BD93263A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7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cat /tmp/hello-dto.dtb &gt; \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&gt;       /sys/kernel/config/device-tree/overlays/mydto/dtbo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[   62.734455] hello_dto: loading out-of-tree module taints kernel.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[   62.747034] hello-dto hello@0: hello_dto_probe[26]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---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ls /proc/device-tree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#address-cells        aliases               compatible            hello@0               lcd@10008000          name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#size-cells           amba                  core-module@10000000  i2c@10002000          memory                net@10010000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__symbols__           chosen                flash@34000000        interrupt-parent      model                 xtal24mhz@24M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---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rmdir /sys/kernel/config/device-tree/overlays/mydto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[  274.579790] hello-dto hello@0: hello_dto_remove[32]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79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609A51E-53C3-4FA3-AF66-9581469C55EF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58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ACPI = Advanced Configuration and Power Interface</a:t>
            </a:r>
          </a:p>
        </p:txBody>
      </p:sp>
      <p:sp>
        <p:nvSpPr>
          <p:cNvPr id="58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164B508-681A-45DB-9F78-356196E65B1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2B35A-7280-3245-838C-E1BA2FABE209}" type="slidenum">
              <a:rPr lang="en-US" smtClean="0"/>
              <a:pPr>
                <a:defRPr/>
              </a:pPr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730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-–run-tests-by &lt;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name|class|module|id|tag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&gt; </a:t>
            </a:r>
          </a:p>
          <a:p>
            <a:r>
              <a:rPr lang="en-US" dirty="0"/>
              <a:t>Name</a:t>
            </a:r>
          </a:p>
          <a:p>
            <a:r>
              <a:rPr lang="en-US" dirty="0"/>
              <a:t>--run-tests-by name </a:t>
            </a:r>
            <a:r>
              <a:rPr lang="en-US" dirty="0" err="1"/>
              <a:t>testA</a:t>
            </a:r>
            <a:r>
              <a:rPr lang="en-US" dirty="0"/>
              <a:t> </a:t>
            </a:r>
            <a:r>
              <a:rPr lang="en-US" dirty="0" err="1"/>
              <a:t>testB</a:t>
            </a:r>
            <a:r>
              <a:rPr lang="en-US" dirty="0"/>
              <a:t> </a:t>
            </a:r>
            <a:r>
              <a:rPr lang="en-US" dirty="0" err="1"/>
              <a:t>testC</a:t>
            </a:r>
            <a:r>
              <a:rPr lang="en-US" dirty="0"/>
              <a:t>: simply specify test names and it will determine automatically where they are located.</a:t>
            </a:r>
          </a:p>
          <a:p>
            <a:r>
              <a:rPr lang="en-US" dirty="0"/>
              <a:t>class--run-tests-by class </a:t>
            </a:r>
            <a:r>
              <a:rPr lang="en-US" dirty="0" err="1"/>
              <a:t>classA</a:t>
            </a:r>
            <a:r>
              <a:rPr lang="en-US" dirty="0"/>
              <a:t> </a:t>
            </a:r>
            <a:r>
              <a:rPr lang="en-US" dirty="0" err="1"/>
              <a:t>classB</a:t>
            </a:r>
            <a:r>
              <a:rPr lang="en-US" dirty="0"/>
              <a:t> </a:t>
            </a:r>
            <a:r>
              <a:rPr lang="en-US" dirty="0" err="1"/>
              <a:t>classC</a:t>
            </a:r>
            <a:r>
              <a:rPr lang="en-US" dirty="0"/>
              <a:t>: simply specify class names and it will determine automatically what tests they contain and where they are located.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2B35A-7280-3245-838C-E1BA2FABE209}" type="slidenum">
              <a:rPr lang="en-US" smtClean="0"/>
              <a:pPr>
                <a:defRPr/>
              </a:pPr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9734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Type of tests</a:t>
            </a:r>
          </a:p>
          <a:p>
            <a:r>
              <a:rPr lang="en-US" dirty="0"/>
              <a:t>Runtime</a:t>
            </a:r>
          </a:p>
          <a:p>
            <a:r>
              <a:rPr lang="en-US" dirty="0"/>
              <a:t>SDK</a:t>
            </a:r>
          </a:p>
          <a:p>
            <a:r>
              <a:rPr lang="en-US" dirty="0"/>
              <a:t>SDK-EXT</a:t>
            </a:r>
          </a:p>
          <a:p>
            <a:r>
              <a:rPr lang="en-US" dirty="0"/>
              <a:t>Self-test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2B35A-7280-3245-838C-E1BA2FABE209}" type="slidenum">
              <a:rPr lang="en-US" smtClean="0"/>
              <a:pPr>
                <a:defRPr/>
              </a:pPr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3268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2B35A-7280-3245-838C-E1BA2FABE209}" type="slidenum">
              <a:rPr lang="en-US" smtClean="0"/>
              <a:pPr>
                <a:defRPr/>
              </a:pPr>
              <a:t>121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413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2B35A-7280-3245-838C-E1BA2FABE20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029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0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0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1D23BEAB-4387-4D47-9023-162943EA39A3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0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0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FF88850-7572-4E21-8834-DD2B2B7DF401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0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0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126D2928-21E6-487D-9B23-C01C9AEA24F9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0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1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AE67CAB-5CFA-4931-A81B-E279312742CA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1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1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53D6A03-734A-49D1-BF1A-D0A3DC7AC587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54036" y="2776484"/>
            <a:ext cx="4157133" cy="169685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554033" y="4576457"/>
            <a:ext cx="4157134" cy="880164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54538" y="5672138"/>
            <a:ext cx="4159250" cy="655637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2"/>
                </a:solidFill>
                <a:latin typeface="Arial"/>
                <a:cs typeface="Arial"/>
              </a:defRPr>
            </a:lvl1pPr>
            <a:lvl2pPr marL="342900" indent="0">
              <a:buNone/>
              <a:defRPr sz="1800" b="1">
                <a:solidFill>
                  <a:schemeClr val="accent2"/>
                </a:solidFill>
                <a:latin typeface="Arial"/>
                <a:cs typeface="Arial"/>
              </a:defRPr>
            </a:lvl2pPr>
            <a:lvl3pPr marL="342900" indent="0">
              <a:buFont typeface="Arial"/>
              <a:buNone/>
              <a:defRPr sz="1800" b="1">
                <a:solidFill>
                  <a:schemeClr val="accent2"/>
                </a:solidFill>
                <a:latin typeface="Arial"/>
                <a:cs typeface="Arial"/>
              </a:defRPr>
            </a:lvl3pPr>
            <a:lvl4pPr marL="339725" indent="0">
              <a:buNone/>
              <a:defRPr sz="1800" b="1">
                <a:solidFill>
                  <a:schemeClr val="accent2"/>
                </a:solidFill>
                <a:latin typeface="Arial"/>
                <a:cs typeface="Arial"/>
              </a:defRPr>
            </a:lvl4pPr>
            <a:lvl5pPr marL="339725" indent="0">
              <a:buNone/>
              <a:defRPr sz="1800" b="1">
                <a:solidFill>
                  <a:schemeClr val="accent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0896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922" y="2571895"/>
            <a:ext cx="5720802" cy="1711071"/>
          </a:xfrm>
        </p:spPr>
        <p:txBody>
          <a:bodyPr/>
          <a:lstStyle>
            <a:lvl1pPr algn="ctr">
              <a:lnSpc>
                <a:spcPct val="100000"/>
              </a:lnSpc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27765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82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Option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33055" y="2991441"/>
            <a:ext cx="6846738" cy="871111"/>
          </a:xfrm>
        </p:spPr>
        <p:txBody>
          <a:bodyPr/>
          <a:lstStyle>
            <a:lvl1pPr algn="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804988" y="4125913"/>
            <a:ext cx="6874805" cy="866775"/>
          </a:xfrm>
        </p:spPr>
        <p:txBody>
          <a:bodyPr/>
          <a:lstStyle>
            <a:lvl1pPr marL="0" indent="0" algn="r">
              <a:buNone/>
              <a:defRPr>
                <a:solidFill>
                  <a:srgbClr val="FFFFFF"/>
                </a:solidFill>
              </a:defRPr>
            </a:lvl1pPr>
            <a:lvl2pPr marL="1588" indent="0" algn="r">
              <a:buNone/>
              <a:defRPr>
                <a:solidFill>
                  <a:srgbClr val="FFFFFF"/>
                </a:solidFill>
              </a:defRPr>
            </a:lvl2pPr>
            <a:lvl3pPr marL="184467" indent="0" algn="r">
              <a:buNone/>
              <a:defRPr>
                <a:solidFill>
                  <a:srgbClr val="FFFFFF"/>
                </a:solidFill>
              </a:defRPr>
            </a:lvl3pPr>
            <a:lvl4pPr marL="415925" indent="0" algn="r">
              <a:buNone/>
              <a:defRPr>
                <a:solidFill>
                  <a:srgbClr val="FFFFFF"/>
                </a:solidFill>
              </a:defRPr>
            </a:lvl4pPr>
            <a:lvl5pPr marL="569912" indent="0" algn="r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6711544" y="6460197"/>
            <a:ext cx="197055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800" dirty="0" err="1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Yocto</a:t>
            </a:r>
            <a:r>
              <a:rPr lang="en-US" sz="80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Project | The Linux</a:t>
            </a:r>
            <a:r>
              <a:rPr lang="en-US" sz="800" baseline="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Foundation</a:t>
            </a:r>
            <a:endParaRPr lang="en-US" sz="800" dirty="0" smtClean="0">
              <a:solidFill>
                <a:schemeClr val="bg1">
                  <a:alpha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788367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Option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16034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73655" y="4729654"/>
            <a:ext cx="7506138" cy="1345011"/>
          </a:xfrm>
        </p:spPr>
        <p:txBody>
          <a:bodyPr anchor="t"/>
          <a:lstStyle>
            <a:lvl1pPr algn="r">
              <a:lnSpc>
                <a:spcPct val="100000"/>
              </a:lnSpc>
              <a:defRPr sz="2600" b="1" cap="none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6711544" y="6460197"/>
            <a:ext cx="197055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800" dirty="0" err="1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Yocto</a:t>
            </a:r>
            <a:r>
              <a:rPr lang="en-US" sz="80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Project | The Linux</a:t>
            </a:r>
            <a:r>
              <a:rPr lang="en-US" sz="800" baseline="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Foundation</a:t>
            </a:r>
            <a:endParaRPr lang="en-US" sz="800" dirty="0" smtClean="0">
              <a:solidFill>
                <a:schemeClr val="bg1">
                  <a:alpha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26982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Option3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33055" y="2991441"/>
            <a:ext cx="6846738" cy="871111"/>
          </a:xfrm>
        </p:spPr>
        <p:txBody>
          <a:bodyPr/>
          <a:lstStyle>
            <a:lvl1pPr algn="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804988" y="4125913"/>
            <a:ext cx="6874805" cy="866775"/>
          </a:xfrm>
        </p:spPr>
        <p:txBody>
          <a:bodyPr/>
          <a:lstStyle>
            <a:lvl1pPr marL="0" indent="0" algn="r">
              <a:buNone/>
              <a:defRPr>
                <a:solidFill>
                  <a:srgbClr val="FFFFFF"/>
                </a:solidFill>
              </a:defRPr>
            </a:lvl1pPr>
            <a:lvl2pPr marL="1588" indent="0" algn="r">
              <a:buNone/>
              <a:defRPr>
                <a:solidFill>
                  <a:srgbClr val="FFFFFF"/>
                </a:solidFill>
              </a:defRPr>
            </a:lvl2pPr>
            <a:lvl3pPr marL="184467" indent="0" algn="r">
              <a:buNone/>
              <a:defRPr>
                <a:solidFill>
                  <a:srgbClr val="FFFFFF"/>
                </a:solidFill>
              </a:defRPr>
            </a:lvl3pPr>
            <a:lvl4pPr marL="415925" indent="0" algn="r">
              <a:buNone/>
              <a:defRPr>
                <a:solidFill>
                  <a:srgbClr val="FFFFFF"/>
                </a:solidFill>
              </a:defRPr>
            </a:lvl4pPr>
            <a:lvl5pPr marL="569912" indent="0" algn="r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6711544" y="6460197"/>
            <a:ext cx="197055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800" dirty="0" err="1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Yocto</a:t>
            </a:r>
            <a:r>
              <a:rPr lang="en-US" sz="80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Project | The Linux</a:t>
            </a:r>
            <a:r>
              <a:rPr lang="en-US" sz="800" baseline="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Foundation</a:t>
            </a:r>
            <a:endParaRPr lang="en-US" sz="800" dirty="0" smtClean="0">
              <a:solidFill>
                <a:schemeClr val="bg1">
                  <a:alpha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5394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Option4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16034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73655" y="4729654"/>
            <a:ext cx="7506138" cy="1345011"/>
          </a:xfrm>
        </p:spPr>
        <p:txBody>
          <a:bodyPr anchor="t"/>
          <a:lstStyle>
            <a:lvl1pPr algn="r">
              <a:lnSpc>
                <a:spcPct val="100000"/>
              </a:lnSpc>
              <a:defRPr sz="2600" b="1" cap="none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6711544" y="6460197"/>
            <a:ext cx="197055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800" dirty="0" err="1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Yocto</a:t>
            </a:r>
            <a:r>
              <a:rPr lang="en-US" sz="80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Project | The Linux</a:t>
            </a:r>
            <a:r>
              <a:rPr lang="en-US" sz="800" baseline="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Foundation</a:t>
            </a:r>
            <a:endParaRPr lang="en-US" sz="800" dirty="0" smtClean="0">
              <a:solidFill>
                <a:schemeClr val="bg1">
                  <a:alpha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843954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408517"/>
            <a:ext cx="8227438" cy="889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48853" y="1379538"/>
            <a:ext cx="8233186" cy="45323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61377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641791" y="1379538"/>
            <a:ext cx="4040247" cy="453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48852" y="1379539"/>
            <a:ext cx="4039011" cy="45323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408517"/>
            <a:ext cx="8227438" cy="889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0788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5218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12930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408517"/>
            <a:ext cx="822743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80068"/>
            <a:ext cx="8228012" cy="45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 smtClean="0"/>
              <a:t>This is a second level bullet</a:t>
            </a:r>
          </a:p>
          <a:p>
            <a:pPr lvl="2"/>
            <a:r>
              <a:rPr lang="en-US" altLang="ja-JP" dirty="0" smtClean="0"/>
              <a:t>This is a numbered second level</a:t>
            </a:r>
          </a:p>
          <a:p>
            <a:pPr lvl="3"/>
            <a:r>
              <a:rPr lang="en-US" altLang="ja-JP" dirty="0" smtClean="0"/>
              <a:t>This is an </a:t>
            </a:r>
            <a:r>
              <a:rPr lang="en-US" altLang="ja-JP" dirty="0" err="1" smtClean="0"/>
              <a:t>unbulleted</a:t>
            </a:r>
            <a:r>
              <a:rPr lang="en-US" altLang="ja-JP" dirty="0" smtClean="0"/>
              <a:t> second level</a:t>
            </a:r>
          </a:p>
          <a:p>
            <a:pPr lvl="4"/>
            <a:r>
              <a:rPr lang="en-US" altLang="ja-JP" dirty="0" smtClean="0"/>
              <a:t>This is a code second level</a:t>
            </a:r>
          </a:p>
          <a:p>
            <a:pPr lvl="5"/>
            <a:r>
              <a:rPr lang="en-US" altLang="ja-JP" dirty="0" smtClean="0"/>
              <a:t>This is a privileged code second level</a:t>
            </a:r>
          </a:p>
          <a:p>
            <a:pPr lvl="6"/>
            <a:r>
              <a:rPr lang="en-US" altLang="ja-JP" dirty="0" smtClean="0"/>
              <a:t>This is a third level bullet</a:t>
            </a:r>
          </a:p>
          <a:p>
            <a:pPr lvl="7"/>
            <a:r>
              <a:rPr lang="en-US" altLang="ja-JP" dirty="0" smtClean="0"/>
              <a:t>This is a numbered third level</a:t>
            </a:r>
          </a:p>
          <a:p>
            <a:pPr lvl="8"/>
            <a:r>
              <a:rPr lang="en-US" altLang="ja-JP" dirty="0" smtClean="0"/>
              <a:t>This is a plain third level</a:t>
            </a:r>
            <a:endParaRPr lang="en-US" altLang="ja-JP" dirty="0"/>
          </a:p>
        </p:txBody>
      </p:sp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88299" y="6415966"/>
            <a:ext cx="3617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5CF594FA-3B15-0C4C-A0B5-E37CECAF5466}" type="slidenum">
              <a:rPr lang="en-US" sz="800" smtClean="0">
                <a:solidFill>
                  <a:schemeClr val="bg1"/>
                </a:solidFill>
                <a:latin typeface="Verdana" charset="0"/>
                <a:cs typeface="Verdana" charset="0"/>
              </a:rPr>
              <a:pPr algn="ctr" eaLnBrk="1" hangingPunct="1">
                <a:defRPr/>
              </a:pPr>
              <a:t>‹#›</a:t>
            </a:fld>
            <a:endParaRPr lang="en-US" sz="800" dirty="0" smtClean="0">
              <a:solidFill>
                <a:schemeClr val="bg1"/>
              </a:solidFill>
              <a:latin typeface="Verdana" charset="0"/>
              <a:cs typeface="Verdana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711544" y="6460197"/>
            <a:ext cx="197055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800" dirty="0" err="1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Yocto</a:t>
            </a:r>
            <a:r>
              <a:rPr lang="en-US" sz="80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Project | The Linux</a:t>
            </a:r>
            <a:r>
              <a:rPr lang="en-US" sz="800" baseline="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Foundation</a:t>
            </a:r>
            <a:endParaRPr lang="en-US" sz="800" dirty="0" smtClean="0">
              <a:solidFill>
                <a:schemeClr val="bg1">
                  <a:alpha val="50000"/>
                </a:schemeClr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55" r:id="rId1"/>
    <p:sldLayoutId id="2147486171" r:id="rId2"/>
    <p:sldLayoutId id="2147486156" r:id="rId3"/>
    <p:sldLayoutId id="2147486172" r:id="rId4"/>
    <p:sldLayoutId id="2147486173" r:id="rId5"/>
    <p:sldLayoutId id="2147486147" r:id="rId6"/>
    <p:sldLayoutId id="2147486148" r:id="rId7"/>
    <p:sldLayoutId id="2147486149" r:id="rId8"/>
    <p:sldLayoutId id="2147486150" r:id="rId9"/>
    <p:sldLayoutId id="2147486158" r:id="rId10"/>
    <p:sldLayoutId id="2147486174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Arial" charset="0"/>
          <a:ea typeface="ＭＳ Ｐゴシック" charset="0"/>
          <a:cs typeface="Arial" pitchFamily="34" charset="0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Arial" charset="0"/>
          <a:ea typeface="ＭＳ Ｐゴシック" charset="0"/>
          <a:cs typeface="Arial" pitchFamily="34" charset="0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Arial" charset="0"/>
          <a:ea typeface="ＭＳ Ｐゴシック" charset="0"/>
          <a:cs typeface="Arial" pitchFamily="34" charset="0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Arial" charset="0"/>
          <a:ea typeface="ＭＳ Ｐゴシック" charset="0"/>
          <a:cs typeface="Arial" pitchFamily="34" charset="0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75000"/>
        </a:spcBef>
        <a:spcAft>
          <a:spcPct val="0"/>
        </a:spcAft>
        <a:buClr>
          <a:schemeClr val="accent1"/>
        </a:buClr>
        <a:buFont typeface="Arial"/>
        <a:buChar char="•"/>
        <a:defRPr sz="2400" b="1" i="0">
          <a:solidFill>
            <a:schemeClr val="accent6"/>
          </a:solidFill>
          <a:latin typeface="Arial"/>
          <a:ea typeface="ＭＳ Ｐゴシック" charset="0"/>
          <a:cs typeface="Arial"/>
        </a:defRPr>
      </a:lvl1pPr>
      <a:lvl2pPr marL="685800" indent="-342900" algn="l" rtl="0" eaLnBrk="0" fontAlgn="base" hangingPunct="0">
        <a:spcBef>
          <a:spcPts val="500"/>
        </a:spcBef>
        <a:spcAft>
          <a:spcPct val="0"/>
        </a:spcAft>
        <a:buClr>
          <a:schemeClr val="tx1"/>
        </a:buClr>
        <a:buFont typeface="Arial"/>
        <a:buChar char="•"/>
        <a:defRPr sz="2200" b="0" i="0">
          <a:solidFill>
            <a:srgbClr val="404040"/>
          </a:solidFill>
          <a:latin typeface="Arial"/>
          <a:ea typeface="ＭＳ Ｐゴシック" charset="0"/>
          <a:cs typeface="Arial"/>
        </a:defRPr>
      </a:lvl2pPr>
      <a:lvl3pPr marL="685800" indent="-342900" algn="l" rtl="0" eaLnBrk="0" fontAlgn="base" hangingPunct="0">
        <a:spcBef>
          <a:spcPts val="500"/>
        </a:spcBef>
        <a:spcAft>
          <a:spcPct val="0"/>
        </a:spcAft>
        <a:buClrTx/>
        <a:buFont typeface="Wingdings" charset="2"/>
        <a:buAutoNum type="arabicPlain"/>
        <a:defRPr sz="2200" spc="0">
          <a:solidFill>
            <a:schemeClr val="accent6"/>
          </a:solidFill>
          <a:latin typeface="Arial"/>
          <a:ea typeface="ＭＳ Ｐゴシック" charset="0"/>
          <a:cs typeface="Arial"/>
        </a:defRPr>
      </a:lvl3pPr>
      <a:lvl4pPr marL="685800" indent="-346075" algn="l" rtl="0" eaLnBrk="0" fontAlgn="base" hangingPunct="0">
        <a:spcBef>
          <a:spcPts val="500"/>
        </a:spcBef>
        <a:spcAft>
          <a:spcPct val="0"/>
        </a:spcAft>
        <a:buClr>
          <a:schemeClr val="bg1"/>
        </a:buClr>
        <a:buFont typeface="Arial"/>
        <a:buChar char="•"/>
        <a:defRPr sz="2200">
          <a:solidFill>
            <a:schemeClr val="accent6"/>
          </a:solidFill>
          <a:latin typeface="Arial"/>
          <a:ea typeface="ＭＳ Ｐゴシック" charset="0"/>
          <a:cs typeface="Arial"/>
        </a:defRPr>
      </a:lvl4pPr>
      <a:lvl5pPr marL="685800" indent="-346075" algn="l" rtl="0" eaLnBrk="0" fontAlgn="base" hangingPunct="0">
        <a:spcBef>
          <a:spcPts val="500"/>
        </a:spcBef>
        <a:spcAft>
          <a:spcPct val="0"/>
        </a:spcAft>
        <a:buClrTx/>
        <a:buFont typeface="Courier"/>
        <a:buChar char="$"/>
        <a:defRPr sz="2200" b="1">
          <a:solidFill>
            <a:schemeClr val="accent6"/>
          </a:solidFill>
          <a:latin typeface="Courier New"/>
          <a:ea typeface="Verdana" charset="0"/>
          <a:cs typeface="Courier New"/>
        </a:defRPr>
      </a:lvl5pPr>
      <a:lvl6pPr marL="685800" indent="-346075" algn="l" rtl="0" eaLnBrk="1" fontAlgn="base" hangingPunct="1">
        <a:spcBef>
          <a:spcPts val="500"/>
        </a:spcBef>
        <a:spcAft>
          <a:spcPct val="0"/>
        </a:spcAft>
        <a:buClrTx/>
        <a:buFont typeface="Courier"/>
        <a:buChar char="#"/>
        <a:defRPr sz="2200" b="1">
          <a:solidFill>
            <a:schemeClr val="accent6"/>
          </a:solidFill>
          <a:latin typeface="Courier New"/>
          <a:cs typeface="Courier New"/>
        </a:defRPr>
      </a:lvl6pPr>
      <a:lvl7pPr marL="978408" indent="-274320" algn="l" defTabSz="454025" rtl="0" eaLnBrk="1" fontAlgn="base" hangingPunct="1">
        <a:spcBef>
          <a:spcPts val="500"/>
        </a:spcBef>
        <a:spcAft>
          <a:spcPct val="0"/>
        </a:spcAft>
        <a:buClrTx/>
        <a:buFont typeface="Arial"/>
        <a:buChar char="•"/>
        <a:defRPr sz="1800">
          <a:solidFill>
            <a:schemeClr val="tx1"/>
          </a:solidFill>
          <a:latin typeface="+mn-lt"/>
          <a:cs typeface="+mn-cs"/>
        </a:defRPr>
      </a:lvl7pPr>
      <a:lvl8pPr marL="978408" indent="-274320" algn="l" rtl="0" eaLnBrk="1" fontAlgn="base" hangingPunct="1">
        <a:spcBef>
          <a:spcPts val="500"/>
        </a:spcBef>
        <a:spcAft>
          <a:spcPct val="0"/>
        </a:spcAft>
        <a:buClrTx/>
        <a:buFont typeface="Wingdings" charset="2"/>
        <a:buAutoNum type="arabicPlain"/>
        <a:defRPr sz="1800">
          <a:solidFill>
            <a:schemeClr val="tx1"/>
          </a:solidFill>
          <a:latin typeface="+mn-lt"/>
          <a:cs typeface="+mn-cs"/>
        </a:defRPr>
      </a:lvl8pPr>
      <a:lvl9pPr marL="978408" indent="-274320" algn="l" rtl="0" eaLnBrk="1" fontAlgn="base" hangingPunct="1">
        <a:spcBef>
          <a:spcPts val="500"/>
        </a:spcBef>
        <a:spcAft>
          <a:spcPct val="0"/>
        </a:spcAft>
        <a:buClr>
          <a:schemeClr val="bg1"/>
        </a:buClr>
        <a:buFont typeface="Arial"/>
        <a:buChar char="•"/>
        <a:tabLst/>
        <a:defRPr sz="1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yoctoproject.org/wiki/Oe-selftest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ctoproject.org/docs/latest/dev-manual/dev-manual.html#performing-automated-runtime-testing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stephano.cetola@linux.intel.com" TargetMode="External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hyperlink" Target="https://sched.co/HOLr" TargetMode="External"/><Relationship Id="rId2" Type="http://schemas.openxmlformats.org/officeDocument/2006/relationships/hyperlink" Target="https://wiki.yoctoproject.org/wiki/Contribute_to_SRTool" TargetMode="Externa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yoctoproject.org/wiki/Working_Behind_a_Network_Proxy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my-server.com/repo" TargetMode="External"/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yoctoproject.org/wiki/TipsAndTricks/UsingRPM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yoctoproject.org/wiki/DevDay_Edinburgh_2018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yoctoproject.org/wiki/DevDay_Edinburgh_2018" TargetMode="External"/><Relationship Id="rId2" Type="http://schemas.openxmlformats.org/officeDocument/2006/relationships/hyperlink" Target="https://wiki.yoctoproject.org/wiki/File:Developing_Boot_Solutions_for_Intel_IoT_Unique_Use_Cases_rev1a.pptx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oe-user@oe-hos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elinux.org/images/c/cf/Power_ePAPR_APPROVED_v1.1.pdf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schd.ws/hosted_files/elciotna18/c1/elc-2018.pdf" TargetMode="External"/><Relationship Id="rId4" Type="http://schemas.openxmlformats.org/officeDocument/2006/relationships/hyperlink" Target="mailto:marek.vasut@gmail.com" TargetMode="Externa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://distro.ibiblio.org/tinycorelinux/" TargetMode="Externa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ctoproject.org/docs/current/dev-manual/dev-manual.html#building-a-tiny-system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alabs.net/compare_libcs.html" TargetMode="External"/><Relationship Id="rId2" Type="http://schemas.openxmlformats.org/officeDocument/2006/relationships/hyperlink" Target="https://wiki.musl-libc.org/" TargetMode="Externa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alabs.net/compare_libcs.html" TargetMode="External"/><Relationship Id="rId2" Type="http://schemas.openxmlformats.org/officeDocument/2006/relationships/hyperlink" Target="https://wiki.musl-libc.org/" TargetMode="Externa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ctoproject.org/docs/current/ref-manual/ref-manual.html#ref-features" TargetMode="Externa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ctoproject.org/docs/current/ref-manual/ref-manual.html#var-ROOTFS_POSTPROCESS_COMMAND" TargetMode="Externa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ctoproject.org/docs/current/dev-manual/dev-manual.html#trim-the-kernel" TargetMode="External"/><Relationship Id="rId2" Type="http://schemas.openxmlformats.org/officeDocument/2006/relationships/hyperlink" Target="https://www.yoctoproject.org/docs/current/ref-manual/ref-manual.html#maintaining-build-output-quality" TargetMode="Externa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yoctoproject.org/wiki/DevDay_Edinburgh_2018" TargetMode="External"/><Relationship Id="rId2" Type="http://schemas.openxmlformats.org/officeDocument/2006/relationships/hyperlink" Target="https://wiki.yoctoproject.org/wiki/File:Having-fun-handouts.pdf" TargetMode="Externa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54036" y="2776484"/>
            <a:ext cx="4157133" cy="1258306"/>
          </a:xfrm>
        </p:spPr>
        <p:txBody>
          <a:bodyPr>
            <a:normAutofit/>
          </a:bodyPr>
          <a:lstStyle/>
          <a:p>
            <a:r>
              <a:rPr lang="en-US" dirty="0" smtClean="0"/>
              <a:t>Advanced Class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87400" y="4126230"/>
            <a:ext cx="7923769" cy="1330391"/>
          </a:xfrm>
        </p:spPr>
        <p:txBody>
          <a:bodyPr/>
          <a:lstStyle/>
          <a:p>
            <a:pPr algn="r"/>
            <a:r>
              <a:rPr lang="en-US" dirty="0"/>
              <a:t>Paul Barker, </a:t>
            </a:r>
            <a:r>
              <a:rPr lang="en-US" dirty="0" smtClean="0"/>
              <a:t>Henry Bruce, Robert </a:t>
            </a:r>
            <a:r>
              <a:rPr lang="en-US" dirty="0"/>
              <a:t>Berger, Stephano </a:t>
            </a:r>
            <a:r>
              <a:rPr lang="en-US" dirty="0" err="1"/>
              <a:t>Cetola</a:t>
            </a:r>
            <a:r>
              <a:rPr lang="en-US" dirty="0"/>
              <a:t>, Beth Flanagan, Scott Murray, Khem Raj, David Reyna, Marek </a:t>
            </a:r>
            <a:r>
              <a:rPr lang="en-US" dirty="0" err="1"/>
              <a:t>Vasut</a:t>
            </a:r>
            <a:r>
              <a:rPr lang="en-US" dirty="0"/>
              <a:t>, Trevor </a:t>
            </a:r>
            <a:r>
              <a:rPr lang="en-US" dirty="0" err="1"/>
              <a:t>Woerner</a:t>
            </a:r>
            <a:r>
              <a:rPr lang="en-US" dirty="0"/>
              <a:t/>
            </a:r>
            <a:br>
              <a:rPr lang="en-US" dirty="0"/>
            </a:br>
            <a:endParaRPr lang="en-US" kern="1200" dirty="0">
              <a:solidFill>
                <a:srgbClr val="0098DB"/>
              </a:solidFill>
              <a:latin typeface="Arial" pitchFamily="34"/>
              <a:ea typeface="Microsoft YaHei" pitchFamily="2"/>
              <a:cs typeface="Mangal" pitchFamily="2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34933" y="5672138"/>
            <a:ext cx="4378855" cy="655637"/>
          </a:xfrm>
        </p:spPr>
        <p:txBody>
          <a:bodyPr/>
          <a:lstStyle/>
          <a:p>
            <a:pPr algn="r"/>
            <a:r>
              <a:rPr lang="en-US" dirty="0"/>
              <a:t>Yocto Project Developer Day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smtClean="0"/>
              <a:t>Edinburg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/>
              <a:t> 25 October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7249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Activity Two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804988" y="4125913"/>
            <a:ext cx="6874805" cy="866775"/>
          </a:xfrm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>
                <a:latin typeface="Arial" charset="0"/>
              </a:rPr>
              <a:t>On Target Development using Package </a:t>
            </a:r>
            <a:r>
              <a:rPr lang="en-US" dirty="0" smtClean="0">
                <a:latin typeface="Arial" charset="0"/>
              </a:rPr>
              <a:t>Feeds</a:t>
            </a:r>
            <a:endParaRPr lang="en-US" dirty="0" smtClean="0">
              <a:cs typeface="Arial" charset="0"/>
            </a:endParaRPr>
          </a:p>
          <a:p>
            <a:pPr eaLnBrk="1" hangingPunct="1">
              <a:spcBef>
                <a:spcPts val="900"/>
              </a:spcBef>
            </a:pPr>
            <a:r>
              <a:rPr lang="en-US" dirty="0" smtClean="0">
                <a:latin typeface="Arial" charset="0"/>
                <a:cs typeface="Arial" charset="0"/>
              </a:rPr>
              <a:t>Stephano Cetola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413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F5EE09-DC48-BD49-A3B5-1C019B8D4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there some Workspace helper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EF4650-7E27-7942-BDD1-A2BBDF5AA89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bitbake-whatchanged</a:t>
            </a:r>
            <a:endParaRPr lang="en-US" dirty="0"/>
          </a:p>
          <a:p>
            <a:pPr lvl="1"/>
            <a:r>
              <a:rPr lang="en-US" dirty="0"/>
              <a:t>print what will be done between the current and last builds</a:t>
            </a:r>
          </a:p>
          <a:p>
            <a:pPr lvl="1"/>
            <a:endParaRPr lang="en-US" dirty="0"/>
          </a:p>
          <a:p>
            <a:pPr marL="339725" lvl="4" indent="0">
              <a:buNone/>
            </a:pPr>
            <a:r>
              <a:rPr lang="en-US" dirty="0"/>
              <a:t> $ </a:t>
            </a:r>
            <a:r>
              <a:rPr lang="en-US" dirty="0" err="1"/>
              <a:t>bitbake</a:t>
            </a:r>
            <a:r>
              <a:rPr lang="en-US" dirty="0"/>
              <a:t> core-image-</a:t>
            </a:r>
            <a:r>
              <a:rPr lang="en-US" dirty="0" err="1"/>
              <a:t>sato</a:t>
            </a:r>
            <a:endParaRPr lang="en-US" dirty="0"/>
          </a:p>
          <a:p>
            <a:pPr marL="339725" lvl="4" indent="0">
              <a:buNone/>
            </a:pPr>
            <a:r>
              <a:rPr lang="en-US" dirty="0"/>
              <a:t>    # Edit the recipes</a:t>
            </a:r>
          </a:p>
          <a:p>
            <a:pPr marL="339725" lvl="4" indent="0">
              <a:buNone/>
            </a:pPr>
            <a:r>
              <a:rPr lang="en-US" dirty="0"/>
              <a:t>    $ </a:t>
            </a:r>
            <a:r>
              <a:rPr lang="en-US" dirty="0" err="1"/>
              <a:t>bitbake-whatchanged</a:t>
            </a:r>
            <a:r>
              <a:rPr lang="en-US" dirty="0"/>
              <a:t> core-image-</a:t>
            </a:r>
            <a:r>
              <a:rPr lang="en-US" dirty="0" err="1"/>
              <a:t>sato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390923"/>
      </p:ext>
    </p:extLst>
  </p:cSld>
  <p:clrMapOvr>
    <a:masterClrMapping/>
  </p:clrMapOvr>
  <p:transition>
    <p:fade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9999BE-E386-AB46-A7C8-AC76C8635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make changes in workspace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6719AE-582B-EC41-8B71-DABAD00AD45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Prepare a package to make changes</a:t>
            </a:r>
          </a:p>
          <a:p>
            <a:pPr lvl="5"/>
            <a:r>
              <a:rPr lang="en-US" dirty="0" err="1"/>
              <a:t>devtool</a:t>
            </a:r>
            <a:r>
              <a:rPr lang="en-US" dirty="0"/>
              <a:t> modify &lt;recipe&gt;</a:t>
            </a:r>
          </a:p>
          <a:p>
            <a:r>
              <a:rPr lang="en-US" dirty="0"/>
              <a:t>Change sources</a:t>
            </a:r>
          </a:p>
          <a:p>
            <a:pPr lvl="1"/>
            <a:r>
              <a:rPr lang="en-US" dirty="0"/>
              <a:t>Change into workspace/sources/&lt;recipe&gt;</a:t>
            </a:r>
          </a:p>
          <a:p>
            <a:pPr lvl="1"/>
            <a:r>
              <a:rPr lang="en-US" dirty="0"/>
              <a:t>Edit …..</a:t>
            </a:r>
          </a:p>
          <a:p>
            <a:r>
              <a:rPr lang="en-US" dirty="0"/>
              <a:t>Build Changes</a:t>
            </a:r>
          </a:p>
          <a:p>
            <a:pPr lvl="4"/>
            <a:r>
              <a:rPr lang="en-US" dirty="0" err="1"/>
              <a:t>devtool</a:t>
            </a:r>
            <a:r>
              <a:rPr lang="en-US" dirty="0"/>
              <a:t> build &lt;recipe&gt;</a:t>
            </a:r>
          </a:p>
          <a:p>
            <a:r>
              <a:rPr lang="en-US" dirty="0"/>
              <a:t>Test changes</a:t>
            </a:r>
          </a:p>
          <a:p>
            <a:pPr lvl="4"/>
            <a:r>
              <a:rPr lang="en-US" dirty="0" err="1"/>
              <a:t>devtool</a:t>
            </a:r>
            <a:r>
              <a:rPr lang="en-US" dirty="0"/>
              <a:t> deploy-target &lt;recipe&gt; &lt;target-IP&gt;</a:t>
            </a:r>
          </a:p>
          <a:p>
            <a:r>
              <a:rPr lang="en-US" dirty="0"/>
              <a:t>Make changes final</a:t>
            </a:r>
          </a:p>
          <a:p>
            <a:pPr lvl="4"/>
            <a:r>
              <a:rPr lang="en-US" dirty="0" err="1"/>
              <a:t>devtool</a:t>
            </a:r>
            <a:r>
              <a:rPr lang="en-US" dirty="0"/>
              <a:t> finish &lt;recipe&gt; &lt;layer&gt;</a:t>
            </a:r>
          </a:p>
        </p:txBody>
      </p:sp>
    </p:spTree>
    <p:extLst>
      <p:ext uri="{BB962C8B-B14F-4D97-AF65-F5344CB8AC3E}">
        <p14:creationId xmlns:p14="http://schemas.microsoft.com/office/powerpoint/2010/main" val="1157881290"/>
      </p:ext>
    </p:extLst>
  </p:cSld>
  <p:clrMapOvr>
    <a:masterClrMapping/>
  </p:clrMapOvr>
  <p:transition>
    <p:fade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D85F33-2640-FE4E-80DA-D60E1D994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enquire package information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8EC1F3-13C5-C54B-A8F6-DB6A91DC0EC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oe-pkgdata-util</a:t>
            </a:r>
            <a:r>
              <a:rPr lang="en-US" dirty="0"/>
              <a:t> - queries the </a:t>
            </a:r>
            <a:r>
              <a:rPr lang="en-US" dirty="0" err="1"/>
              <a:t>pkgdata</a:t>
            </a:r>
            <a:r>
              <a:rPr lang="en-US" dirty="0"/>
              <a:t> files written out during </a:t>
            </a:r>
            <a:r>
              <a:rPr lang="en-US" dirty="0" err="1"/>
              <a:t>do_package</a:t>
            </a:r>
            <a:endParaRPr lang="en-US" dirty="0"/>
          </a:p>
          <a:p>
            <a:pPr marL="339725" lvl="4" indent="0">
              <a:buNone/>
            </a:pPr>
            <a:endParaRPr lang="en-US" dirty="0"/>
          </a:p>
          <a:p>
            <a:pPr marL="339725" lvl="4" indent="0">
              <a:buNone/>
            </a:pPr>
            <a:endParaRPr lang="en-US" dirty="0"/>
          </a:p>
          <a:p>
            <a:pPr marL="339725" lvl="4" indent="0">
              <a:buNone/>
            </a:pPr>
            <a:r>
              <a:rPr lang="en-US" dirty="0"/>
              <a:t>subcommands:</a:t>
            </a:r>
          </a:p>
          <a:p>
            <a:pPr marL="339725" lvl="4" indent="0">
              <a:buNone/>
            </a:pPr>
            <a:r>
              <a:rPr lang="en-US" dirty="0"/>
              <a:t>  lookup-</a:t>
            </a:r>
            <a:r>
              <a:rPr lang="en-US" dirty="0" err="1"/>
              <a:t>pkg</a:t>
            </a:r>
            <a:r>
              <a:rPr lang="en-US" dirty="0"/>
              <a:t>            Translate between recipe-space package names and</a:t>
            </a:r>
          </a:p>
          <a:p>
            <a:pPr marL="339725" lvl="4" indent="0">
              <a:buNone/>
            </a:pPr>
            <a:r>
              <a:rPr lang="en-US" dirty="0"/>
              <a:t>                        runtime package names</a:t>
            </a:r>
          </a:p>
          <a:p>
            <a:pPr marL="339725" lvl="4" indent="0">
              <a:buNone/>
            </a:pPr>
            <a:r>
              <a:rPr lang="en-US" dirty="0"/>
              <a:t>  list-</a:t>
            </a:r>
            <a:r>
              <a:rPr lang="en-US" dirty="0" err="1"/>
              <a:t>pkgs</a:t>
            </a:r>
            <a:r>
              <a:rPr lang="en-US" dirty="0"/>
              <a:t>             List packages</a:t>
            </a:r>
          </a:p>
          <a:p>
            <a:pPr marL="339725" lvl="4" indent="0">
              <a:buNone/>
            </a:pPr>
            <a:r>
              <a:rPr lang="en-US" dirty="0"/>
              <a:t>  list-</a:t>
            </a:r>
            <a:r>
              <a:rPr lang="en-US" dirty="0" err="1"/>
              <a:t>pkg</a:t>
            </a:r>
            <a:r>
              <a:rPr lang="en-US" dirty="0"/>
              <a:t>-files        List files within a package</a:t>
            </a:r>
          </a:p>
          <a:p>
            <a:pPr marL="339725" lvl="4" indent="0">
              <a:buNone/>
            </a:pPr>
            <a:r>
              <a:rPr lang="en-US" dirty="0"/>
              <a:t>  lookup-recipe         Find recipe producing one or more packages</a:t>
            </a:r>
          </a:p>
          <a:p>
            <a:pPr marL="339725" lvl="4" indent="0">
              <a:buNone/>
            </a:pPr>
            <a:r>
              <a:rPr lang="en-US" dirty="0"/>
              <a:t>  package-info          Show version, recipe and size information for one or</a:t>
            </a:r>
          </a:p>
          <a:p>
            <a:pPr marL="339725" lvl="4" indent="0">
              <a:buNone/>
            </a:pPr>
            <a:r>
              <a:rPr lang="en-US" dirty="0"/>
              <a:t>                        more packages</a:t>
            </a:r>
          </a:p>
          <a:p>
            <a:pPr marL="339725" lvl="4" indent="0">
              <a:buNone/>
            </a:pPr>
            <a:r>
              <a:rPr lang="en-US" dirty="0"/>
              <a:t>  find-path             Find package providing a target path</a:t>
            </a:r>
          </a:p>
          <a:p>
            <a:pPr marL="339725" lvl="4" indent="0">
              <a:buNone/>
            </a:pPr>
            <a:r>
              <a:rPr lang="en-US" dirty="0"/>
              <a:t>  read-value            Read any </a:t>
            </a:r>
            <a:r>
              <a:rPr lang="en-US" dirty="0" err="1"/>
              <a:t>pkgdata</a:t>
            </a:r>
            <a:r>
              <a:rPr lang="en-US" dirty="0"/>
              <a:t> value for one or more packages</a:t>
            </a:r>
          </a:p>
          <a:p>
            <a:pPr marL="339725" lvl="4" indent="0">
              <a:buNone/>
            </a:pPr>
            <a:r>
              <a:rPr lang="en-US" dirty="0"/>
              <a:t>  glob                  Expand package name glob expression</a:t>
            </a:r>
          </a:p>
          <a:p>
            <a:pPr marL="339725" lvl="4" indent="0">
              <a:buNone/>
            </a:pPr>
            <a:r>
              <a:rPr lang="en-US" dirty="0"/>
              <a:t>Use </a:t>
            </a:r>
            <a:r>
              <a:rPr lang="en-US" dirty="0" err="1"/>
              <a:t>oe-pkgdata-util</a:t>
            </a:r>
            <a:r>
              <a:rPr lang="en-US" dirty="0"/>
              <a:t> &lt;subcommand&gt; --help to get help on a specific command</a:t>
            </a:r>
          </a:p>
        </p:txBody>
      </p:sp>
    </p:spTree>
    <p:extLst>
      <p:ext uri="{BB962C8B-B14F-4D97-AF65-F5344CB8AC3E}">
        <p14:creationId xmlns:p14="http://schemas.microsoft.com/office/powerpoint/2010/main" val="2341402523"/>
      </p:ext>
    </p:extLst>
  </p:cSld>
  <p:clrMapOvr>
    <a:masterClrMapping/>
  </p:clrMapOvr>
  <p:transition>
    <p:fade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C11288-FBD2-E240-8604-ED7DDA312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run meta-data self tests (unit tests)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916351-CA46-E141-AA2B-E495BC0254F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oe-selftest</a:t>
            </a:r>
            <a:endParaRPr lang="en-US" dirty="0"/>
          </a:p>
          <a:p>
            <a:pPr lvl="5"/>
            <a:r>
              <a:rPr lang="en-US" dirty="0"/>
              <a:t>Script that runs unit tests against </a:t>
            </a:r>
            <a:r>
              <a:rPr lang="en-US" dirty="0" err="1"/>
              <a:t>bitbake</a:t>
            </a:r>
            <a:r>
              <a:rPr lang="en-US" dirty="0"/>
              <a:t> and other </a:t>
            </a:r>
            <a:r>
              <a:rPr lang="en-US" dirty="0" err="1"/>
              <a:t>Yocto</a:t>
            </a:r>
            <a:r>
              <a:rPr lang="en-US" dirty="0"/>
              <a:t> related tools. The goal is to validate tools functionality and metadata integrity</a:t>
            </a:r>
          </a:p>
          <a:p>
            <a:pPr lvl="1"/>
            <a:r>
              <a:rPr lang="en-US" dirty="0"/>
              <a:t>List available tests</a:t>
            </a:r>
          </a:p>
          <a:p>
            <a:pPr lvl="4"/>
            <a:r>
              <a:rPr lang="en-US" dirty="0" err="1"/>
              <a:t>oe-selftest</a:t>
            </a:r>
            <a:r>
              <a:rPr lang="en-US" dirty="0"/>
              <a:t> –l</a:t>
            </a:r>
          </a:p>
          <a:p>
            <a:pPr lvl="1"/>
            <a:r>
              <a:rPr lang="en-US" dirty="0"/>
              <a:t>Run all tests</a:t>
            </a:r>
          </a:p>
          <a:p>
            <a:pPr lvl="4"/>
            <a:r>
              <a:rPr lang="en-US" dirty="0" err="1"/>
              <a:t>oe-selftest</a:t>
            </a:r>
            <a:r>
              <a:rPr lang="en-US" dirty="0"/>
              <a:t> --run-all-tests</a:t>
            </a:r>
          </a:p>
          <a:p>
            <a:pPr lvl="1"/>
            <a:r>
              <a:rPr lang="en-US" dirty="0"/>
              <a:t>Run Selective Unit Test</a:t>
            </a:r>
          </a:p>
          <a:p>
            <a:pPr lvl="4"/>
            <a:r>
              <a:rPr lang="en-US" dirty="0" err="1"/>
              <a:t>oe-selftest</a:t>
            </a:r>
            <a:r>
              <a:rPr lang="en-US" dirty="0"/>
              <a:t> -r </a:t>
            </a:r>
            <a:r>
              <a:rPr lang="en-US" dirty="0" err="1"/>
              <a:t>devtool</a:t>
            </a:r>
            <a:r>
              <a:rPr lang="en-US" dirty="0"/>
              <a:t> </a:t>
            </a:r>
            <a:r>
              <a:rPr lang="en-US" dirty="0" err="1"/>
              <a:t>devtool.DevtoolTests.test_devtool_add_fetch_simple</a:t>
            </a:r>
            <a:endParaRPr lang="en-US" dirty="0"/>
          </a:p>
          <a:p>
            <a:r>
              <a:rPr lang="en-US" dirty="0">
                <a:hlinkClick r:id="rId3"/>
              </a:rPr>
              <a:t>https://wiki.yoctoproject.org/wiki/Oe-selftest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807819"/>
      </p:ext>
    </p:extLst>
  </p:cSld>
  <p:clrMapOvr>
    <a:masterClrMapping/>
  </p:clrMapOvr>
  <p:transition>
    <p:fade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AB55E0-C385-6D4A-BC3D-3E32C9243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run image auto-test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0A9384-B838-0B4B-973C-73D7E1DFB09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Can test image ( -c </a:t>
            </a:r>
            <a:r>
              <a:rPr lang="en-US" dirty="0" err="1"/>
              <a:t>testimage</a:t>
            </a:r>
            <a:r>
              <a:rPr lang="en-US" dirty="0"/>
              <a:t>) (-c </a:t>
            </a:r>
            <a:r>
              <a:rPr lang="en-US" dirty="0" err="1"/>
              <a:t>testimage_auto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Testing SDK ( -c </a:t>
            </a:r>
            <a:r>
              <a:rPr lang="en-US" dirty="0" err="1"/>
              <a:t>testsdk</a:t>
            </a:r>
            <a:r>
              <a:rPr lang="en-US" dirty="0"/>
              <a:t> and –c </a:t>
            </a:r>
            <a:r>
              <a:rPr lang="en-US" dirty="0" err="1"/>
              <a:t>testsdkext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https://www.yoctoproject.org/docs/latest/dev-manual/dev-manual.html#performing-automated-runtime-testing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42B9FB5-AFB7-E445-82A2-A4D6C0B86883}"/>
              </a:ext>
            </a:extLst>
          </p:cNvPr>
          <p:cNvSpPr txBox="1"/>
          <p:nvPr/>
        </p:nvSpPr>
        <p:spPr>
          <a:xfrm>
            <a:off x="1721223" y="1891368"/>
            <a:ext cx="49054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INHERIT += "</a:t>
            </a:r>
            <a:r>
              <a:rPr lang="en-US" sz="1200" dirty="0" err="1">
                <a:latin typeface="+mn-lt"/>
              </a:rPr>
              <a:t>testimage</a:t>
            </a:r>
            <a:r>
              <a:rPr lang="en-US" sz="1200" dirty="0">
                <a:latin typeface="+mn-lt"/>
              </a:rPr>
              <a:t>"</a:t>
            </a:r>
          </a:p>
          <a:p>
            <a:r>
              <a:rPr lang="en-US" sz="1200" dirty="0" err="1">
                <a:latin typeface="+mn-lt"/>
              </a:rPr>
              <a:t>DISTRO_FEATURES_append</a:t>
            </a:r>
            <a:r>
              <a:rPr lang="en-US" sz="1200" dirty="0">
                <a:latin typeface="+mn-lt"/>
              </a:rPr>
              <a:t> = " </a:t>
            </a:r>
            <a:r>
              <a:rPr lang="en-US" sz="1200" dirty="0" err="1">
                <a:latin typeface="+mn-lt"/>
              </a:rPr>
              <a:t>ptest</a:t>
            </a:r>
            <a:r>
              <a:rPr lang="en-US" sz="1200" dirty="0">
                <a:latin typeface="+mn-lt"/>
              </a:rPr>
              <a:t>"</a:t>
            </a:r>
          </a:p>
          <a:p>
            <a:r>
              <a:rPr lang="en-US" sz="1200" dirty="0" err="1">
                <a:latin typeface="+mn-lt"/>
              </a:rPr>
              <a:t>EXTRA_IMAGE_FEATURES_append</a:t>
            </a:r>
            <a:r>
              <a:rPr lang="en-US" sz="1200" dirty="0">
                <a:latin typeface="+mn-lt"/>
              </a:rPr>
              <a:t> = " </a:t>
            </a:r>
            <a:r>
              <a:rPr lang="en-US" sz="1200" dirty="0" err="1">
                <a:latin typeface="+mn-lt"/>
              </a:rPr>
              <a:t>ptest-pkgs</a:t>
            </a:r>
            <a:r>
              <a:rPr lang="en-US" sz="1200" dirty="0">
                <a:latin typeface="+mn-lt"/>
              </a:rPr>
              <a:t>"</a:t>
            </a:r>
          </a:p>
          <a:p>
            <a:r>
              <a:rPr lang="en-US" sz="1200" dirty="0">
                <a:latin typeface="+mn-lt"/>
              </a:rPr>
              <a:t>##TEST_SUITES = "auto"</a:t>
            </a:r>
          </a:p>
          <a:p>
            <a:r>
              <a:rPr lang="en-US" sz="1200" dirty="0" err="1">
                <a:solidFill>
                  <a:srgbClr val="FF0000"/>
                </a:solidFill>
                <a:latin typeface="+mn-lt"/>
              </a:rPr>
              <a:t>TEST_IMAGE_qemuall</a:t>
            </a:r>
            <a:r>
              <a:rPr lang="en-US" sz="1200" dirty="0">
                <a:solidFill>
                  <a:srgbClr val="FF0000"/>
                </a:solidFill>
                <a:latin typeface="+mn-lt"/>
              </a:rPr>
              <a:t> = "1"</a:t>
            </a:r>
          </a:p>
          <a:p>
            <a:r>
              <a:rPr lang="en-US" sz="1200" dirty="0" err="1">
                <a:latin typeface="+mn-lt"/>
              </a:rPr>
              <a:t>TEST_TARGET_qemuall</a:t>
            </a:r>
            <a:r>
              <a:rPr lang="en-US" sz="1200" dirty="0">
                <a:latin typeface="+mn-lt"/>
              </a:rPr>
              <a:t> = "</a:t>
            </a:r>
            <a:r>
              <a:rPr lang="en-US" sz="1200" dirty="0" err="1">
                <a:latin typeface="+mn-lt"/>
              </a:rPr>
              <a:t>qemu</a:t>
            </a:r>
            <a:r>
              <a:rPr lang="en-US" sz="1200" dirty="0">
                <a:latin typeface="+mn-lt"/>
              </a:rPr>
              <a:t>”</a:t>
            </a:r>
          </a:p>
          <a:p>
            <a:r>
              <a:rPr lang="en-US" sz="1200" dirty="0">
                <a:latin typeface="+mn-lt"/>
              </a:rPr>
              <a:t>TEST_TARGET ?= "</a:t>
            </a:r>
            <a:r>
              <a:rPr lang="en-US" sz="1200" dirty="0" err="1">
                <a:latin typeface="+mn-lt"/>
              </a:rPr>
              <a:t>simpleremote</a:t>
            </a:r>
            <a:r>
              <a:rPr lang="en-US" sz="1200" dirty="0">
                <a:latin typeface="+mn-lt"/>
              </a:rPr>
              <a:t>"</a:t>
            </a:r>
          </a:p>
          <a:p>
            <a:r>
              <a:rPr lang="en-US" sz="1200" dirty="0">
                <a:latin typeface="+mn-lt"/>
              </a:rPr>
              <a:t>TEST_SERVER_IP = "10.0.0.10"</a:t>
            </a:r>
          </a:p>
          <a:p>
            <a:r>
              <a:rPr lang="en-US" sz="1200" dirty="0">
                <a:latin typeface="+mn-lt"/>
              </a:rPr>
              <a:t>TEST_TARGET_IP ?= "192.168.7.2"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03034-BD59-2948-9860-370475947324}"/>
              </a:ext>
            </a:extLst>
          </p:cNvPr>
          <p:cNvSpPr txBox="1"/>
          <p:nvPr/>
        </p:nvSpPr>
        <p:spPr>
          <a:xfrm>
            <a:off x="1721223" y="4287146"/>
            <a:ext cx="3582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INHERIT += "</a:t>
            </a:r>
            <a:r>
              <a:rPr lang="en-US" sz="1400" dirty="0" err="1">
                <a:latin typeface="+mn-lt"/>
              </a:rPr>
              <a:t>testsdk</a:t>
            </a:r>
            <a:r>
              <a:rPr lang="en-US" sz="1400" dirty="0">
                <a:latin typeface="+mn-lt"/>
              </a:rPr>
              <a:t>"</a:t>
            </a:r>
          </a:p>
          <a:p>
            <a:r>
              <a:rPr lang="en-US" sz="1400" dirty="0">
                <a:latin typeface="+mn-lt"/>
              </a:rPr>
              <a:t>SDK_EXT_TYPE = "minimal"</a:t>
            </a:r>
          </a:p>
        </p:txBody>
      </p:sp>
    </p:spTree>
    <p:extLst>
      <p:ext uri="{BB962C8B-B14F-4D97-AF65-F5344CB8AC3E}">
        <p14:creationId xmlns:p14="http://schemas.microsoft.com/office/powerpoint/2010/main" val="1316427181"/>
      </p:ext>
    </p:extLst>
  </p:cSld>
  <p:clrMapOvr>
    <a:masterClrMapping/>
  </p:clrMapOvr>
  <p:transition>
    <p:fade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21325B-B89A-374B-A452-3FF5252D7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send Code upstream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598176-E1A8-1D4E-B2DE-9DA1968B6B1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create-pull-request</a:t>
            </a:r>
          </a:p>
          <a:p>
            <a:pPr marL="339725" lvl="4" indent="0">
              <a:buNone/>
            </a:pPr>
            <a:r>
              <a:rPr lang="en-US" dirty="0"/>
              <a:t> Examples:</a:t>
            </a:r>
          </a:p>
          <a:p>
            <a:pPr marL="339725" lvl="4" indent="0">
              <a:buNone/>
            </a:pPr>
            <a:r>
              <a:rPr lang="en-US" dirty="0"/>
              <a:t>   create-pull-request -u </a:t>
            </a:r>
            <a:r>
              <a:rPr lang="en-US" dirty="0" err="1"/>
              <a:t>contrib</a:t>
            </a:r>
            <a:r>
              <a:rPr lang="en-US" dirty="0"/>
              <a:t> -b joe/topic</a:t>
            </a:r>
          </a:p>
          <a:p>
            <a:r>
              <a:rPr lang="en-US" dirty="0"/>
              <a:t>send-pull-request</a:t>
            </a:r>
          </a:p>
          <a:p>
            <a:pPr marL="339725" lvl="4" indent="0">
              <a:buNone/>
            </a:pPr>
            <a:r>
              <a:rPr lang="en-US" dirty="0"/>
              <a:t>Examples:</a:t>
            </a:r>
          </a:p>
          <a:p>
            <a:pPr marL="339725" lvl="5" indent="0">
              <a:buNone/>
            </a:pPr>
            <a:r>
              <a:rPr lang="en-US" dirty="0"/>
              <a:t>Send-pull-request –a –p pull-XXXX</a:t>
            </a:r>
          </a:p>
        </p:txBody>
      </p:sp>
    </p:spTree>
    <p:extLst>
      <p:ext uri="{BB962C8B-B14F-4D97-AF65-F5344CB8AC3E}">
        <p14:creationId xmlns:p14="http://schemas.microsoft.com/office/powerpoint/2010/main" val="2443846879"/>
      </p:ext>
    </p:extLst>
  </p:cSld>
  <p:clrMapOvr>
    <a:masterClrMapping/>
  </p:clrMapOvr>
  <p:transition>
    <p:fade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F3A3EF-1919-6B4D-82FC-31AAA0D7D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Customize Distro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82D8D3-9B71-BD4A-B8C0-25E16EF0985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Example poky-</a:t>
            </a:r>
            <a:r>
              <a:rPr lang="en-US" dirty="0" err="1"/>
              <a:t>lsb</a:t>
            </a:r>
            <a:endParaRPr lang="en-US" dirty="0"/>
          </a:p>
          <a:p>
            <a:endParaRPr lang="en-US" dirty="0"/>
          </a:p>
          <a:p>
            <a:pPr marL="339725" lvl="5" indent="0">
              <a:buNone/>
            </a:pPr>
            <a:r>
              <a:rPr lang="en-US" dirty="0">
                <a:solidFill>
                  <a:srgbClr val="FF0000"/>
                </a:solidFill>
              </a:rPr>
              <a:t>require </a:t>
            </a:r>
            <a:r>
              <a:rPr lang="en-US" dirty="0" err="1">
                <a:solidFill>
                  <a:srgbClr val="FF0000"/>
                </a:solidFill>
              </a:rPr>
              <a:t>conf</a:t>
            </a:r>
            <a:r>
              <a:rPr lang="en-US" dirty="0">
                <a:solidFill>
                  <a:srgbClr val="FF0000"/>
                </a:solidFill>
              </a:rPr>
              <a:t>/distro/</a:t>
            </a:r>
            <a:r>
              <a:rPr lang="en-US" dirty="0" err="1">
                <a:solidFill>
                  <a:srgbClr val="FF0000"/>
                </a:solidFill>
              </a:rPr>
              <a:t>poky.conf</a:t>
            </a:r>
            <a:endParaRPr lang="en-US" dirty="0">
              <a:solidFill>
                <a:srgbClr val="FF0000"/>
              </a:solidFill>
            </a:endParaRPr>
          </a:p>
          <a:p>
            <a:pPr marL="339725" lvl="5" indent="0">
              <a:buNone/>
            </a:pPr>
            <a:r>
              <a:rPr lang="en-US" dirty="0">
                <a:solidFill>
                  <a:srgbClr val="FF0000"/>
                </a:solidFill>
              </a:rPr>
              <a:t>require </a:t>
            </a:r>
            <a:r>
              <a:rPr lang="en-US" dirty="0" err="1">
                <a:solidFill>
                  <a:srgbClr val="FF0000"/>
                </a:solidFill>
              </a:rPr>
              <a:t>conf</a:t>
            </a:r>
            <a:r>
              <a:rPr lang="en-US" dirty="0">
                <a:solidFill>
                  <a:srgbClr val="FF0000"/>
                </a:solidFill>
              </a:rPr>
              <a:t>/distro/include/</a:t>
            </a:r>
            <a:r>
              <a:rPr lang="en-US" dirty="0" err="1">
                <a:solidFill>
                  <a:srgbClr val="FF0000"/>
                </a:solidFill>
              </a:rPr>
              <a:t>security_flags.inc</a:t>
            </a:r>
            <a:endParaRPr lang="en-US" dirty="0">
              <a:solidFill>
                <a:srgbClr val="FF0000"/>
              </a:solidFill>
            </a:endParaRPr>
          </a:p>
          <a:p>
            <a:pPr marL="339725" lvl="5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339725" lvl="5" indent="0">
              <a:buNone/>
            </a:pPr>
            <a:r>
              <a:rPr lang="en-US" dirty="0">
                <a:solidFill>
                  <a:srgbClr val="FF0000"/>
                </a:solidFill>
              </a:rPr>
              <a:t>DISTRO = "poky-</a:t>
            </a:r>
            <a:r>
              <a:rPr lang="en-US" dirty="0" err="1">
                <a:solidFill>
                  <a:srgbClr val="FF0000"/>
                </a:solidFill>
              </a:rPr>
              <a:t>lsb</a:t>
            </a:r>
            <a:r>
              <a:rPr lang="en-US" dirty="0">
                <a:solidFill>
                  <a:srgbClr val="FF0000"/>
                </a:solidFill>
              </a:rPr>
              <a:t>"</a:t>
            </a:r>
          </a:p>
          <a:p>
            <a:pPr marL="339725" lvl="5" indent="0">
              <a:buNone/>
            </a:pPr>
            <a:r>
              <a:rPr lang="en-US" dirty="0">
                <a:solidFill>
                  <a:srgbClr val="FF0000"/>
                </a:solidFill>
              </a:rPr>
              <a:t>DISTROOVERRIDES = "</a:t>
            </a:r>
            <a:r>
              <a:rPr lang="en-US" dirty="0" err="1">
                <a:solidFill>
                  <a:srgbClr val="FF0000"/>
                </a:solidFill>
              </a:rPr>
              <a:t>poky:linuxstdbase</a:t>
            </a:r>
            <a:r>
              <a:rPr lang="en-US" dirty="0">
                <a:solidFill>
                  <a:srgbClr val="FF0000"/>
                </a:solidFill>
              </a:rPr>
              <a:t>"</a:t>
            </a:r>
          </a:p>
          <a:p>
            <a:pPr marL="339725" lvl="5" indent="0">
              <a:buNone/>
            </a:pPr>
            <a:endParaRPr lang="en-US" dirty="0"/>
          </a:p>
          <a:p>
            <a:pPr marL="339725" lvl="5" indent="0">
              <a:buNone/>
            </a:pPr>
            <a:r>
              <a:rPr lang="en-US" dirty="0" err="1"/>
              <a:t>DISTRO_FEATURES_append</a:t>
            </a:r>
            <a:r>
              <a:rPr lang="en-US" dirty="0"/>
              <a:t> = " pam </a:t>
            </a:r>
            <a:r>
              <a:rPr lang="en-US" dirty="0" err="1"/>
              <a:t>largefile</a:t>
            </a:r>
            <a:r>
              <a:rPr lang="en-US" dirty="0"/>
              <a:t> </a:t>
            </a:r>
            <a:r>
              <a:rPr lang="en-US" dirty="0" err="1"/>
              <a:t>opengl</a:t>
            </a:r>
            <a:r>
              <a:rPr lang="en-US" dirty="0"/>
              <a:t>"</a:t>
            </a:r>
          </a:p>
          <a:p>
            <a:pPr marL="339725" lvl="5" indent="0">
              <a:buNone/>
            </a:pPr>
            <a:r>
              <a:rPr lang="en-US" dirty="0" err="1"/>
              <a:t>PREFERRED_PROVIDER_virtual</a:t>
            </a:r>
            <a:r>
              <a:rPr lang="en-US" dirty="0"/>
              <a:t>/libx11 = "libx11"</a:t>
            </a:r>
          </a:p>
          <a:p>
            <a:pPr marL="339725" lvl="5" indent="0">
              <a:buNone/>
            </a:pPr>
            <a:endParaRPr lang="en-US" dirty="0"/>
          </a:p>
          <a:p>
            <a:pPr marL="339725" lvl="5" indent="0">
              <a:buNone/>
            </a:pPr>
            <a:r>
              <a:rPr lang="en-US" dirty="0"/>
              <a:t># Ensure the kernel </a:t>
            </a:r>
            <a:r>
              <a:rPr lang="en-US" dirty="0" err="1"/>
              <a:t>nfs</a:t>
            </a:r>
            <a:r>
              <a:rPr lang="en-US" dirty="0"/>
              <a:t> server is enabled</a:t>
            </a:r>
          </a:p>
          <a:p>
            <a:pPr marL="339725" lvl="5" indent="0">
              <a:buNone/>
            </a:pPr>
            <a:r>
              <a:rPr lang="en-US" dirty="0" err="1"/>
              <a:t>KERNEL_FEATURES_append_pn-linux-yocto</a:t>
            </a:r>
            <a:r>
              <a:rPr lang="en-US" dirty="0"/>
              <a:t> = " features/</a:t>
            </a:r>
            <a:r>
              <a:rPr lang="en-US" dirty="0" err="1"/>
              <a:t>nfsd</a:t>
            </a:r>
            <a:r>
              <a:rPr lang="en-US" dirty="0"/>
              <a:t>/</a:t>
            </a:r>
            <a:r>
              <a:rPr lang="en-US" dirty="0" err="1"/>
              <a:t>nfsd-enable.scc</a:t>
            </a:r>
            <a:r>
              <a:rPr lang="en-US" dirty="0"/>
              <a:t>"</a:t>
            </a:r>
          </a:p>
          <a:p>
            <a:pPr marL="339725" lvl="5" indent="0">
              <a:buNone/>
            </a:pPr>
            <a:endParaRPr lang="en-US" dirty="0"/>
          </a:p>
          <a:p>
            <a:pPr marL="339725" lvl="5" indent="0">
              <a:buNone/>
            </a:pPr>
            <a:r>
              <a:rPr lang="en-US" dirty="0"/>
              <a:t># Use the LTSI Kernel for LSB Testing</a:t>
            </a:r>
          </a:p>
          <a:p>
            <a:pPr marL="339725" lvl="5" indent="0">
              <a:buNone/>
            </a:pPr>
            <a:r>
              <a:rPr lang="en-US" dirty="0" err="1"/>
              <a:t>PREFERRED_VERSION_linux-yocto_linuxstdbase</a:t>
            </a:r>
            <a:r>
              <a:rPr lang="en-US" dirty="0"/>
              <a:t> ?= "4.14%"</a:t>
            </a:r>
          </a:p>
        </p:txBody>
      </p:sp>
    </p:spTree>
    <p:extLst>
      <p:ext uri="{BB962C8B-B14F-4D97-AF65-F5344CB8AC3E}">
        <p14:creationId xmlns:p14="http://schemas.microsoft.com/office/powerpoint/2010/main" val="4029677955"/>
      </p:ext>
    </p:extLst>
  </p:cSld>
  <p:clrMapOvr>
    <a:masterClrMapping/>
  </p:clrMapOvr>
  <p:transition>
    <p:fade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9CDC5F58-A14C-7546-B505-ABC6CF01158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odroid-c2-hardkernel.conf</a:t>
            </a:r>
          </a:p>
          <a:p>
            <a:endParaRPr lang="en-US" dirty="0"/>
          </a:p>
          <a:p>
            <a:pPr marL="339725" lvl="5" indent="0">
              <a:buNone/>
            </a:pPr>
            <a:r>
              <a:rPr lang="en-US" dirty="0"/>
              <a:t>#@TYPE: Machine</a:t>
            </a:r>
          </a:p>
          <a:p>
            <a:pPr marL="339725" lvl="5" indent="0">
              <a:buNone/>
            </a:pPr>
            <a:r>
              <a:rPr lang="en-US" dirty="0"/>
              <a:t>#@NAME: odroid-c2-hardkernel</a:t>
            </a:r>
          </a:p>
          <a:p>
            <a:pPr marL="339725" lvl="5" indent="0">
              <a:buNone/>
            </a:pPr>
            <a:r>
              <a:rPr lang="en-US" dirty="0"/>
              <a:t>#@DESCRIPTION: Machine configuration for odroid-c2 systems using </a:t>
            </a:r>
            <a:r>
              <a:rPr lang="en-US" dirty="0" err="1"/>
              <a:t>uboot</a:t>
            </a:r>
            <a:r>
              <a:rPr lang="en-US" dirty="0"/>
              <a:t>/kernel from </a:t>
            </a:r>
            <a:r>
              <a:rPr lang="en-US" dirty="0" err="1"/>
              <a:t>hardkernel</a:t>
            </a:r>
            <a:r>
              <a:rPr lang="en-US" dirty="0"/>
              <a:t> supported vendor tree</a:t>
            </a:r>
          </a:p>
          <a:p>
            <a:pPr marL="339725" lvl="5" indent="0">
              <a:buNone/>
            </a:pPr>
            <a:r>
              <a:rPr lang="en-US" dirty="0"/>
              <a:t>#@MAINTAINER: Armin </a:t>
            </a:r>
            <a:r>
              <a:rPr lang="en-US" dirty="0" err="1"/>
              <a:t>Kuster</a:t>
            </a:r>
            <a:r>
              <a:rPr lang="en-US" dirty="0"/>
              <a:t> &lt;akuster808@gmail.com&gt;</a:t>
            </a:r>
          </a:p>
          <a:p>
            <a:pPr marL="339725" lvl="5" indent="0">
              <a:buNone/>
            </a:pPr>
            <a:endParaRPr lang="en-US" dirty="0"/>
          </a:p>
          <a:p>
            <a:pPr marL="339725" lvl="5" indent="0">
              <a:buNone/>
            </a:pPr>
            <a:r>
              <a:rPr lang="en-US" dirty="0">
                <a:solidFill>
                  <a:srgbClr val="FF0000"/>
                </a:solidFill>
              </a:rPr>
              <a:t>require </a:t>
            </a:r>
            <a:r>
              <a:rPr lang="en-US" dirty="0" err="1">
                <a:solidFill>
                  <a:srgbClr val="FF0000"/>
                </a:solidFill>
              </a:rPr>
              <a:t>conf</a:t>
            </a:r>
            <a:r>
              <a:rPr lang="en-US" dirty="0">
                <a:solidFill>
                  <a:srgbClr val="FF0000"/>
                </a:solidFill>
              </a:rPr>
              <a:t>/machine/odroid-c2.conf</a:t>
            </a:r>
          </a:p>
          <a:p>
            <a:pPr marL="339725" lvl="5" indent="0">
              <a:buNone/>
            </a:pPr>
            <a:endParaRPr lang="en-US" dirty="0"/>
          </a:p>
          <a:p>
            <a:pPr marL="339725" lvl="5" indent="0">
              <a:buNone/>
            </a:pPr>
            <a:r>
              <a:rPr lang="en-US" dirty="0"/>
              <a:t>SERIAL_CONSOLE = "115200 ttyS0"</a:t>
            </a:r>
          </a:p>
          <a:p>
            <a:pPr marL="339725" lvl="5" indent="0">
              <a:buNone/>
            </a:pPr>
            <a:r>
              <a:rPr lang="en-US" dirty="0"/>
              <a:t>UBOOT_CONSOLE = "console=ttyS0,115200"</a:t>
            </a:r>
          </a:p>
          <a:p>
            <a:pPr marL="339725" lvl="5" indent="0">
              <a:buNone/>
            </a:pPr>
            <a:endParaRPr lang="en-US" dirty="0"/>
          </a:p>
          <a:p>
            <a:pPr marL="339725" lvl="5" indent="0">
              <a:buNone/>
            </a:pPr>
            <a:r>
              <a:rPr lang="en-US" dirty="0"/>
              <a:t>KERNEL_DEVICETREE_FN_odroid-c2-hardkernel = "meson64_odroidc2.dtb"</a:t>
            </a:r>
          </a:p>
          <a:p>
            <a:pPr marL="339725" lvl="5" indent="0">
              <a:buNone/>
            </a:pPr>
            <a:r>
              <a:rPr lang="en-US" dirty="0"/>
              <a:t>KERNEL_DEVICETREE_odroid-c2-hardkernel = "meson64_odroidc2.dtb"</a:t>
            </a:r>
          </a:p>
          <a:p>
            <a:pPr marL="339725" lvl="5" indent="0"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4698AA-31C2-A54F-B1E6-B24694CA6AF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odroid-c2.conf</a:t>
            </a:r>
          </a:p>
          <a:p>
            <a:pPr marL="339725" lvl="5" indent="0">
              <a:buNone/>
            </a:pPr>
            <a:r>
              <a:rPr lang="en-US" dirty="0"/>
              <a:t>#@TYPE: Machine</a:t>
            </a:r>
          </a:p>
          <a:p>
            <a:pPr marL="339725" lvl="5" indent="0">
              <a:buNone/>
            </a:pPr>
            <a:r>
              <a:rPr lang="en-US" dirty="0"/>
              <a:t>#@NAME: odroid-c2</a:t>
            </a:r>
          </a:p>
          <a:p>
            <a:pPr marL="339725" lvl="5" indent="0">
              <a:buNone/>
            </a:pPr>
            <a:r>
              <a:rPr lang="en-US" dirty="0"/>
              <a:t>#@DESCRIPTION: Machine configuration for odroid-c2 systems</a:t>
            </a:r>
          </a:p>
          <a:p>
            <a:pPr marL="339725" lvl="5" indent="0">
              <a:buNone/>
            </a:pPr>
            <a:r>
              <a:rPr lang="en-US" dirty="0"/>
              <a:t>#@MAINTAINER: Armin </a:t>
            </a:r>
            <a:r>
              <a:rPr lang="en-US" dirty="0" err="1"/>
              <a:t>Kuster</a:t>
            </a:r>
            <a:r>
              <a:rPr lang="en-US" dirty="0"/>
              <a:t> &lt;akuster808@gmail.com&gt;</a:t>
            </a:r>
          </a:p>
          <a:p>
            <a:pPr marL="339725" lvl="5" indent="0">
              <a:buNone/>
            </a:pPr>
            <a:endParaRPr lang="en-US" dirty="0"/>
          </a:p>
          <a:p>
            <a:pPr marL="339725" lvl="5" indent="0">
              <a:buNone/>
            </a:pPr>
            <a:r>
              <a:rPr lang="en-US" dirty="0"/>
              <a:t>require </a:t>
            </a:r>
            <a:r>
              <a:rPr lang="en-US" dirty="0" err="1"/>
              <a:t>conf</a:t>
            </a:r>
            <a:r>
              <a:rPr lang="en-US" dirty="0"/>
              <a:t>/machine/include/amlogic-meson64.inc</a:t>
            </a:r>
          </a:p>
          <a:p>
            <a:pPr marL="339725" lvl="5" indent="0">
              <a:buNone/>
            </a:pPr>
            <a:endParaRPr lang="en-US" dirty="0"/>
          </a:p>
          <a:p>
            <a:pPr marL="339725" lvl="5" indent="0">
              <a:buNone/>
            </a:pPr>
            <a:r>
              <a:rPr lang="en-US" dirty="0"/>
              <a:t>DEFAULTTUNE ?= "aarch64"</a:t>
            </a:r>
          </a:p>
          <a:p>
            <a:pPr marL="339725" lvl="5" indent="0">
              <a:buNone/>
            </a:pPr>
            <a:r>
              <a:rPr lang="en-US" dirty="0"/>
              <a:t>include </a:t>
            </a:r>
            <a:r>
              <a:rPr lang="en-US" dirty="0" err="1"/>
              <a:t>conf</a:t>
            </a:r>
            <a:r>
              <a:rPr lang="en-US" dirty="0"/>
              <a:t>/machine/include/</a:t>
            </a:r>
            <a:r>
              <a:rPr lang="en-US" dirty="0" err="1"/>
              <a:t>odroid</a:t>
            </a:r>
            <a:r>
              <a:rPr lang="en-US" dirty="0"/>
              <a:t>-default-</a:t>
            </a:r>
            <a:r>
              <a:rPr lang="en-US" dirty="0" err="1"/>
              <a:t>settings.inc</a:t>
            </a:r>
            <a:endParaRPr lang="en-US" dirty="0"/>
          </a:p>
          <a:p>
            <a:pPr marL="339725" lvl="5" indent="0">
              <a:buNone/>
            </a:pPr>
            <a:endParaRPr lang="en-US" dirty="0"/>
          </a:p>
          <a:p>
            <a:pPr marL="339725" lvl="5" indent="0">
              <a:buNone/>
            </a:pPr>
            <a:r>
              <a:rPr lang="en-US" dirty="0"/>
              <a:t>EXTRA_IMAGEDEPENDS += "u-boot secure-</a:t>
            </a:r>
            <a:r>
              <a:rPr lang="en-US" dirty="0" err="1"/>
              <a:t>odroid</a:t>
            </a:r>
            <a:r>
              <a:rPr lang="en-US" dirty="0"/>
              <a:t>"</a:t>
            </a:r>
          </a:p>
          <a:p>
            <a:pPr marL="339725" lvl="5" indent="0">
              <a:buNone/>
            </a:pPr>
            <a:endParaRPr lang="en-US" dirty="0"/>
          </a:p>
          <a:p>
            <a:pPr marL="339725" lvl="5" indent="0">
              <a:buNone/>
            </a:pPr>
            <a:r>
              <a:rPr lang="en-US" dirty="0"/>
              <a:t>KERNEL_DEVICETREE_FN = "meson-gxbb-odroidc2.dtb"</a:t>
            </a:r>
          </a:p>
          <a:p>
            <a:pPr marL="339725" lvl="5" indent="0">
              <a:buNone/>
            </a:pPr>
            <a:r>
              <a:rPr lang="en-US" dirty="0"/>
              <a:t>KERNEL_DEVICETREE = "</a:t>
            </a:r>
            <a:r>
              <a:rPr lang="en-US" dirty="0" err="1"/>
              <a:t>amlogic</a:t>
            </a:r>
            <a:r>
              <a:rPr lang="en-US" dirty="0"/>
              <a:t>/meson-gxbb-odroidc2.dtb"</a:t>
            </a:r>
          </a:p>
          <a:p>
            <a:pPr lvl="5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F98C55E2-1C36-CE47-B35C-4BE506C2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Customize Machine</a:t>
            </a:r>
          </a:p>
        </p:txBody>
      </p:sp>
    </p:spTree>
    <p:extLst>
      <p:ext uri="{BB962C8B-B14F-4D97-AF65-F5344CB8AC3E}">
        <p14:creationId xmlns:p14="http://schemas.microsoft.com/office/powerpoint/2010/main" val="3769341712"/>
      </p:ext>
    </p:extLst>
  </p:cSld>
  <p:clrMapOvr>
    <a:masterClrMapping/>
  </p:clrMapOvr>
  <p:transition>
    <p:fade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A1EB90-6BF7-DD40-9AED-7B46625A9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setup/use feeds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91A6C8-EC29-A044-B0E2-996AA28A9CE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Configuring feeds in image</a:t>
            </a:r>
          </a:p>
          <a:p>
            <a:pPr lvl="4"/>
            <a:r>
              <a:rPr lang="en-US" dirty="0"/>
              <a:t>PACKAGE_FEED_URIS = "http://10.0.0.10:8000/"	</a:t>
            </a:r>
          </a:p>
          <a:p>
            <a:r>
              <a:rPr lang="en-US" dirty="0"/>
              <a:t>Start a http server in </a:t>
            </a:r>
            <a:r>
              <a:rPr lang="en-US" dirty="0" err="1"/>
              <a:t>deploydir</a:t>
            </a:r>
            <a:endParaRPr lang="en-US" dirty="0"/>
          </a:p>
          <a:p>
            <a:pPr lvl="4"/>
            <a:r>
              <a:rPr lang="en-US" dirty="0"/>
              <a:t>cd </a:t>
            </a:r>
            <a:r>
              <a:rPr lang="en-US" dirty="0" err="1"/>
              <a:t>tmp</a:t>
            </a:r>
            <a:r>
              <a:rPr lang="en-US" dirty="0"/>
              <a:t>/deploy/</a:t>
            </a:r>
            <a:r>
              <a:rPr lang="en-US" dirty="0" err="1"/>
              <a:t>ipk</a:t>
            </a:r>
            <a:endParaRPr lang="en-US" dirty="0"/>
          </a:p>
          <a:p>
            <a:pPr lvl="4"/>
            <a:r>
              <a:rPr lang="en-US" dirty="0"/>
              <a:t>python3 -m </a:t>
            </a:r>
            <a:r>
              <a:rPr lang="en-US" dirty="0" err="1"/>
              <a:t>http.server</a:t>
            </a:r>
            <a:r>
              <a:rPr lang="en-US" dirty="0"/>
              <a:t> 8000</a:t>
            </a:r>
          </a:p>
          <a:p>
            <a:r>
              <a:rPr lang="en-US" dirty="0"/>
              <a:t>Run Package manager on booted target</a:t>
            </a:r>
          </a:p>
          <a:p>
            <a:pPr lvl="4"/>
            <a:r>
              <a:rPr lang="en-US" dirty="0" err="1"/>
              <a:t>opkg</a:t>
            </a:r>
            <a:r>
              <a:rPr lang="en-US" dirty="0"/>
              <a:t> update</a:t>
            </a:r>
          </a:p>
          <a:p>
            <a:pPr lvl="4"/>
            <a:r>
              <a:rPr lang="en-US" dirty="0" err="1"/>
              <a:t>opkg</a:t>
            </a:r>
            <a:r>
              <a:rPr lang="en-US" dirty="0"/>
              <a:t> upgrade</a:t>
            </a:r>
          </a:p>
        </p:txBody>
      </p:sp>
    </p:spTree>
    <p:extLst>
      <p:ext uri="{BB962C8B-B14F-4D97-AF65-F5344CB8AC3E}">
        <p14:creationId xmlns:p14="http://schemas.microsoft.com/office/powerpoint/2010/main" val="4219745796"/>
      </p:ext>
    </p:extLst>
  </p:cSld>
  <p:clrMapOvr>
    <a:masterClrMapping/>
  </p:clrMapOvr>
  <p:transition>
    <p:fade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28641"/>
            <a:ext cx="8227438" cy="889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89487" y="1206499"/>
            <a:ext cx="8233186" cy="4724401"/>
          </a:xfrm>
        </p:spPr>
        <p:txBody>
          <a:bodyPr/>
          <a:lstStyle/>
          <a:p>
            <a:pPr marL="0" indent="0">
              <a:buNone/>
            </a:pPr>
            <a:endParaRPr lang="en-US" sz="1800" b="0" dirty="0" smtClean="0"/>
          </a:p>
          <a:p>
            <a:pPr marL="0" indent="0">
              <a:buNone/>
            </a:pPr>
            <a:endParaRPr lang="en-US" sz="1800" b="0" dirty="0"/>
          </a:p>
          <a:p>
            <a:pPr marL="0" indent="0" algn="ctr">
              <a:buNone/>
            </a:pPr>
            <a:r>
              <a:rPr lang="en-US" sz="6000" b="0" dirty="0" smtClean="0">
                <a:solidFill>
                  <a:schemeClr val="accent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0247156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Package Feed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Tested package types: </a:t>
            </a:r>
            <a:r>
              <a:rPr lang="en-US" b="1" dirty="0" smtClean="0"/>
              <a:t>rpm and </a:t>
            </a:r>
            <a:r>
              <a:rPr lang="en-US" b="1" dirty="0" err="1" smtClean="0"/>
              <a:t>ipk</a:t>
            </a:r>
            <a:endParaRPr lang="en-US" dirty="0"/>
          </a:p>
          <a:p>
            <a:r>
              <a:rPr lang="en-US" dirty="0" smtClean="0"/>
              <a:t>For rpm packages, we now use DNF instead of smart</a:t>
            </a:r>
          </a:p>
          <a:p>
            <a:r>
              <a:rPr lang="en-US" dirty="0" smtClean="0"/>
              <a:t>Setting up a package feed is EASY</a:t>
            </a:r>
          </a:p>
          <a:p>
            <a:pPr lvl="1"/>
            <a:r>
              <a:rPr lang="en-US" dirty="0" smtClean="0">
                <a:hlinkClick r:id="rId2"/>
              </a:rPr>
              <a:t>stephano.cetola@linux.intel.com</a:t>
            </a:r>
            <a:endParaRPr lang="en-US" dirty="0" smtClean="0"/>
          </a:p>
          <a:p>
            <a:pPr lvl="1"/>
            <a:r>
              <a:rPr lang="en-US" dirty="0" smtClean="0"/>
              <a:t>@</a:t>
            </a:r>
            <a:r>
              <a:rPr lang="en-US" dirty="0" err="1" smtClean="0"/>
              <a:t>stephano</a:t>
            </a:r>
            <a:r>
              <a:rPr lang="en-US" dirty="0" smtClean="0"/>
              <a:t> </a:t>
            </a:r>
            <a:r>
              <a:rPr lang="en-US" dirty="0"/>
              <a:t>approves this message</a:t>
            </a:r>
            <a:endParaRPr lang="en-US" dirty="0" smtClean="0"/>
          </a:p>
          <a:p>
            <a:r>
              <a:rPr lang="en-US" dirty="0" smtClean="0"/>
              <a:t>Signing your packages and </a:t>
            </a:r>
            <a:r>
              <a:rPr lang="en-US" smtClean="0"/>
              <a:t>package feed is </a:t>
            </a:r>
            <a:r>
              <a:rPr lang="en-US" dirty="0" smtClean="0"/>
              <a:t>doable</a:t>
            </a:r>
          </a:p>
          <a:p>
            <a:r>
              <a:rPr lang="en-US" dirty="0" smtClean="0"/>
              <a:t>Two major use cases:</a:t>
            </a:r>
          </a:p>
          <a:p>
            <a:pPr lvl="1"/>
            <a:r>
              <a:rPr lang="en-US" dirty="0" smtClean="0"/>
              <a:t>On target development (faster and smarter)</a:t>
            </a:r>
          </a:p>
          <a:p>
            <a:pPr lvl="1"/>
            <a:r>
              <a:rPr lang="en-US" dirty="0" smtClean="0"/>
              <a:t>In the field updates (YMMV)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6016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Activity Eleven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85800" y="4125913"/>
            <a:ext cx="7993993" cy="866775"/>
          </a:xfrm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 smtClean="0">
                <a:latin typeface="Arial" charset="0"/>
              </a:rPr>
              <a:t>Tools</a:t>
            </a:r>
            <a:r>
              <a:rPr lang="en-US" dirty="0">
                <a:latin typeface="Arial" charset="0"/>
              </a:rPr>
              <a:t>, Toaster, User Experience</a:t>
            </a:r>
            <a:endParaRPr lang="en-US" dirty="0" smtClean="0">
              <a:latin typeface="Arial" charset="0"/>
            </a:endParaRPr>
          </a:p>
          <a:p>
            <a:pPr eaLnBrk="1" hangingPunct="1">
              <a:spcBef>
                <a:spcPts val="900"/>
              </a:spcBef>
            </a:pPr>
            <a:r>
              <a:rPr lang="en-GB" b="0" spc="-1" dirty="0" smtClean="0">
                <a:uFill>
                  <a:solidFill>
                    <a:srgbClr val="FFFFFF"/>
                  </a:solidFill>
                </a:uFill>
              </a:rPr>
              <a:t>David Reyna</a:t>
            </a:r>
            <a:endParaRPr lang="en-US" dirty="0" smtClean="0">
              <a:latin typeface="Arial" charset="0"/>
            </a:endParaRPr>
          </a:p>
          <a:p>
            <a:pPr eaLnBrk="1" hangingPunct="1">
              <a:spcBef>
                <a:spcPts val="900"/>
              </a:spcBef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9714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Toaster: Latest Features (1/2)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Toaster Documentation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smtClean="0"/>
              <a:t>www.yoctoproject.org/docs/latest/toaster-manual/toaster-manual.html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Toaster Service Without </a:t>
            </a:r>
            <a:r>
              <a:rPr lang="en-US" dirty="0"/>
              <a:t>a Web </a:t>
            </a:r>
            <a:r>
              <a:rPr lang="en-US" dirty="0" smtClean="0"/>
              <a:t>Server (“</a:t>
            </a:r>
            <a:r>
              <a:rPr lang="en-US" dirty="0" err="1" smtClean="0"/>
              <a:t>noweb</a:t>
            </a:r>
            <a:r>
              <a:rPr lang="en-US" dirty="0" smtClean="0"/>
              <a:t>”)	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Good for capturing command line build(s) directly into the </a:t>
            </a:r>
            <a:r>
              <a:rPr lang="en-US" dirty="0" err="1" smtClean="0"/>
              <a:t>db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Toaster Service Without  </a:t>
            </a:r>
            <a:r>
              <a:rPr lang="en-US" dirty="0" smtClean="0"/>
              <a:t>Remote Builds (“</a:t>
            </a:r>
            <a:r>
              <a:rPr lang="en-US" dirty="0" err="1" smtClean="0"/>
              <a:t>nobuild</a:t>
            </a:r>
            <a:r>
              <a:rPr lang="en-US" dirty="0" smtClean="0"/>
              <a:t>”)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Good for sharing build local status, without enabling external people creating projects and starting builds on your host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Toaster Service – Build Status within Containers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New REST/JSON API to access the progress and health of </a:t>
            </a:r>
            <a:r>
              <a:rPr lang="en-US" dirty="0" err="1" smtClean="0"/>
              <a:t>bitbake</a:t>
            </a:r>
            <a:r>
              <a:rPr lang="en-US" dirty="0" smtClean="0"/>
              <a:t> builds via HTTP; very handy for containers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Build Status options: “Completed”, “In Progress”, “Specific Status”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574939"/>
      </p:ext>
    </p:extLst>
  </p:cSld>
  <p:clrMapOvr>
    <a:masterClrMapping/>
  </p:clrMapOvr>
  <p:transition>
    <p:fade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Toaster: Latest Features (2/2)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418459" y="950026"/>
            <a:ext cx="3880408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Compatibility between Command Line and Toaster builds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New “Import command line build” option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New “Merge Toaster Settings” into standard </a:t>
            </a:r>
            <a:r>
              <a:rPr lang="en-US" dirty="0" err="1" smtClean="0"/>
              <a:t>conf</a:t>
            </a:r>
            <a:r>
              <a:rPr lang="en-US" dirty="0" smtClean="0"/>
              <a:t> files”</a:t>
            </a:r>
            <a:r>
              <a:rPr lang="en-US" dirty="0"/>
              <a:t>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569" y="950026"/>
            <a:ext cx="4028208" cy="4013036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7972575"/>
      </p:ext>
    </p:extLst>
  </p:cSld>
  <p:clrMapOvr>
    <a:masterClrMapping/>
  </p:clrMapOvr>
  <p:transition>
    <p:fade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4025" y="408517"/>
            <a:ext cx="8227438" cy="541509"/>
          </a:xfrm>
        </p:spPr>
        <p:txBody>
          <a:bodyPr/>
          <a:lstStyle/>
          <a:p>
            <a:r>
              <a:rPr lang="en-US" dirty="0" smtClean="0"/>
              <a:t>Intel System Studio 2019: </a:t>
            </a:r>
            <a:r>
              <a:rPr lang="en-US" u="sng" dirty="0" smtClean="0"/>
              <a:t>Yocto Project Compatible</a:t>
            </a:r>
            <a:endParaRPr lang="en-US" u="sng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The Wind River Application and Project plug-ins have been shared with Intel System Studio, with the idea of open sourcing them to Eclipse.org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Implementation is architecture agnostic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Application Project Features: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Awareness of YP compatible SDKs/</a:t>
            </a:r>
            <a:r>
              <a:rPr lang="en-US" dirty="0" err="1" smtClean="0"/>
              <a:t>eSDKs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Ability to register multiple SDKs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Automatic generation of “Build Specs” for each machine variant in each SDK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Ability to enable/disable debug flags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Debugger deploy and access over GDB/TCF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Set of sample applications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529566"/>
      </p:ext>
    </p:extLst>
  </p:cSld>
  <p:clrMapOvr>
    <a:masterClrMapping/>
  </p:clrMapOvr>
  <p:transition>
    <p:fade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4025" y="408517"/>
            <a:ext cx="8227438" cy="541509"/>
          </a:xfrm>
        </p:spPr>
        <p:txBody>
          <a:bodyPr/>
          <a:lstStyle/>
          <a:p>
            <a:r>
              <a:rPr lang="en-US" dirty="0" smtClean="0"/>
              <a:t>Intel System Studio 2019: </a:t>
            </a:r>
            <a:r>
              <a:rPr lang="en-US" u="sng" dirty="0" smtClean="0"/>
              <a:t>Yocto Project Compatible</a:t>
            </a:r>
            <a:endParaRPr lang="en-US" u="sng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3156013" cy="476689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Platform Project Features: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Configuration/Updates via Toaster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Basic build targets directly from ISS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Eclipse-based Kernel Configuration Tool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Tree view to browse deploy artifacts</a:t>
            </a:r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876" y="1328444"/>
            <a:ext cx="4648849" cy="420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11088"/>
      </p:ext>
    </p:extLst>
  </p:cSld>
  <p:clrMapOvr>
    <a:masterClrMapping/>
  </p:clrMapOvr>
  <p:transition>
    <p:fade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4025" y="408517"/>
            <a:ext cx="8227438" cy="541509"/>
          </a:xfrm>
        </p:spPr>
        <p:txBody>
          <a:bodyPr/>
          <a:lstStyle/>
          <a:p>
            <a:r>
              <a:rPr lang="en-US" dirty="0" smtClean="0"/>
              <a:t>Intel System Studio 2019: </a:t>
            </a:r>
            <a:r>
              <a:rPr lang="en-US" u="sng" dirty="0" smtClean="0"/>
              <a:t>Yocto Project Compatible</a:t>
            </a:r>
            <a:endParaRPr lang="en-US" u="sng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3156013" cy="476689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Import: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Existing command line project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Existing SDK/</a:t>
            </a:r>
            <a:r>
              <a:rPr lang="en-US" dirty="0" err="1" smtClean="0"/>
              <a:t>eSDK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dirty="0" smtClean="0"/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222" y="1142942"/>
            <a:ext cx="4848902" cy="43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73427"/>
      </p:ext>
    </p:extLst>
  </p:cSld>
  <p:clrMapOvr>
    <a:masterClrMapping/>
  </p:clrMapOvr>
  <p:transition>
    <p:fade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4025" y="408517"/>
            <a:ext cx="8227438" cy="541509"/>
          </a:xfrm>
        </p:spPr>
        <p:txBody>
          <a:bodyPr/>
          <a:lstStyle/>
          <a:p>
            <a:r>
              <a:rPr lang="en-US" dirty="0" smtClean="0"/>
              <a:t>New Security Response Tool (</a:t>
            </a:r>
            <a:r>
              <a:rPr lang="en-US" dirty="0" err="1" smtClean="0"/>
              <a:t>SRTool</a:t>
            </a:r>
            <a:r>
              <a:rPr lang="en-US" dirty="0" smtClean="0"/>
              <a:t>)</a:t>
            </a:r>
            <a:endParaRPr lang="en-US" u="sng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While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there is heighten awareness about device vulnerabilities, what is often missing is awareness about the process of managing the security response process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itself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Wind River is sharing to open source a tool </a:t>
            </a:r>
            <a:r>
              <a:rPr lang="en-US" dirty="0"/>
              <a:t>to help manager </a:t>
            </a:r>
            <a:r>
              <a:rPr lang="en-US" dirty="0" smtClean="0"/>
              <a:t>the organization’s security </a:t>
            </a:r>
            <a:r>
              <a:rPr lang="en-US" dirty="0"/>
              <a:t>response </a:t>
            </a:r>
            <a:r>
              <a:rPr lang="en-US" dirty="0" smtClean="0"/>
              <a:t>management: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Better ways to handle 1000+ CVEs per month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Better ways to connect CVE’s to defects to product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Better ways to allow easy access to the full vulnerability status, generate reports, clean exports to public CVE DB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Better ways to use automation to keep all the data sources automatically up to date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Community Page: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wiki.yoctoproject.org/wiki/Contribute_to_SRTool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/>
              <a:t>ELCE Presentation: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 u="sng" dirty="0" smtClean="0">
                <a:hlinkClick r:id="rId3"/>
              </a:rPr>
              <a:t>https</a:t>
            </a:r>
            <a:r>
              <a:rPr lang="en-US" sz="2200" u="sng" dirty="0">
                <a:hlinkClick r:id="rId3"/>
              </a:rPr>
              <a:t>://</a:t>
            </a:r>
            <a:r>
              <a:rPr lang="en-US" sz="2200" u="sng" dirty="0" smtClean="0">
                <a:hlinkClick r:id="rId3"/>
              </a:rPr>
              <a:t>sched.co/HOLr</a:t>
            </a:r>
            <a:endParaRPr lang="en-US" sz="2200" u="sng" dirty="0" smtClean="0"/>
          </a:p>
        </p:txBody>
      </p:sp>
    </p:spTree>
    <p:extLst>
      <p:ext uri="{BB962C8B-B14F-4D97-AF65-F5344CB8AC3E}">
        <p14:creationId xmlns:p14="http://schemas.microsoft.com/office/powerpoint/2010/main" val="1505795597"/>
      </p:ext>
    </p:extLst>
  </p:cSld>
  <p:clrMapOvr>
    <a:masterClrMapping/>
  </p:clrMapOvr>
  <p:transition>
    <p:fade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Activity Nine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804988" y="4125913"/>
            <a:ext cx="6874805" cy="866775"/>
          </a:xfrm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A User's Experience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ts val="900"/>
              </a:spcBef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Henry Bruce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9563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I’ll be talking about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Learnings from my painful ramp on Yocto</a:t>
            </a:r>
          </a:p>
          <a:p>
            <a:r>
              <a:rPr lang="en-US" dirty="0" smtClean="0"/>
              <a:t>Get similar experiences from the audience</a:t>
            </a:r>
          </a:p>
          <a:p>
            <a:r>
              <a:rPr lang="en-US" dirty="0"/>
              <a:t>F</a:t>
            </a:r>
            <a:r>
              <a:rPr lang="en-US" dirty="0" smtClean="0"/>
              <a:t>unnel these learnings into topics in the new Development Tasks Manual</a:t>
            </a:r>
          </a:p>
          <a:p>
            <a:r>
              <a:rPr lang="en-US" dirty="0" smtClean="0"/>
              <a:t>Review improvements in usability over the past few years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112751"/>
      </p:ext>
    </p:extLst>
  </p:cSld>
  <p:clrMapOvr>
    <a:masterClrMapping/>
  </p:clrMapOvr>
  <p:transition>
    <p:fade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areas I’ll be covering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Proxies</a:t>
            </a:r>
          </a:p>
          <a:p>
            <a:r>
              <a:rPr lang="en-US" dirty="0"/>
              <a:t>Debugging build errors</a:t>
            </a:r>
          </a:p>
          <a:p>
            <a:r>
              <a:rPr lang="en-US" dirty="0"/>
              <a:t>Writing recipes</a:t>
            </a:r>
          </a:p>
          <a:p>
            <a:r>
              <a:rPr lang="en-US" dirty="0"/>
              <a:t>Recipes vs. </a:t>
            </a:r>
            <a:r>
              <a:rPr lang="en-US" dirty="0" smtClean="0"/>
              <a:t>Packages</a:t>
            </a:r>
          </a:p>
          <a:p>
            <a:r>
              <a:rPr lang="en-US" dirty="0" smtClean="0"/>
              <a:t>Application Development</a:t>
            </a:r>
            <a:endParaRPr lang="en-US" dirty="0"/>
          </a:p>
          <a:p>
            <a:r>
              <a:rPr lang="en-US" dirty="0" smtClean="0"/>
              <a:t>Cool things I stumbled across</a:t>
            </a:r>
          </a:p>
          <a:p>
            <a:r>
              <a:rPr lang="en-US" dirty="0" smtClean="0"/>
              <a:t>Improvements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70228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On Target Development </a:t>
            </a:r>
            <a:r>
              <a:rPr lang="mr-IN" dirty="0" smtClean="0">
                <a:latin typeface="Arial" charset="0"/>
              </a:rPr>
              <a:t>–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smtClean="0"/>
              <a:t>Better, Faster, Stronger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Topics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/>
          </a:p>
          <a:p>
            <a:pPr lvl="1"/>
            <a:r>
              <a:rPr lang="en-US" b="1" dirty="0" smtClean="0"/>
              <a:t>Setting up a package feed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/>
          </a:p>
          <a:p>
            <a:pPr lvl="1"/>
            <a:r>
              <a:rPr lang="en-US" sz="2000" b="0" dirty="0" smtClean="0">
                <a:solidFill>
                  <a:schemeClr val="bg1">
                    <a:lumMod val="65000"/>
                  </a:schemeClr>
                </a:solidFill>
              </a:rPr>
              <a:t>On target example </a:t>
            </a:r>
            <a:r>
              <a:rPr lang="mr-IN" sz="2000" b="0" dirty="0" smtClean="0">
                <a:solidFill>
                  <a:schemeClr val="bg1">
                    <a:lumMod val="65000"/>
                  </a:schemeClr>
                </a:solidFill>
              </a:rPr>
              <a:t>–</a:t>
            </a:r>
            <a:r>
              <a:rPr lang="en-US" sz="2000" b="0" dirty="0" smtClean="0">
                <a:solidFill>
                  <a:schemeClr val="bg1">
                    <a:lumMod val="65000"/>
                  </a:schemeClr>
                </a:solidFill>
              </a:rPr>
              <a:t> AWS + </a:t>
            </a:r>
            <a:r>
              <a:rPr lang="en-US" sz="2000" b="0" dirty="0" err="1" smtClean="0">
                <a:solidFill>
                  <a:schemeClr val="bg1">
                    <a:lumMod val="65000"/>
                  </a:schemeClr>
                </a:solidFill>
              </a:rPr>
              <a:t>Beaglebone</a:t>
            </a:r>
            <a:r>
              <a:rPr lang="en-US" sz="2000" b="0" dirty="0" smtClean="0">
                <a:solidFill>
                  <a:schemeClr val="bg1">
                    <a:lumMod val="65000"/>
                  </a:schemeClr>
                </a:solidFill>
              </a:rPr>
              <a:t> Black</a:t>
            </a:r>
            <a:br>
              <a:rPr lang="en-US" sz="2000" b="0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sz="2000" b="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000" b="0" dirty="0" smtClean="0">
                <a:solidFill>
                  <a:schemeClr val="bg1">
                    <a:lumMod val="65000"/>
                  </a:schemeClr>
                </a:solidFill>
              </a:rPr>
              <a:t>Signing package feeds</a:t>
            </a:r>
          </a:p>
          <a:p>
            <a:pPr lvl="1"/>
            <a:endParaRPr lang="en-US" sz="2000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Keeping your code secure</a:t>
            </a:r>
          </a:p>
          <a:p>
            <a:pPr lvl="1"/>
            <a:endParaRPr lang="en-US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The future of package feeds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80943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context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Started as an open source neophyte</a:t>
            </a:r>
          </a:p>
          <a:p>
            <a:pPr lvl="1"/>
            <a:r>
              <a:rPr lang="en-US" dirty="0" smtClean="0"/>
              <a:t>Had never really used </a:t>
            </a:r>
            <a:r>
              <a:rPr lang="en-US" dirty="0" err="1" smtClean="0"/>
              <a:t>git</a:t>
            </a:r>
            <a:r>
              <a:rPr lang="en-US" dirty="0"/>
              <a:t> </a:t>
            </a:r>
            <a:r>
              <a:rPr lang="en-US" dirty="0" smtClean="0"/>
              <a:t>or dug into Linux</a:t>
            </a:r>
          </a:p>
          <a:p>
            <a:r>
              <a:rPr lang="en-US" dirty="0" smtClean="0"/>
              <a:t>Spent six months in extreme pain</a:t>
            </a:r>
          </a:p>
          <a:p>
            <a:pPr lvl="1"/>
            <a:r>
              <a:rPr lang="en-US" dirty="0" smtClean="0"/>
              <a:t>Mainly due to </a:t>
            </a:r>
            <a:r>
              <a:rPr lang="en-US" dirty="0" err="1" smtClean="0"/>
              <a:t>OpenJDK</a:t>
            </a:r>
            <a:endParaRPr lang="en-US" dirty="0" smtClean="0"/>
          </a:p>
          <a:p>
            <a:r>
              <a:rPr lang="en-US" dirty="0" smtClean="0"/>
              <a:t>For the next year I was learning</a:t>
            </a:r>
          </a:p>
          <a:p>
            <a:r>
              <a:rPr lang="en-US" dirty="0" smtClean="0"/>
              <a:t>After 2 years I felt I could competently help others</a:t>
            </a:r>
          </a:p>
          <a:p>
            <a:r>
              <a:rPr lang="en-US" dirty="0" smtClean="0"/>
              <a:t>Over 3 years later, there's still so much to learn</a:t>
            </a:r>
          </a:p>
          <a:p>
            <a:r>
              <a:rPr lang="en-US" dirty="0" smtClean="0"/>
              <a:t>I should have taken better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123685"/>
      </p:ext>
    </p:extLst>
  </p:cSld>
  <p:clrMapOvr>
    <a:masterClrMapping/>
  </p:clrMapOvr>
  <p:transition>
    <p:fade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8853" y="1239838"/>
            <a:ext cx="8233186" cy="4532312"/>
          </a:xfrm>
        </p:spPr>
        <p:txBody>
          <a:bodyPr/>
          <a:lstStyle/>
          <a:p>
            <a:r>
              <a:rPr lang="en-US" dirty="0" smtClean="0"/>
              <a:t>A common problem for new users</a:t>
            </a:r>
          </a:p>
          <a:p>
            <a:r>
              <a:rPr lang="en-US" dirty="0" smtClean="0"/>
              <a:t>Proxy wiki page has 135k hits</a:t>
            </a:r>
          </a:p>
          <a:p>
            <a:pPr lvl="1"/>
            <a:r>
              <a:rPr lang="en-US" sz="1800" dirty="0">
                <a:latin typeface="+mn-lt"/>
                <a:cs typeface="Courier New" panose="02070309020205020404" pitchFamily="49" charset="0"/>
                <a:hlinkClick r:id="rId3"/>
              </a:rPr>
              <a:t>https://</a:t>
            </a:r>
            <a:r>
              <a:rPr lang="en-US" sz="1800" dirty="0" smtClean="0">
                <a:latin typeface="+mn-lt"/>
                <a:cs typeface="Courier New" panose="02070309020205020404" pitchFamily="49" charset="0"/>
                <a:hlinkClick r:id="rId3"/>
              </a:rPr>
              <a:t>wiki.yoctoproject.org/wiki/Working_Behind_a_Network_Proxy</a:t>
            </a:r>
            <a:endParaRPr lang="en-US" sz="1800" dirty="0" smtClean="0">
              <a:latin typeface="+mn-lt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+mn-lt"/>
                <a:cs typeface="Courier New" panose="02070309020205020404" pitchFamily="49" charset="0"/>
              </a:rPr>
              <a:t>Environment variable approach covers most cases</a:t>
            </a:r>
          </a:p>
          <a:p>
            <a:pPr lvl="1"/>
            <a:r>
              <a:rPr lang="en-US" sz="1800" dirty="0" smtClean="0">
                <a:latin typeface="+mn-lt"/>
                <a:cs typeface="Courier New" panose="02070309020205020404" pitchFamily="49" charset="0"/>
              </a:rPr>
              <a:t>But fails when non-fetch tasks reach out to network</a:t>
            </a:r>
          </a:p>
          <a:p>
            <a:pPr lvl="1"/>
            <a:r>
              <a:rPr lang="en-US" sz="1800" dirty="0" smtClean="0">
                <a:latin typeface="+mn-lt"/>
                <a:cs typeface="Courier New" panose="02070309020205020404" pitchFamily="49" charset="0"/>
              </a:rPr>
              <a:t>This includes most node.js recipes</a:t>
            </a:r>
          </a:p>
          <a:p>
            <a:pPr lvl="1"/>
            <a:r>
              <a:rPr lang="en-US" sz="1800" dirty="0" smtClean="0">
                <a:latin typeface="+mn-lt"/>
                <a:cs typeface="Courier New" panose="02070309020205020404" pitchFamily="49" charset="0"/>
              </a:rPr>
              <a:t>How important is network isolation for post fetch tasks?</a:t>
            </a:r>
          </a:p>
          <a:p>
            <a:r>
              <a:rPr lang="en-US" dirty="0" err="1" smtClean="0">
                <a:latin typeface="+mn-lt"/>
                <a:cs typeface="Courier New" panose="02070309020205020404" pitchFamily="49" charset="0"/>
              </a:rPr>
              <a:t>Chameleonsocks</a:t>
            </a:r>
            <a:r>
              <a:rPr lang="en-US" dirty="0" smtClean="0">
                <a:latin typeface="+mn-lt"/>
                <a:cs typeface="Courier New" panose="02070309020205020404" pitchFamily="49" charset="0"/>
              </a:rPr>
              <a:t> has been failsafe for me</a:t>
            </a:r>
          </a:p>
          <a:p>
            <a:pPr lvl="1"/>
            <a:r>
              <a:rPr lang="en-US" sz="1800" dirty="0" smtClean="0">
                <a:latin typeface="+mn-lt"/>
                <a:cs typeface="Courier New" panose="02070309020205020404" pitchFamily="49" charset="0"/>
              </a:rPr>
              <a:t>But some say this an abuse of </a:t>
            </a:r>
            <a:r>
              <a:rPr lang="en-US" sz="1800" dirty="0" err="1" smtClean="0">
                <a:latin typeface="+mn-lt"/>
                <a:cs typeface="Courier New" panose="02070309020205020404" pitchFamily="49" charset="0"/>
              </a:rPr>
              <a:t>docker</a:t>
            </a:r>
            <a:r>
              <a:rPr lang="en-US" sz="1800" dirty="0" smtClean="0">
                <a:latin typeface="+mn-lt"/>
                <a:cs typeface="Courier New" panose="02070309020205020404" pitchFamily="49" charset="0"/>
              </a:rPr>
              <a:t> </a:t>
            </a:r>
          </a:p>
          <a:p>
            <a:r>
              <a:rPr lang="en-US" dirty="0" smtClean="0">
                <a:latin typeface="+mn-lt"/>
                <a:cs typeface="Courier New" panose="02070309020205020404" pitchFamily="49" charset="0"/>
              </a:rPr>
              <a:t>What’s your solution?</a:t>
            </a:r>
          </a:p>
          <a:p>
            <a:pPr lvl="1"/>
            <a:endParaRPr lang="en-US" sz="1800" dirty="0">
              <a:latin typeface="+mn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676987"/>
      </p:ext>
    </p:extLst>
  </p:cSld>
  <p:clrMapOvr>
    <a:masterClrMapping/>
  </p:clrMapOvr>
  <p:transition>
    <p:fade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things go wrong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You’ve gone through the quick start </a:t>
            </a:r>
            <a:r>
              <a:rPr lang="en-US" dirty="0"/>
              <a:t>g</a:t>
            </a:r>
            <a:r>
              <a:rPr lang="en-US" dirty="0" smtClean="0"/>
              <a:t>uide and have figured out how to add packages to an image</a:t>
            </a:r>
          </a:p>
          <a:p>
            <a:r>
              <a:rPr lang="en-US" dirty="0" smtClean="0"/>
              <a:t>You’re feeling pretty good but then you get a build error.</a:t>
            </a:r>
          </a:p>
          <a:p>
            <a:r>
              <a:rPr lang="en-US" dirty="0" smtClean="0"/>
              <a:t>Due to many </a:t>
            </a:r>
            <a:r>
              <a:rPr lang="en-US" dirty="0"/>
              <a:t>moving </a:t>
            </a:r>
            <a:r>
              <a:rPr lang="en-US" dirty="0" smtClean="0"/>
              <a:t>parts it’s easy </a:t>
            </a:r>
            <a:r>
              <a:rPr lang="en-US" dirty="0"/>
              <a:t>to panic when something </a:t>
            </a:r>
            <a:r>
              <a:rPr lang="en-US" dirty="0" smtClean="0"/>
              <a:t>breaks</a:t>
            </a:r>
          </a:p>
          <a:p>
            <a:pPr lvl="1"/>
            <a:r>
              <a:rPr lang="en-US" dirty="0" smtClean="0"/>
              <a:t>Or at least it was for me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767001"/>
      </p:ext>
    </p:extLst>
  </p:cSld>
  <p:clrMapOvr>
    <a:masterClrMapping/>
  </p:clrMapOvr>
  <p:transition>
    <p:fade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broke – what would have helped?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Nicer output from </a:t>
            </a:r>
            <a:r>
              <a:rPr lang="en-US" dirty="0" err="1"/>
              <a:t>bitbake</a:t>
            </a:r>
            <a:r>
              <a:rPr lang="en-US" dirty="0"/>
              <a:t> on bad directory/file names</a:t>
            </a:r>
          </a:p>
          <a:p>
            <a:r>
              <a:rPr lang="en-US" dirty="0"/>
              <a:t>Understanding the </a:t>
            </a:r>
            <a:r>
              <a:rPr lang="en-US" dirty="0" smtClean="0"/>
              <a:t>task pipeline</a:t>
            </a:r>
          </a:p>
          <a:p>
            <a:pPr lvl="1"/>
            <a:r>
              <a:rPr lang="en-US" dirty="0" smtClean="0"/>
              <a:t>fetch / unpack / configure / build / install / package</a:t>
            </a:r>
            <a:endParaRPr lang="en-US" dirty="0"/>
          </a:p>
          <a:p>
            <a:r>
              <a:rPr lang="en-US" dirty="0" smtClean="0"/>
              <a:t>Knowing how to generate </a:t>
            </a:r>
            <a:r>
              <a:rPr lang="en-US" dirty="0"/>
              <a:t>dependency graph</a:t>
            </a:r>
          </a:p>
          <a:p>
            <a:r>
              <a:rPr lang="en-US" dirty="0"/>
              <a:t>Decoding “magic” folder names in </a:t>
            </a:r>
            <a:r>
              <a:rPr lang="en-US" dirty="0" err="1"/>
              <a:t>tmp</a:t>
            </a:r>
            <a:r>
              <a:rPr lang="en-US" dirty="0"/>
              <a:t>/work</a:t>
            </a:r>
          </a:p>
          <a:p>
            <a:r>
              <a:rPr lang="en-US" dirty="0" smtClean="0"/>
              <a:t>Understanding recipe vs. package</a:t>
            </a:r>
          </a:p>
          <a:p>
            <a:r>
              <a:rPr lang="en-US" dirty="0" smtClean="0"/>
              <a:t>Knowing how to run </a:t>
            </a:r>
            <a:r>
              <a:rPr lang="en-US" dirty="0"/>
              <a:t>specific task for specific </a:t>
            </a:r>
            <a:r>
              <a:rPr lang="en-US" dirty="0" smtClean="0"/>
              <a:t>recipe</a:t>
            </a:r>
            <a:endParaRPr lang="en-US" dirty="0"/>
          </a:p>
          <a:p>
            <a:r>
              <a:rPr lang="en-US" dirty="0"/>
              <a:t>Knowing what’s packaged and in </a:t>
            </a:r>
            <a:r>
              <a:rPr lang="en-US" dirty="0" err="1"/>
              <a:t>rootfs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424020"/>
      </p:ext>
    </p:extLst>
  </p:cSld>
  <p:clrMapOvr>
    <a:masterClrMapping/>
  </p:clrMapOvr>
  <p:transition>
    <p:fade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8853" y="1379538"/>
            <a:ext cx="8233186" cy="1643580"/>
          </a:xfrm>
        </p:spPr>
        <p:txBody>
          <a:bodyPr/>
          <a:lstStyle/>
          <a:p>
            <a:r>
              <a:rPr lang="en-US" dirty="0"/>
              <a:t>Plenty of resources to writing simple recipes</a:t>
            </a:r>
          </a:p>
          <a:p>
            <a:pPr lvl="1"/>
            <a:r>
              <a:rPr lang="en-US" dirty="0"/>
              <a:t>But then there seems to be a gap</a:t>
            </a:r>
          </a:p>
          <a:p>
            <a:r>
              <a:rPr lang="en-US" dirty="0"/>
              <a:t>Can be hard to work out what a recipe is doing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b="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b="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12746" y="3119697"/>
            <a:ext cx="8233186" cy="222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2400" b="1" i="0">
                <a:solidFill>
                  <a:schemeClr val="accent6"/>
                </a:solidFill>
                <a:latin typeface="Arial"/>
                <a:ea typeface="ＭＳ Ｐゴシック" charset="0"/>
                <a:cs typeface="Arial"/>
              </a:defRPr>
            </a:lvl1pPr>
            <a:lvl2pPr marL="685800" indent="-3429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200" b="0" i="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2pPr>
            <a:lvl3pPr marL="685800" indent="-342900" algn="l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AutoNum type="arabicPlain"/>
              <a:defRPr sz="2200" spc="0">
                <a:solidFill>
                  <a:schemeClr val="accent6"/>
                </a:solidFill>
                <a:latin typeface="Arial"/>
                <a:ea typeface="ＭＳ Ｐゴシック" charset="0"/>
                <a:cs typeface="Arial"/>
              </a:defRPr>
            </a:lvl3pPr>
            <a:lvl4pPr marL="685800" indent="-346075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Char char="•"/>
              <a:defRPr sz="2200">
                <a:solidFill>
                  <a:schemeClr val="accent6"/>
                </a:solidFill>
                <a:latin typeface="Arial"/>
                <a:ea typeface="ＭＳ Ｐゴシック" charset="0"/>
                <a:cs typeface="Arial"/>
              </a:defRPr>
            </a:lvl4pPr>
            <a:lvl5pPr marL="685800" indent="-346075" algn="l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Courier"/>
              <a:buChar char="$"/>
              <a:defRPr sz="2200" b="1">
                <a:solidFill>
                  <a:schemeClr val="accent6"/>
                </a:solidFill>
                <a:latin typeface="Courier New"/>
                <a:ea typeface="Verdana" charset="0"/>
                <a:cs typeface="Courier New"/>
              </a:defRPr>
            </a:lvl5pPr>
            <a:lvl6pPr marL="685800" indent="-346075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Courier"/>
              <a:buChar char="#"/>
              <a:defRPr sz="2200" b="1">
                <a:solidFill>
                  <a:schemeClr val="accent6"/>
                </a:solidFill>
                <a:latin typeface="Courier New"/>
                <a:cs typeface="Courier New"/>
              </a:defRPr>
            </a:lvl6pPr>
            <a:lvl7pPr marL="978408" indent="-274320" algn="l" defTabSz="454025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AutoNum type="arabicPlain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Char char="•"/>
              <a:tabLst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pn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d.getVar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('PN', 1) </a:t>
            </a:r>
            <a:endParaRPr lang="en-US" sz="1400" b="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metapkg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pn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'-dev' </a:t>
            </a:r>
            <a:endParaRPr lang="en-US" sz="1400" b="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d.setVar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('ALLOW_EMPTY_' + </a:t>
            </a: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metapkg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"1") </a:t>
            </a:r>
            <a:endParaRPr lang="en-US" sz="1400" b="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blacklist = [ </a:t>
            </a: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metapkg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] </a:t>
            </a:r>
            <a:endParaRPr lang="en-US" sz="1400" b="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metapkg_rdepends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[ ] </a:t>
            </a:r>
            <a:endParaRPr lang="en-US" sz="1400" b="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packages = </a:t>
            </a: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d.getVar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('PACKAGES', 1).split() </a:t>
            </a:r>
            <a:endParaRPr lang="en-US" sz="1400" b="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pkg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 packages[1:]: </a:t>
            </a:r>
            <a:endParaRPr lang="en-US" sz="1400" b="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if not </a:t>
            </a: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pkg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 blacklist and </a:t>
            </a: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pkg.endswith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('-dev'): </a:t>
            </a:r>
            <a:endParaRPr lang="en-US" sz="1400" b="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   </a:t>
            </a: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metapkg_rdepends.append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pkg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n-US" sz="1400" b="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d.setVar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('RRECOMMENDS_' + </a:t>
            </a: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metapkg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' '.join(</a:t>
            </a: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metapkg_rdepends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</a:t>
            </a:r>
            <a:endParaRPr lang="en-US" sz="1400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84012" y="5438355"/>
            <a:ext cx="8233186" cy="45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2400" b="1" i="0">
                <a:solidFill>
                  <a:schemeClr val="accent6"/>
                </a:solidFill>
                <a:latin typeface="Arial"/>
                <a:ea typeface="ＭＳ Ｐゴシック" charset="0"/>
                <a:cs typeface="Arial"/>
              </a:defRPr>
            </a:lvl1pPr>
            <a:lvl2pPr marL="685800" indent="-3429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200" b="0" i="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2pPr>
            <a:lvl3pPr marL="685800" indent="-342900" algn="l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AutoNum type="arabicPlain"/>
              <a:defRPr sz="2200" spc="0">
                <a:solidFill>
                  <a:schemeClr val="accent6"/>
                </a:solidFill>
                <a:latin typeface="Arial"/>
                <a:ea typeface="ＭＳ Ｐゴシック" charset="0"/>
                <a:cs typeface="Arial"/>
              </a:defRPr>
            </a:lvl3pPr>
            <a:lvl4pPr marL="685800" indent="-346075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Char char="•"/>
              <a:defRPr sz="2200">
                <a:solidFill>
                  <a:schemeClr val="accent6"/>
                </a:solidFill>
                <a:latin typeface="Arial"/>
                <a:ea typeface="ＭＳ Ｐゴシック" charset="0"/>
                <a:cs typeface="Arial"/>
              </a:defRPr>
            </a:lvl4pPr>
            <a:lvl5pPr marL="685800" indent="-346075" algn="l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Courier"/>
              <a:buChar char="$"/>
              <a:defRPr sz="2200" b="1">
                <a:solidFill>
                  <a:schemeClr val="accent6"/>
                </a:solidFill>
                <a:latin typeface="Courier New"/>
                <a:ea typeface="Verdana" charset="0"/>
                <a:cs typeface="Courier New"/>
              </a:defRPr>
            </a:lvl5pPr>
            <a:lvl6pPr marL="685800" indent="-346075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Courier"/>
              <a:buChar char="#"/>
              <a:defRPr sz="2200" b="1">
                <a:solidFill>
                  <a:schemeClr val="accent6"/>
                </a:solidFill>
                <a:latin typeface="Courier New"/>
                <a:cs typeface="Courier New"/>
              </a:defRPr>
            </a:lvl6pPr>
            <a:lvl7pPr marL="978408" indent="-274320" algn="l" defTabSz="454025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AutoNum type="arabicPlain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Char char="•"/>
              <a:tabLst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/>
              <a:t>Walk through a couple of good citizens in </a:t>
            </a:r>
            <a:r>
              <a:rPr lang="en-US" kern="0" dirty="0" err="1" smtClean="0"/>
              <a:t>oe</a:t>
            </a:r>
            <a:r>
              <a:rPr lang="en-US" kern="0" dirty="0" smtClean="0"/>
              <a:t>-core?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en-US" sz="1400" b="0" kern="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092088"/>
      </p:ext>
    </p:extLst>
  </p:cSld>
  <p:clrMapOvr>
    <a:masterClrMapping/>
  </p:clrMapOvr>
  <p:transition>
    <p:fade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Recipes and packages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Easy to assume there is 1:1 mapping</a:t>
            </a:r>
          </a:p>
          <a:p>
            <a:r>
              <a:rPr lang="en-US" dirty="0"/>
              <a:t>Sometimes there </a:t>
            </a:r>
            <a:r>
              <a:rPr lang="en-US" dirty="0" smtClean="0"/>
              <a:t>isn’t</a:t>
            </a:r>
          </a:p>
          <a:p>
            <a:pPr lvl="1"/>
            <a:r>
              <a:rPr lang="en-US" dirty="0" err="1"/>
              <a:t>d</a:t>
            </a:r>
            <a:r>
              <a:rPr lang="en-US" dirty="0" err="1" smtClean="0"/>
              <a:t>evtool</a:t>
            </a:r>
            <a:r>
              <a:rPr lang="en-US" dirty="0" smtClean="0"/>
              <a:t> search rocks</a:t>
            </a:r>
          </a:p>
          <a:p>
            <a:r>
              <a:rPr lang="en-US" dirty="0" smtClean="0"/>
              <a:t>Sub-packages can trip you up</a:t>
            </a:r>
          </a:p>
          <a:p>
            <a:pPr lvl="1"/>
            <a:r>
              <a:rPr lang="en-US" dirty="0" err="1" smtClean="0"/>
              <a:t>OpenCV</a:t>
            </a:r>
            <a:r>
              <a:rPr lang="en-US" dirty="0" smtClean="0"/>
              <a:t> vs. UPM</a:t>
            </a:r>
          </a:p>
          <a:p>
            <a:r>
              <a:rPr lang="en-US" dirty="0" smtClean="0"/>
              <a:t>Creating sub-packages for large project seems to be the “right” pattern</a:t>
            </a:r>
          </a:p>
          <a:p>
            <a:pPr lvl="1"/>
            <a:r>
              <a:rPr lang="en-US" dirty="0" smtClean="0"/>
              <a:t>But I can’t find obvious guidance in docs </a:t>
            </a:r>
          </a:p>
          <a:p>
            <a:r>
              <a:rPr lang="en-US" dirty="0" smtClean="0"/>
              <a:t>Thoughts?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516327"/>
      </p:ext>
    </p:extLst>
  </p:cSld>
  <p:clrMapOvr>
    <a:masterClrMapping/>
  </p:clrMapOvr>
  <p:transition>
    <p:fade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Development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 was initially confused by the terminology</a:t>
            </a:r>
          </a:p>
          <a:p>
            <a:pPr lvl="1"/>
            <a:r>
              <a:rPr lang="en-US" dirty="0" smtClean="0"/>
              <a:t>ADT, SDK, </a:t>
            </a:r>
            <a:r>
              <a:rPr lang="en-US" dirty="0" err="1" smtClean="0"/>
              <a:t>eSDK</a:t>
            </a:r>
            <a:r>
              <a:rPr lang="en-US" dirty="0" smtClean="0"/>
              <a:t>, toolchain</a:t>
            </a:r>
          </a:p>
          <a:p>
            <a:r>
              <a:rPr lang="en-US" dirty="0" smtClean="0"/>
              <a:t>In retrospect ADT seemed the clearest naming</a:t>
            </a:r>
          </a:p>
          <a:p>
            <a:pPr lvl="1"/>
            <a:r>
              <a:rPr lang="en-US" dirty="0" smtClean="0"/>
              <a:t>I’m now working on a real-time SDK</a:t>
            </a:r>
          </a:p>
          <a:p>
            <a:pPr lvl="1"/>
            <a:r>
              <a:rPr lang="en-US" dirty="0" smtClean="0"/>
              <a:t>Yocto built Linux is our initial target platform</a:t>
            </a:r>
          </a:p>
          <a:p>
            <a:pPr lvl="1"/>
            <a:r>
              <a:rPr lang="en-US" dirty="0" smtClean="0"/>
              <a:t>I tell my team to develop for the target using the Yocto SDK</a:t>
            </a:r>
          </a:p>
          <a:p>
            <a:pPr lvl="1"/>
            <a:r>
              <a:rPr lang="en-US" dirty="0" smtClean="0"/>
              <a:t>Confusion all round</a:t>
            </a:r>
          </a:p>
          <a:p>
            <a:r>
              <a:rPr lang="en-US" dirty="0" smtClean="0"/>
              <a:t>Eclipse</a:t>
            </a:r>
          </a:p>
          <a:p>
            <a:pPr lvl="1"/>
            <a:r>
              <a:rPr lang="en-US" dirty="0" smtClean="0"/>
              <a:t>Broken when I first tried</a:t>
            </a:r>
          </a:p>
          <a:p>
            <a:pPr lvl="1"/>
            <a:r>
              <a:rPr lang="en-US" dirty="0" smtClean="0"/>
              <a:t>I need to get back to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005599"/>
      </p:ext>
    </p:extLst>
  </p:cSld>
  <p:clrMapOvr>
    <a:masterClrMapping/>
  </p:clrMapOvr>
  <p:transition>
    <p:fade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8853" y="973138"/>
            <a:ext cx="8233186" cy="4532312"/>
          </a:xfrm>
        </p:spPr>
        <p:txBody>
          <a:bodyPr/>
          <a:lstStyle/>
          <a:p>
            <a:r>
              <a:rPr lang="en-US" dirty="0" err="1" smtClean="0"/>
              <a:t>eSDK</a:t>
            </a:r>
            <a:r>
              <a:rPr lang="en-US" dirty="0" smtClean="0"/>
              <a:t> and </a:t>
            </a:r>
            <a:r>
              <a:rPr lang="en-US" dirty="0" err="1" smtClean="0"/>
              <a:t>devtool</a:t>
            </a:r>
            <a:endParaRPr lang="en-US" dirty="0" smtClean="0"/>
          </a:p>
          <a:p>
            <a:r>
              <a:rPr lang="en-US" dirty="0" err="1" smtClean="0"/>
              <a:t>Recipetool</a:t>
            </a:r>
            <a:endParaRPr lang="en-US" dirty="0" smtClean="0"/>
          </a:p>
          <a:p>
            <a:pPr lvl="1"/>
            <a:r>
              <a:rPr lang="en-US" dirty="0" smtClean="0"/>
              <a:t>ROS support</a:t>
            </a:r>
          </a:p>
          <a:p>
            <a:pPr lvl="1"/>
            <a:r>
              <a:rPr lang="en-US" dirty="0" smtClean="0"/>
              <a:t>Is it worth investing more, or do returns diminish?</a:t>
            </a:r>
          </a:p>
          <a:p>
            <a:r>
              <a:rPr lang="en-US" dirty="0" smtClean="0"/>
              <a:t>Package feeds </a:t>
            </a:r>
          </a:p>
          <a:p>
            <a:pPr lvl="1"/>
            <a:r>
              <a:rPr lang="en-US" dirty="0" smtClean="0"/>
              <a:t>Credit to </a:t>
            </a:r>
            <a:r>
              <a:rPr lang="en-US" dirty="0" err="1" smtClean="0"/>
              <a:t>dnf</a:t>
            </a:r>
            <a:r>
              <a:rPr lang="en-US" dirty="0" smtClean="0"/>
              <a:t> (setting server means build checks if it’s there)</a:t>
            </a:r>
          </a:p>
          <a:p>
            <a:pPr lvl="1"/>
            <a:r>
              <a:rPr lang="en-US" dirty="0" smtClean="0"/>
              <a:t>But package-index is a big </a:t>
            </a:r>
            <a:r>
              <a:rPr lang="en-US" dirty="0" err="1" smtClean="0"/>
              <a:t>gotcha</a:t>
            </a:r>
            <a:endParaRPr lang="en-US" dirty="0" smtClean="0"/>
          </a:p>
          <a:p>
            <a:r>
              <a:rPr lang="en-US" dirty="0" smtClean="0"/>
              <a:t>Development Tasks Manual</a:t>
            </a:r>
          </a:p>
          <a:p>
            <a:r>
              <a:rPr lang="en-US" dirty="0" smtClean="0"/>
              <a:t>CROPS</a:t>
            </a:r>
          </a:p>
          <a:p>
            <a:pPr lvl="1"/>
            <a:r>
              <a:rPr lang="en-US" dirty="0" smtClean="0"/>
              <a:t>Who’s using it?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871994"/>
      </p:ext>
    </p:extLst>
  </p:cSld>
  <p:clrMapOvr>
    <a:masterClrMapping/>
  </p:clrMapOvr>
  <p:transition>
    <p:fade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 things I stumbled across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8853" y="1176338"/>
            <a:ext cx="8233186" cy="4532312"/>
          </a:xfrm>
        </p:spPr>
        <p:txBody>
          <a:bodyPr/>
          <a:lstStyle/>
          <a:p>
            <a:r>
              <a:rPr lang="en-US" dirty="0" smtClean="0"/>
              <a:t>PACKAGECONFIG</a:t>
            </a:r>
          </a:p>
          <a:p>
            <a:r>
              <a:rPr lang="en-US" dirty="0" smtClean="0"/>
              <a:t>INSANE_SKIP</a:t>
            </a:r>
          </a:p>
          <a:p>
            <a:r>
              <a:rPr lang="en-US" dirty="0" smtClean="0"/>
              <a:t>Overrides</a:t>
            </a:r>
          </a:p>
          <a:p>
            <a:r>
              <a:rPr lang="en-US" dirty="0" smtClean="0"/>
              <a:t>Layer dependencies</a:t>
            </a:r>
          </a:p>
          <a:p>
            <a:r>
              <a:rPr lang="en-US" dirty="0" smtClean="0"/>
              <a:t>Setting package variables from outside recipe</a:t>
            </a:r>
          </a:p>
          <a:p>
            <a:r>
              <a:rPr lang="en-US" dirty="0" smtClean="0"/>
              <a:t>Conditional logic with python</a:t>
            </a:r>
          </a:p>
          <a:p>
            <a:pPr lvl="1"/>
            <a:r>
              <a:rPr lang="en-US" dirty="0" smtClean="0"/>
              <a:t>Adding package to image if its layer is present</a:t>
            </a:r>
          </a:p>
          <a:p>
            <a:r>
              <a:rPr lang="en-US" dirty="0" smtClean="0"/>
              <a:t>What’s you favorite?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376098"/>
      </p:ext>
    </p:extLst>
  </p:cSld>
  <p:clrMapOvr>
    <a:masterClrMapping/>
  </p:clrMapOvr>
  <p:transition>
    <p:fade/>
  </p:transition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LINUXCONEU-MONDAY-13_edit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" r="45"/>
          <a:stretch/>
        </p:blipFill>
        <p:spPr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cs typeface="Arial" charset="0"/>
              </a:rPr>
              <a:t>Questions and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9464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Setting up a package feed - Target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Install Package Management on the target</a:t>
            </a:r>
            <a:endParaRPr lang="en-US" dirty="0"/>
          </a:p>
          <a:p>
            <a:pPr lvl="1"/>
            <a:r>
              <a:rPr lang="en-US" dirty="0" smtClean="0"/>
              <a:t>EXTRA_IMAGE_FEATURES </a:t>
            </a:r>
            <a:r>
              <a:rPr lang="en-US" dirty="0"/>
              <a:t>+= " package-management </a:t>
            </a:r>
            <a:r>
              <a:rPr lang="en-US" dirty="0" smtClean="0"/>
              <a:t>"</a:t>
            </a:r>
            <a:endParaRPr lang="en-US" dirty="0"/>
          </a:p>
          <a:p>
            <a:r>
              <a:rPr lang="en-US" b="1" dirty="0" smtClean="0"/>
              <a:t>Set the correct package class</a:t>
            </a:r>
            <a:endParaRPr lang="en-US" dirty="0"/>
          </a:p>
          <a:p>
            <a:pPr lvl="1"/>
            <a:r>
              <a:rPr lang="en-US" dirty="0" smtClean="0"/>
              <a:t>PACKAGE_CLASSES </a:t>
            </a:r>
            <a:r>
              <a:rPr lang="en-US" dirty="0"/>
              <a:t>= "</a:t>
            </a:r>
            <a:r>
              <a:rPr lang="en-US" dirty="0" err="1" smtClean="0"/>
              <a:t>package_rpm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Customize the feed </a:t>
            </a:r>
            <a:r>
              <a:rPr lang="en-US" dirty="0"/>
              <a:t>(</a:t>
            </a:r>
            <a:r>
              <a:rPr lang="en-US" dirty="0" smtClean="0"/>
              <a:t>optional)</a:t>
            </a:r>
          </a:p>
          <a:p>
            <a:pPr lvl="1"/>
            <a:r>
              <a:rPr lang="en-US" dirty="0"/>
              <a:t>PACKAGE_FEED_URIS =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my-server.com/repo</a:t>
            </a:r>
            <a:endParaRPr lang="en-US" dirty="0" smtClean="0"/>
          </a:p>
          <a:p>
            <a:pPr lvl="1"/>
            <a:r>
              <a:rPr lang="en-US" dirty="0" smtClean="0"/>
              <a:t>PACKAGE_FEED_BASE_PATHS </a:t>
            </a:r>
            <a:r>
              <a:rPr lang="en-US" dirty="0"/>
              <a:t>= "</a:t>
            </a:r>
            <a:r>
              <a:rPr lang="en-US" dirty="0" smtClean="0"/>
              <a:t>rpm”</a:t>
            </a:r>
          </a:p>
          <a:p>
            <a:pPr lvl="1"/>
            <a:r>
              <a:rPr lang="en-US" dirty="0" smtClean="0"/>
              <a:t>PACKAGE_FEED_ARCHS </a:t>
            </a:r>
            <a:r>
              <a:rPr lang="en-US" dirty="0"/>
              <a:t>= ”all </a:t>
            </a:r>
            <a:r>
              <a:rPr lang="en-US" dirty="0" smtClean="0"/>
              <a:t>armv7at2hf-neon </a:t>
            </a:r>
            <a:r>
              <a:rPr lang="en-US" dirty="0" err="1" smtClean="0"/>
              <a:t>beaglebone</a:t>
            </a:r>
            <a:r>
              <a:rPr lang="en-US" dirty="0" smtClean="0"/>
              <a:t>"</a:t>
            </a:r>
            <a:endParaRPr lang="en-US" dirty="0"/>
          </a:p>
          <a:p>
            <a:r>
              <a:rPr lang="en-US" b="1" dirty="0" smtClean="0"/>
              <a:t>Edit </a:t>
            </a:r>
            <a:r>
              <a:rPr lang="en-US" b="1" dirty="0"/>
              <a:t>/</a:t>
            </a:r>
            <a:r>
              <a:rPr lang="en-US" b="1" dirty="0" err="1" smtClean="0"/>
              <a:t>etc</a:t>
            </a:r>
            <a:r>
              <a:rPr lang="en-US" b="1" dirty="0" smtClean="0"/>
              <a:t>/</a:t>
            </a:r>
            <a:r>
              <a:rPr lang="en-US" b="1" dirty="0" err="1" smtClean="0"/>
              <a:t>yum.repos.d</a:t>
            </a:r>
            <a:r>
              <a:rPr lang="en-US" b="1" dirty="0" smtClean="0"/>
              <a:t>/</a:t>
            </a:r>
            <a:r>
              <a:rPr lang="en-US" b="1" dirty="0" err="1" smtClean="0"/>
              <a:t>oe</a:t>
            </a:r>
            <a:r>
              <a:rPr lang="en-US" b="1" dirty="0" smtClean="0"/>
              <a:t>-remote-</a:t>
            </a:r>
            <a:r>
              <a:rPr lang="en-US" b="1" dirty="0" err="1" smtClean="0"/>
              <a:t>repo.repo</a:t>
            </a:r>
            <a:r>
              <a:rPr lang="en-US" b="1" dirty="0" smtClean="0"/>
              <a:t> (optional)</a:t>
            </a:r>
          </a:p>
          <a:p>
            <a:pPr lvl="1"/>
            <a:r>
              <a:rPr lang="en-US" dirty="0" smtClean="0"/>
              <a:t>enabled=1</a:t>
            </a:r>
            <a:endParaRPr lang="en-US" dirty="0"/>
          </a:p>
          <a:p>
            <a:pPr lvl="1"/>
            <a:r>
              <a:rPr lang="en-US" dirty="0" err="1" smtClean="0"/>
              <a:t>metadata_expire</a:t>
            </a:r>
            <a:r>
              <a:rPr lang="en-US" dirty="0" smtClean="0"/>
              <a:t>=0</a:t>
            </a:r>
          </a:p>
          <a:p>
            <a:pPr lvl="1"/>
            <a:r>
              <a:rPr lang="en-US" dirty="0" err="1" smtClean="0"/>
              <a:t>gpgcheck</a:t>
            </a:r>
            <a:r>
              <a:rPr lang="en-US" dirty="0" smtClean="0"/>
              <a:t>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112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participation!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2694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charset="0"/>
              </a:rPr>
              <a:t>Setting up a package </a:t>
            </a:r>
            <a:r>
              <a:rPr lang="en-US" dirty="0" smtClean="0">
                <a:latin typeface="Arial" charset="0"/>
              </a:rPr>
              <a:t>feed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89831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 smtClean="0">
                <a:latin typeface="Arial" charset="0"/>
              </a:rPr>
              <a:t>Publish a repo, index the repo, and</a:t>
            </a:r>
            <a:r>
              <a:rPr lang="mr-IN" dirty="0" smtClean="0">
                <a:latin typeface="Arial" charset="0"/>
              </a:rPr>
              <a:t>…</a:t>
            </a:r>
            <a:endParaRPr lang="en-US" dirty="0" smtClean="0">
              <a:latin typeface="Arial" charset="0"/>
            </a:endParaRPr>
          </a:p>
          <a:p>
            <a:pPr lvl="0"/>
            <a:endParaRPr lang="en-US" b="1" dirty="0">
              <a:latin typeface="Arial" charset="0"/>
            </a:endParaRPr>
          </a:p>
          <a:p>
            <a:pPr lvl="0"/>
            <a:endParaRPr lang="en-US" dirty="0" smtClean="0">
              <a:latin typeface="Arial" charset="0"/>
            </a:endParaRPr>
          </a:p>
          <a:p>
            <a:pPr lvl="0"/>
            <a:endParaRPr lang="en-US" b="1" dirty="0">
              <a:latin typeface="Arial" charset="0"/>
            </a:endParaRPr>
          </a:p>
          <a:p>
            <a:pPr lvl="0"/>
            <a:endParaRPr lang="en-US" dirty="0" smtClean="0">
              <a:latin typeface="Arial" charset="0"/>
            </a:endParaRPr>
          </a:p>
          <a:p>
            <a:pPr lvl="0"/>
            <a:endParaRPr lang="en-US" b="1" dirty="0">
              <a:latin typeface="Arial" charset="0"/>
            </a:endParaRPr>
          </a:p>
          <a:p>
            <a:pPr lvl="0"/>
            <a:r>
              <a:rPr lang="en-US" dirty="0" smtClean="0">
                <a:latin typeface="Arial" charset="0"/>
              </a:rPr>
              <a:t>You are now running a web server on port 5678</a:t>
            </a:r>
            <a:endParaRPr lang="en-US" b="1" dirty="0" smtClean="0"/>
          </a:p>
        </p:txBody>
      </p:sp>
      <p:sp>
        <p:nvSpPr>
          <p:cNvPr id="6" name="Rectangle 5"/>
          <p:cNvSpPr/>
          <p:nvPr/>
        </p:nvSpPr>
        <p:spPr bwMode="auto">
          <a:xfrm>
            <a:off x="454025" y="1719072"/>
            <a:ext cx="8433797" cy="298704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headEnd type="none" w="sm" len="sm"/>
            <a:tailEnd type="none" w="sm" len="sm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bitbake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core-image-minimal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bitbake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package-index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twistd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-n web --path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/deploy/rpm -p 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5678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[-]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Log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opened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[-]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twistd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16.0.0 (/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/bin/python 2.7.12) starting up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[-]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reactor class: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twisted.internet.epollreactor.EPollReactor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[-]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Site starting on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5678</a:t>
            </a:r>
          </a:p>
        </p:txBody>
      </p:sp>
    </p:spTree>
    <p:extLst>
      <p:ext uri="{BB962C8B-B14F-4D97-AF65-F5344CB8AC3E}">
        <p14:creationId xmlns:p14="http://schemas.microsoft.com/office/powerpoint/2010/main" val="4508573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On Target Development </a:t>
            </a:r>
            <a:r>
              <a:rPr lang="mr-IN" dirty="0" smtClean="0">
                <a:latin typeface="Arial" charset="0"/>
              </a:rPr>
              <a:t>–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smtClean="0"/>
              <a:t>Better, Faster, Stronger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Topics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/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Setting up a package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f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eed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/>
          </a:p>
          <a:p>
            <a:pPr lvl="1"/>
            <a:r>
              <a:rPr lang="en-US" sz="2000" b="1" dirty="0" smtClean="0"/>
              <a:t>On </a:t>
            </a:r>
            <a:r>
              <a:rPr lang="en-US" sz="2000" b="1" dirty="0"/>
              <a:t>target example – AWS + </a:t>
            </a:r>
            <a:r>
              <a:rPr lang="en-US" sz="2000" b="1" dirty="0" err="1"/>
              <a:t>Beaglebone</a:t>
            </a:r>
            <a:r>
              <a:rPr lang="en-US" sz="2000" b="1" dirty="0"/>
              <a:t> Black</a:t>
            </a:r>
            <a:r>
              <a:rPr lang="en-US" sz="2000" b="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000" b="0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sz="2000" b="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000" b="0" dirty="0" smtClean="0">
                <a:solidFill>
                  <a:schemeClr val="bg1">
                    <a:lumMod val="65000"/>
                  </a:schemeClr>
                </a:solidFill>
              </a:rPr>
              <a:t>Signing package feeds</a:t>
            </a:r>
          </a:p>
          <a:p>
            <a:pPr lvl="1"/>
            <a:endParaRPr lang="en-US" sz="2000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Keeping your code secure</a:t>
            </a:r>
          </a:p>
          <a:p>
            <a:pPr lvl="1"/>
            <a:endParaRPr lang="en-US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The future of package feeds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132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Caveats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Running </a:t>
            </a:r>
            <a:r>
              <a:rPr lang="en-US" dirty="0" err="1" smtClean="0"/>
              <a:t>bitbake</a:t>
            </a:r>
            <a:r>
              <a:rPr lang="en-US" dirty="0" smtClean="0"/>
              <a:t> world can take some time</a:t>
            </a:r>
          </a:p>
          <a:p>
            <a:pPr lvl="1"/>
            <a:r>
              <a:rPr lang="en-US" dirty="0" smtClean="0"/>
              <a:t>You may want to update your repo as needed</a:t>
            </a:r>
          </a:p>
          <a:p>
            <a:r>
              <a:rPr lang="en-US" dirty="0" smtClean="0"/>
              <a:t>Serve the repo from a build machine</a:t>
            </a:r>
          </a:p>
          <a:p>
            <a:pPr lvl="1"/>
            <a:r>
              <a:rPr lang="en-US" dirty="0" smtClean="0"/>
              <a:t>Or simply </a:t>
            </a:r>
            <a:r>
              <a:rPr lang="en-US" dirty="0" err="1" smtClean="0"/>
              <a:t>rsync</a:t>
            </a:r>
            <a:r>
              <a:rPr lang="en-US" dirty="0" smtClean="0"/>
              <a:t> to a webserver</a:t>
            </a:r>
          </a:p>
          <a:p>
            <a:r>
              <a:rPr lang="en-US" dirty="0" smtClean="0"/>
              <a:t>Do not forget to run `</a:t>
            </a:r>
            <a:r>
              <a:rPr lang="en-US" dirty="0" err="1" smtClean="0"/>
              <a:t>bitbake</a:t>
            </a:r>
            <a:r>
              <a:rPr lang="en-US" dirty="0" smtClean="0"/>
              <a:t> </a:t>
            </a:r>
            <a:r>
              <a:rPr lang="en-US" dirty="0" err="1" smtClean="0"/>
              <a:t>packge</a:t>
            </a:r>
            <a:r>
              <a:rPr lang="en-US" dirty="0" smtClean="0"/>
              <a:t>-index`</a:t>
            </a:r>
          </a:p>
          <a:p>
            <a:pPr lvl="1"/>
            <a:r>
              <a:rPr lang="en-US" dirty="0" smtClean="0"/>
              <a:t>Package index will not auto-update</a:t>
            </a:r>
          </a:p>
          <a:p>
            <a:r>
              <a:rPr lang="en-US" dirty="0" smtClean="0"/>
              <a:t>Good practice is to dogfood your repo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2115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Understanding RPM Packages and </a:t>
            </a:r>
            <a:r>
              <a:rPr lang="en-US" dirty="0" err="1" smtClean="0">
                <a:latin typeface="Arial" charset="0"/>
              </a:rPr>
              <a:t>repomd.xml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421374" cy="492162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 err="1" smtClean="0"/>
              <a:t>repomd</a:t>
            </a:r>
            <a:r>
              <a:rPr lang="en-US" dirty="0" smtClean="0"/>
              <a:t> == Repo Metadata</a:t>
            </a:r>
          </a:p>
          <a:p>
            <a:pPr lvl="1"/>
            <a:r>
              <a:rPr lang="en-US" dirty="0" smtClean="0"/>
              <a:t>This is the “package index”</a:t>
            </a:r>
          </a:p>
          <a:p>
            <a:r>
              <a:rPr lang="en-US" dirty="0" smtClean="0"/>
              <a:t>Repository Tools</a:t>
            </a:r>
          </a:p>
          <a:p>
            <a:pPr lvl="1"/>
            <a:r>
              <a:rPr lang="en-US" dirty="0" err="1" smtClean="0"/>
              <a:t>createrepo</a:t>
            </a:r>
            <a:endParaRPr lang="en-US" dirty="0"/>
          </a:p>
          <a:p>
            <a:pPr lvl="1"/>
            <a:r>
              <a:rPr lang="en-US" dirty="0" smtClean="0"/>
              <a:t>rpm2cpio</a:t>
            </a:r>
          </a:p>
          <a:p>
            <a:pPr lvl="1"/>
            <a:r>
              <a:rPr lang="en-US" dirty="0" err="1" smtClean="0"/>
              <a:t>dnf</a:t>
            </a:r>
            <a:r>
              <a:rPr lang="en-US" dirty="0" smtClean="0"/>
              <a:t> (replaces yum)</a:t>
            </a:r>
          </a:p>
          <a:p>
            <a:pPr lvl="1"/>
            <a:r>
              <a:rPr lang="en-US" dirty="0" smtClean="0"/>
              <a:t>yum-</a:t>
            </a:r>
            <a:r>
              <a:rPr lang="en-US" dirty="0" err="1" smtClean="0"/>
              <a:t>utils</a:t>
            </a:r>
            <a:r>
              <a:rPr lang="en-US" dirty="0" smtClean="0"/>
              <a:t> (historical)</a:t>
            </a:r>
          </a:p>
          <a:p>
            <a:pPr lvl="1"/>
            <a:endParaRPr lang="en-US" dirty="0"/>
          </a:p>
          <a:p>
            <a:r>
              <a:rPr lang="en-US" dirty="0" smtClean="0"/>
              <a:t>Important Commands</a:t>
            </a:r>
          </a:p>
          <a:p>
            <a:pPr lvl="1"/>
            <a:r>
              <a:rPr lang="en-US" dirty="0" smtClean="0"/>
              <a:t>rpm -</a:t>
            </a:r>
            <a:r>
              <a:rPr lang="en-US" dirty="0" err="1" smtClean="0"/>
              <a:t>qip</a:t>
            </a:r>
            <a:r>
              <a:rPr lang="en-US" dirty="0" smtClean="0"/>
              <a:t> (general info)</a:t>
            </a:r>
          </a:p>
          <a:p>
            <a:pPr lvl="1"/>
            <a:r>
              <a:rPr lang="en-US" dirty="0"/>
              <a:t>rpm -</a:t>
            </a:r>
            <a:r>
              <a:rPr lang="en-US" dirty="0" err="1"/>
              <a:t>qpR</a:t>
            </a:r>
            <a:r>
              <a:rPr lang="en-US" dirty="0"/>
              <a:t> </a:t>
            </a:r>
            <a:r>
              <a:rPr lang="en-US" dirty="0" smtClean="0"/>
              <a:t> (depends)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wiki.yoctoproject.org/wiki/TipsAndTricks/UsingRPM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641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Package Feeds: On Target Demo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804988" y="4125913"/>
            <a:ext cx="6874805" cy="866775"/>
          </a:xfrm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 err="1" smtClean="0">
                <a:latin typeface="Arial" charset="0"/>
              </a:rPr>
              <a:t>Beaglebone</a:t>
            </a:r>
            <a:r>
              <a:rPr lang="en-US" dirty="0" smtClean="0">
                <a:latin typeface="Arial" charset="0"/>
              </a:rPr>
              <a:t> Repo on AWS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96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On Target Development </a:t>
            </a:r>
            <a:r>
              <a:rPr lang="mr-IN" dirty="0" smtClean="0">
                <a:latin typeface="Arial" charset="0"/>
              </a:rPr>
              <a:t>–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smtClean="0"/>
              <a:t>Better, Faster, Stronger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Topics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/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Setting up a package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f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eed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/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O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n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target example – AWS +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</a:rPr>
              <a:t>Beaglebone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Black</a:t>
            </a:r>
            <a:r>
              <a:rPr lang="en-US" sz="2000" b="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000" b="0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sz="2000" b="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000" b="1" dirty="0" smtClean="0"/>
              <a:t>Signing </a:t>
            </a:r>
            <a:r>
              <a:rPr lang="en-US" sz="2000" b="1" dirty="0"/>
              <a:t>package feeds</a:t>
            </a:r>
          </a:p>
          <a:p>
            <a:pPr lvl="1"/>
            <a:endParaRPr lang="en-US" sz="2000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Keeping your code secure</a:t>
            </a:r>
          </a:p>
          <a:p>
            <a:pPr lvl="1"/>
            <a:endParaRPr lang="en-US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The future of package feeds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08440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9869" y="1026998"/>
            <a:ext cx="8233186" cy="5246802"/>
          </a:xfrm>
        </p:spPr>
        <p:txBody>
          <a:bodyPr/>
          <a:lstStyle/>
          <a:p>
            <a:r>
              <a:rPr lang="en-US" dirty="0" smtClean="0"/>
              <a:t>Class Content (download these slides!):</a:t>
            </a:r>
            <a:endParaRPr lang="en-US" dirty="0"/>
          </a:p>
          <a:p>
            <a:pPr lvl="1"/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wiki.yoctoproject.org/wiki/DevDay_Edinburgh_2018</a:t>
            </a:r>
            <a:endParaRPr lang="en-US" u="sng" dirty="0" smtClean="0"/>
          </a:p>
          <a:p>
            <a:r>
              <a:rPr lang="en-US" u="sng" dirty="0" smtClean="0"/>
              <a:t>R</a:t>
            </a:r>
            <a:r>
              <a:rPr lang="en-US" dirty="0" smtClean="0"/>
              <a:t>equirements:</a:t>
            </a:r>
          </a:p>
          <a:p>
            <a:pPr lvl="1"/>
            <a:r>
              <a:rPr lang="en-US" dirty="0" smtClean="0"/>
              <a:t>Wireless </a:t>
            </a:r>
            <a:r>
              <a:rPr lang="en-US" dirty="0" smtClean="0"/>
              <a:t>connection: same as ELCE conference</a:t>
            </a:r>
            <a:endParaRPr lang="en-US" dirty="0" smtClean="0"/>
          </a:p>
          <a:p>
            <a:pPr lvl="1"/>
            <a:r>
              <a:rPr lang="en-US" dirty="0" smtClean="0"/>
              <a:t>SSH (Windows: </a:t>
            </a:r>
            <a:r>
              <a:rPr lang="en-US" dirty="0"/>
              <a:t>e.g. </a:t>
            </a:r>
            <a:r>
              <a:rPr lang="en-US" dirty="0" smtClean="0"/>
              <a:t>“putty”)</a:t>
            </a:r>
          </a:p>
          <a:p>
            <a:r>
              <a:rPr lang="en-US" dirty="0" smtClean="0"/>
              <a:t>Wireless </a:t>
            </a:r>
            <a:r>
              <a:rPr lang="en-US" dirty="0"/>
              <a:t>Registration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Will be passed 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5688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Signing The 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Inherit </a:t>
            </a:r>
            <a:r>
              <a:rPr lang="en-US" dirty="0" err="1" smtClean="0"/>
              <a:t>bbclass</a:t>
            </a:r>
            <a:r>
              <a:rPr lang="en-US" dirty="0" smtClean="0"/>
              <a:t> to enable signing functionality</a:t>
            </a:r>
          </a:p>
          <a:p>
            <a:pPr lvl="1"/>
            <a:r>
              <a:rPr lang="en-US" dirty="0" smtClean="0"/>
              <a:t>INHERIT </a:t>
            </a:r>
            <a:r>
              <a:rPr lang="en-US" dirty="0"/>
              <a:t>+= </a:t>
            </a:r>
            <a:r>
              <a:rPr lang="en-US" dirty="0" smtClean="0"/>
              <a:t>“</a:t>
            </a:r>
            <a:r>
              <a:rPr lang="en-US" dirty="0" err="1" smtClean="0"/>
              <a:t>sign_rpm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Define </a:t>
            </a:r>
            <a:r>
              <a:rPr lang="en-US" dirty="0"/>
              <a:t>the GPG key that will be used for </a:t>
            </a:r>
            <a:r>
              <a:rPr lang="en-US" dirty="0" smtClean="0"/>
              <a:t>signing.</a:t>
            </a:r>
          </a:p>
          <a:p>
            <a:pPr lvl="1"/>
            <a:r>
              <a:rPr lang="en-US" dirty="0" smtClean="0"/>
              <a:t>RPM_GPG_NAME </a:t>
            </a:r>
            <a:r>
              <a:rPr lang="en-US" dirty="0"/>
              <a:t>= "</a:t>
            </a:r>
            <a:r>
              <a:rPr lang="en-US" i="1" dirty="0" err="1" smtClean="0"/>
              <a:t>key_name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Provide </a:t>
            </a:r>
            <a:r>
              <a:rPr lang="en-US" dirty="0"/>
              <a:t>passphrase for the </a:t>
            </a:r>
            <a:r>
              <a:rPr lang="en-US" dirty="0" smtClean="0"/>
              <a:t>key</a:t>
            </a:r>
          </a:p>
          <a:p>
            <a:pPr lvl="1"/>
            <a:r>
              <a:rPr lang="en-US" dirty="0" smtClean="0"/>
              <a:t>RPM_GPG_PASSPHRASE </a:t>
            </a:r>
            <a:r>
              <a:rPr lang="en-US" dirty="0"/>
              <a:t>= "</a:t>
            </a:r>
            <a:r>
              <a:rPr lang="en-US" i="1" dirty="0"/>
              <a:t>passphrase</a:t>
            </a:r>
            <a:r>
              <a:rPr lang="en-US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0608715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Signing The Package Feed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Inherit </a:t>
            </a:r>
            <a:r>
              <a:rPr lang="en-US" dirty="0" err="1" smtClean="0"/>
              <a:t>bbclass</a:t>
            </a:r>
            <a:r>
              <a:rPr lang="en-US" dirty="0" smtClean="0"/>
              <a:t> to enable signing functionality</a:t>
            </a:r>
          </a:p>
          <a:p>
            <a:pPr lvl="1"/>
            <a:r>
              <a:rPr lang="en-US" dirty="0" smtClean="0"/>
              <a:t>INHERIT </a:t>
            </a:r>
            <a:r>
              <a:rPr lang="en-US" dirty="0"/>
              <a:t>+= “</a:t>
            </a:r>
            <a:r>
              <a:rPr lang="en-US" dirty="0" err="1"/>
              <a:t>sign_package_feed</a:t>
            </a:r>
            <a:r>
              <a:rPr lang="en-US" dirty="0"/>
              <a:t>”</a:t>
            </a:r>
            <a:endParaRPr lang="en-US" dirty="0" smtClean="0"/>
          </a:p>
          <a:p>
            <a:r>
              <a:rPr lang="en-US" dirty="0" smtClean="0"/>
              <a:t>Define </a:t>
            </a:r>
            <a:r>
              <a:rPr lang="en-US" dirty="0"/>
              <a:t>the GPG key that will be used for </a:t>
            </a:r>
            <a:r>
              <a:rPr lang="en-US" dirty="0" smtClean="0"/>
              <a:t>signing.</a:t>
            </a:r>
          </a:p>
          <a:p>
            <a:pPr lvl="1"/>
            <a:r>
              <a:rPr lang="en-US" dirty="0"/>
              <a:t>PACKAGE_FEED_GPG_NAME = "</a:t>
            </a:r>
            <a:r>
              <a:rPr lang="en-US" i="1" dirty="0" err="1" smtClean="0"/>
              <a:t>key_name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Provide </a:t>
            </a:r>
            <a:r>
              <a:rPr lang="en-US" dirty="0"/>
              <a:t>passphrase for the </a:t>
            </a:r>
            <a:r>
              <a:rPr lang="en-US" dirty="0" smtClean="0"/>
              <a:t>key</a:t>
            </a:r>
          </a:p>
          <a:p>
            <a:pPr lvl="1"/>
            <a:r>
              <a:rPr lang="en-US" dirty="0"/>
              <a:t>PACKAGE_FEED_GPG_PASSPHRASE_FILE = "</a:t>
            </a:r>
            <a:r>
              <a:rPr lang="en-US" i="1" dirty="0"/>
              <a:t>passphrase</a:t>
            </a:r>
            <a:r>
              <a:rPr lang="en-US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7533053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Signing The Package Feed (optional)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i="1" dirty="0" smtClean="0"/>
              <a:t>GPG_BIN</a:t>
            </a:r>
          </a:p>
          <a:p>
            <a:pPr lvl="1"/>
            <a:r>
              <a:rPr lang="en-US" dirty="0" smtClean="0"/>
              <a:t>GPG</a:t>
            </a:r>
            <a:r>
              <a:rPr lang="en-US" b="0" dirty="0"/>
              <a:t> </a:t>
            </a:r>
            <a:r>
              <a:rPr lang="en-US" b="0" dirty="0" smtClean="0"/>
              <a:t>binary executed </a:t>
            </a:r>
            <a:r>
              <a:rPr lang="en-US" b="0" dirty="0"/>
              <a:t>when the package is </a:t>
            </a:r>
            <a:r>
              <a:rPr lang="en-US" b="0" dirty="0" smtClean="0"/>
              <a:t>signed </a:t>
            </a:r>
          </a:p>
          <a:p>
            <a:r>
              <a:rPr lang="en-US" i="1" dirty="0" smtClean="0"/>
              <a:t>GPG_PATH</a:t>
            </a:r>
          </a:p>
          <a:p>
            <a:pPr lvl="1"/>
            <a:r>
              <a:rPr lang="en-US" b="0" dirty="0" smtClean="0"/>
              <a:t>GPG</a:t>
            </a:r>
            <a:r>
              <a:rPr lang="en-US" b="0" dirty="0"/>
              <a:t> home directory used when the package is signed. </a:t>
            </a:r>
            <a:endParaRPr lang="en-US" b="0" dirty="0" smtClean="0"/>
          </a:p>
          <a:p>
            <a:r>
              <a:rPr lang="en-US" i="1" dirty="0" smtClean="0"/>
              <a:t>PACKAGE_FEED_GPG_SIGNATURE_TYPE</a:t>
            </a:r>
          </a:p>
          <a:p>
            <a:pPr lvl="1"/>
            <a:r>
              <a:rPr lang="en-US" b="0" dirty="0" smtClean="0"/>
              <a:t>Specifies </a:t>
            </a:r>
            <a:r>
              <a:rPr lang="en-US" b="0" dirty="0"/>
              <a:t>the type of </a:t>
            </a:r>
            <a:r>
              <a:rPr lang="en-US" dirty="0" err="1"/>
              <a:t>gpg</a:t>
            </a:r>
            <a:r>
              <a:rPr lang="en-US" b="0" dirty="0"/>
              <a:t> signature. This variable applies only to RPM and IPK package feeds. Allowable values for the </a:t>
            </a:r>
            <a:r>
              <a:rPr lang="en-US" dirty="0"/>
              <a:t>PACKAGE_FEED_GPG_SIGNATURE_TYPE</a:t>
            </a:r>
            <a:r>
              <a:rPr lang="en-US" b="0" dirty="0"/>
              <a:t> are "ASC", which is the default and specifies </a:t>
            </a:r>
            <a:r>
              <a:rPr lang="en-US" b="0" dirty="0" err="1"/>
              <a:t>ascii</a:t>
            </a:r>
            <a:r>
              <a:rPr lang="en-US" b="0" dirty="0"/>
              <a:t> armored, and "BIN", which specifies binary.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6728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Testing Packages with </a:t>
            </a:r>
            <a:r>
              <a:rPr lang="en-US" dirty="0" err="1" smtClean="0">
                <a:latin typeface="Arial" charset="0"/>
              </a:rPr>
              <a:t>ptest</a:t>
            </a:r>
            <a:r>
              <a:rPr lang="en-US" dirty="0" smtClean="0">
                <a:latin typeface="Arial" charset="0"/>
              </a:rPr>
              <a:t> (Optional? Not really!)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Package </a:t>
            </a:r>
            <a:r>
              <a:rPr lang="en-US" dirty="0"/>
              <a:t>Test (</a:t>
            </a:r>
            <a:r>
              <a:rPr lang="en-US" dirty="0" err="1" smtClean="0"/>
              <a:t>ptest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R</a:t>
            </a:r>
            <a:r>
              <a:rPr lang="en-US" b="0" dirty="0" smtClean="0"/>
              <a:t>uns </a:t>
            </a:r>
            <a:r>
              <a:rPr lang="en-US" b="0" dirty="0"/>
              <a:t>tests against </a:t>
            </a:r>
            <a:r>
              <a:rPr lang="en-US" b="0" dirty="0" smtClean="0"/>
              <a:t>packages</a:t>
            </a:r>
          </a:p>
          <a:p>
            <a:pPr lvl="1"/>
            <a:r>
              <a:rPr lang="en-US" dirty="0"/>
              <a:t>C</a:t>
            </a:r>
            <a:r>
              <a:rPr lang="en-US" b="0" dirty="0" smtClean="0"/>
              <a:t>ontains </a:t>
            </a:r>
            <a:r>
              <a:rPr lang="en-US" b="0" dirty="0"/>
              <a:t>at least two items: </a:t>
            </a:r>
            <a:endParaRPr lang="en-US" b="0" dirty="0" smtClean="0"/>
          </a:p>
          <a:p>
            <a:pPr lvl="2"/>
            <a:r>
              <a:rPr lang="en-US" b="0" dirty="0" smtClean="0"/>
              <a:t>the </a:t>
            </a:r>
            <a:r>
              <a:rPr lang="en-US" b="0" dirty="0"/>
              <a:t>actual </a:t>
            </a:r>
            <a:r>
              <a:rPr lang="en-US" b="0" dirty="0" smtClean="0"/>
              <a:t>test (can be a script or an elaborate system)</a:t>
            </a:r>
          </a:p>
          <a:p>
            <a:pPr lvl="2"/>
            <a:r>
              <a:rPr lang="en-US" b="0" dirty="0" smtClean="0"/>
              <a:t>shell </a:t>
            </a:r>
            <a:r>
              <a:rPr lang="en-US" b="0" dirty="0"/>
              <a:t>script (</a:t>
            </a:r>
            <a:r>
              <a:rPr lang="en-US" dirty="0"/>
              <a:t>run-</a:t>
            </a:r>
            <a:r>
              <a:rPr lang="en-US" dirty="0" err="1"/>
              <a:t>ptest</a:t>
            </a:r>
            <a:r>
              <a:rPr lang="en-US" b="0" dirty="0"/>
              <a:t>) that starts the </a:t>
            </a:r>
            <a:r>
              <a:rPr lang="en-US" b="0" dirty="0" smtClean="0"/>
              <a:t>test (not the actual test)</a:t>
            </a:r>
          </a:p>
          <a:p>
            <a:r>
              <a:rPr lang="en-US" dirty="0" smtClean="0"/>
              <a:t>Simple Setup</a:t>
            </a:r>
          </a:p>
          <a:p>
            <a:pPr lvl="1"/>
            <a:r>
              <a:rPr lang="en-US" dirty="0" err="1" smtClean="0"/>
              <a:t>DISTRO_FEATURES_append</a:t>
            </a:r>
            <a:r>
              <a:rPr lang="en-US" dirty="0" smtClean="0"/>
              <a:t> </a:t>
            </a:r>
            <a:r>
              <a:rPr lang="en-US" dirty="0"/>
              <a:t>= " </a:t>
            </a:r>
            <a:r>
              <a:rPr lang="en-US" dirty="0" err="1" smtClean="0"/>
              <a:t>ptest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EXTRA_IMAGE_FEATURES </a:t>
            </a:r>
            <a:r>
              <a:rPr lang="en-US" dirty="0"/>
              <a:t>+= "</a:t>
            </a:r>
            <a:r>
              <a:rPr lang="en-US" dirty="0" err="1" smtClean="0"/>
              <a:t>ptest-pkgs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Installed to</a:t>
            </a:r>
            <a:r>
              <a:rPr lang="en-US" b="0" dirty="0" smtClean="0"/>
              <a:t>: /</a:t>
            </a:r>
            <a:r>
              <a:rPr lang="en-US" b="0" dirty="0" err="1" smtClean="0"/>
              <a:t>usr</a:t>
            </a:r>
            <a:r>
              <a:rPr lang="en-US" b="0" dirty="0" smtClean="0"/>
              <a:t>/lib/</a:t>
            </a:r>
            <a:r>
              <a:rPr lang="en-US" b="0" i="1" dirty="0" smtClean="0"/>
              <a:t>package</a:t>
            </a:r>
            <a:r>
              <a:rPr lang="en-US" b="0" dirty="0" smtClean="0"/>
              <a:t>/</a:t>
            </a:r>
            <a:r>
              <a:rPr lang="en-US" b="0" dirty="0" err="1" smtClean="0"/>
              <a:t>ptest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127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On Target Development </a:t>
            </a:r>
            <a:r>
              <a:rPr lang="mr-IN" dirty="0" smtClean="0">
                <a:latin typeface="Arial" charset="0"/>
              </a:rPr>
              <a:t>–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smtClean="0"/>
              <a:t>Better, Faster, Stronger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Topics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/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Setting up a package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f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eed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/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O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n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target example – AWS +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</a:rPr>
              <a:t>Beaglebone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Black</a:t>
            </a:r>
            <a:r>
              <a:rPr lang="en-US" sz="2000" b="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000" b="0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sz="2000" b="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Signing package feeds</a:t>
            </a:r>
          </a:p>
          <a:p>
            <a:pPr lvl="1"/>
            <a:endParaRPr lang="en-US" sz="2000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lvl="1"/>
            <a:r>
              <a:rPr lang="en-US" sz="2000" b="1" dirty="0"/>
              <a:t>Keeping your code secure</a:t>
            </a:r>
          </a:p>
          <a:p>
            <a:pPr lvl="1"/>
            <a:endParaRPr lang="en-US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The future of package feeds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6898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Keeping feeds secure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PACKAGE_FEED_GPG_PASSPHRASE_FILE</a:t>
            </a:r>
          </a:p>
          <a:p>
            <a:pPr lvl="1"/>
            <a:r>
              <a:rPr lang="en-US" dirty="0" smtClean="0"/>
              <a:t>This should NOT go in your configuration as plain text.</a:t>
            </a:r>
          </a:p>
          <a:p>
            <a:r>
              <a:rPr lang="en-US" dirty="0" smtClean="0"/>
              <a:t>Is your code proprietary?</a:t>
            </a:r>
          </a:p>
          <a:p>
            <a:pPr lvl="1"/>
            <a:r>
              <a:rPr lang="en-US" dirty="0" smtClean="0"/>
              <a:t>You should probably be shipping a binary in Yocto</a:t>
            </a:r>
          </a:p>
          <a:p>
            <a:pPr lvl="1"/>
            <a:r>
              <a:rPr lang="en-US" dirty="0" err="1" smtClean="0"/>
              <a:t>bin_package.bbclass</a:t>
            </a:r>
            <a:r>
              <a:rPr lang="en-US" dirty="0" smtClean="0"/>
              <a:t>: binary </a:t>
            </a:r>
            <a:r>
              <a:rPr lang="en-US" dirty="0"/>
              <a:t>can be .rpm, .deb, .</a:t>
            </a:r>
            <a:r>
              <a:rPr lang="en-US" dirty="0" err="1" smtClean="0"/>
              <a:t>ipk</a:t>
            </a:r>
            <a:endParaRPr lang="en-US" dirty="0" smtClean="0"/>
          </a:p>
          <a:p>
            <a:r>
              <a:rPr lang="en-US" dirty="0"/>
              <a:t>H</a:t>
            </a:r>
            <a:r>
              <a:rPr lang="en-US" dirty="0" smtClean="0"/>
              <a:t>ave you thought about DEBUG_FLAGS?</a:t>
            </a:r>
          </a:p>
          <a:p>
            <a:pPr lvl="1"/>
            <a:r>
              <a:rPr lang="en-US" dirty="0" smtClean="0"/>
              <a:t>See </a:t>
            </a:r>
            <a:r>
              <a:rPr lang="en-US" dirty="0" err="1" smtClean="0"/>
              <a:t>bitbake.conf</a:t>
            </a:r>
            <a:r>
              <a:rPr lang="en-US" dirty="0" smtClean="0"/>
              <a:t> for more details</a:t>
            </a:r>
          </a:p>
          <a:p>
            <a:pPr lvl="1"/>
            <a:r>
              <a:rPr lang="en-US" dirty="0" smtClean="0"/>
              <a:t>The flags can be filtered or set in the recipe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2711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On Target Development </a:t>
            </a:r>
            <a:r>
              <a:rPr lang="mr-IN" dirty="0" smtClean="0">
                <a:latin typeface="Arial" charset="0"/>
              </a:rPr>
              <a:t>–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smtClean="0"/>
              <a:t>Better, Faster, Stronger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Topics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/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Setting up a package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f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eed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/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O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n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target example – AWS +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</a:rPr>
              <a:t>Beaglebone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Black</a:t>
            </a:r>
            <a:r>
              <a:rPr lang="en-US" sz="2000" b="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000" b="0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sz="2000" b="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Signing package feeds</a:t>
            </a:r>
          </a:p>
          <a:p>
            <a:pPr lvl="1"/>
            <a:endParaRPr lang="en-US" sz="2000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Keeping your code secure</a:t>
            </a:r>
          </a:p>
          <a:p>
            <a:pPr lvl="1"/>
            <a:endParaRPr lang="en-US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lvl="1"/>
            <a:r>
              <a:rPr lang="en-US" sz="2000" b="1" dirty="0"/>
              <a:t>The future of package feeds</a:t>
            </a:r>
          </a:p>
        </p:txBody>
      </p:sp>
    </p:spTree>
    <p:extLst>
      <p:ext uri="{BB962C8B-B14F-4D97-AF65-F5344CB8AC3E}">
        <p14:creationId xmlns:p14="http://schemas.microsoft.com/office/powerpoint/2010/main" val="20646171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The Future of Package </a:t>
            </a:r>
            <a:r>
              <a:rPr lang="en-US" dirty="0">
                <a:latin typeface="Arial" charset="0"/>
              </a:rPr>
              <a:t>F</a:t>
            </a:r>
            <a:r>
              <a:rPr lang="en-US" dirty="0" smtClean="0">
                <a:latin typeface="Arial" charset="0"/>
              </a:rPr>
              <a:t>eeds </a:t>
            </a:r>
            <a:r>
              <a:rPr lang="mr-IN" dirty="0" smtClean="0">
                <a:latin typeface="Arial" charset="0"/>
              </a:rPr>
              <a:t>–</a:t>
            </a:r>
            <a:r>
              <a:rPr lang="en-US" dirty="0" smtClean="0">
                <a:latin typeface="Arial" charset="0"/>
              </a:rPr>
              <a:t> Can We Upgrade?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0" dirty="0" smtClean="0"/>
              <a:t>Repository</a:t>
            </a:r>
            <a:endParaRPr lang="en-US" b="0" dirty="0"/>
          </a:p>
          <a:p>
            <a:pPr lvl="1"/>
            <a:r>
              <a:rPr lang="en-US" dirty="0"/>
              <a:t>S</a:t>
            </a:r>
            <a:r>
              <a:rPr lang="en-US" dirty="0" smtClean="0"/>
              <a:t>witch </a:t>
            </a:r>
            <a:r>
              <a:rPr lang="en-US" dirty="0"/>
              <a:t>to new </a:t>
            </a:r>
            <a:r>
              <a:rPr lang="en-US" dirty="0" smtClean="0"/>
              <a:t>source </a:t>
            </a:r>
            <a:r>
              <a:rPr lang="en-US" dirty="0"/>
              <a:t>entries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emove </a:t>
            </a:r>
            <a:r>
              <a:rPr lang="en-US" dirty="0"/>
              <a:t>unknown </a:t>
            </a:r>
            <a:r>
              <a:rPr lang="en-US" dirty="0" smtClean="0"/>
              <a:t>(3rd party) repositories</a:t>
            </a:r>
          </a:p>
          <a:p>
            <a:r>
              <a:rPr lang="en-US" b="0" dirty="0" smtClean="0"/>
              <a:t>Package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heck </a:t>
            </a:r>
            <a:r>
              <a:rPr lang="en-US" dirty="0"/>
              <a:t>there are no broken </a:t>
            </a:r>
            <a:r>
              <a:rPr lang="en-US" dirty="0" smtClean="0"/>
              <a:t>or renamed packages</a:t>
            </a:r>
            <a:endParaRPr lang="en-US" dirty="0"/>
          </a:p>
          <a:p>
            <a:pPr lvl="1"/>
            <a:r>
              <a:rPr lang="en-US" dirty="0" smtClean="0"/>
              <a:t>Versioning: what happens when they go backwards</a:t>
            </a:r>
          </a:p>
          <a:p>
            <a:pPr lvl="1"/>
            <a:r>
              <a:rPr lang="en-US" dirty="0" smtClean="0"/>
              <a:t>Remove </a:t>
            </a:r>
            <a:r>
              <a:rPr lang="en-US" dirty="0"/>
              <a:t>and install specific </a:t>
            </a:r>
            <a:r>
              <a:rPr lang="en-US" dirty="0" smtClean="0"/>
              <a:t>packages (release dependent)</a:t>
            </a:r>
          </a:p>
          <a:p>
            <a:pPr lvl="1"/>
            <a:r>
              <a:rPr lang="en-US" dirty="0" smtClean="0"/>
              <a:t>Remove blacklisted / </a:t>
            </a:r>
            <a:r>
              <a:rPr lang="en-US" dirty="0"/>
              <a:t>obsolete and </a:t>
            </a:r>
            <a:r>
              <a:rPr lang="en-US" dirty="0" smtClean="0"/>
              <a:t>add whitelisted</a:t>
            </a:r>
          </a:p>
          <a:p>
            <a:r>
              <a:rPr lang="en-US" b="0" dirty="0" smtClean="0"/>
              <a:t>Dreaming Even Bigger</a:t>
            </a:r>
            <a:r>
              <a:rPr lang="mr-IN" b="0" dirty="0" smtClean="0"/>
              <a:t>…</a:t>
            </a:r>
            <a:endParaRPr lang="en-US" b="0" dirty="0"/>
          </a:p>
          <a:p>
            <a:pPr lvl="1"/>
            <a:r>
              <a:rPr lang="en-US" dirty="0" smtClean="0"/>
              <a:t>Kernels, Desktops (UI), Permissions, Users,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6232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Activity Three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1957388" y="4295565"/>
            <a:ext cx="687480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  <a:defRPr sz="2400" b="1" i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marL="1588" indent="0" algn="r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/>
              <a:buNone/>
              <a:defRPr sz="2200" b="0" i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2pPr>
            <a:lvl3pPr marL="184467" indent="0" algn="r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None/>
              <a:defRPr sz="2200" spc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3pPr>
            <a:lvl4pPr marL="415925" indent="0" algn="r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None/>
              <a:defRPr sz="2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4pPr>
            <a:lvl5pPr marL="569912" indent="0" algn="r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Courier"/>
              <a:buNone/>
              <a:defRPr sz="2200" b="1">
                <a:solidFill>
                  <a:srgbClr val="FFFFFF"/>
                </a:solidFill>
                <a:latin typeface="Courier New"/>
                <a:ea typeface="Verdana" charset="0"/>
                <a:cs typeface="Courier New"/>
              </a:defRPr>
            </a:lvl5pPr>
            <a:lvl6pPr marL="685800" indent="-346075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Courier"/>
              <a:buChar char="#"/>
              <a:defRPr sz="2200" b="1">
                <a:solidFill>
                  <a:schemeClr val="accent6"/>
                </a:solidFill>
                <a:latin typeface="Courier New"/>
                <a:cs typeface="Courier New"/>
              </a:defRPr>
            </a:lvl6pPr>
            <a:lvl7pPr marL="978408" indent="-274320" algn="l" defTabSz="454025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AutoNum type="arabicPlain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Char char="•"/>
              <a:tabLst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900"/>
              </a:spcBef>
            </a:pPr>
            <a:r>
              <a:rPr lang="en-US" dirty="0" smtClean="0">
                <a:latin typeface="Arial" charset="0"/>
              </a:rPr>
              <a:t>Slim Bootloader</a:t>
            </a:r>
          </a:p>
          <a:p>
            <a:pPr eaLnBrk="1" hangingPunct="1">
              <a:spcBef>
                <a:spcPts val="900"/>
              </a:spcBef>
            </a:pP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Stephano </a:t>
            </a:r>
            <a:r>
              <a:rPr lang="en-US" dirty="0" err="1" smtClean="0">
                <a:latin typeface="Arial" charset="0"/>
              </a:rPr>
              <a:t>Cetola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5050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E97B3A-C326-B543-A408-83F4636FE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>
                <a:latin typeface="Arial" charset="0"/>
              </a:rPr>
              <a:t>Slim Bootloader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04201B-8FE9-A244-A6CA-2AE83FF2683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Slides are available </a:t>
            </a:r>
            <a:r>
              <a:rPr lang="en-US" dirty="0" smtClean="0"/>
              <a:t>at:</a:t>
            </a:r>
            <a:endParaRPr lang="en-US" dirty="0" smtClean="0"/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wiki.yoctoproject.org/wiki/File:Developing_Boot_Solutions_for_Intel_IoT_Unique_Use_Cases_rev1a.pptx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Master </a:t>
            </a:r>
            <a:r>
              <a:rPr lang="en-US" dirty="0" err="1" smtClean="0"/>
              <a:t>DevDay</a:t>
            </a:r>
            <a:r>
              <a:rPr lang="en-US" dirty="0" smtClean="0"/>
              <a:t> Slides Page:</a:t>
            </a:r>
            <a:endParaRPr lang="en-US" dirty="0"/>
          </a:p>
          <a:p>
            <a:pPr lvl="1"/>
            <a:r>
              <a:rPr lang="en-US" u="sng" dirty="0" smtClean="0">
                <a:hlinkClick r:id="rId3"/>
              </a:rPr>
              <a:t>https://wiki.yoctoproject.org/wiki/DevDay_Edinburgh_2018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60733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Agenda – The Advanced Class</a:t>
            </a:r>
            <a:endParaRPr lang="en-US" dirty="0">
              <a:latin typeface="Arial" charset="0"/>
            </a:endParaRPr>
          </a:p>
        </p:txBody>
      </p:sp>
      <p:sp>
        <p:nvSpPr>
          <p:cNvPr id="13314" name="Content Placeholder 2"/>
          <p:cNvSpPr>
            <a:spLocks noGrp="1"/>
          </p:cNvSpPr>
          <p:nvPr>
            <p:ph sz="quarter" idx="13"/>
          </p:nvPr>
        </p:nvSpPr>
        <p:spPr>
          <a:xfrm>
            <a:off x="448469" y="873024"/>
            <a:ext cx="8233186" cy="5208287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600" dirty="0">
                <a:latin typeface="Arial" charset="0"/>
              </a:rPr>
              <a:t>9:00- 9:15	</a:t>
            </a:r>
            <a:r>
              <a:rPr lang="en-US" sz="1600" dirty="0" smtClean="0">
                <a:latin typeface="Arial" charset="0"/>
              </a:rPr>
              <a:t>Keynote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9:15- </a:t>
            </a:r>
            <a:r>
              <a:rPr lang="en-US" sz="1600" dirty="0" smtClean="0">
                <a:latin typeface="Arial" charset="0"/>
              </a:rPr>
              <a:t>9:45</a:t>
            </a:r>
            <a:r>
              <a:rPr lang="en-US" sz="1600" dirty="0">
                <a:latin typeface="Arial" charset="0"/>
              </a:rPr>
              <a:t>	Package </a:t>
            </a:r>
            <a:r>
              <a:rPr lang="en-US" sz="1600" dirty="0" smtClean="0">
                <a:latin typeface="Arial" charset="0"/>
              </a:rPr>
              <a:t>Feeds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600" dirty="0" smtClean="0">
                <a:latin typeface="Arial" charset="0"/>
              </a:rPr>
              <a:t> 9:45-10:15</a:t>
            </a:r>
            <a:r>
              <a:rPr lang="en-US" sz="1600" dirty="0">
                <a:latin typeface="Arial" charset="0"/>
              </a:rPr>
              <a:t>	</a:t>
            </a:r>
            <a:r>
              <a:rPr lang="en-US" sz="1600" dirty="0" smtClean="0">
                <a:latin typeface="Arial" charset="0"/>
              </a:rPr>
              <a:t>Slim Bootloader</a:t>
            </a:r>
            <a:endParaRPr lang="en-US" sz="1600" dirty="0">
              <a:latin typeface="Arial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600" dirty="0">
                <a:solidFill>
                  <a:schemeClr val="accent1"/>
                </a:solidFill>
                <a:latin typeface="Arial" charset="0"/>
              </a:rPr>
              <a:t>10:15-10:30	Morning Break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600" dirty="0">
                <a:latin typeface="Arial" charset="0"/>
              </a:rPr>
              <a:t>10:30-11:15	U-Boot </a:t>
            </a:r>
            <a:r>
              <a:rPr lang="en-US" sz="1600" dirty="0" smtClean="0">
                <a:latin typeface="Arial" charset="0"/>
              </a:rPr>
              <a:t>Bootloader</a:t>
            </a:r>
            <a:endParaRPr lang="en-US" sz="1600" dirty="0">
              <a:latin typeface="Arial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600" dirty="0">
                <a:latin typeface="Arial" charset="0"/>
              </a:rPr>
              <a:t>11:15-12:00	</a:t>
            </a:r>
            <a:r>
              <a:rPr lang="en-US" sz="1600" dirty="0" err="1" smtClean="0">
                <a:latin typeface="Arial" charset="0"/>
              </a:rPr>
              <a:t>Devtool</a:t>
            </a:r>
            <a:r>
              <a:rPr lang="en-US" sz="1600" dirty="0" smtClean="0">
                <a:latin typeface="Arial" charset="0"/>
              </a:rPr>
              <a:t>, Next steps</a:t>
            </a:r>
            <a:endParaRPr lang="en-US" sz="1600" dirty="0">
              <a:latin typeface="Arial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600" dirty="0">
                <a:solidFill>
                  <a:schemeClr val="accent1"/>
                </a:solidFill>
                <a:latin typeface="Arial" charset="0"/>
              </a:rPr>
              <a:t>12:00-12:45	Lunch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600" dirty="0">
                <a:latin typeface="Arial" charset="0"/>
              </a:rPr>
              <a:t>12:45- 1:45	Licensing 2.0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600" dirty="0">
                <a:latin typeface="Arial" charset="0"/>
              </a:rPr>
              <a:t> 1:45- 2:15	Device Trees 2.0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600" dirty="0">
                <a:latin typeface="Arial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Arial" charset="0"/>
              </a:rPr>
              <a:t>2:30- 2:45	Afternoon Break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600" dirty="0">
                <a:latin typeface="Arial" charset="0"/>
              </a:rPr>
              <a:t> 2:45- 3:15	</a:t>
            </a:r>
            <a:r>
              <a:rPr lang="en-US" sz="1600" dirty="0" smtClean="0">
                <a:latin typeface="Arial" charset="0"/>
              </a:rPr>
              <a:t>Image Size Reduction</a:t>
            </a:r>
            <a:endParaRPr lang="en-US" sz="1600" dirty="0">
              <a:latin typeface="Arial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600" dirty="0">
                <a:latin typeface="Arial" charset="0"/>
              </a:rPr>
              <a:t> 3:15- </a:t>
            </a:r>
            <a:r>
              <a:rPr lang="en-US" sz="1600" dirty="0" smtClean="0">
                <a:latin typeface="Arial" charset="0"/>
              </a:rPr>
              <a:t>3:45</a:t>
            </a:r>
            <a:r>
              <a:rPr lang="en-US" sz="1600" dirty="0">
                <a:latin typeface="Arial" charset="0"/>
              </a:rPr>
              <a:t>	</a:t>
            </a:r>
            <a:r>
              <a:rPr lang="en-US" sz="1600" dirty="0" smtClean="0"/>
              <a:t>(</a:t>
            </a:r>
            <a:r>
              <a:rPr lang="en-US" sz="1600" dirty="0"/>
              <a:t>Fun with) Libraries/SDK and </a:t>
            </a:r>
            <a:r>
              <a:rPr lang="en-US" sz="1600" dirty="0" smtClean="0"/>
              <a:t>OE/YP</a:t>
            </a:r>
            <a:endParaRPr lang="en-US" sz="1600" dirty="0">
              <a:latin typeface="Arial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600" dirty="0">
                <a:latin typeface="Arial" charset="0"/>
              </a:rPr>
              <a:t> </a:t>
            </a:r>
            <a:r>
              <a:rPr lang="en-US" sz="1600" dirty="0" smtClean="0">
                <a:latin typeface="Arial" charset="0"/>
              </a:rPr>
              <a:t>3:45- 4:15</a:t>
            </a:r>
            <a:r>
              <a:rPr lang="en-US" sz="1600" dirty="0">
                <a:latin typeface="Arial" charset="0"/>
              </a:rPr>
              <a:t>	Yocto Project - Rarely asked questions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600" dirty="0">
                <a:latin typeface="Arial" charset="0"/>
              </a:rPr>
              <a:t> </a:t>
            </a:r>
            <a:r>
              <a:rPr lang="en-US" sz="1600" dirty="0" smtClean="0">
                <a:latin typeface="Arial" charset="0"/>
              </a:rPr>
              <a:t>4:15- </a:t>
            </a:r>
            <a:r>
              <a:rPr lang="en-US" sz="1600" dirty="0">
                <a:latin typeface="Arial" charset="0"/>
              </a:rPr>
              <a:t>5:00	</a:t>
            </a:r>
            <a:r>
              <a:rPr lang="en-US" sz="1600" dirty="0" smtClean="0">
                <a:latin typeface="Arial" charset="0"/>
              </a:rPr>
              <a:t>Tools</a:t>
            </a:r>
            <a:r>
              <a:rPr lang="en-US" sz="1600" dirty="0" smtClean="0">
                <a:latin typeface="Arial" charset="0"/>
              </a:rPr>
              <a:t>, Toaster, User Experience</a:t>
            </a:r>
            <a:endParaRPr lang="en-US" sz="1600" dirty="0">
              <a:latin typeface="Arial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600" dirty="0">
                <a:latin typeface="Arial" charset="0"/>
              </a:rPr>
              <a:t> 5:00- 5:30	Forum, Q and A</a:t>
            </a:r>
          </a:p>
        </p:txBody>
      </p:sp>
    </p:spTree>
    <p:extLst>
      <p:ext uri="{BB962C8B-B14F-4D97-AF65-F5344CB8AC3E}">
        <p14:creationId xmlns:p14="http://schemas.microsoft.com/office/powerpoint/2010/main" val="3731261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Activity Four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1957388" y="4295565"/>
            <a:ext cx="687480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  <a:defRPr sz="2400" b="1" i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marL="1588" indent="0" algn="r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/>
              <a:buNone/>
              <a:defRPr sz="2200" b="0" i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2pPr>
            <a:lvl3pPr marL="184467" indent="0" algn="r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None/>
              <a:defRPr sz="2200" spc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3pPr>
            <a:lvl4pPr marL="415925" indent="0" algn="r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None/>
              <a:defRPr sz="2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4pPr>
            <a:lvl5pPr marL="569912" indent="0" algn="r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Courier"/>
              <a:buNone/>
              <a:defRPr sz="2200" b="1">
                <a:solidFill>
                  <a:srgbClr val="FFFFFF"/>
                </a:solidFill>
                <a:latin typeface="Courier New"/>
                <a:ea typeface="Verdana" charset="0"/>
                <a:cs typeface="Courier New"/>
              </a:defRPr>
            </a:lvl5pPr>
            <a:lvl6pPr marL="685800" indent="-346075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Courier"/>
              <a:buChar char="#"/>
              <a:defRPr sz="2200" b="1">
                <a:solidFill>
                  <a:schemeClr val="accent6"/>
                </a:solidFill>
                <a:latin typeface="Courier New"/>
                <a:cs typeface="Courier New"/>
              </a:defRPr>
            </a:lvl6pPr>
            <a:lvl7pPr marL="978408" indent="-274320" algn="l" defTabSz="454025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AutoNum type="arabicPlain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Char char="•"/>
              <a:tabLst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900"/>
              </a:spcBef>
            </a:pPr>
            <a:r>
              <a:rPr lang="en-US" dirty="0">
                <a:latin typeface="Arial" charset="0"/>
              </a:rPr>
              <a:t>U-Boot </a:t>
            </a:r>
            <a:r>
              <a:rPr lang="en-US" dirty="0" smtClean="0">
                <a:latin typeface="Arial" charset="0"/>
              </a:rPr>
              <a:t>bootloader</a:t>
            </a:r>
          </a:p>
          <a:p>
            <a:pPr eaLnBrk="1" hangingPunct="1">
              <a:spcBef>
                <a:spcPts val="900"/>
              </a:spcBef>
            </a:pPr>
            <a:r>
              <a:rPr lang="en-US" dirty="0" smtClean="0">
                <a:latin typeface="Arial" charset="0"/>
              </a:rPr>
              <a:t>Marek </a:t>
            </a:r>
            <a:r>
              <a:rPr lang="en-US" dirty="0" err="1" smtClean="0">
                <a:latin typeface="Arial" charset="0"/>
              </a:rPr>
              <a:t>Vasut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836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extShape 1"/>
          <p:cNvSpPr txBox="1"/>
          <p:nvPr/>
        </p:nvSpPr>
        <p:spPr>
          <a:xfrm>
            <a:off x="453960" y="40860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Booting contemporary hardware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32" name="TextShape 2"/>
          <p:cNvSpPr txBox="1"/>
          <p:nvPr/>
        </p:nvSpPr>
        <p:spPr>
          <a:xfrm>
            <a:off x="419760" y="1363680"/>
            <a:ext cx="8251200" cy="4755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Contemporary embedded system boots like this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Power on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(optional) BootROM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(optional) First stage bootloader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Next stage bootloader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(optional) other bootloader stages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Linux kernel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Userspace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We will focus on the bootloader parts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40995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extShape 1"/>
          <p:cNvSpPr txBox="1"/>
          <p:nvPr/>
        </p:nvSpPr>
        <p:spPr>
          <a:xfrm>
            <a:off x="453960" y="40860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U-Boot bootloader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34" name="TextShape 2"/>
          <p:cNvSpPr txBox="1"/>
          <p:nvPr/>
        </p:nvSpPr>
        <p:spPr>
          <a:xfrm>
            <a:off x="419760" y="1363680"/>
            <a:ext cx="8251200" cy="4755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De-facto standard bootloader in embedded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Capable of starting Linux, *BSD, RTOSes, UEFI apps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U-Boot is also a boot monitor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U-Boot has a powerful command shell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Allows manipulating with the boot process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(boot different kernel, script the boot process...)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U-Boot is also a debug multitool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U-Boot shell tools allow operating hardware blocks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(memory IO, SPI, I2C, network, USB, ...)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43347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extShape 1"/>
          <p:cNvSpPr txBox="1"/>
          <p:nvPr/>
        </p:nvSpPr>
        <p:spPr>
          <a:xfrm>
            <a:off x="453960" y="40860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Experimenting with U-Boot bootloader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36" name="TextShape 2"/>
          <p:cNvSpPr txBox="1"/>
          <p:nvPr/>
        </p:nvSpPr>
        <p:spPr>
          <a:xfrm>
            <a:off x="419760" y="1363680"/>
            <a:ext cx="8251200" cy="4755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Three ways of doing that: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U-Boot sandbox target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U-Boot built as a Linux userspace binary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QEMU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U-Boot running in QEMU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Real hardware (danger zone)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U-Boot running on real HW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Flashing incorrect bootloader brick the device :-)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40079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extShape 1"/>
          <p:cNvSpPr txBox="1"/>
          <p:nvPr/>
        </p:nvSpPr>
        <p:spPr>
          <a:xfrm>
            <a:off x="453960" y="40860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Experimenting with U-Boot bootloader in OE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38" name="TextShape 2"/>
          <p:cNvSpPr txBox="1"/>
          <p:nvPr/>
        </p:nvSpPr>
        <p:spPr>
          <a:xfrm>
            <a:off x="419760" y="1363680"/>
            <a:ext cx="8251200" cy="4755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Use the meta-dto-microdemo layer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Metalayer contains convenience recipes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The u-boot-sandbox recipe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To quickly build U-Boot sandbox native target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See recipes-bsp/u-boot/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Kernel config changes to enable virt platform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See recipes-kernel/linux/files/force-virt.cfg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DTO related things for later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73912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40" name="CustomShape 2"/>
          <p:cNvSpPr/>
          <p:nvPr/>
        </p:nvSpPr>
        <p:spPr>
          <a:xfrm>
            <a:off x="427680" y="867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1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37424A"/>
                </a:solidFill>
                <a:latin typeface="Arial"/>
                <a:ea typeface="ＭＳ Ｐゴシック"/>
              </a:rPr>
              <a:t>Add meta-dto-demo to bblayers.conf BBLAYERS: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Rebuild u-boot, u-boot-sandbox-native and qemu-native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341" name="CustomShape 3"/>
          <p:cNvSpPr/>
          <p:nvPr/>
        </p:nvSpPr>
        <p:spPr>
          <a:xfrm>
            <a:off x="453960" y="1698840"/>
            <a:ext cx="8415720" cy="156492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echo "BBLAYERS += \"/scratch/src/dto/meta-dto-microdemo\""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&gt;&gt; conf/bb_layers.conf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echo "MACHINE = \"qemuarm\"" &gt;&gt; conf/local.conf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echo "SSTATE_DIR = \"/scratch/sstate-cache\"" &gt;&gt; conf/local.conf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echo "DL_DIR = \"/scratch/downloads\"" &gt;&gt; conf/local.conf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echo "UBOOT_MACHINE = \"qemu_arm_defconfig\"" &gt;&gt; conf/local.conf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</p:txBody>
      </p:sp>
      <p:sp>
        <p:nvSpPr>
          <p:cNvPr id="342" name="CustomShape 4"/>
          <p:cNvSpPr/>
          <p:nvPr/>
        </p:nvSpPr>
        <p:spPr>
          <a:xfrm>
            <a:off x="453960" y="4177800"/>
            <a:ext cx="8324280" cy="112572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bitbake -c cleansstate u-boot u-boot-sandbox-native qemu-native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					   virtual/kernel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bitbake u-boot u-boot-sandbox-native u-boot-mkimage-native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					   qemu-native virtual/kernel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43" name="TextShape 5"/>
          <p:cNvSpPr txBox="1"/>
          <p:nvPr/>
        </p:nvSpPr>
        <p:spPr>
          <a:xfrm>
            <a:off x="453960" y="4089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Experimenting with U-Boot bootloader in OE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84900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45" name="CustomShape 2"/>
          <p:cNvSpPr/>
          <p:nvPr/>
        </p:nvSpPr>
        <p:spPr>
          <a:xfrm>
            <a:off x="427680" y="255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1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Start the u-boot sandbox (use Ctrl-C to exit)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346" name="CustomShape 3"/>
          <p:cNvSpPr/>
          <p:nvPr/>
        </p:nvSpPr>
        <p:spPr>
          <a:xfrm>
            <a:off x="457200" y="1097280"/>
            <a:ext cx="8321040" cy="502920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./tmp/work/x86_64-linux/u-boot-sandbox-native/\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  1_2018.01-r0/git/u-boot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U-Boot 2018.01-dirty (Oct 14 2018 - 11:30:36 +0000)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[…]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SCSI:  Net:   No ethernet found.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IDE:   Bus 0: not available  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Hit any key to stop autoboot:  0 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help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?       - alias for 'help'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base    - print or set address offset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bootz   - boot Linux zImage image from memory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[…]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help bootz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bootz - boot Linux zImage image from memory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Usage: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bootz [addr [initrd[:size]] [fdt]]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- boot Linux zImage stored in memory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The argument 'initrd' is optional and specifies the address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500" b="0" strike="noStrike" spc="-1">
              <a:latin typeface="Arial"/>
            </a:endParaRPr>
          </a:p>
        </p:txBody>
      </p:sp>
      <p:sp>
        <p:nvSpPr>
          <p:cNvPr id="347" name="TextShape 4"/>
          <p:cNvSpPr txBox="1"/>
          <p:nvPr/>
        </p:nvSpPr>
        <p:spPr>
          <a:xfrm>
            <a:off x="453960" y="4089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Experimenting with U-Boot bootloader in OE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24243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49" name="CustomShape 2"/>
          <p:cNvSpPr/>
          <p:nvPr/>
        </p:nvSpPr>
        <p:spPr>
          <a:xfrm>
            <a:off x="427680" y="255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1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37424A"/>
                </a:solidFill>
                <a:latin typeface="Arial"/>
                <a:ea typeface="ＭＳ Ｐゴシック"/>
              </a:rPr>
              <a:t>Start U-Boot in QEMU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(</a:t>
            </a:r>
            <a:r>
              <a:rPr lang="en-US" sz="1600" b="1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CTRL-A x </a:t>
            </a:r>
            <a:r>
              <a:rPr lang="en-US" sz="1600" b="0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to quit QEMU</a:t>
            </a: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350" name="CustomShape 3"/>
          <p:cNvSpPr/>
          <p:nvPr/>
        </p:nvSpPr>
        <p:spPr>
          <a:xfrm>
            <a:off x="457200" y="1068120"/>
            <a:ext cx="8321040" cy="460116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./tmp/work/x86_64-linux/qemu-native/\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2.11.1-r0/build/arm-softmmu/qemu-system-arm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	-machine virt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	-bios tmp/deploy/images/qemuarm/u-boot.bin -nographic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U-Boot 2018.01 (Oct 11 2018 - 13:14:21 +0000)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DRAM:  128 MiB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WARNING: Caches not enabled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Using default environment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In:    pl011@9000000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Out:   pl011@9000000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Err:   pl011@9000000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Net:   No ethernet found.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Hit any key to stop autoboot:  0 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51" name="TextShape 4"/>
          <p:cNvSpPr txBox="1"/>
          <p:nvPr/>
        </p:nvSpPr>
        <p:spPr>
          <a:xfrm>
            <a:off x="453960" y="4089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Experimenting with U-Boot bootloader in OE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19117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53" name="CustomShape 2"/>
          <p:cNvSpPr/>
          <p:nvPr/>
        </p:nvSpPr>
        <p:spPr>
          <a:xfrm>
            <a:off x="427680" y="255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1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37424A"/>
                </a:solidFill>
                <a:latin typeface="Arial"/>
                <a:ea typeface="ＭＳ Ｐゴシック"/>
              </a:rPr>
              <a:t>Generate suitable NOR flash image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Start U-Boot with this NOR flash image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354" name="CustomShape 3"/>
          <p:cNvSpPr/>
          <p:nvPr/>
        </p:nvSpPr>
        <p:spPr>
          <a:xfrm>
            <a:off x="453960" y="1086840"/>
            <a:ext cx="8415720" cy="138204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dd if=/dev/zero of=/tmp/test.bin bs=16M count=0 seek=1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dd if=tmp/deploy/images/qemuarm/u-boot.bin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of=/tmp/test.bin conv=notrunc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dd if=tmp/deploy/images/qemuarm/zImage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of=/tmp/test.bin bs=1M seek=1 conv=notrunc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55" name="CustomShape 4"/>
          <p:cNvSpPr/>
          <p:nvPr/>
        </p:nvSpPr>
        <p:spPr>
          <a:xfrm>
            <a:off x="453960" y="3025800"/>
            <a:ext cx="8324280" cy="310068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./tmp/work/x86_64-linux/qemu-native/2.11.1-r0/\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build/arm-softmmu/qemu-system-arm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-machine virt -bios /tmp/test.bin -nographic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U-Boot 2018.01 (Oct 11 2018 - 13:14:21 +0000)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DRAM:  128 MiB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In:    pl011@9000000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Out:   pl011@9000000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Err:   pl011@9000000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Net:   No ethernet found.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Hit any key to stop autoboot:  0 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56" name="TextShape 5"/>
          <p:cNvSpPr txBox="1"/>
          <p:nvPr/>
        </p:nvSpPr>
        <p:spPr>
          <a:xfrm>
            <a:off x="453960" y="4089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Booting the kernel zImage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44879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58" name="CustomShape 2"/>
          <p:cNvSpPr/>
          <p:nvPr/>
        </p:nvSpPr>
        <p:spPr>
          <a:xfrm>
            <a:off x="427680" y="255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1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Figure out where the RAM is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Kernel is ~ 8 MiB, copy it to RAM start + 0x8000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359" name="CustomShape 3"/>
          <p:cNvSpPr/>
          <p:nvPr/>
        </p:nvSpPr>
        <p:spPr>
          <a:xfrm>
            <a:off x="457200" y="5150880"/>
            <a:ext cx="8324280" cy="33552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cp 0x100000 0x40008000 0x200000</a:t>
            </a:r>
            <a:endParaRPr lang="en-US" sz="1500" b="0" strike="noStrike" spc="-1">
              <a:latin typeface="Arial"/>
            </a:endParaRPr>
          </a:p>
        </p:txBody>
      </p:sp>
      <p:sp>
        <p:nvSpPr>
          <p:cNvPr id="360" name="CustomShape 4"/>
          <p:cNvSpPr/>
          <p:nvPr/>
        </p:nvSpPr>
        <p:spPr>
          <a:xfrm>
            <a:off x="457200" y="1028520"/>
            <a:ext cx="8324280" cy="354348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bdi 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arch_number = 0x00000000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boot_params = 0x00000000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DRAM bank   = 0x00000000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-&gt; start    = </a:t>
            </a: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0x40000000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-&gt; size     = 0x08000000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baudrate    = 115200 bps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TLB addr    = 0x47FF0000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relocaddr   = 0x47F88000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reloc off   = 0x47F88000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irq_sp      = 0x46F66ED0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sp start    = 0x46F66EC0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Early malloc usage: 104 / 400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fdt_blob = 46f66ee8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61" name="TextShape 5"/>
          <p:cNvSpPr txBox="1"/>
          <p:nvPr/>
        </p:nvSpPr>
        <p:spPr>
          <a:xfrm>
            <a:off x="453960" y="4089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Booting the kernel zImage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7128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Class Account Setup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eaLnBrk="1" hangingPunct="1">
              <a:spcBef>
                <a:spcPts val="900"/>
              </a:spcBef>
            </a:pPr>
            <a:endParaRPr lang="en-US" dirty="0" smtClean="0">
              <a:latin typeface="Arial" charset="0"/>
            </a:endParaRPr>
          </a:p>
          <a:p>
            <a:pPr eaLnBrk="1" hangingPunct="1">
              <a:spcBef>
                <a:spcPts val="900"/>
              </a:spcBef>
              <a:buFontTx/>
              <a:buChar char="•"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51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63" name="CustomShape 2"/>
          <p:cNvSpPr/>
          <p:nvPr/>
        </p:nvSpPr>
        <p:spPr>
          <a:xfrm>
            <a:off x="427680" y="255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1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Boot the zImage with DT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The $fdtcontroladdr is DT generated by QEMU</a:t>
            </a:r>
            <a:endParaRPr lang="en-US" sz="2000" b="0" strike="noStrike" spc="-1">
              <a:latin typeface="Arial"/>
            </a:endParaRPr>
          </a:p>
          <a:p>
            <a:pPr marL="432000" lvl="1" indent="-21600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You can dump the DT by appending -machine dumpdtb=file.dtb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364" name="CustomShape 3"/>
          <p:cNvSpPr/>
          <p:nvPr/>
        </p:nvSpPr>
        <p:spPr>
          <a:xfrm>
            <a:off x="457200" y="1136520"/>
            <a:ext cx="8324280" cy="398412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bootz 0x40008000 - $fdtcontroladdr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Kernel image @ 0x40008000 [ 0x000000 - 0x524da0 ]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## Flattened Device Tree blob at 46f66ee8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Booting using the fdt blob at 0x46f66ee8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Using Device Tree in place at 46f66ee8, end 46f79ee7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Starting kernel ...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Booting Linux on physical CPU 0x0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Linux version 4.14.67-yocto-standard (</a:t>
            </a: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  <a:hlinkClick r:id="rId3"/>
              </a:rPr>
              <a:t>oe-user@oe-host</a:t>
            </a: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)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(gcc version 7.3.0 (GCC)) #1 PREEMPT Thu Oct 11 13:10:58 UTC 2018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CPU: ARMv7 Processor [412fc0f1] revision 1 (ARMv7), cr=10c53c7d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CPU: div instructions available: patching division code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CPU: PIPT / VIPT nonaliasing data cache, PIPT instruction cache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OF: fdt: Machine model: linux,dummy-virt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Memory policy: Data cache writeback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psci: probing for conduit method from DT.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psci: PSCIv0.2 detected in firmware.</a:t>
            </a:r>
            <a:endParaRPr lang="en-US" sz="1300" b="0" strike="noStrike" spc="-1">
              <a:latin typeface="Arial"/>
            </a:endParaRPr>
          </a:p>
        </p:txBody>
      </p:sp>
      <p:sp>
        <p:nvSpPr>
          <p:cNvPr id="365" name="TextShape 4"/>
          <p:cNvSpPr txBox="1"/>
          <p:nvPr/>
        </p:nvSpPr>
        <p:spPr>
          <a:xfrm>
            <a:off x="453960" y="4089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Booting the kernel zImage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3020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TextShape 1"/>
          <p:cNvSpPr txBox="1"/>
          <p:nvPr/>
        </p:nvSpPr>
        <p:spPr>
          <a:xfrm>
            <a:off x="453960" y="40860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Kernel image types – zImage and Image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67" name="TextShape 2"/>
          <p:cNvSpPr txBox="1"/>
          <p:nvPr/>
        </p:nvSpPr>
        <p:spPr>
          <a:xfrm>
            <a:off x="419760" y="787680"/>
            <a:ext cx="8251200" cy="5247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zImage and Image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Linux binary with decompressor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No protection against bitrot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Set up registers as needed and jump to it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DT is optional and separate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Boot with U-Boot “bootz” command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On Aarch64, similar type of image is called Image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Boot with “booti” command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uImage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fitImage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19205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TextShape 1"/>
          <p:cNvSpPr txBox="1"/>
          <p:nvPr/>
        </p:nvSpPr>
        <p:spPr>
          <a:xfrm>
            <a:off x="453960" y="40860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Kernel image types – uImage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69" name="TextShape 2"/>
          <p:cNvSpPr txBox="1"/>
          <p:nvPr/>
        </p:nvSpPr>
        <p:spPr>
          <a:xfrm>
            <a:off x="419760" y="787680"/>
            <a:ext cx="8251200" cy="5247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zImage and Image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uImage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Envelope around arbitrary file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Legacy since forever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Small header with CRC32 and metadata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Note that CRC32 is weak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Metadata contain payload type, load address...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Wraps only one single file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Boot with “bootm” command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fitImage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01845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extShape 1"/>
          <p:cNvSpPr txBox="1"/>
          <p:nvPr/>
        </p:nvSpPr>
        <p:spPr>
          <a:xfrm>
            <a:off x="453960" y="40860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Kernel image types – fitImage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71" name="TextShape 2"/>
          <p:cNvSpPr txBox="1"/>
          <p:nvPr/>
        </p:nvSpPr>
        <p:spPr>
          <a:xfrm>
            <a:off x="419760" y="787680"/>
            <a:ext cx="8251200" cy="5247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zImage and Image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uImage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FitImage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Multi-component image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Based on DT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Can bundle multiple files with different properties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Configurable checksum per-entry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CRC32, MD5, SHA1, SHA256...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Supports digital signatures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RSA2048, RSA4096...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08095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73" name="CustomShape 2"/>
          <p:cNvSpPr/>
          <p:nvPr/>
        </p:nvSpPr>
        <p:spPr>
          <a:xfrm>
            <a:off x="427680" y="255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1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QEMU specific step – dump the DTB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Copy over the fitImage source from the metalayer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Build the fitImage: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374" name="CustomShape 3"/>
          <p:cNvSpPr/>
          <p:nvPr/>
        </p:nvSpPr>
        <p:spPr>
          <a:xfrm>
            <a:off x="457200" y="1136520"/>
            <a:ext cx="8324280" cy="32652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$ qemu-system-arm -machine virt -nographic -machine dumpdtb=qemu.dtb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375" name="TextShape 4"/>
          <p:cNvSpPr txBox="1"/>
          <p:nvPr/>
        </p:nvSpPr>
        <p:spPr>
          <a:xfrm>
            <a:off x="453960" y="4089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Building the kernel fitImage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76" name="CustomShape 5"/>
          <p:cNvSpPr/>
          <p:nvPr/>
        </p:nvSpPr>
        <p:spPr>
          <a:xfrm>
            <a:off x="457200" y="2118600"/>
            <a:ext cx="8324280" cy="53316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cp /scratch/src/dto/meta-dto-microdemo/recipes-kernel/\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linux/files/fit-image.its .</a:t>
            </a:r>
            <a:endParaRPr lang="en-US" sz="1500" b="0" strike="noStrike" spc="-1">
              <a:latin typeface="Arial"/>
            </a:endParaRPr>
          </a:p>
        </p:txBody>
      </p:sp>
      <p:sp>
        <p:nvSpPr>
          <p:cNvPr id="377" name="CustomShape 6"/>
          <p:cNvSpPr/>
          <p:nvPr/>
        </p:nvSpPr>
        <p:spPr>
          <a:xfrm>
            <a:off x="457200" y="3100680"/>
            <a:ext cx="8324280" cy="302580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export PATH=$PATH:tmp/work/x86_64-linux/dtc-native/\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1.4.5-r0/image/scratch/poky/build/tmp/work/x86_64-linux/\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dtc-native/1.4.5-r0/recipe-sysroot-native/usr/bin/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./tmp/work/x86_64-linux/u-boot-mkimage-native/\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1_2018.01-r0/git/tools/mkimage -f ./fit-image.its /tmp/fitImage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FIT description: Linux kernel and FDT blob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Created:         Sun Oct 14 12:57:59 2018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Image 0 (kernel-1)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Description:  Linux kernel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Created:      Sun Oct 14 12:57:59 2018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Type:         Kernel Image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Compression:  uncompressed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Data Size:    5393824 Bytes = 5267.41 KiB = 5.14 MiB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Architecture: ARM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OS:           Linux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[…]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05710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79" name="CustomShape 2"/>
          <p:cNvSpPr/>
          <p:nvPr/>
        </p:nvSpPr>
        <p:spPr>
          <a:xfrm>
            <a:off x="427680" y="255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1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37424A"/>
                </a:solidFill>
                <a:latin typeface="Arial"/>
                <a:ea typeface="ＭＳ Ｐゴシック"/>
              </a:rPr>
              <a:t>Generate suitable NOR flash image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Start U-Boot with this NOR flash image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380" name="CustomShape 3"/>
          <p:cNvSpPr/>
          <p:nvPr/>
        </p:nvSpPr>
        <p:spPr>
          <a:xfrm>
            <a:off x="453960" y="1086840"/>
            <a:ext cx="8415720" cy="138204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dd if=/dev/zero of=/tmp/test.bin bs=16M count=0 seek=1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dd if=tmp/deploy/images/qemuarm/u-boot.bin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of=/tmp/test.bin conv=notrunc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dd if=/tmp/fitImage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of=/tmp/test.bin bs=1M seek=1 conv=notrunc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81" name="CustomShape 4"/>
          <p:cNvSpPr/>
          <p:nvPr/>
        </p:nvSpPr>
        <p:spPr>
          <a:xfrm>
            <a:off x="453960" y="3025800"/>
            <a:ext cx="8324280" cy="310068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./tmp/work/x86_64-linux/qemu-native/2.11.1-r0/\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build/arm-softmmu/qemu-system-arm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-machine virt -bios /tmp/test.bin -nographic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[…]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setenv fdt_high 0x48000000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bootm 0x100000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## Loading kernel from FIT Image at 00100000 ...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Using 'conf-1' configuration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Trying 'kernel-1' kernel subimage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[…]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Loading Device Tree to 46f49000, end 46f5bfff ... OK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Starting kernel ...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82" name="TextShape 5"/>
          <p:cNvSpPr txBox="1"/>
          <p:nvPr/>
        </p:nvSpPr>
        <p:spPr>
          <a:xfrm>
            <a:off x="453960" y="4089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Booting the kernel fitImage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77320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84" name="CustomShape 2"/>
          <p:cNvSpPr/>
          <p:nvPr/>
        </p:nvSpPr>
        <p:spPr>
          <a:xfrm>
            <a:off x="427680" y="255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5" name="CustomShape 3"/>
          <p:cNvSpPr/>
          <p:nvPr/>
        </p:nvSpPr>
        <p:spPr>
          <a:xfrm>
            <a:off x="453960" y="731520"/>
            <a:ext cx="8324280" cy="539496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cat fit-image.its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/dts-v1/;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/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description = "Linux kernel and FDT blob";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images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kernel-1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description = "Linux kernel";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data = /incbin/("./tmp/deploy/images/qemuarm/zImage");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type = "kernel";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arch = "arm";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os = "linux";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compression = "none";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load = &lt;0x40008000&gt;;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entry = &lt;0x40008000&gt;;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hash-1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        algo = "crc32";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};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};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fdt-1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description = "Flattened Device Tree blob";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data = /incbin/("./qemu.dtb");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type = "flat_dt";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arch = "arm";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compression = "none";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hash-1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        algo = "md5";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};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};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};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86" name="TextShape 4"/>
          <p:cNvSpPr txBox="1"/>
          <p:nvPr/>
        </p:nvSpPr>
        <p:spPr>
          <a:xfrm>
            <a:off x="453960" y="4089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fitImage source format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4988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88" name="CustomShape 2"/>
          <p:cNvSpPr/>
          <p:nvPr/>
        </p:nvSpPr>
        <p:spPr>
          <a:xfrm>
            <a:off x="427680" y="255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9" name="CustomShape 3"/>
          <p:cNvSpPr/>
          <p:nvPr/>
        </p:nvSpPr>
        <p:spPr>
          <a:xfrm>
            <a:off x="453960" y="1127520"/>
            <a:ext cx="8324280" cy="451944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/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[…]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description = "Linux kernel and FDT blob";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images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Kernel-1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			...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};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Fdt-1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			...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};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};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configurations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default = "conf-1";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conf-1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description = "Boot Linux kernel with FDT blob";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kernel = "kernel-1";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fdt = "fdt-1";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hash-1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        algo = "sha1";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};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};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};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};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90" name="TextShape 4"/>
          <p:cNvSpPr txBox="1"/>
          <p:nvPr/>
        </p:nvSpPr>
        <p:spPr>
          <a:xfrm>
            <a:off x="453960" y="4089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fitImage source format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00951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92" name="CustomShape 2"/>
          <p:cNvSpPr/>
          <p:nvPr/>
        </p:nvSpPr>
        <p:spPr>
          <a:xfrm>
            <a:off x="427680" y="471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1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It is possible to bundle multiple</a:t>
            </a:r>
            <a:endParaRPr lang="en-US" sz="2000" b="0" strike="noStrike" spc="-1">
              <a:latin typeface="Arial"/>
            </a:endParaRPr>
          </a:p>
          <a:p>
            <a:pPr marL="432000" lvl="1" indent="-21600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Kernel images, FDTs, firmwares, bitstreams</a:t>
            </a:r>
            <a:endParaRPr lang="en-US" sz="2000" b="0" strike="noStrike" spc="-1">
              <a:latin typeface="Arial"/>
            </a:endParaRPr>
          </a:p>
          <a:p>
            <a:pPr marL="432000" lvl="1" indent="-21600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Have multiple configurations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The $fdt_high variable</a:t>
            </a:r>
            <a:endParaRPr lang="en-US" sz="2000" b="0" strike="noStrike" spc="-1">
              <a:latin typeface="Arial"/>
            </a:endParaRPr>
          </a:p>
          <a:p>
            <a:pPr marL="432000" lvl="1" indent="-21600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Sets the upper bound memory address for FDT relocation</a:t>
            </a:r>
            <a:endParaRPr lang="en-US" sz="2000" b="0" strike="noStrike" spc="-1">
              <a:latin typeface="Arial"/>
            </a:endParaRPr>
          </a:p>
          <a:p>
            <a:pPr marL="432000" lvl="1" indent="-21600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Special value 0xffffffff = -1 means do not relocate FDT</a:t>
            </a:r>
            <a:endParaRPr lang="en-US" sz="2000" b="0" strike="noStrike" spc="-1">
              <a:latin typeface="Arial"/>
            </a:endParaRPr>
          </a:p>
          <a:p>
            <a:pPr marL="432000" lvl="1" indent="-21600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Some platforms need FDT close to the kernel binary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Information about uImage and fitImage, “iminfo”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Extracting data from fitImage – “imxtract”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393" name="TextShape 3"/>
          <p:cNvSpPr txBox="1"/>
          <p:nvPr/>
        </p:nvSpPr>
        <p:spPr>
          <a:xfrm>
            <a:off x="453960" y="4089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Notes on fitImage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32253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95" name="CustomShape 2"/>
          <p:cNvSpPr/>
          <p:nvPr/>
        </p:nvSpPr>
        <p:spPr>
          <a:xfrm>
            <a:off x="427680" y="255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6" name="CustomShape 3"/>
          <p:cNvSpPr/>
          <p:nvPr/>
        </p:nvSpPr>
        <p:spPr>
          <a:xfrm>
            <a:off x="457200" y="770760"/>
            <a:ext cx="8324280" cy="508140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iminfo 0x100000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## Checking Image at 00100000 ...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FIT image found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FIT description: Linux kernel and FDT blob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Image 0 (kernel-1)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Description:  Linux kernel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Type:         Kernel Image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Compression:  uncompressed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Data Start:   0x001000ec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Data Size:    5393824 Bytes = 5.1 MiB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Architecture: ARM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OS:           Linux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Load Address: 0x40008000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Entry Point:  0x40008000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Hash algo:    crc32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Hash value:   bf5547fe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Image 1 (fdt-1)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[...]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Default Configuration: 'conf-1'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Configuration 0 (conf-1)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Description:  Boot Linux kernel with FDT blob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Kernel:       kernel-1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FDT:          fdt-1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## Checking hash(es) for FIT Image at 00100000 ...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Hash(es) for Image 0 (kernel-1): crc32+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97" name="TextShape 4"/>
          <p:cNvSpPr txBox="1"/>
          <p:nvPr/>
        </p:nvSpPr>
        <p:spPr>
          <a:xfrm>
            <a:off x="453960" y="4089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Notes on fitImage iminfo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38567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Yocto Project Dev Day Lab Setup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14888" y="1143000"/>
            <a:ext cx="8233186" cy="4405086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virtual </a:t>
            </a:r>
            <a:r>
              <a:rPr lang="en-US" dirty="0" smtClean="0"/>
              <a:t>host’s resources </a:t>
            </a:r>
            <a:r>
              <a:rPr lang="en-US" dirty="0"/>
              <a:t>can be found </a:t>
            </a:r>
            <a:r>
              <a:rPr lang="en-US" dirty="0" smtClean="0"/>
              <a:t>here: </a:t>
            </a:r>
            <a:endParaRPr lang="en-US" dirty="0"/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Your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Project: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"/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scratch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/poky/build-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qemuarm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“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Extensible-SDK Install</a:t>
            </a:r>
            <a:r>
              <a:rPr lang="en-US" sz="2000" dirty="0">
                <a:solidFill>
                  <a:schemeClr val="tx1"/>
                </a:solidFill>
              </a:rPr>
              <a:t>: "/</a:t>
            </a:r>
            <a:r>
              <a:rPr lang="en-US" sz="20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scratch/</a:t>
            </a:r>
            <a:r>
              <a:rPr lang="en-US" sz="2000" dirty="0" err="1" smtClean="0">
                <a:solidFill>
                  <a:schemeClr val="tx1"/>
                </a:solidFill>
                <a:cs typeface="Courier New" panose="02070309020205020404" pitchFamily="49" charset="0"/>
              </a:rPr>
              <a:t>sdk</a:t>
            </a:r>
            <a:r>
              <a:rPr lang="en-US" sz="20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  <a:cs typeface="Courier New" panose="02070309020205020404" pitchFamily="49" charset="0"/>
              </a:rPr>
              <a:t>qemuarm</a:t>
            </a:r>
            <a:r>
              <a:rPr lang="en-US" sz="2000" dirty="0" smtClean="0">
                <a:solidFill>
                  <a:schemeClr val="tx1"/>
                </a:solidFill>
              </a:rPr>
              <a:t>“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+mn-lt"/>
              </a:rPr>
              <a:t>Sources: "/scratch</a:t>
            </a:r>
            <a:r>
              <a:rPr lang="en-US" sz="2000" dirty="0">
                <a:solidFill>
                  <a:schemeClr val="tx1"/>
                </a:solidFill>
                <a:cs typeface="Courier New" panose="02070309020205020404" pitchFamily="49" charset="0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src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“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Poky: "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/scratch/poky"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Downloads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: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"/scratch</a:t>
            </a:r>
            <a:r>
              <a:rPr lang="en-US" sz="20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/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downloads"</a:t>
            </a:r>
          </a:p>
          <a:p>
            <a:pPr lvl="1"/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Sstate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-cache: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"/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scratch</a:t>
            </a:r>
            <a:r>
              <a:rPr lang="en-US" sz="20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sstate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-cache“</a:t>
            </a:r>
            <a:br>
              <a:rPr lang="en-US" sz="2000" dirty="0" smtClean="0">
                <a:solidFill>
                  <a:schemeClr val="tx1"/>
                </a:solidFill>
                <a:latin typeface="+mn-lt"/>
              </a:rPr>
            </a:b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r>
              <a:rPr lang="en-US" dirty="0" smtClean="0"/>
              <a:t>You will be using SSH to communicate with your virtual server. 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068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99" name="CustomShape 2"/>
          <p:cNvSpPr/>
          <p:nvPr/>
        </p:nvSpPr>
        <p:spPr>
          <a:xfrm>
            <a:off x="427680" y="255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0" name="CustomShape 3"/>
          <p:cNvSpPr/>
          <p:nvPr/>
        </p:nvSpPr>
        <p:spPr>
          <a:xfrm>
            <a:off x="457200" y="878760"/>
            <a:ext cx="8324280" cy="515628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iminfo 0x100000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## Checking Image at 00100000 ...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FIT image found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FIT description: Linux kernel and FDT blob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Image 0 (</a:t>
            </a: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kernel-1</a:t>
            </a: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)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Description:  Linux kernel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Type:         Kernel Image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[...]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Image 1 (fdt-1)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[...]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Default Configuration: '</a:t>
            </a: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conf-1</a:t>
            </a: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'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Configuration 0 (conf-1)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help bootm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bootm - boot application image from memory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Usage: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bootm [addr [arg ...]]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- boot application image stored in memory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...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For the new multi component uImage format (FIT) addresses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must be extended to include component or configuration unit name: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</a:t>
            </a:r>
            <a:r>
              <a:rPr lang="en-US" sz="13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addr:&lt;subimg_uname&gt;</a:t>
            </a: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- direct component image specification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</a:t>
            </a:r>
            <a:r>
              <a:rPr lang="en-US" sz="13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addr#&lt;conf_uname&gt;</a:t>
            </a: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- configuration specification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Use iminfo command to get the list of existing component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images and configurations.</a:t>
            </a:r>
            <a:endParaRPr lang="en-US" sz="1300" b="0" strike="noStrike" spc="-1">
              <a:latin typeface="Arial"/>
            </a:endParaRPr>
          </a:p>
        </p:txBody>
      </p:sp>
      <p:sp>
        <p:nvSpPr>
          <p:cNvPr id="401" name="TextShape 4"/>
          <p:cNvSpPr txBox="1"/>
          <p:nvPr/>
        </p:nvSpPr>
        <p:spPr>
          <a:xfrm>
            <a:off x="453960" y="4089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Notes on fitImage configurations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05005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03" name="CustomShape 2"/>
          <p:cNvSpPr/>
          <p:nvPr/>
        </p:nvSpPr>
        <p:spPr>
          <a:xfrm>
            <a:off x="427680" y="471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1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OE can generate fitImage using the kernel-bbclass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Add the following entries to your machine config: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Note that it is possible to use multiple DTs</a:t>
            </a:r>
            <a:endParaRPr lang="en-US" sz="2000" b="0" strike="noStrike" spc="-1">
              <a:latin typeface="Arial"/>
            </a:endParaRPr>
          </a:p>
          <a:p>
            <a:pPr marL="648000" lvl="2" indent="-21600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The fitImage bbclass will generate one fitImage configuration per DT entry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04" name="TextShape 3"/>
          <p:cNvSpPr txBox="1"/>
          <p:nvPr/>
        </p:nvSpPr>
        <p:spPr>
          <a:xfrm>
            <a:off x="453960" y="4089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OE kernel-fitimage bbclass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405" name="CustomShape 4"/>
          <p:cNvSpPr/>
          <p:nvPr/>
        </p:nvSpPr>
        <p:spPr>
          <a:xfrm>
            <a:off x="457200" y="1828800"/>
            <a:ext cx="8321040" cy="79740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KERNEL_IMAGETYPE = “fitImage”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KERNEL_CLASSES += “kernel-fitimage”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KERNEL_DEVICETREE = “your-machine.dtb”</a:t>
            </a:r>
            <a:endParaRPr lang="en-US" sz="15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52575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Activity Five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1957388" y="4295565"/>
            <a:ext cx="687480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  <a:defRPr sz="2400" b="1" i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marL="1588" indent="0" algn="r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/>
              <a:buNone/>
              <a:defRPr sz="2200" b="0" i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2pPr>
            <a:lvl3pPr marL="184467" indent="0" algn="r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None/>
              <a:defRPr sz="2200" spc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3pPr>
            <a:lvl4pPr marL="415925" indent="0" algn="r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None/>
              <a:defRPr sz="2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4pPr>
            <a:lvl5pPr marL="569912" indent="0" algn="r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Courier"/>
              <a:buNone/>
              <a:defRPr sz="2200" b="1">
                <a:solidFill>
                  <a:srgbClr val="FFFFFF"/>
                </a:solidFill>
                <a:latin typeface="Courier New"/>
                <a:ea typeface="Verdana" charset="0"/>
                <a:cs typeface="Courier New"/>
              </a:defRPr>
            </a:lvl5pPr>
            <a:lvl6pPr marL="685800" indent="-346075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Courier"/>
              <a:buChar char="#"/>
              <a:defRPr sz="2200" b="1">
                <a:solidFill>
                  <a:schemeClr val="accent6"/>
                </a:solidFill>
                <a:latin typeface="Courier New"/>
                <a:cs typeface="Courier New"/>
              </a:defRPr>
            </a:lvl6pPr>
            <a:lvl7pPr marL="978408" indent="-274320" algn="l" defTabSz="454025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AutoNum type="arabicPlain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Char char="•"/>
              <a:tabLst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900"/>
              </a:spcBef>
            </a:pPr>
            <a:r>
              <a:rPr lang="en-US" dirty="0" err="1">
                <a:latin typeface="Arial" charset="0"/>
              </a:rPr>
              <a:t>Devtool</a:t>
            </a:r>
            <a:r>
              <a:rPr lang="en-US" dirty="0">
                <a:latin typeface="Arial" charset="0"/>
              </a:rPr>
              <a:t>, next </a:t>
            </a:r>
            <a:r>
              <a:rPr lang="en-US" dirty="0" smtClean="0">
                <a:latin typeface="Arial" charset="0"/>
              </a:rPr>
              <a:t>steps</a:t>
            </a:r>
          </a:p>
          <a:p>
            <a:pPr eaLnBrk="1" hangingPunct="1">
              <a:spcBef>
                <a:spcPts val="900"/>
              </a:spcBef>
            </a:pPr>
            <a:r>
              <a:rPr lang="en-US" dirty="0">
                <a:latin typeface="Arial" charset="0"/>
              </a:rPr>
              <a:t>Trevor </a:t>
            </a:r>
            <a:r>
              <a:rPr lang="en-US" dirty="0" err="1">
                <a:latin typeface="Arial" charset="0"/>
              </a:rPr>
              <a:t>Woerner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6683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Activity Six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1957388" y="4295565"/>
            <a:ext cx="687480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  <a:defRPr sz="2400" b="1" i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marL="1588" indent="0" algn="r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/>
              <a:buNone/>
              <a:defRPr sz="2200" b="0" i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2pPr>
            <a:lvl3pPr marL="184467" indent="0" algn="r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None/>
              <a:defRPr sz="2200" spc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3pPr>
            <a:lvl4pPr marL="415925" indent="0" algn="r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None/>
              <a:defRPr sz="2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4pPr>
            <a:lvl5pPr marL="569912" indent="0" algn="r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Courier"/>
              <a:buNone/>
              <a:defRPr sz="2200" b="1">
                <a:solidFill>
                  <a:srgbClr val="FFFFFF"/>
                </a:solidFill>
                <a:latin typeface="Courier New"/>
                <a:ea typeface="Verdana" charset="0"/>
                <a:cs typeface="Courier New"/>
              </a:defRPr>
            </a:lvl5pPr>
            <a:lvl6pPr marL="685800" indent="-346075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Courier"/>
              <a:buChar char="#"/>
              <a:defRPr sz="2200" b="1">
                <a:solidFill>
                  <a:schemeClr val="accent6"/>
                </a:solidFill>
                <a:latin typeface="Courier New"/>
                <a:cs typeface="Courier New"/>
              </a:defRPr>
            </a:lvl6pPr>
            <a:lvl7pPr marL="978408" indent="-274320" algn="l" defTabSz="454025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AutoNum type="arabicPlain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Char char="•"/>
              <a:tabLst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900"/>
              </a:spcBef>
            </a:pPr>
            <a:r>
              <a:rPr lang="en-US" dirty="0">
                <a:latin typeface="Arial" charset="0"/>
              </a:rPr>
              <a:t>Licensing </a:t>
            </a:r>
            <a:r>
              <a:rPr lang="en-US" dirty="0" smtClean="0">
                <a:latin typeface="Arial" charset="0"/>
              </a:rPr>
              <a:t>2.0</a:t>
            </a:r>
          </a:p>
          <a:p>
            <a:pPr eaLnBrk="1" hangingPunct="1">
              <a:spcBef>
                <a:spcPts val="900"/>
              </a:spcBef>
            </a:pPr>
            <a:r>
              <a:rPr lang="en-US" dirty="0">
                <a:latin typeface="Arial" charset="0"/>
              </a:rPr>
              <a:t>Beth Flanagan, Paul Barker</a:t>
            </a:r>
          </a:p>
        </p:txBody>
      </p:sp>
    </p:spTree>
    <p:extLst>
      <p:ext uri="{BB962C8B-B14F-4D97-AF65-F5344CB8AC3E}">
        <p14:creationId xmlns:p14="http://schemas.microsoft.com/office/powerpoint/2010/main" val="4070539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Activity Seven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1957388" y="4295565"/>
            <a:ext cx="687480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  <a:defRPr sz="2400" b="1" i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marL="1588" indent="0" algn="r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/>
              <a:buNone/>
              <a:defRPr sz="2200" b="0" i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2pPr>
            <a:lvl3pPr marL="184467" indent="0" algn="r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None/>
              <a:defRPr sz="2200" spc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3pPr>
            <a:lvl4pPr marL="415925" indent="0" algn="r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None/>
              <a:defRPr sz="2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4pPr>
            <a:lvl5pPr marL="569912" indent="0" algn="r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Courier"/>
              <a:buNone/>
              <a:defRPr sz="2200" b="1">
                <a:solidFill>
                  <a:srgbClr val="FFFFFF"/>
                </a:solidFill>
                <a:latin typeface="Courier New"/>
                <a:ea typeface="Verdana" charset="0"/>
                <a:cs typeface="Courier New"/>
              </a:defRPr>
            </a:lvl5pPr>
            <a:lvl6pPr marL="685800" indent="-346075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Courier"/>
              <a:buChar char="#"/>
              <a:defRPr sz="2200" b="1">
                <a:solidFill>
                  <a:schemeClr val="accent6"/>
                </a:solidFill>
                <a:latin typeface="Courier New"/>
                <a:cs typeface="Courier New"/>
              </a:defRPr>
            </a:lvl6pPr>
            <a:lvl7pPr marL="978408" indent="-274320" algn="l" defTabSz="454025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AutoNum type="arabicPlain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Char char="•"/>
              <a:tabLst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900"/>
              </a:spcBef>
            </a:pPr>
            <a:r>
              <a:rPr lang="en-US" dirty="0">
                <a:latin typeface="Arial" charset="0"/>
              </a:rPr>
              <a:t>Device Trees </a:t>
            </a:r>
            <a:r>
              <a:rPr lang="en-US" dirty="0" smtClean="0">
                <a:latin typeface="Arial" charset="0"/>
              </a:rPr>
              <a:t>2.0</a:t>
            </a:r>
          </a:p>
          <a:p>
            <a:pPr eaLnBrk="1" hangingPunct="1">
              <a:spcBef>
                <a:spcPts val="900"/>
              </a:spcBef>
            </a:pPr>
            <a:r>
              <a:rPr lang="en-US" dirty="0" smtClean="0">
                <a:latin typeface="Arial" charset="0"/>
              </a:rPr>
              <a:t>Marek </a:t>
            </a:r>
            <a:r>
              <a:rPr lang="en-US" dirty="0" err="1" smtClean="0">
                <a:latin typeface="Arial" charset="0"/>
              </a:rPr>
              <a:t>Vasut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2390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Device Tree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09" name="CustomShape 2"/>
          <p:cNvSpPr/>
          <p:nvPr/>
        </p:nvSpPr>
        <p:spPr>
          <a:xfrm>
            <a:off x="405720" y="691560"/>
            <a:ext cx="8231400" cy="543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1280">
              <a:lnSpc>
                <a:spcPct val="100000"/>
              </a:lnSpc>
              <a:spcBef>
                <a:spcPts val="901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Data structure describing hardware</a:t>
            </a:r>
            <a:endParaRPr lang="en-US" sz="2400" b="0" strike="noStrike" spc="-1" dirty="0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901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Usually passed to OS to provide information about HW topology where it cannot be detected/probed</a:t>
            </a:r>
            <a:endParaRPr lang="en-US" sz="2400" b="0" strike="noStrike" spc="-1" dirty="0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901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Tree, made of named nodes and properties</a:t>
            </a:r>
            <a:endParaRPr lang="en-US" sz="2400" b="0" strike="noStrike" spc="-1" dirty="0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901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Nodes can contain other nodes and properties</a:t>
            </a:r>
            <a:endParaRPr lang="en-US" sz="2400" b="0" strike="noStrike" spc="-1" dirty="0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901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Properties are a name-value pair</a:t>
            </a:r>
            <a:endParaRPr lang="en-US" sz="2400" b="0" strike="noStrike" spc="-1" dirty="0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901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See https://en.wikipedia.org/wiki/Device_tree</a:t>
            </a:r>
            <a:endParaRPr lang="en-US" sz="2400" b="0" strike="noStrike" spc="-1" dirty="0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901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DT can contain cycles by means of </a:t>
            </a:r>
            <a:r>
              <a:rPr lang="en-US" sz="2400" b="1" strike="noStrike" spc="-1" dirty="0" err="1">
                <a:solidFill>
                  <a:srgbClr val="37424A"/>
                </a:solidFill>
                <a:latin typeface="Arial"/>
                <a:ea typeface="ＭＳ Ｐゴシック"/>
              </a:rPr>
              <a:t>phandles</a:t>
            </a:r>
            <a:endParaRPr lang="en-US" sz="2400" b="0" strike="noStrike" spc="-1" dirty="0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901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 dirty="0" err="1">
                <a:solidFill>
                  <a:srgbClr val="37424A"/>
                </a:solidFill>
                <a:latin typeface="Arial"/>
                <a:ea typeface="ＭＳ Ｐゴシック"/>
              </a:rPr>
              <a:t>phandles</a:t>
            </a:r>
            <a:r>
              <a:rPr lang="en-US" sz="2400" b="1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 provide simple references to device definitions (e.g. “</a:t>
            </a:r>
            <a:r>
              <a:rPr lang="en-US" sz="2400" b="0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&lt;&amp;L2&gt;” = level 2 cache definition)</a:t>
            </a:r>
            <a:endParaRPr lang="en-US" sz="2400" b="0" strike="noStrike" spc="-1" dirty="0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901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 dirty="0" err="1">
                <a:solidFill>
                  <a:srgbClr val="37424A"/>
                </a:solidFill>
                <a:latin typeface="Arial"/>
                <a:ea typeface="ＭＳ Ｐゴシック"/>
              </a:rPr>
              <a:t>phandles</a:t>
            </a:r>
            <a:r>
              <a:rPr lang="en-US" sz="2400" b="1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 can be used to reference objects in different trees (e.g. use that predefined cache type)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endParaRPr lang="en-US" sz="2400" b="0" strike="noStrike" spc="-1" dirty="0">
              <a:latin typeface="Arial"/>
            </a:endParaRPr>
          </a:p>
        </p:txBody>
      </p:sp>
      <p:sp>
        <p:nvSpPr>
          <p:cNvPr id="410" name="TextShape 3"/>
          <p:cNvSpPr txBox="1"/>
          <p:nvPr/>
        </p:nvSpPr>
        <p:spPr>
          <a:xfrm>
            <a:off x="453960" y="40932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 dirty="0">
                <a:solidFill>
                  <a:srgbClr val="0098DB"/>
                </a:solidFill>
                <a:latin typeface="Arial"/>
                <a:ea typeface="ＭＳ Ｐゴシック"/>
              </a:rPr>
              <a:t>The Device Tree</a:t>
            </a:r>
            <a:endParaRPr lang="en-US" sz="2600" b="0" strike="noStrike" spc="-1" dirty="0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86724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Device Tree Example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12" name="CustomShape 2"/>
          <p:cNvSpPr/>
          <p:nvPr/>
        </p:nvSpPr>
        <p:spPr>
          <a:xfrm>
            <a:off x="405720" y="774000"/>
            <a:ext cx="8231400" cy="506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1280">
              <a:lnSpc>
                <a:spcPct val="100000"/>
              </a:lnSpc>
              <a:spcBef>
                <a:spcPts val="901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arch/arm/boot/dts/arm-realview-eb-a9mp.dts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413" name="CustomShape 3"/>
          <p:cNvSpPr/>
          <p:nvPr/>
        </p:nvSpPr>
        <p:spPr>
          <a:xfrm>
            <a:off x="732240" y="1227600"/>
            <a:ext cx="7983360" cy="475092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/dts-v1/;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#include "</a:t>
            </a:r>
            <a:r>
              <a:rPr lang="en-US" sz="1600" b="0" strike="noStrike" spc="-1">
                <a:solidFill>
                  <a:srgbClr val="0071C5"/>
                </a:solidFill>
                <a:latin typeface="Courier New"/>
                <a:ea typeface="ＭＳ Ｐゴシック"/>
              </a:rPr>
              <a:t>arm-realview-eb-mp.dtsi</a:t>
            </a: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/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model = "ARM RealView EB Cortex A9 MPCore";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[...]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cpus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#address-cells = &lt;1&gt;;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#size-cells = &lt;0&gt;;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enable-method = "arm,realview-smp";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A9_0: cpu@</a:t>
            </a:r>
            <a:r>
              <a:rPr lang="en-US" sz="1600" b="0" strike="noStrike" spc="-1">
                <a:solidFill>
                  <a:srgbClr val="0071C5"/>
                </a:solidFill>
                <a:latin typeface="Courier New"/>
                <a:ea typeface="ＭＳ Ｐゴシック"/>
              </a:rPr>
              <a:t>0</a:t>
            </a: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device_type = "cpu";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compatible = "</a:t>
            </a:r>
            <a:r>
              <a:rPr lang="en-US" sz="1600" b="0" strike="noStrike" spc="-1">
                <a:solidFill>
                  <a:srgbClr val="0071C5"/>
                </a:solidFill>
                <a:latin typeface="Courier New"/>
                <a:ea typeface="ＭＳ Ｐゴシック"/>
              </a:rPr>
              <a:t>arm,cortex-a9</a:t>
            </a: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reg = </a:t>
            </a:r>
            <a:r>
              <a:rPr lang="en-US" sz="1600" b="0" strike="noStrike" spc="-1">
                <a:solidFill>
                  <a:srgbClr val="0071C5"/>
                </a:solidFill>
                <a:latin typeface="Courier New"/>
                <a:ea typeface="ＭＳ Ｐゴシック"/>
              </a:rPr>
              <a:t>&lt;0&gt;</a:t>
            </a: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next-level-cache = &lt;</a:t>
            </a:r>
            <a:r>
              <a:rPr lang="en-US" sz="1600" b="0" strike="noStrike" spc="-1">
                <a:solidFill>
                  <a:srgbClr val="0071C5"/>
                </a:solidFill>
                <a:latin typeface="Courier New"/>
                <a:ea typeface="ＭＳ Ｐゴシック"/>
              </a:rPr>
              <a:t>&amp;L2</a:t>
            </a: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&gt;;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};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[...]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&amp;pmu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interrupt-affinity = </a:t>
            </a:r>
            <a:r>
              <a:rPr lang="en-US" sz="1600" b="0" strike="noStrike" spc="-1">
                <a:solidFill>
                  <a:srgbClr val="0071C5"/>
                </a:solidFill>
                <a:latin typeface="Courier New"/>
                <a:ea typeface="ＭＳ Ｐゴシック"/>
              </a:rPr>
              <a:t>&lt;&amp;A9_0&gt;, &lt;&amp;A9_1&gt;, &lt;&amp;A9_2&gt;, &lt;&amp;A9_3&gt;</a:t>
            </a: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};	};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14" name="CustomShape 4"/>
          <p:cNvSpPr/>
          <p:nvPr/>
        </p:nvSpPr>
        <p:spPr>
          <a:xfrm>
            <a:off x="5925960" y="1389240"/>
            <a:ext cx="2395080" cy="344160"/>
          </a:xfrm>
          <a:prstGeom prst="borderCallout1">
            <a:avLst>
              <a:gd name="adj1" fmla="val 18750"/>
              <a:gd name="adj2" fmla="val -8333"/>
              <a:gd name="adj3" fmla="val 54167"/>
              <a:gd name="adj4" fmla="val -37113"/>
            </a:avLst>
          </a:prstGeom>
          <a:solidFill>
            <a:srgbClr val="C5EDFF"/>
          </a:solidFill>
          <a:ln w="3240">
            <a:solidFill>
              <a:srgbClr val="3742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Neo Sans Intel"/>
                <a:ea typeface="ＭＳ Ｐゴシック"/>
              </a:rPr>
              <a:t>C-like inheritance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15" name="CustomShape 5"/>
          <p:cNvSpPr/>
          <p:nvPr/>
        </p:nvSpPr>
        <p:spPr>
          <a:xfrm flipH="1">
            <a:off x="3414240" y="4818960"/>
            <a:ext cx="2161080" cy="301680"/>
          </a:xfrm>
          <a:prstGeom prst="borderCallout1">
            <a:avLst>
              <a:gd name="adj1" fmla="val 18750"/>
              <a:gd name="adj2" fmla="val -8333"/>
              <a:gd name="adj3" fmla="val -37763"/>
              <a:gd name="adj4" fmla="val -33097"/>
            </a:avLst>
          </a:prstGeom>
          <a:solidFill>
            <a:srgbClr val="C5EDFF"/>
          </a:solidFill>
          <a:ln w="3240">
            <a:solidFill>
              <a:srgbClr val="3742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Neo Sans Intel"/>
                <a:ea typeface="ＭＳ Ｐゴシック"/>
              </a:rPr>
              <a:t>pHandles (“&amp;”)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16" name="CustomShape 6"/>
          <p:cNvSpPr/>
          <p:nvPr/>
        </p:nvSpPr>
        <p:spPr>
          <a:xfrm flipH="1">
            <a:off x="1065600" y="3979800"/>
            <a:ext cx="1951920" cy="301680"/>
          </a:xfrm>
          <a:prstGeom prst="borderCallout1">
            <a:avLst>
              <a:gd name="adj1" fmla="val 18750"/>
              <a:gd name="adj2" fmla="val -8333"/>
              <a:gd name="adj3" fmla="val -88899"/>
              <a:gd name="adj4" fmla="val -49980"/>
            </a:avLst>
          </a:prstGeom>
          <a:solidFill>
            <a:srgbClr val="C5EDFF"/>
          </a:solidFill>
          <a:ln w="3240">
            <a:solidFill>
              <a:srgbClr val="3742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Neo Sans Intel"/>
                <a:ea typeface="ＭＳ Ｐゴシック"/>
              </a:rPr>
              <a:t>Instance = reg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98665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Problem – Variable hardware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18" name="CustomShape 2"/>
          <p:cNvSpPr/>
          <p:nvPr/>
        </p:nvSpPr>
        <p:spPr>
          <a:xfrm>
            <a:off x="427680" y="831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DT started on big machines</a:t>
            </a:r>
            <a:endParaRPr lang="en-US" sz="2000" b="0" strike="noStrike" spc="-1">
              <a:latin typeface="Arial"/>
            </a:endParaRPr>
          </a:p>
          <a:p>
            <a:pPr marL="432000" lvl="1" indent="-21528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Hardware was mostly static</a:t>
            </a:r>
            <a:endParaRPr lang="en-US" sz="2000" b="0" strike="noStrike" spc="-1">
              <a:latin typeface="Arial"/>
            </a:endParaRPr>
          </a:p>
          <a:p>
            <a:pPr marL="432000" lvl="1" indent="-21528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DT was baked into ROM, optionally modified by bootloader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DT was good, so it spread</a:t>
            </a:r>
            <a:endParaRPr lang="en-US" sz="2000" b="0" strike="noStrike" spc="-1">
              <a:latin typeface="Arial"/>
            </a:endParaRPr>
          </a:p>
          <a:p>
            <a:pPr marL="432000" lvl="1" indent="-21528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First PPC, embedded PPC, then ARM …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There always was slightly variable hardware</a:t>
            </a:r>
            <a:endParaRPr lang="en-US" sz="2000" b="0" strike="noStrike" spc="-1">
              <a:latin typeface="Arial"/>
            </a:endParaRPr>
          </a:p>
          <a:p>
            <a:pPr marL="432000" lvl="1" indent="-21528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Solved by patching DT in bootloader</a:t>
            </a:r>
            <a:endParaRPr lang="en-US" sz="2000" b="0" strike="noStrike" spc="-1">
              <a:latin typeface="Arial"/>
            </a:endParaRPr>
          </a:p>
          <a:p>
            <a:pPr marL="432000" lvl="1" indent="-21528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Solved by carrying multiple DTs</a:t>
            </a:r>
            <a:endParaRPr lang="en-US" sz="2000" b="0" strike="noStrike" spc="-1">
              <a:latin typeface="Arial"/>
            </a:endParaRPr>
          </a:p>
          <a:p>
            <a:pPr marL="432000" lvl="1" indent="-21528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Solved by co-operation of board files and DT</a:t>
            </a:r>
            <a:endParaRPr lang="en-US" sz="2000" b="0" strike="noStrike" spc="-1">
              <a:latin typeface="Arial"/>
            </a:endParaRPr>
          </a:p>
          <a:p>
            <a:pPr marL="432000" lvl="1" indent="-21528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^ all that does not scale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19" name="TextShape 3"/>
          <p:cNvSpPr txBox="1"/>
          <p:nvPr/>
        </p:nvSpPr>
        <p:spPr>
          <a:xfrm>
            <a:off x="453960" y="40968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A bit of DT history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05605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Problem – Variable hardware – 201x edition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21" name="CustomShape 2"/>
          <p:cNvSpPr/>
          <p:nvPr/>
        </p:nvSpPr>
        <p:spPr>
          <a:xfrm>
            <a:off x="427680" y="831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Come 201x, variable cardware became easy to make:</a:t>
            </a:r>
            <a:endParaRPr lang="en-US" sz="2400" b="0" strike="noStrike" spc="-1">
              <a:latin typeface="Arial"/>
            </a:endParaRPr>
          </a:p>
          <a:p>
            <a:pPr marL="432000" lvl="1" indent="-21528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Cheap devkits with hats, lures, capes, …</a:t>
            </a:r>
            <a:endParaRPr lang="en-US" sz="2000" b="0" strike="noStrike" spc="-1">
              <a:latin typeface="Arial"/>
            </a:endParaRPr>
          </a:p>
          <a:p>
            <a:pPr marL="432000" lvl="1" indent="-21528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FPGAs and SoC+FPGAs became commonplace …</a:t>
            </a:r>
            <a:endParaRPr lang="en-US" sz="2000" b="0" strike="noStrike" spc="-1">
              <a:latin typeface="Arial"/>
            </a:endParaRPr>
          </a:p>
          <a:p>
            <a:pPr marL="432000" lvl="1" indent="-21528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=&gt; Combinatorial explosion of possible HW configurations</a:t>
            </a:r>
            <a:r>
              <a:t/>
            </a:r>
            <a:br/>
            <a:r>
              <a:rPr lang="en-US" sz="2000" b="0" strike="noStrike" spc="-1">
                <a:solidFill>
                  <a:srgbClr val="414141"/>
                </a:solidFill>
                <a:latin typeface="Arial"/>
              </a:rPr>
              <a:t> 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Solution retaining developers’ sanity</a:t>
            </a:r>
            <a:endParaRPr lang="en-US" sz="2400" b="0" strike="noStrike" spc="-1">
              <a:latin typeface="Arial"/>
            </a:endParaRPr>
          </a:p>
          <a:p>
            <a:pPr marL="432000" lvl="1" indent="-21528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Describe only the piece of HW that is being added</a:t>
            </a:r>
            <a:endParaRPr lang="en-US" sz="2000" b="0" strike="noStrike" spc="-1">
              <a:latin typeface="Arial"/>
            </a:endParaRPr>
          </a:p>
          <a:p>
            <a:pPr marL="432000" lvl="1" indent="-21528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Combine these descriptions to create a DT for the system</a:t>
            </a:r>
            <a:endParaRPr lang="en-US" sz="2000" b="0" strike="noStrike" spc="-1">
              <a:latin typeface="Arial"/>
            </a:endParaRPr>
          </a:p>
          <a:p>
            <a:pPr marL="432000" lvl="1" indent="-21528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Enter DT overlays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22" name="TextShape 3"/>
          <p:cNvSpPr txBox="1"/>
          <p:nvPr/>
        </p:nvSpPr>
        <p:spPr>
          <a:xfrm>
            <a:off x="453960" y="41004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 today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85624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Device Tree Overlays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24" name="CustomShape 2"/>
          <p:cNvSpPr/>
          <p:nvPr/>
        </p:nvSpPr>
        <p:spPr>
          <a:xfrm>
            <a:off x="427680" y="759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1280">
              <a:lnSpc>
                <a:spcPct val="100000"/>
              </a:lnSpc>
              <a:spcBef>
                <a:spcPts val="935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DT: Data structure describing hardware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935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DTO: necessary change(s) to the DT to support particular feature</a:t>
            </a:r>
            <a:endParaRPr lang="en-US" sz="2000" b="0" strike="noStrike" spc="-1">
              <a:latin typeface="Arial"/>
            </a:endParaRPr>
          </a:p>
          <a:p>
            <a:pPr marL="432000" lvl="1" indent="-215280">
              <a:lnSpc>
                <a:spcPct val="100000"/>
              </a:lnSpc>
              <a:spcBef>
                <a:spcPts val="93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Example: an expansion board, a hardware quirk,...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935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Example DTO:  vendor=‘hello’, devicetype=‘dto’ (no magic)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25" name="CustomShape 3"/>
          <p:cNvSpPr/>
          <p:nvPr/>
        </p:nvSpPr>
        <p:spPr>
          <a:xfrm>
            <a:off x="732240" y="2421000"/>
            <a:ext cx="7983360" cy="368208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/dts-v1/;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/plugin/;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/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#address-cells = &lt;1&gt;;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#size-cells = &lt;0&gt;;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</a:t>
            </a:r>
            <a:r>
              <a:rPr lang="en-US" sz="1600" b="0" strike="noStrike" spc="-1">
                <a:solidFill>
                  <a:srgbClr val="F37021"/>
                </a:solidFill>
                <a:latin typeface="Courier New"/>
                <a:ea typeface="ＭＳ Ｐゴシック"/>
              </a:rPr>
              <a:t>fragment</a:t>
            </a: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@0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reg = &lt;0&gt;;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target-path = </a:t>
            </a:r>
            <a:r>
              <a:rPr lang="en-US" sz="1600" b="1" strike="noStrike" spc="-1">
                <a:solidFill>
                  <a:srgbClr val="0071C5"/>
                </a:solidFill>
                <a:latin typeface="Courier New"/>
                <a:ea typeface="ＭＳ Ｐゴシック"/>
              </a:rPr>
              <a:t>"/"</a:t>
            </a: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</a:t>
            </a:r>
            <a:r>
              <a:rPr lang="en-US" sz="1600" b="0" strike="noStrike" spc="-1">
                <a:solidFill>
                  <a:srgbClr val="F37021"/>
                </a:solidFill>
                <a:latin typeface="Courier New"/>
                <a:ea typeface="ＭＳ Ｐゴシック"/>
              </a:rPr>
              <a:t>__overlay__</a:t>
            </a: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#address-cells = &lt;1&gt;;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#size-cells = &lt;0&gt;;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hello@0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        compatible = "</a:t>
            </a:r>
            <a:r>
              <a:rPr lang="en-US" sz="1600" b="1" strike="noStrike" spc="-1">
                <a:solidFill>
                  <a:srgbClr val="0071C5"/>
                </a:solidFill>
                <a:latin typeface="Courier New"/>
                <a:ea typeface="ＭＳ Ｐゴシック"/>
              </a:rPr>
              <a:t>hello,dto</a:t>
            </a: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        reg = &lt;0&gt;;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};      };      };      };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26" name="CustomShape 4"/>
          <p:cNvSpPr/>
          <p:nvPr/>
        </p:nvSpPr>
        <p:spPr>
          <a:xfrm>
            <a:off x="5925960" y="2873880"/>
            <a:ext cx="2268000" cy="344160"/>
          </a:xfrm>
          <a:prstGeom prst="borderCallout1">
            <a:avLst>
              <a:gd name="adj1" fmla="val 18750"/>
              <a:gd name="adj2" fmla="val -8333"/>
              <a:gd name="adj3" fmla="val 364512"/>
              <a:gd name="adj4" fmla="val -49155"/>
            </a:avLst>
          </a:prstGeom>
          <a:solidFill>
            <a:srgbClr val="C5EDFF"/>
          </a:solidFill>
          <a:ln w="3240">
            <a:solidFill>
              <a:srgbClr val="3742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Neo Sans Intel"/>
                <a:ea typeface="ＭＳ Ｐゴシック"/>
              </a:rPr>
              <a:t>Ovelay at DT root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27" name="CustomShape 5"/>
          <p:cNvSpPr/>
          <p:nvPr/>
        </p:nvSpPr>
        <p:spPr>
          <a:xfrm>
            <a:off x="6385320" y="3835800"/>
            <a:ext cx="2268000" cy="842760"/>
          </a:xfrm>
          <a:prstGeom prst="borderCallout1">
            <a:avLst>
              <a:gd name="adj1" fmla="val 106074"/>
              <a:gd name="adj2" fmla="val 51876"/>
              <a:gd name="adj3" fmla="val 176063"/>
              <a:gd name="adj4" fmla="val 28855"/>
            </a:avLst>
          </a:prstGeom>
          <a:solidFill>
            <a:srgbClr val="C5EDFF"/>
          </a:solidFill>
          <a:ln w="3240">
            <a:solidFill>
              <a:srgbClr val="3742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Neo Sans Intel"/>
                <a:ea typeface="ＭＳ Ｐゴシック"/>
              </a:rPr>
              <a:t>Must match 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Neo Sans Intel"/>
                <a:ea typeface="ＭＳ Ｐゴシック"/>
              </a:rPr>
              <a:t>kernel module’s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Neo Sans Intel"/>
                <a:ea typeface="ＭＳ Ｐゴシック"/>
              </a:rPr>
              <a:t>compatibilty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28" name="TextShape 6"/>
          <p:cNvSpPr txBox="1"/>
          <p:nvPr/>
        </p:nvSpPr>
        <p:spPr>
          <a:xfrm>
            <a:off x="448920" y="41040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 dirty="0">
                <a:solidFill>
                  <a:srgbClr val="0098DB"/>
                </a:solidFill>
                <a:latin typeface="Arial"/>
                <a:ea typeface="ＭＳ Ｐゴシック"/>
              </a:rPr>
              <a:t>Simple DTO structure</a:t>
            </a:r>
            <a:endParaRPr lang="en-US" sz="2600" b="0" strike="noStrike" spc="-1" dirty="0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47800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FYI: How class project was </a:t>
            </a:r>
            <a:r>
              <a:rPr lang="en-US" dirty="0">
                <a:latin typeface="Arial" charset="0"/>
              </a:rPr>
              <a:t>prepared (1/2)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43765" y="941033"/>
            <a:ext cx="8233186" cy="497745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254000" y="930467"/>
            <a:ext cx="8737599" cy="516691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headEnd type="none" w="sm" len="sm"/>
            <a:tailEnd type="none" w="sm" len="sm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endParaRPr lang="en-US" sz="16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cd /scratch</a:t>
            </a:r>
            <a:endParaRPr lang="en-US" sz="16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clone -b 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sumo git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git.yoctoproject.org/poky.git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cd poky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i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bash                                        # </a:t>
            </a:r>
            <a:r>
              <a:rPr lang="en-US" sz="1600" b="1" i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 up local shell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# Prepare the project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./scratch/poky/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oe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-build-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env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build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echo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"MACHINE = \"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qemuarm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\""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local.conf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echo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"SSTATE_DIR = \"/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scratch/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sstate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-cache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\"" &gt;&gt;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local.conf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echo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"DL_DIR = \"/scratch/downloads\"" &gt;&gt;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local.conf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echo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IMAGE_INSTALL_append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\"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gdbserver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openssh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libstdc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curl \""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conf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local.conf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b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# Build the project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bitbake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core-image-base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endParaRPr lang="en-US" sz="1600" b="1" i="1" dirty="0" smtClean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0971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Advanced DTO example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30" name="CustomShape 2"/>
          <p:cNvSpPr/>
          <p:nvPr/>
        </p:nvSpPr>
        <p:spPr>
          <a:xfrm>
            <a:off x="575280" y="950400"/>
            <a:ext cx="7983360" cy="518328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/dts-v1/;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/plugin/;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[...]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fragment@2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reg = &lt;2&gt;;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target-path = "/soc/</a:t>
            </a:r>
            <a:r>
              <a:rPr lang="en-US" sz="1600" b="1" strike="noStrike" spc="-1">
                <a:solidFill>
                  <a:srgbClr val="0071C5"/>
                </a:solidFill>
                <a:latin typeface="Courier New"/>
                <a:ea typeface="ＭＳ Ｐゴシック"/>
              </a:rPr>
              <a:t>usb</a:t>
            </a: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@ffb40000";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__overlay__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[...]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status = "</a:t>
            </a:r>
            <a:r>
              <a:rPr lang="en-US" sz="1600" b="1" strike="noStrike" spc="-1">
                <a:solidFill>
                  <a:srgbClr val="0071C5"/>
                </a:solidFill>
                <a:latin typeface="Courier New"/>
                <a:ea typeface="ＭＳ Ｐゴシック"/>
              </a:rPr>
              <a:t>okay</a:t>
            </a: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};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};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fragment@3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reg = &lt;3&gt;;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target = &lt;&amp;gmac1&gt;; /* phandle */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__overlay__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[...]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status = "</a:t>
            </a:r>
            <a:r>
              <a:rPr lang="en-US" sz="1600" b="1" strike="noStrike" spc="-1">
                <a:solidFill>
                  <a:srgbClr val="0071C5"/>
                </a:solidFill>
                <a:latin typeface="Courier New"/>
                <a:ea typeface="ＭＳ Ｐゴシック"/>
              </a:rPr>
              <a:t>okay</a:t>
            </a: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phy-mode = "</a:t>
            </a:r>
            <a:r>
              <a:rPr lang="en-US" sz="1600" b="1" strike="noStrike" spc="-1">
                <a:solidFill>
                  <a:srgbClr val="0071C5"/>
                </a:solidFill>
                <a:latin typeface="Courier New"/>
                <a:ea typeface="ＭＳ Ｐゴシック"/>
              </a:rPr>
              <a:t>gmii</a:t>
            </a: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};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};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31" name="CustomShape 3"/>
          <p:cNvSpPr/>
          <p:nvPr/>
        </p:nvSpPr>
        <p:spPr>
          <a:xfrm>
            <a:off x="405720" y="545400"/>
            <a:ext cx="8231400" cy="558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1280">
              <a:lnSpc>
                <a:spcPct val="100000"/>
              </a:lnSpc>
              <a:spcBef>
                <a:spcPts val="901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Enable USB port, ETH port (over “gmii” channel)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432" name="CustomShape 4"/>
          <p:cNvSpPr/>
          <p:nvPr/>
        </p:nvSpPr>
        <p:spPr>
          <a:xfrm>
            <a:off x="5925960" y="1296000"/>
            <a:ext cx="2268000" cy="344160"/>
          </a:xfrm>
          <a:prstGeom prst="borderCallout1">
            <a:avLst>
              <a:gd name="adj1" fmla="val 18750"/>
              <a:gd name="adj2" fmla="val -8333"/>
              <a:gd name="adj3" fmla="val 247270"/>
              <a:gd name="adj4" fmla="val -30307"/>
            </a:avLst>
          </a:prstGeom>
          <a:solidFill>
            <a:srgbClr val="C5EDFF"/>
          </a:solidFill>
          <a:ln w="3240">
            <a:solidFill>
              <a:srgbClr val="3742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Neo Sans Intel"/>
                <a:ea typeface="ＭＳ Ｐゴシック"/>
              </a:rPr>
              <a:t>Enable this USB port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33" name="CustomShape 5"/>
          <p:cNvSpPr/>
          <p:nvPr/>
        </p:nvSpPr>
        <p:spPr>
          <a:xfrm>
            <a:off x="4768920" y="3339720"/>
            <a:ext cx="3626640" cy="958680"/>
          </a:xfrm>
          <a:prstGeom prst="borderCallout1">
            <a:avLst>
              <a:gd name="adj1" fmla="val 107897"/>
              <a:gd name="adj2" fmla="val 51256"/>
              <a:gd name="adj3" fmla="val 190315"/>
              <a:gd name="adj4" fmla="val 26008"/>
            </a:avLst>
          </a:prstGeom>
          <a:solidFill>
            <a:srgbClr val="C5EDFF"/>
          </a:solidFill>
          <a:ln w="3240">
            <a:solidFill>
              <a:srgbClr val="3742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Neo Sans Intel"/>
                <a:ea typeface="ＭＳ Ｐゴシック"/>
              </a:rPr>
              <a:t>Enable this Ethernet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Neo Sans Intel"/>
                <a:ea typeface="ＭＳ Ｐゴシック"/>
              </a:rPr>
              <a:t>port, use  “</a:t>
            </a:r>
            <a:r>
              <a:rPr lang="en-US" sz="1800" b="1" strike="noStrike" spc="-1">
                <a:solidFill>
                  <a:srgbClr val="37424A"/>
                </a:solidFill>
                <a:latin typeface="Arial"/>
                <a:ea typeface="ＭＳ Ｐゴシック"/>
              </a:rPr>
              <a:t>gigabit 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Arial"/>
                <a:ea typeface="ＭＳ Ｐゴシック"/>
              </a:rPr>
              <a:t>media-independent interface</a:t>
            </a:r>
            <a:r>
              <a:rPr lang="en-US" sz="1800" b="1" strike="noStrike" spc="-1">
                <a:solidFill>
                  <a:srgbClr val="37424A"/>
                </a:solidFill>
                <a:latin typeface="Neo Sans Intel"/>
                <a:ea typeface="ＭＳ Ｐゴシック"/>
              </a:rPr>
              <a:t>”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29872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35" name="CustomShape 2"/>
          <p:cNvSpPr/>
          <p:nvPr/>
        </p:nvSpPr>
        <p:spPr>
          <a:xfrm>
            <a:off x="427680" y="831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t/>
            </a:r>
            <a:br/>
            <a:endParaRPr lang="en-US" sz="1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Use pre-prepared meta-dto-microdemo layer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meta-dto-demo contains:</a:t>
            </a:r>
            <a:endParaRPr lang="en-US" sz="2000" b="0" strike="noStrike" spc="-1">
              <a:latin typeface="Arial"/>
            </a:endParaRPr>
          </a:p>
          <a:p>
            <a:pPr marL="1296000" lvl="2" indent="-28656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Kernel patch with DTO loader with ConfigFS interface</a:t>
            </a:r>
            <a:endParaRPr lang="en-US" sz="2000" b="0" strike="noStrike" spc="-1">
              <a:latin typeface="Arial"/>
            </a:endParaRPr>
          </a:p>
          <a:p>
            <a:pPr marL="1296000" lvl="2" indent="-28656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Kernel config fragment to enable the DTO and loader</a:t>
            </a:r>
            <a:endParaRPr lang="en-US" sz="2000" b="0" strike="noStrike" spc="-1">
              <a:latin typeface="Arial"/>
            </a:endParaRPr>
          </a:p>
          <a:p>
            <a:pPr marL="1296000" lvl="2" indent="-28656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Demo module</a:t>
            </a:r>
            <a:endParaRPr lang="en-US" sz="2000" b="0" strike="noStrike" spc="-1">
              <a:latin typeface="Arial"/>
            </a:endParaRPr>
          </a:p>
          <a:p>
            <a:pPr marL="1296000" lvl="2" indent="-28656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Demo DTO source ( hello-dto.dts )</a:t>
            </a:r>
            <a:endParaRPr lang="en-US" sz="2000" b="0" strike="noStrike" spc="-1">
              <a:latin typeface="Arial"/>
            </a:endParaRPr>
          </a:p>
          <a:p>
            <a:pPr marL="1296000" lvl="2" indent="-28656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core-image-dto-microdemo derivative from</a:t>
            </a:r>
            <a:r>
              <a:t/>
            </a:r>
            <a:br/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core-image-minimal with added DTO examples and DTC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36" name="TextShape 3"/>
          <p:cNvSpPr txBox="1"/>
          <p:nvPr/>
        </p:nvSpPr>
        <p:spPr>
          <a:xfrm>
            <a:off x="448920" y="4107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Practical part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07474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Example Layer Tree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38" name="CustomShape 2"/>
          <p:cNvSpPr/>
          <p:nvPr/>
        </p:nvSpPr>
        <p:spPr>
          <a:xfrm>
            <a:off x="448200" y="539280"/>
            <a:ext cx="8231400" cy="564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\-- meta-dto-microdemo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|-- conf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|   \-- layer.conf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|-- recipes-core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|   \-- images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|       \-- core-image-dto-microdemo.bb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\-- recipes-kernel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    |-- hello-dto-dto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    |   |-- files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    |   |   \-- hello-dto.dts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    |   \-- hello-dto-dto_0.1.bb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    |-- hello-dto-mod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    |   |-- files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    |   |   |-- COPYING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    |   |   |-- hello-dto.c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    |   |   \-- Makefile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    |   \-- hello-dto-mod_0.1.bb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    \-- linux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        |-- files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        |   |-- 0001-ARM-dts-Compile-the-DTS-with-symbols-enabled.patch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        |   |-- 0002-OF-DT-Overlay-configfs-interface-v7.patch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        |   \-- enable-dtos.cfg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        \-- linux-yocto_4.12.bbappend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39" name="CustomShape 3"/>
          <p:cNvSpPr/>
          <p:nvPr/>
        </p:nvSpPr>
        <p:spPr>
          <a:xfrm>
            <a:off x="4025880" y="539280"/>
            <a:ext cx="4806000" cy="312840"/>
          </a:xfrm>
          <a:prstGeom prst="borderCallout1">
            <a:avLst>
              <a:gd name="adj1" fmla="val 61185"/>
              <a:gd name="adj2" fmla="val -1726"/>
              <a:gd name="adj3" fmla="val 394088"/>
              <a:gd name="adj4" fmla="val -28279"/>
            </a:avLst>
          </a:prstGeom>
          <a:solidFill>
            <a:srgbClr val="C5EDFF"/>
          </a:solidFill>
          <a:ln w="3240">
            <a:solidFill>
              <a:srgbClr val="3742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71C5"/>
                </a:solidFill>
                <a:latin typeface="Neo Sans Intel"/>
                <a:ea typeface="ＭＳ Ｐゴシック"/>
              </a:rPr>
              <a:t>" dtc hello-dto-mod hello-dto-dto "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40" name="CustomShape 4"/>
          <p:cNvSpPr/>
          <p:nvPr/>
        </p:nvSpPr>
        <p:spPr>
          <a:xfrm>
            <a:off x="3568680" y="1240920"/>
            <a:ext cx="5263200" cy="312840"/>
          </a:xfrm>
          <a:prstGeom prst="borderCallout1">
            <a:avLst>
              <a:gd name="adj1" fmla="val 61185"/>
              <a:gd name="adj2" fmla="val -1726"/>
              <a:gd name="adj3" fmla="val 552251"/>
              <a:gd name="adj4" fmla="val -16013"/>
            </a:avLst>
          </a:prstGeom>
          <a:solidFill>
            <a:srgbClr val="C5EDFF"/>
          </a:solidFill>
          <a:ln w="3240">
            <a:solidFill>
              <a:srgbClr val="3742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71C5"/>
                </a:solidFill>
                <a:latin typeface="Neo Sans Intel"/>
                <a:ea typeface="ＭＳ Ｐゴシック"/>
              </a:rPr>
              <a:t>“install -m 0644 *.dts ${D}/lib/firmware/dto/”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41" name="CustomShape 5"/>
          <p:cNvSpPr/>
          <p:nvPr/>
        </p:nvSpPr>
        <p:spPr>
          <a:xfrm>
            <a:off x="3720960" y="2146320"/>
            <a:ext cx="5110920" cy="418680"/>
          </a:xfrm>
          <a:prstGeom prst="borderCallout1">
            <a:avLst>
              <a:gd name="adj1" fmla="val 61185"/>
              <a:gd name="adj2" fmla="val -1726"/>
              <a:gd name="adj3" fmla="val 423621"/>
              <a:gd name="adj4" fmla="val -22583"/>
            </a:avLst>
          </a:prstGeom>
          <a:solidFill>
            <a:srgbClr val="C5EDFF"/>
          </a:solidFill>
          <a:ln w="3240">
            <a:solidFill>
              <a:srgbClr val="3742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71C5"/>
                </a:solidFill>
                <a:latin typeface="Neo Sans Intel"/>
                <a:ea typeface="ＭＳ Ｐゴシック"/>
              </a:rPr>
              <a:t>Debug messages for module load, remove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42" name="CustomShape 6"/>
          <p:cNvSpPr/>
          <p:nvPr/>
        </p:nvSpPr>
        <p:spPr>
          <a:xfrm>
            <a:off x="4286160" y="3345840"/>
            <a:ext cx="4545720" cy="312840"/>
          </a:xfrm>
          <a:prstGeom prst="borderCallout1">
            <a:avLst>
              <a:gd name="adj1" fmla="val 61185"/>
              <a:gd name="adj2" fmla="val -1726"/>
              <a:gd name="adj3" fmla="val 669858"/>
              <a:gd name="adj4" fmla="val -26864"/>
            </a:avLst>
          </a:prstGeom>
          <a:solidFill>
            <a:srgbClr val="C5EDFF"/>
          </a:solidFill>
          <a:ln w="3240">
            <a:solidFill>
              <a:srgbClr val="3742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71C5"/>
                </a:solidFill>
                <a:latin typeface="Neo Sans Intel"/>
                <a:ea typeface="ＭＳ Ｐゴシック"/>
              </a:rPr>
              <a:t>Patch in “overlay-configfs” (*)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43" name="CustomShape 7"/>
          <p:cNvSpPr/>
          <p:nvPr/>
        </p:nvSpPr>
        <p:spPr>
          <a:xfrm>
            <a:off x="4025880" y="2748240"/>
            <a:ext cx="4806000" cy="312840"/>
          </a:xfrm>
          <a:prstGeom prst="borderCallout1">
            <a:avLst>
              <a:gd name="adj1" fmla="val 61185"/>
              <a:gd name="adj2" fmla="val -1726"/>
              <a:gd name="adj3" fmla="val 734745"/>
              <a:gd name="adj4" fmla="val -29840"/>
            </a:avLst>
          </a:prstGeom>
          <a:solidFill>
            <a:srgbClr val="C5EDFF"/>
          </a:solidFill>
          <a:ln w="3240">
            <a:solidFill>
              <a:srgbClr val="3742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71C5"/>
                </a:solidFill>
                <a:latin typeface="Neo Sans Intel"/>
                <a:ea typeface="ＭＳ Ｐゴシック"/>
              </a:rPr>
              <a:t>“+DTC_FLAGS	:= -@”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44" name="CustomShape 8"/>
          <p:cNvSpPr/>
          <p:nvPr/>
        </p:nvSpPr>
        <p:spPr>
          <a:xfrm>
            <a:off x="4776120" y="4013280"/>
            <a:ext cx="4056120" cy="723600"/>
          </a:xfrm>
          <a:prstGeom prst="borderCallout1">
            <a:avLst>
              <a:gd name="adj1" fmla="val 61185"/>
              <a:gd name="adj2" fmla="val -1726"/>
              <a:gd name="adj3" fmla="val 246098"/>
              <a:gd name="adj4" fmla="val -29693"/>
            </a:avLst>
          </a:prstGeom>
          <a:solidFill>
            <a:srgbClr val="C5EDFF"/>
          </a:solidFill>
          <a:ln w="3240">
            <a:solidFill>
              <a:srgbClr val="3742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71C5"/>
                </a:solidFill>
                <a:latin typeface="Neo Sans Intel"/>
                <a:ea typeface="ＭＳ Ｐゴシック"/>
              </a:rPr>
              <a:t>CONFIG_OF_OVERLAY=y</a:t>
            </a:r>
            <a:endParaRPr lang="en-US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71C5"/>
                </a:solidFill>
                <a:latin typeface="Neo Sans Intel"/>
                <a:ea typeface="ＭＳ Ｐゴシック"/>
              </a:rPr>
              <a:t>CONFIG_OF_CONFIGFS=y</a:t>
            </a:r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75858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46" name="CustomShape 2"/>
          <p:cNvSpPr/>
          <p:nvPr/>
        </p:nvSpPr>
        <p:spPr>
          <a:xfrm>
            <a:off x="427680" y="255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1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37424A"/>
                </a:solidFill>
                <a:latin typeface="Arial"/>
                <a:ea typeface="ＭＳ Ｐゴシック"/>
              </a:rPr>
              <a:t>Add meta-dto-demo to bblayers.conf BBLAYERS: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Rebuild virtual/kernel and core-image-dto-microdemo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Adjust runqemu configuration for the ‘virt’ machine (hack)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447" name="CustomShape 3"/>
          <p:cNvSpPr/>
          <p:nvPr/>
        </p:nvSpPr>
        <p:spPr>
          <a:xfrm>
            <a:off x="453960" y="1230840"/>
            <a:ext cx="8422920" cy="132768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echo "BBLAYERS += \"/scratch/src/dto/meta-dto-microdemo\""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&gt;&gt; conf/bb_layers.conf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echo "MACHINE = \"qemuarm\"" &gt;&gt; conf/local.conf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echo "SSTATE_DIR = \"/scratch/sstate-cache\"" &gt;&gt; conf/local.conf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echo "DL_DIR = \"/scratch/downloads\"" &gt;&gt; conf/local.conf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</p:txBody>
      </p:sp>
      <p:sp>
        <p:nvSpPr>
          <p:cNvPr id="448" name="CustomShape 4"/>
          <p:cNvSpPr/>
          <p:nvPr/>
        </p:nvSpPr>
        <p:spPr>
          <a:xfrm>
            <a:off x="453960" y="3061800"/>
            <a:ext cx="8261640" cy="62028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bitbake -c cleansstate virtual/kernel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bitbake core-image-dto-microdemo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49" name="TextShape 5"/>
          <p:cNvSpPr txBox="1"/>
          <p:nvPr/>
        </p:nvSpPr>
        <p:spPr>
          <a:xfrm>
            <a:off x="448920" y="4107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Practical part – Apply DTO from running Linux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450" name="CustomShape 6"/>
          <p:cNvSpPr/>
          <p:nvPr/>
        </p:nvSpPr>
        <p:spPr>
          <a:xfrm>
            <a:off x="453960" y="4079880"/>
            <a:ext cx="8261640" cy="168084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sed -i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	-e "/^qb_machine/    s/.*/qb_machine = -machine virt/"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	-e "/^qb_dtb/        s/.*/qb_dtb = /"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	-e "/^qb_opt_append/ s/.*/qb_opt_append = -show-cursor/"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tmp/deploy/images/qemuarm/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core-image-dto-microdemo-qemuarm.qemuboot.conf</a:t>
            </a:r>
            <a:endParaRPr lang="en-US" sz="16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55650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52" name="CustomShape 2"/>
          <p:cNvSpPr/>
          <p:nvPr/>
        </p:nvSpPr>
        <p:spPr>
          <a:xfrm>
            <a:off x="427680" y="831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1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Start the new image in QEMU (</a:t>
            </a:r>
            <a:r>
              <a:rPr lang="en-US" sz="2000" b="0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login: </a:t>
            </a: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root, </a:t>
            </a:r>
            <a:r>
              <a:rPr lang="en-US" sz="2000" b="0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no password</a:t>
            </a: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(</a:t>
            </a:r>
            <a:r>
              <a:rPr lang="en-US" sz="1600" b="1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CTRL-A x </a:t>
            </a:r>
            <a:r>
              <a:rPr lang="en-US" sz="1600" b="0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to quit QEMU</a:t>
            </a: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453" name="CustomShape 3"/>
          <p:cNvSpPr/>
          <p:nvPr/>
        </p:nvSpPr>
        <p:spPr>
          <a:xfrm>
            <a:off x="453960" y="1818360"/>
            <a:ext cx="8261640" cy="37764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runqemu slirp qemuarm nographic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54" name="TextShape 4"/>
          <p:cNvSpPr txBox="1"/>
          <p:nvPr/>
        </p:nvSpPr>
        <p:spPr>
          <a:xfrm>
            <a:off x="448920" y="4107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Practical part – Apply DTO from running Linux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89367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2/2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56" name="CustomShape 2"/>
          <p:cNvSpPr/>
          <p:nvPr/>
        </p:nvSpPr>
        <p:spPr>
          <a:xfrm>
            <a:off x="427680" y="55188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Compile DTO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Load DTO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Confirm DTO was loaded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Unload DTO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57" name="CustomShape 3"/>
          <p:cNvSpPr/>
          <p:nvPr/>
        </p:nvSpPr>
        <p:spPr>
          <a:xfrm>
            <a:off x="732240" y="927720"/>
            <a:ext cx="7983360" cy="66132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dtc -I dts -O dtb /lib/firmware/dto/hello-dto.dts &gt;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/tmp/hello-dto.dtb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58" name="CustomShape 4"/>
          <p:cNvSpPr/>
          <p:nvPr/>
        </p:nvSpPr>
        <p:spPr>
          <a:xfrm>
            <a:off x="732240" y="2043720"/>
            <a:ext cx="7983360" cy="90828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mkdir /sys/kernel/config/device-tree/overlays/mydto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cat /tmp/hello-dto.dtb &gt;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/sys/kernel/config/device-tree/overlays/mydto/dtbo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59" name="CustomShape 5"/>
          <p:cNvSpPr/>
          <p:nvPr/>
        </p:nvSpPr>
        <p:spPr>
          <a:xfrm>
            <a:off x="721800" y="5696640"/>
            <a:ext cx="7983360" cy="37260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 rmdir /sys/kernel/config/device-tree/overlays/mydto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60" name="CustomShape 6"/>
          <p:cNvSpPr/>
          <p:nvPr/>
        </p:nvSpPr>
        <p:spPr>
          <a:xfrm>
            <a:off x="732240" y="3491640"/>
            <a:ext cx="7983360" cy="179136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 ls /proc/device-tree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... hello@0  ...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 ls /sys/kernel/config/device-tree/overlays/mydto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dtbo    path    status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 cat /sys/kernel/config/device-tree/overlays/mydto/status 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Applied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</a:t>
            </a:r>
            <a:endParaRPr lang="en-US" sz="16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38852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Overlay Patch, DTO Workflows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62" name="CustomShape 2"/>
          <p:cNvSpPr/>
          <p:nvPr/>
        </p:nvSpPr>
        <p:spPr>
          <a:xfrm>
            <a:off x="427680" y="8060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Why is the configfs overlay support in a patch?</a:t>
            </a:r>
            <a:endParaRPr lang="en-US" sz="2000" b="0" strike="noStrike" spc="-1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It is not being accepted into mainline kernel because of the potential security risk (i.e. manufactures accidentally ship it in a production device and do not lock it down)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U-Boot can also modify DT and pass the modified DT to Linux</a:t>
            </a:r>
            <a:endParaRPr lang="en-US" sz="2000" b="0" strike="noStrike" spc="-1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Look at “fdt” command</a:t>
            </a:r>
            <a:endParaRPr lang="en-US" sz="2000" b="0" strike="noStrike" spc="-1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Load DT, point U-Boot to it</a:t>
            </a:r>
            <a:endParaRPr lang="en-US" sz="2000" b="0" strike="noStrike" spc="-1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Use “fdt” command to add/remove/modify nodes and props</a:t>
            </a:r>
            <a:endParaRPr lang="en-US" sz="2000" b="0" strike="noStrike" spc="-1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Boot Linux with the same address to which U-Boot is pointing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63" name="TextShape 3"/>
          <p:cNvSpPr txBox="1"/>
          <p:nvPr/>
        </p:nvSpPr>
        <p:spPr>
          <a:xfrm>
            <a:off x="448920" y="4107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Drawbacks of DTOs in Linux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75707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2/2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65" name="CustomShape 2"/>
          <p:cNvSpPr/>
          <p:nvPr/>
        </p:nvSpPr>
        <p:spPr>
          <a:xfrm>
            <a:off x="427680" y="76788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Create /chosen/bootargs prop with value “hello=kernel”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Start the kernel with modified QEMU DT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466" name="CustomShape 3"/>
          <p:cNvSpPr/>
          <p:nvPr/>
        </p:nvSpPr>
        <p:spPr>
          <a:xfrm>
            <a:off x="732240" y="1143720"/>
            <a:ext cx="7983360" cy="172404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fdt addr $fdtcontroladdr  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fdt resize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fdt print /chosen bootargs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libfdt fdt_getprop(): FDT_ERR_NOTFOUND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fdt set /chosen bootargs hello=kernel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fdt print /chosen bootargs           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bootargs = "hello=kernel"</a:t>
            </a:r>
            <a:endParaRPr lang="en-US" sz="1500" b="0" strike="noStrike" spc="-1">
              <a:latin typeface="Arial"/>
            </a:endParaRPr>
          </a:p>
        </p:txBody>
      </p:sp>
      <p:sp>
        <p:nvSpPr>
          <p:cNvPr id="467" name="CustomShape 4"/>
          <p:cNvSpPr/>
          <p:nvPr/>
        </p:nvSpPr>
        <p:spPr>
          <a:xfrm>
            <a:off x="732240" y="3347640"/>
            <a:ext cx="7983360" cy="253764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bootm 0x100000:kernel-1 - $fdtcontroladdr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## Loading kernel from FIT Image at 00100000 ...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Trying 'kernel-1' kernel subimage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...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Starting kernel ...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Booting Linux on physical CPU 0x0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Linux version 4.14.67-yocto-standard (oe-user@oe-host…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...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Built 1 zonelists, mobility grouping on.  Total pages...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Kernel command line: hello=kernel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PID hash table entries: 512 (order: -1, 2048 bytes)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468" name="TextShape 5"/>
          <p:cNvSpPr txBox="1"/>
          <p:nvPr/>
        </p:nvSpPr>
        <p:spPr>
          <a:xfrm>
            <a:off x="448920" y="4107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Modify DT in U-Boot manually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0398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2/2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70" name="CustomShape 2"/>
          <p:cNvSpPr/>
          <p:nvPr/>
        </p:nvSpPr>
        <p:spPr>
          <a:xfrm>
            <a:off x="427680" y="76788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Use DTC to compile DTO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Generate the NOR flash image with U-Boot, zImage and DTO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Start the QEMU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471" name="CustomShape 3"/>
          <p:cNvSpPr/>
          <p:nvPr/>
        </p:nvSpPr>
        <p:spPr>
          <a:xfrm>
            <a:off x="732240" y="1287720"/>
            <a:ext cx="7983360" cy="80964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dtc -I dts -O dtb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meta-dto-microdemo/recipes-kernel/linux/files/fdto.dts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-o fdto.dtb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72" name="CustomShape 4"/>
          <p:cNvSpPr/>
          <p:nvPr/>
        </p:nvSpPr>
        <p:spPr>
          <a:xfrm>
            <a:off x="732240" y="4824360"/>
            <a:ext cx="7983360" cy="130212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qemu-system-arm -machine virt -bios /tmp/test.bin -nographic 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U-Boot 2018.01 (Oct 14 2018 - 13:36:49 +0000)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DRAM:  128 MiB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Hit any key to stop autoboot:  0 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73" name="CustomShape 5"/>
          <p:cNvSpPr/>
          <p:nvPr/>
        </p:nvSpPr>
        <p:spPr>
          <a:xfrm>
            <a:off x="732240" y="2834640"/>
            <a:ext cx="7983360" cy="133524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dd if=/dev/zero of=/tmp/test.bin bs=16M count=0 seek=1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dd if=tmp/deploy/images/qemuarm/u-boot.bin of=/tmp/test.bin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conv=notrunc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dd if=/tmp/fitImage of=/tmp/test.bin bs=1M seek=1 conv=notrunc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dd if=fdto.dtb of=/tmp/test.bin bs=1M seek=8 conv=notrunc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74" name="TextShape 6"/>
          <p:cNvSpPr txBox="1"/>
          <p:nvPr/>
        </p:nvSpPr>
        <p:spPr>
          <a:xfrm>
            <a:off x="448920" y="4107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Apply DTO in U-Boot manually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47021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2/2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76" name="CustomShape 2"/>
          <p:cNvSpPr/>
          <p:nvPr/>
        </p:nvSpPr>
        <p:spPr>
          <a:xfrm>
            <a:off x="427680" y="55188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Apply DTO to QEMU DT in U-Boot manually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477" name="CustomShape 3"/>
          <p:cNvSpPr/>
          <p:nvPr/>
        </p:nvSpPr>
        <p:spPr>
          <a:xfrm>
            <a:off x="732240" y="927720"/>
            <a:ext cx="7983360" cy="512676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help fdt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fdt - flattened device tree utility commands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Usage: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fdt addr [-c]  &lt;addr&gt; [&lt;length&gt;]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- Set the [control] fdt location to &lt;addr&gt;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fdt apply &lt;addr&gt;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- Apply overlay to the DT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fdt resize [&lt;extrasize&gt;]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- Resize fdt to size + padding to 4k addr + some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  optional &lt;extrasize&gt; if needed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fdt print  &lt;path&gt; [&lt;prop&gt;]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- Recursive print starting at &lt;path&gt;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fdt addr $fdtcontroladdr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fdt resize  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fdt print /chosen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chosen {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stdout-path = "/pl011@9000000";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};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fdt apply 0x800000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fdt print /chosen 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chosen {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bootargs = "hello=dto";  // &lt;------- Here is the new node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stdout-path = "/pl011@9000000";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};</a:t>
            </a:r>
            <a:endParaRPr lang="en-US" sz="13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29348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FYI: How class project was prepared (2/2)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43765" y="941033"/>
            <a:ext cx="8233186" cy="497745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254000" y="930467"/>
            <a:ext cx="8737599" cy="516691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headEnd type="none" w="sm" len="sm"/>
            <a:tailEnd type="none" w="sm" len="sm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#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Build the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eSDK</a:t>
            </a:r>
            <a:endParaRPr lang="en-US" sz="16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bitbake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core-image-base -c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populate_sdk_ext</a:t>
            </a:r>
            <a:endParaRPr lang="en-US" sz="16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cd /scratch/poky/build/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/deploy/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sdk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./poky-glibc-x86_64-core-image-base-armv5e-toolchain-ext-*.sh \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-y -d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scratch/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sdk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qemuarm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i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                                        # return to clean shell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endParaRPr lang="en-US" sz="1600" b="1" i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endParaRPr lang="en-US" sz="1600" b="1" i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i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bash                                        # </a:t>
            </a:r>
            <a:r>
              <a:rPr lang="en-US" sz="1600" b="1" i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 up local shell</a:t>
            </a:r>
            <a:endParaRPr lang="en-US" sz="1600" b="1" i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cd /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scratch/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sdk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qemuarm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$ . /scratch/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sdk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qemuarm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/environment-setup-armv5e-poky-linux-gnueabi 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devtool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modify virtual/kernel 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i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                                        # return to clean shell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045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2/2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79" name="CustomShape 2"/>
          <p:cNvSpPr/>
          <p:nvPr/>
        </p:nvSpPr>
        <p:spPr>
          <a:xfrm>
            <a:off x="427680" y="73188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Generate fitImage with bundled DTO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480" name="CustomShape 3"/>
          <p:cNvSpPr/>
          <p:nvPr/>
        </p:nvSpPr>
        <p:spPr>
          <a:xfrm>
            <a:off x="732240" y="1107720"/>
            <a:ext cx="7983360" cy="501588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cp meta-dto-microdemo/recipes-kernel/linux/files/\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		fit-image-dto.its  .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dtc -I dts -O dtb meta-dto-microdemo/recipes-kernel/\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		linux/files/fdto.dts -o fdto.dtb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./tmp/work/x86_64-linux/u-boot-mkimage-native/\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1_2018.01-r0/git/tools/mkimage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	-f ./fit-image-dto.its /tmp/fitImage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FIT description: Linux kernel and FDT blob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Created:         Sun Oct 14 14:17:28 2018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Image 0 (kernel-1)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…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Configuration 0 (conf-1)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Description:  Boot Linux kernel with FDT blob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Kernel:       kernel-1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FDT:          fdt-1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Fdto-1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dd if=/dev/zero of=/tmp/test.bin bs=16M count=0 seek=1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dd if=tmp/deploy/images/qemuarm/u-boot.bin of=/tmp/test.bin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conv=notrunc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dd if=/tmp/fitImage of=/tmp/test.bin bs=1M seek=1 conv=notrunc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81" name="TextShape 4"/>
          <p:cNvSpPr txBox="1"/>
          <p:nvPr/>
        </p:nvSpPr>
        <p:spPr>
          <a:xfrm>
            <a:off x="448920" y="4107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Apply DTO in fitImage to DT in fitImage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58385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2/2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83" name="CustomShape 2"/>
          <p:cNvSpPr/>
          <p:nvPr/>
        </p:nvSpPr>
        <p:spPr>
          <a:xfrm>
            <a:off x="427680" y="55188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FitImage source files extras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484" name="CustomShape 3"/>
          <p:cNvSpPr/>
          <p:nvPr/>
        </p:nvSpPr>
        <p:spPr>
          <a:xfrm>
            <a:off x="732240" y="927720"/>
            <a:ext cx="7983360" cy="501588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/dts-v1/;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/ {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...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fdto-1 {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description = "Flattened Device Tree overlay blob";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data = /incbin/("./fdto.dtb");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type = "flat_dt";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arch = "arm";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compression = "none";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load = &lt;0x44008000&gt;;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hash-1 {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        algo = "md5";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};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};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...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</a:t>
            </a: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configurations {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conf-1 {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fdt = "fdt-1"</a:t>
            </a:r>
            <a:r>
              <a:rPr lang="en-US" sz="13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, "fdto-1"</a:t>
            </a: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;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...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};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};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};</a:t>
            </a:r>
            <a:endParaRPr lang="en-US" sz="13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18001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2/2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86" name="CustomShape 2"/>
          <p:cNvSpPr/>
          <p:nvPr/>
        </p:nvSpPr>
        <p:spPr>
          <a:xfrm>
            <a:off x="427680" y="55188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Boot fitImage containing DTO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487" name="CustomShape 3"/>
          <p:cNvSpPr/>
          <p:nvPr/>
        </p:nvSpPr>
        <p:spPr>
          <a:xfrm>
            <a:off x="732240" y="927720"/>
            <a:ext cx="7983360" cy="501588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qemu-system-arm -machine virt -bios /tmp/test.bin -nographic 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U-Boot 2018.01 (Oct 14 2018 - 13:36:49 +0000)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setenv fdt_high 0x48000000 ; bootm 0x100000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## Loading kernel from FIT Image at 00100000 ...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[...]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Loading fdt from 0x00624f40 to 0x44000000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## Loading fdt from FIT Image at 00100000 ...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Trying 'fdto-1' fdt subimage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Description:  Flattened Device Tree overlay blob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Type:         Flat Device Tree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Compression:  uncompressed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Data Start:   0x00635010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Data Size:    177 Bytes = 177 Bytes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Architecture: ARM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Load Address: 0x44008000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Hash algo:    md5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Hash value:   7fd334678b272c17fbfac51bcdb9a40c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Verifying Hash Integrity ... md5+ OK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Loading fdt from 0x00635010 to 0x44008000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Booting using the fdt blob at 0x44000000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Loading Kernel Image ... OK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Loading Device Tree to 46f58000, end 46f5cc0a ... OK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Starting kernel ...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Booting Linux on physical CPU 0x0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Linux version 4.14.67-yocto-standard (oe-user@oe-host) (gcc version 7.3.0 (GCC)...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...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Built 1 zonelists, mobility grouping on.  Total pages: 32480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Kernel command line: hello=dto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PID hash table entries: 512 (order: -1, 2048 bytes)</a:t>
            </a:r>
            <a:endParaRPr lang="en-US" sz="1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19885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encore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89" name="CustomShape 2"/>
          <p:cNvSpPr/>
          <p:nvPr/>
        </p:nvSpPr>
        <p:spPr>
          <a:xfrm>
            <a:off x="427680" y="831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1280">
              <a:lnSpc>
                <a:spcPct val="100000"/>
              </a:lnSpc>
              <a:spcBef>
                <a:spcPts val="935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DTOs can be used to operate SoC+FPGA hardware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935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Done using FPGA manager in Linux (load firware into ASIC)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90" name="CustomShape 3"/>
          <p:cNvSpPr/>
          <p:nvPr/>
        </p:nvSpPr>
        <p:spPr>
          <a:xfrm>
            <a:off x="732240" y="1645920"/>
            <a:ext cx="7983360" cy="438768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fragment@0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reg = &lt;0&gt;;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/* controlling bridge */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target-path = "/soc/</a:t>
            </a:r>
            <a:r>
              <a:rPr lang="en-US" sz="1600" b="0" strike="noStrike" spc="-1">
                <a:solidFill>
                  <a:srgbClr val="0071C5"/>
                </a:solidFill>
                <a:latin typeface="Courier New"/>
                <a:ea typeface="ＭＳ Ｐゴシック"/>
              </a:rPr>
              <a:t>fpgamgr</a:t>
            </a: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@ff706000/bridge@0";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__overlay__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#address-cells = &lt;1&gt;;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#size-cells = &lt;1&gt;;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region@0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compatible = "fpga-region";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#address-cells = &lt;2&gt;;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#size-cells = &lt;1&gt;;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ranges = &lt;0 0x00000000 0xff200000 0x00080000&gt;;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firmware-name = "</a:t>
            </a:r>
            <a:r>
              <a:rPr lang="en-US" sz="1600" b="0" strike="noStrike" spc="-1">
                <a:solidFill>
                  <a:srgbClr val="0071C5"/>
                </a:solidFill>
                <a:latin typeface="Courier New"/>
                <a:ea typeface="ＭＳ Ｐゴシック"/>
              </a:rPr>
              <a:t>fpga/bitstream.rbf</a:t>
            </a: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fpga_version@0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compatible = "vendor,fpgablock-1.0";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reg = &lt;0 0x0 0x04&gt;;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};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91" name="CustomShape 4"/>
          <p:cNvSpPr/>
          <p:nvPr/>
        </p:nvSpPr>
        <p:spPr>
          <a:xfrm>
            <a:off x="5807160" y="1830240"/>
            <a:ext cx="2268000" cy="344160"/>
          </a:xfrm>
          <a:prstGeom prst="borderCallout1">
            <a:avLst>
              <a:gd name="adj1" fmla="val 18750"/>
              <a:gd name="adj2" fmla="val -8333"/>
              <a:gd name="adj3" fmla="val 161063"/>
              <a:gd name="adj4" fmla="val -54914"/>
            </a:avLst>
          </a:prstGeom>
          <a:solidFill>
            <a:srgbClr val="C5EDFF"/>
          </a:solidFill>
          <a:ln w="3240">
            <a:solidFill>
              <a:srgbClr val="3742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Neo Sans Intel"/>
                <a:ea typeface="ＭＳ Ｐゴシック"/>
              </a:rPr>
              <a:t>FPGA Manager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92" name="CustomShape 5"/>
          <p:cNvSpPr/>
          <p:nvPr/>
        </p:nvSpPr>
        <p:spPr>
          <a:xfrm>
            <a:off x="6066360" y="3238200"/>
            <a:ext cx="2268000" cy="344160"/>
          </a:xfrm>
          <a:prstGeom prst="borderCallout1">
            <a:avLst>
              <a:gd name="adj1" fmla="val 129095"/>
              <a:gd name="adj2" fmla="val 51876"/>
              <a:gd name="adj3" fmla="val 392097"/>
              <a:gd name="adj4" fmla="val 60"/>
            </a:avLst>
          </a:prstGeom>
          <a:solidFill>
            <a:srgbClr val="C5EDFF"/>
          </a:solidFill>
          <a:ln w="3240">
            <a:solidFill>
              <a:srgbClr val="3742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Neo Sans Intel"/>
                <a:ea typeface="ＭＳ Ｐゴシック"/>
              </a:rPr>
              <a:t>Firmware file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96810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Overlay Patch, DTO Workflows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94" name="CustomShape 2"/>
          <p:cNvSpPr/>
          <p:nvPr/>
        </p:nvSpPr>
        <p:spPr>
          <a:xfrm>
            <a:off x="427680" y="5900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1800" b="0" strike="noStrike" spc="-1">
              <a:latin typeface="Arial"/>
            </a:endParaRPr>
          </a:p>
          <a:p>
            <a:pPr marL="344520" indent="-34272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Example for newbie using DTO’s to prepare and debug DT’s</a:t>
            </a:r>
            <a:endParaRPr lang="en-US" sz="2000" b="0" strike="noStrike" spc="-1">
              <a:latin typeface="Arial"/>
            </a:endParaRPr>
          </a:p>
          <a:p>
            <a:pPr marL="801720" lvl="1" indent="-34272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Debug the DTO with the manual configfs overlay</a:t>
            </a:r>
            <a:endParaRPr lang="en-US" sz="2000" b="0" strike="noStrike" spc="-1">
              <a:latin typeface="Arial"/>
            </a:endParaRPr>
          </a:p>
          <a:p>
            <a:pPr marL="801720" lvl="1" indent="-34272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Add the DTO to U-Boot and then debug the hardware and kernel modules</a:t>
            </a:r>
            <a:endParaRPr lang="en-US" sz="2000" b="0" strike="noStrike" spc="-1">
              <a:latin typeface="Arial"/>
            </a:endParaRPr>
          </a:p>
          <a:p>
            <a:pPr marL="801720" lvl="1" indent="-34272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Turn the DTO  into a pure DT for production</a:t>
            </a:r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74652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Extra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96" name="CustomShape 2"/>
          <p:cNvSpPr/>
          <p:nvPr/>
        </p:nvSpPr>
        <p:spPr>
          <a:xfrm>
            <a:off x="427680" y="489960"/>
            <a:ext cx="8231400" cy="574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Recommended way to load custom DTO at boot</a:t>
            </a:r>
            <a:endParaRPr lang="en-US" sz="2000" b="0" strike="noStrike" spc="-1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There are sysvinit, systemd, custom scripts, or add to uboot,  however there is no standard for that currently</a:t>
            </a:r>
            <a:endParaRPr lang="en-US" sz="1800" b="0" strike="noStrike" spc="-1">
              <a:latin typeface="Arial"/>
            </a:endParaRPr>
          </a:p>
          <a:p>
            <a:pPr marL="344520" indent="-34272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Top debugging techniques, tricks and tips:</a:t>
            </a:r>
            <a:endParaRPr lang="en-US" sz="2000" b="0" strike="noStrike" spc="-1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The “/proc/device-tree” is the image of the live DT, to check if your overlay was applied properly</a:t>
            </a:r>
            <a:endParaRPr lang="en-US" sz="1800" b="0" strike="noStrike" spc="-1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The configfs interface provides you a status information for each overlay</a:t>
            </a:r>
            <a:endParaRPr lang="en-US" sz="1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37424A"/>
                </a:solidFill>
                <a:latin typeface="Arial"/>
                <a:ea typeface="ＭＳ Ｐゴシック"/>
              </a:rPr>
              <a:t>Top common user errors and gothchas</a:t>
            </a:r>
            <a:endParaRPr lang="en-US" sz="2000" b="0" strike="noStrike" spc="-1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Usually typos in the DT (no verification in DT compiler)</a:t>
            </a:r>
            <a:endParaRPr lang="en-US" sz="1800" b="0" strike="noStrike" spc="-1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Not exact “compatible” match between DTO/kernel module</a:t>
            </a:r>
            <a:endParaRPr lang="en-US" sz="1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37424A"/>
                </a:solidFill>
                <a:latin typeface="Arial"/>
                <a:ea typeface="ＭＳ Ｐゴシック"/>
              </a:rPr>
              <a:t>Anything special about DTO's vis-à-vis Yocto Project</a:t>
            </a:r>
            <a:endParaRPr lang="en-US" sz="2000" b="0" strike="noStrike" spc="-1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Not really, they are orthogonal</a:t>
            </a:r>
            <a:endParaRPr lang="en-US" sz="1800" b="0" strike="noStrike" spc="-1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The “dtc” compiler is part of openembedded-core layer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87083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Extra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98" name="CustomShape 2"/>
          <p:cNvSpPr/>
          <p:nvPr/>
        </p:nvSpPr>
        <p:spPr>
          <a:xfrm>
            <a:off x="427680" y="5900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Examples of DTO’s in production systems</a:t>
            </a:r>
            <a:endParaRPr lang="en-US" sz="2000" b="0" strike="noStrike" spc="-1" dirty="0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 dirty="0" err="1">
                <a:solidFill>
                  <a:srgbClr val="37424A"/>
                </a:solidFill>
                <a:latin typeface="Arial"/>
                <a:ea typeface="ＭＳ Ｐゴシック"/>
              </a:rPr>
              <a:t>RaspberryPi</a:t>
            </a:r>
            <a:r>
              <a:rPr lang="en-US" sz="2000" b="1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 (hats)</a:t>
            </a:r>
            <a:endParaRPr lang="en-US" sz="2000" b="0" strike="noStrike" spc="-1" dirty="0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 dirty="0" err="1">
                <a:solidFill>
                  <a:srgbClr val="37424A"/>
                </a:solidFill>
                <a:latin typeface="Arial"/>
                <a:ea typeface="ＭＳ Ｐゴシック"/>
              </a:rPr>
              <a:t>Beaglebone</a:t>
            </a:r>
            <a:r>
              <a:rPr lang="en-US" sz="2000" b="1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 (cape manager)</a:t>
            </a:r>
            <a:endParaRPr lang="en-US" sz="2000" b="0" strike="noStrike" spc="-1" dirty="0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Some Intel boards (e.g. via ACPI)</a:t>
            </a:r>
            <a:r>
              <a:rPr dirty="0"/>
              <a:t/>
            </a:r>
            <a:br>
              <a:rPr dirty="0"/>
            </a:br>
            <a:r>
              <a:rPr lang="en-US" sz="1000" b="1" strike="noStrike" spc="-1" dirty="0">
                <a:solidFill>
                  <a:srgbClr val="37424A"/>
                </a:solidFill>
                <a:latin typeface="Arial"/>
              </a:rPr>
              <a:t> </a:t>
            </a:r>
            <a:endParaRPr lang="en-US" sz="10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7424A"/>
              </a:buClr>
              <a:buFont typeface="Arial"/>
              <a:buChar char="•"/>
            </a:pPr>
            <a:r>
              <a:rPr lang="en-US" sz="2400" b="1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More on DT at:</a:t>
            </a:r>
            <a:endParaRPr lang="en-US" sz="2400" b="0" strike="noStrike" spc="-1" dirty="0"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37424A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https://www.devicetree.org/</a:t>
            </a:r>
            <a:endParaRPr lang="en-US" sz="24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7424A"/>
              </a:buClr>
              <a:buFont typeface="Arial"/>
              <a:buChar char="•"/>
            </a:pPr>
            <a:r>
              <a:rPr lang="en-US" sz="2400" b="1" strike="noStrike" spc="-1" dirty="0" err="1">
                <a:solidFill>
                  <a:srgbClr val="37424A"/>
                </a:solidFill>
                <a:latin typeface="Arial"/>
                <a:ea typeface="ＭＳ Ｐゴシック"/>
              </a:rPr>
              <a:t>ePAPR</a:t>
            </a:r>
            <a:r>
              <a:rPr lang="en-US" sz="2400" b="1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 specification of DT:</a:t>
            </a:r>
            <a:endParaRPr lang="en-US" sz="2400" b="0" strike="noStrike" spc="-1" dirty="0"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37424A"/>
              </a:buClr>
              <a:buFont typeface="Arial"/>
              <a:buChar char="•"/>
            </a:pPr>
            <a:r>
              <a:rPr lang="en-US" sz="2400" b="0" u="sng" strike="noStrike" spc="-1" dirty="0">
                <a:solidFill>
                  <a:srgbClr val="0098DB"/>
                </a:solidFill>
                <a:uFillTx/>
                <a:latin typeface="Arial"/>
                <a:ea typeface="ＭＳ Ｐゴシック"/>
                <a:hlinkClick r:id="rId3"/>
              </a:rPr>
              <a:t>https://elinux.org/images/c/cf/Power_ePAPR_APPROVED_v1.1.pdf</a:t>
            </a:r>
            <a:endParaRPr lang="en-US" sz="2400" b="0" strike="noStrike" spc="-1" dirty="0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 dirty="0" smtClean="0">
                <a:solidFill>
                  <a:srgbClr val="37424A"/>
                </a:solidFill>
                <a:latin typeface="Arial"/>
                <a:ea typeface="ＭＳ Ｐゴシック"/>
              </a:rPr>
              <a:t>Contact</a:t>
            </a:r>
            <a:r>
              <a:rPr lang="en-US" sz="2400" b="1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:</a:t>
            </a:r>
            <a:endParaRPr lang="en-US" sz="2400" b="0" strike="noStrike" spc="-1" dirty="0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Contact: Marek </a:t>
            </a:r>
            <a:r>
              <a:rPr lang="en-US" sz="2000" b="0" strike="noStrike" spc="-1" dirty="0" err="1">
                <a:solidFill>
                  <a:srgbClr val="37424A"/>
                </a:solidFill>
                <a:latin typeface="Arial"/>
                <a:ea typeface="ＭＳ Ｐゴシック"/>
              </a:rPr>
              <a:t>Vasut</a:t>
            </a:r>
            <a:r>
              <a:rPr lang="en-US" sz="2000" b="0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 </a:t>
            </a:r>
            <a:r>
              <a:rPr lang="en-US" sz="2000" b="0" u="sng" strike="noStrike" spc="-1" dirty="0">
                <a:solidFill>
                  <a:srgbClr val="0098DB"/>
                </a:solidFill>
                <a:uFillTx/>
                <a:latin typeface="Arial"/>
                <a:ea typeface="ＭＳ Ｐゴシック"/>
                <a:hlinkClick r:id="rId4"/>
              </a:rPr>
              <a:t>marek.vasut@gmail.com</a:t>
            </a:r>
            <a:endParaRPr lang="en-US" sz="2000" b="0" strike="noStrike" spc="-1" dirty="0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u="sng" strike="noStrike" spc="-1" dirty="0">
                <a:solidFill>
                  <a:srgbClr val="0098DB"/>
                </a:solidFill>
                <a:uFillTx/>
                <a:latin typeface="Arial"/>
                <a:ea typeface="ＭＳ Ｐゴシック"/>
                <a:hlinkClick r:id="rId5"/>
              </a:rPr>
              <a:t>https://schd.ws/hosted_files/elciotna18/c1/elc-2018.pdf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40109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Activity Eight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1957388" y="4295565"/>
            <a:ext cx="687480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  <a:defRPr sz="2400" b="1" i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marL="1588" indent="0" algn="r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/>
              <a:buNone/>
              <a:defRPr sz="2200" b="0" i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2pPr>
            <a:lvl3pPr marL="184467" indent="0" algn="r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None/>
              <a:defRPr sz="2200" spc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3pPr>
            <a:lvl4pPr marL="415925" indent="0" algn="r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None/>
              <a:defRPr sz="2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4pPr>
            <a:lvl5pPr marL="569912" indent="0" algn="r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Courier"/>
              <a:buNone/>
              <a:defRPr sz="2200" b="1">
                <a:solidFill>
                  <a:srgbClr val="FFFFFF"/>
                </a:solidFill>
                <a:latin typeface="Courier New"/>
                <a:ea typeface="Verdana" charset="0"/>
                <a:cs typeface="Courier New"/>
              </a:defRPr>
            </a:lvl5pPr>
            <a:lvl6pPr marL="685800" indent="-346075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Courier"/>
              <a:buChar char="#"/>
              <a:defRPr sz="2200" b="1">
                <a:solidFill>
                  <a:schemeClr val="accent6"/>
                </a:solidFill>
                <a:latin typeface="Courier New"/>
                <a:cs typeface="Courier New"/>
              </a:defRPr>
            </a:lvl6pPr>
            <a:lvl7pPr marL="978408" indent="-274320" algn="l" defTabSz="454025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AutoNum type="arabicPlain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Char char="•"/>
              <a:tabLst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900"/>
              </a:spcBef>
            </a:pPr>
            <a:r>
              <a:rPr lang="en-US" dirty="0" smtClean="0">
                <a:latin typeface="Arial" charset="0"/>
              </a:rPr>
              <a:t>Image Size Reduction</a:t>
            </a:r>
          </a:p>
          <a:p>
            <a:pPr eaLnBrk="1" hangingPunct="1">
              <a:spcBef>
                <a:spcPts val="900"/>
              </a:spcBef>
            </a:pPr>
            <a:r>
              <a:rPr lang="en-US" dirty="0">
                <a:latin typeface="Arial" charset="0"/>
              </a:rPr>
              <a:t>Scott Murray</a:t>
            </a:r>
          </a:p>
        </p:txBody>
      </p:sp>
    </p:spTree>
    <p:extLst>
      <p:ext uri="{BB962C8B-B14F-4D97-AF65-F5344CB8AC3E}">
        <p14:creationId xmlns:p14="http://schemas.microsoft.com/office/powerpoint/2010/main" val="847023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bother optimizing distribution size?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b="0" dirty="0"/>
              <a:t>There are embedded products that still benefit from the cost-optimization of reducing RAM and storage footprint</a:t>
            </a:r>
          </a:p>
          <a:p>
            <a:pPr lvl="1"/>
            <a:r>
              <a:rPr lang="en-US" dirty="0"/>
              <a:t>e.g. developers interested in using Linux in IoT edge devices</a:t>
            </a:r>
          </a:p>
          <a:p>
            <a:r>
              <a:rPr lang="en-US" b="0" dirty="0"/>
              <a:t>An increasing need to keep devices up to date means smaller images have a bandwidth and download time advantage, and potentially a reduced security attack surface</a:t>
            </a:r>
            <a:endParaRPr lang="en-US" dirty="0"/>
          </a:p>
          <a:p>
            <a:r>
              <a:rPr lang="en-US" b="0" dirty="0"/>
              <a:t>Use cases such as:</a:t>
            </a:r>
            <a:endParaRPr lang="en-US" dirty="0"/>
          </a:p>
          <a:p>
            <a:pPr lvl="1"/>
            <a:r>
              <a:rPr lang="en-US" dirty="0"/>
              <a:t>Small recovery partition images</a:t>
            </a:r>
          </a:p>
          <a:p>
            <a:pPr lvl="1"/>
            <a:r>
              <a:rPr lang="en-US" dirty="0"/>
              <a:t>Container images</a:t>
            </a:r>
          </a:p>
          <a:p>
            <a:pPr lvl="1"/>
            <a:r>
              <a:rPr lang="en-US" dirty="0"/>
              <a:t>Supporting older hardware (e.g. Tiny Core Linux, </a:t>
            </a:r>
            <a:r>
              <a:rPr lang="en-US" dirty="0">
                <a:hlinkClick r:id="rId2"/>
              </a:rPr>
              <a:t>http://distro.ibiblio.org/tinycorelinux/</a:t>
            </a:r>
            <a:r>
              <a:rPr lang="en-US" dirty="0"/>
              <a:t>)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150390843"/>
      </p:ext>
    </p:extLst>
  </p:cSld>
  <p:clrMapOvr>
    <a:masterClrMapping/>
  </p:clrMapOvr>
  <p:transition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poky-tiny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b="0" dirty="0"/>
              <a:t>Added in </a:t>
            </a:r>
            <a:r>
              <a:rPr lang="en-US" b="0" dirty="0" err="1"/>
              <a:t>Yocto</a:t>
            </a:r>
            <a:r>
              <a:rPr lang="en-US" b="0" dirty="0"/>
              <a:t> Project </a:t>
            </a:r>
            <a:r>
              <a:rPr lang="en-US" b="0" dirty="0" err="1"/>
              <a:t>denzil</a:t>
            </a:r>
            <a:r>
              <a:rPr lang="en-US" b="0" dirty="0"/>
              <a:t> release in April 2012</a:t>
            </a:r>
          </a:p>
          <a:p>
            <a:r>
              <a:rPr lang="en-US" b="0" dirty="0"/>
              <a:t>“Poky-tiny is intended to define a tiny Linux system comprised of a Linux kernel tailored to support each specific MACHINE and </a:t>
            </a:r>
            <a:r>
              <a:rPr lang="en-US" b="0" dirty="0" err="1"/>
              <a:t>busybox</a:t>
            </a:r>
            <a:r>
              <a:rPr lang="en-US" b="0" dirty="0"/>
              <a:t>.” (from poky-</a:t>
            </a:r>
            <a:r>
              <a:rPr lang="en-US" b="0" dirty="0" err="1"/>
              <a:t>tiny.conf</a:t>
            </a:r>
            <a:r>
              <a:rPr lang="en-US" b="0" dirty="0"/>
              <a:t>)</a:t>
            </a:r>
            <a:endParaRPr lang="en-US" dirty="0"/>
          </a:p>
          <a:p>
            <a:r>
              <a:rPr lang="en-US" b="0" dirty="0"/>
              <a:t>As with poky, intended to act as a starting point for your own distribution.</a:t>
            </a:r>
            <a:endParaRPr lang="en-US" dirty="0"/>
          </a:p>
          <a:p>
            <a:r>
              <a:rPr lang="en-US" b="0" dirty="0"/>
              <a:t>Caveats:</a:t>
            </a:r>
            <a:endParaRPr lang="en-US" dirty="0"/>
          </a:p>
          <a:p>
            <a:pPr lvl="1"/>
            <a:r>
              <a:rPr lang="en-US" dirty="0"/>
              <a:t>Only builds for qemux86 (and recently qemux86-64) by default</a:t>
            </a:r>
          </a:p>
          <a:p>
            <a:pPr lvl="1"/>
            <a:r>
              <a:rPr lang="en-US" dirty="0"/>
              <a:t>Only supports core-image-minimal</a:t>
            </a:r>
          </a:p>
          <a:p>
            <a:pPr lvl="1"/>
            <a:r>
              <a:rPr lang="en-US" dirty="0"/>
              <a:t>So only has a barebones kernel, </a:t>
            </a:r>
            <a:r>
              <a:rPr lang="en-US" dirty="0" err="1"/>
              <a:t>libc</a:t>
            </a:r>
            <a:r>
              <a:rPr lang="en-US" dirty="0"/>
              <a:t>, and </a:t>
            </a:r>
            <a:r>
              <a:rPr lang="en-US" dirty="0" err="1"/>
              <a:t>BusyBox</a:t>
            </a:r>
          </a:p>
          <a:p>
            <a:r>
              <a:rPr lang="en-US" b="0" dirty="0"/>
              <a:t>Documented (somewhat) at: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https://www.yoctoproject.org/docs/current/dev-manual/dev-manual.html#building-a-tiny-system</a:t>
            </a:r>
            <a:endParaRPr lang="en-US"/>
          </a:p>
          <a:p>
            <a:endParaRPr lang="en-US" b="0" dirty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2058167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NOTE: Clean Shells!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48853" y="1057619"/>
            <a:ext cx="8233186" cy="4854231"/>
          </a:xfrm>
        </p:spPr>
        <p:txBody>
          <a:bodyPr/>
          <a:lstStyle/>
          <a:p>
            <a:r>
              <a:rPr lang="en-US" dirty="0" smtClean="0"/>
              <a:t>We are going to do a lot of different exercises in different build projects, each with their own environments.</a:t>
            </a:r>
          </a:p>
          <a:p>
            <a:r>
              <a:rPr lang="en-US" dirty="0" smtClean="0"/>
              <a:t>To keep things sane, you should have a new clean shell for each exercise.</a:t>
            </a:r>
          </a:p>
          <a:p>
            <a:r>
              <a:rPr lang="en-US" dirty="0" smtClean="0"/>
              <a:t>There are two simple ways to do it: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Close your existing SSH connection and open a new one</a:t>
            </a:r>
            <a:br>
              <a:rPr lang="en-US" dirty="0" smtClean="0"/>
            </a:br>
            <a:r>
              <a:rPr lang="en-US" dirty="0" smtClean="0"/>
              <a:t>-- or –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Do a “bash” before each exercise to get a new sub-shell, and “exit” at the end to remove it, in order to return to a pristine state.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8010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poky-tiny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0" dirty="0">
                <a:latin typeface="Courier New"/>
                <a:cs typeface="Courier New"/>
              </a:rPr>
              <a:t>$ cat installed-package-sizes.txt</a:t>
            </a:r>
            <a:endParaRPr lang="en-US" dirty="0">
              <a:latin typeface="Courier New"/>
              <a:cs typeface="Courier New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0" dirty="0">
                <a:latin typeface="Courier New"/>
                <a:cs typeface="Courier New"/>
              </a:rPr>
              <a:t>606 KiB </a:t>
            </a:r>
            <a:r>
              <a:rPr lang="en-US" b="0" dirty="0" err="1">
                <a:latin typeface="Courier New"/>
                <a:cs typeface="Courier New"/>
              </a:rPr>
              <a:t>musl</a:t>
            </a:r>
            <a:endParaRPr lang="en-US" dirty="0" err="1">
              <a:latin typeface="Courier New"/>
              <a:cs typeface="Courier New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0" dirty="0">
                <a:latin typeface="Courier New"/>
                <a:cs typeface="Courier New"/>
              </a:rPr>
              <a:t>548 KiB </a:t>
            </a:r>
            <a:r>
              <a:rPr lang="en-US" b="0" dirty="0" err="1">
                <a:latin typeface="Courier New"/>
                <a:cs typeface="Courier New"/>
              </a:rPr>
              <a:t>busybox</a:t>
            </a:r>
            <a:endParaRPr lang="en-US" dirty="0" err="1">
              <a:latin typeface="Courier New"/>
              <a:cs typeface="Courier New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0" dirty="0">
                <a:latin typeface="Courier New"/>
                <a:cs typeface="Courier New"/>
              </a:rPr>
              <a:t>23   KiB </a:t>
            </a:r>
            <a:r>
              <a:rPr lang="en-US" b="0" dirty="0" err="1">
                <a:latin typeface="Courier New"/>
                <a:cs typeface="Courier New"/>
              </a:rPr>
              <a:t>netbase</a:t>
            </a:r>
            <a:endParaRPr lang="en-US" dirty="0" err="1">
              <a:latin typeface="Courier New"/>
              <a:cs typeface="Courier New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0" dirty="0">
                <a:latin typeface="Courier New"/>
                <a:cs typeface="Courier New"/>
              </a:rPr>
              <a:t>4    KiB update-alternatives-</a:t>
            </a:r>
            <a:r>
              <a:rPr lang="en-US" b="0" dirty="0" err="1">
                <a:latin typeface="Courier New"/>
                <a:cs typeface="Courier New"/>
              </a:rPr>
              <a:t>opkg</a:t>
            </a:r>
            <a:endParaRPr lang="en-US" dirty="0" err="1">
              <a:latin typeface="Courier New"/>
              <a:cs typeface="Courier New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0" dirty="0">
                <a:latin typeface="Courier New"/>
                <a:cs typeface="Courier New"/>
              </a:rPr>
              <a:t>3    KiB </a:t>
            </a:r>
            <a:r>
              <a:rPr lang="en-US" b="0" dirty="0" err="1">
                <a:latin typeface="Courier New"/>
                <a:cs typeface="Courier New"/>
              </a:rPr>
              <a:t>busybox-udhcpc</a:t>
            </a:r>
            <a:endParaRPr lang="en-US" dirty="0" err="1">
              <a:latin typeface="Courier New"/>
              <a:cs typeface="Courier New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0" dirty="0">
                <a:latin typeface="Courier New"/>
                <a:cs typeface="Courier New"/>
              </a:rPr>
              <a:t>3    KiB </a:t>
            </a:r>
            <a:r>
              <a:rPr lang="en-US" b="0" err="1">
                <a:latin typeface="Courier New"/>
                <a:cs typeface="Courier New"/>
              </a:rPr>
              <a:t>busybox-mdev</a:t>
            </a:r>
            <a:endParaRPr lang="en-US" err="1">
              <a:latin typeface="Courier New"/>
              <a:cs typeface="Courier New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0" dirty="0">
                <a:latin typeface="Courier New"/>
                <a:cs typeface="Courier New"/>
              </a:rPr>
              <a:t>3    KiB base-files</a:t>
            </a:r>
            <a:endParaRPr lang="en-US" dirty="0">
              <a:latin typeface="Courier New"/>
              <a:cs typeface="Courier New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0" dirty="0">
                <a:latin typeface="Courier New"/>
                <a:cs typeface="Courier New"/>
              </a:rPr>
              <a:t>2    KiB run-</a:t>
            </a:r>
            <a:r>
              <a:rPr lang="en-US" b="0" err="1">
                <a:latin typeface="Courier New"/>
                <a:cs typeface="Courier New"/>
              </a:rPr>
              <a:t>postinsts</a:t>
            </a:r>
            <a:endParaRPr lang="en-US" err="1">
              <a:latin typeface="Courier New"/>
              <a:cs typeface="Courier New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0" dirty="0">
                <a:latin typeface="Courier New"/>
                <a:cs typeface="Courier New"/>
              </a:rPr>
              <a:t>2    KiB </a:t>
            </a:r>
            <a:r>
              <a:rPr lang="en-US" b="0" err="1">
                <a:latin typeface="Courier New"/>
                <a:cs typeface="Courier New"/>
              </a:rPr>
              <a:t>busybox</a:t>
            </a:r>
            <a:r>
              <a:rPr lang="en-US" b="0" dirty="0">
                <a:latin typeface="Courier New"/>
                <a:cs typeface="Courier New"/>
              </a:rPr>
              <a:t>-syslog</a:t>
            </a:r>
            <a:endParaRPr lang="en-US" dirty="0">
              <a:latin typeface="Courier New"/>
              <a:cs typeface="Courier New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0" dirty="0">
                <a:latin typeface="Courier New"/>
                <a:cs typeface="Courier New"/>
              </a:rPr>
              <a:t>0    KiB </a:t>
            </a:r>
            <a:r>
              <a:rPr lang="en-US" b="0" err="1">
                <a:latin typeface="Courier New"/>
                <a:cs typeface="Courier New"/>
              </a:rPr>
              <a:t>packagegroup</a:t>
            </a:r>
            <a:r>
              <a:rPr lang="en-US" b="0" dirty="0">
                <a:latin typeface="Courier New"/>
                <a:cs typeface="Courier New"/>
              </a:rPr>
              <a:t>-core-boot</a:t>
            </a:r>
            <a:endParaRPr lang="en-US" dirty="0">
              <a:latin typeface="Courier New"/>
              <a:cs typeface="Courier New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0" dirty="0">
                <a:latin typeface="Courier New"/>
                <a:cs typeface="Courier New"/>
              </a:rPr>
              <a:t>0    KiB base-passwd</a:t>
            </a:r>
            <a:endParaRPr lang="en-US" dirty="0"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b="0" dirty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319129112"/>
      </p:ext>
    </p:extLst>
  </p:cSld>
  <p:clrMapOvr>
    <a:masterClrMapping/>
  </p:clrMapOvr>
  <p:transition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 how big is poky-tiny?</a:t>
            </a:r>
          </a:p>
        </p:txBody>
      </p:sp>
      <p:pic>
        <p:nvPicPr>
          <p:cNvPr id="4" name="Picture 4" descr="A picture containing stationary, writing implement&#10;&#10;Description generated with high confidence">
            <a:extLst>
              <a:ext uri="{FF2B5EF4-FFF2-40B4-BE49-F238E27FC236}">
                <a16:creationId xmlns="" xmlns:a16="http://schemas.microsoft.com/office/drawing/2014/main" id="{A5D80831-87E9-42B5-A3B2-6ACB71CD316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36660" y="1068906"/>
            <a:ext cx="7826761" cy="467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98545"/>
      </p:ext>
    </p:extLst>
  </p:cSld>
  <p:clrMapOvr>
    <a:masterClrMapping/>
  </p:clrMapOvr>
  <p:transition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 how big is poky-tiny? (continued)</a:t>
            </a:r>
          </a:p>
        </p:txBody>
      </p:sp>
      <p:pic>
        <p:nvPicPr>
          <p:cNvPr id="4" name="Picture 4" descr="A pencil and paper&#10;&#10;Description generated with high confidence">
            <a:extLst>
              <a:ext uri="{FF2B5EF4-FFF2-40B4-BE49-F238E27FC236}">
                <a16:creationId xmlns="" xmlns:a16="http://schemas.microsoft.com/office/drawing/2014/main" id="{0DCC64F4-2F6B-4BE7-8D81-1D7F5CBDCE7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94843" y="999211"/>
            <a:ext cx="7966151" cy="474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49164"/>
      </p:ext>
    </p:extLst>
  </p:cSld>
  <p:clrMapOvr>
    <a:masterClrMapping/>
  </p:clrMapOvr>
  <p:transition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 how big is poky-tiny? (Notes / Observations)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dirty="0"/>
              <a:t>Numbers pulled from data generated by </a:t>
            </a:r>
            <a:r>
              <a:rPr lang="en-US" b="0" dirty="0" err="1"/>
              <a:t>buildhistory</a:t>
            </a:r>
            <a:r>
              <a:rPr lang="en-US" b="0" dirty="0"/>
              <a:t> class</a:t>
            </a:r>
          </a:p>
          <a:p>
            <a:pPr>
              <a:spcBef>
                <a:spcPts val="0"/>
              </a:spcBef>
            </a:pPr>
            <a:r>
              <a:rPr lang="en-US" b="0" dirty="0"/>
              <a:t>Missing </a:t>
            </a:r>
            <a:r>
              <a:rPr lang="en-US" b="0" err="1"/>
              <a:t>uclibc</a:t>
            </a:r>
            <a:r>
              <a:rPr lang="en-US" b="0" dirty="0"/>
              <a:t> sizes for </a:t>
            </a:r>
            <a:r>
              <a:rPr lang="en-US" b="0" err="1"/>
              <a:t>dora</a:t>
            </a:r>
            <a:r>
              <a:rPr lang="en-US" b="0" dirty="0"/>
              <a:t> - dizzy releases due to build issues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b="0" dirty="0"/>
              <a:t>Noticeable trend of </a:t>
            </a:r>
            <a:r>
              <a:rPr lang="en-US" b="0" err="1"/>
              <a:t>glibc</a:t>
            </a:r>
            <a:r>
              <a:rPr lang="en-US" b="0" dirty="0"/>
              <a:t> increasing in size over time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b="0" dirty="0"/>
              <a:t>No obvious dramatic size difference between </a:t>
            </a:r>
            <a:r>
              <a:rPr lang="en-US" b="0" err="1"/>
              <a:t>uclibc</a:t>
            </a:r>
            <a:r>
              <a:rPr lang="en-US" b="0" dirty="0"/>
              <a:t> and </a:t>
            </a:r>
            <a:r>
              <a:rPr lang="en-US" b="0" err="1"/>
              <a:t>musl</a:t>
            </a:r>
            <a:endParaRPr lang="en-US" err="1"/>
          </a:p>
          <a:p>
            <a:pPr>
              <a:spcBef>
                <a:spcPts val="0"/>
              </a:spcBef>
            </a:pPr>
            <a:r>
              <a:rPr lang="en-US" b="0" dirty="0"/>
              <a:t>Installed package size != root filesystem size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There is some overhead due to the </a:t>
            </a:r>
            <a:r>
              <a:rPr lang="en-US" err="1"/>
              <a:t>inodes</a:t>
            </a:r>
            <a:r>
              <a:rPr lang="en-US" dirty="0"/>
              <a:t> from the many small files used by update-alternatives-</a:t>
            </a:r>
            <a:r>
              <a:rPr lang="en-US" err="1"/>
              <a:t>opkg</a:t>
            </a:r>
            <a:r>
              <a:rPr lang="en-US" dirty="0"/>
              <a:t> metadata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The root filesystem is assembled from binary packages, and the update-alternatives-</a:t>
            </a:r>
            <a:r>
              <a:rPr lang="en-US" err="1"/>
              <a:t>opkg</a:t>
            </a:r>
            <a:r>
              <a:rPr lang="en-US" dirty="0"/>
              <a:t> tool is used to handle alternate providers of binaries (e.g. </a:t>
            </a:r>
            <a:r>
              <a:rPr lang="en-US" err="1"/>
              <a:t>BusyBox</a:t>
            </a:r>
            <a:r>
              <a:rPr lang="en-US" dirty="0"/>
              <a:t> versus </a:t>
            </a:r>
            <a:r>
              <a:rPr lang="en-US" err="1"/>
              <a:t>util-linux</a:t>
            </a:r>
            <a:r>
              <a:rPr lang="en-US" dirty="0"/>
              <a:t>)</a:t>
            </a:r>
          </a:p>
          <a:p>
            <a:pPr marL="977900" lvl="6">
              <a:spcBef>
                <a:spcPts val="0"/>
              </a:spcBef>
            </a:pPr>
            <a:r>
              <a:rPr lang="en-US" b="1" dirty="0">
                <a:solidFill>
                  <a:srgbClr val="404040"/>
                </a:solidFill>
                <a:latin typeface="Courier New"/>
                <a:cs typeface="Courier New"/>
              </a:rPr>
              <a:t>Removed in read-only images or with FORCE_RO_REMOVE option</a:t>
            </a:r>
            <a:endParaRPr lang="en-US" b="1">
              <a:solidFill>
                <a:srgbClr val="404040"/>
              </a:solidFill>
              <a:latin typeface="Courier New"/>
              <a:cs typeface="Courier New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105978038"/>
      </p:ext>
    </p:extLst>
  </p:cSld>
  <p:clrMapOvr>
    <a:masterClrMapping/>
  </p:clrMapOvr>
  <p:transition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poky-tiny changes versus poky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dirty="0"/>
              <a:t>TCLIBC</a:t>
            </a:r>
          </a:p>
          <a:p>
            <a:pPr>
              <a:spcBef>
                <a:spcPts val="0"/>
              </a:spcBef>
            </a:pPr>
            <a:r>
              <a:rPr lang="en-US" b="0" dirty="0"/>
              <a:t>ENABLE_WIDEC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b="0" dirty="0"/>
              <a:t>USE_NLS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b="0" dirty="0"/>
              <a:t>DISTRO_FEATURES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b="0" dirty="0" err="1"/>
              <a:t>linux</a:t>
            </a:r>
            <a:r>
              <a:rPr lang="en-US" b="0" dirty="0"/>
              <a:t>-yocto-tiny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97374496"/>
      </p:ext>
    </p:extLst>
  </p:cSld>
  <p:clrMapOvr>
    <a:masterClrMapping/>
  </p:clrMapOvr>
  <p:transition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poky-tiny changes: TCLIBC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dirty="0"/>
              <a:t>TCLIBC variable selects the standard C library to use; default value is </a:t>
            </a:r>
            <a:r>
              <a:rPr lang="en-US" b="0" dirty="0" err="1"/>
              <a:t>glibc</a:t>
            </a:r>
            <a:r>
              <a:rPr lang="en-US" b="0" dirty="0"/>
              <a:t>, as of the </a:t>
            </a:r>
            <a:r>
              <a:rPr lang="en-US" b="0" dirty="0" err="1"/>
              <a:t>krogoth</a:t>
            </a:r>
            <a:r>
              <a:rPr lang="en-US" b="0" dirty="0"/>
              <a:t> release the other option is </a:t>
            </a:r>
            <a:r>
              <a:rPr lang="en-US" b="0" dirty="0" err="1"/>
              <a:t>musl</a:t>
            </a:r>
            <a:r>
              <a:rPr lang="en-US" b="0" dirty="0"/>
              <a:t> (previously was </a:t>
            </a:r>
            <a:r>
              <a:rPr lang="en-US" b="0" dirty="0" err="1"/>
              <a:t>uclibc</a:t>
            </a:r>
            <a:r>
              <a:rPr lang="en-US" b="0" dirty="0"/>
              <a:t>)</a:t>
            </a:r>
          </a:p>
          <a:p>
            <a:pPr>
              <a:spcBef>
                <a:spcPts val="0"/>
              </a:spcBef>
            </a:pPr>
            <a:r>
              <a:rPr lang="en-US" b="0" err="1"/>
              <a:t>musl</a:t>
            </a:r>
            <a:r>
              <a:rPr lang="en-US" b="0" dirty="0"/>
              <a:t> (</a:t>
            </a:r>
            <a:r>
              <a:rPr lang="en-US" b="0" dirty="0">
                <a:hlinkClick r:id="rId2"/>
              </a:rPr>
              <a:t>https://wiki.musl-libc.org/</a:t>
            </a:r>
            <a:r>
              <a:rPr lang="en-US" b="0" dirty="0"/>
              <a:t>) is a lightweight C library implementation</a:t>
            </a:r>
            <a:endParaRPr lang="en-US"/>
          </a:p>
          <a:p>
            <a:pPr lvl="1">
              <a:spcBef>
                <a:spcPts val="0"/>
              </a:spcBef>
            </a:pPr>
            <a:r>
              <a:rPr lang="en-US" dirty="0"/>
              <a:t>Actively maintained, MIT licensed</a:t>
            </a:r>
          </a:p>
          <a:p>
            <a:pPr lvl="1">
              <a:spcBef>
                <a:spcPts val="0"/>
              </a:spcBef>
            </a:pPr>
            <a:r>
              <a:rPr lang="en-US" dirty="0"/>
              <a:t>In addition to binary size benefits, there are significant runtime memory usage ones as well</a:t>
            </a:r>
          </a:p>
          <a:p>
            <a:pPr>
              <a:spcBef>
                <a:spcPts val="0"/>
              </a:spcBef>
            </a:pPr>
            <a:r>
              <a:rPr lang="en-US" b="0" dirty="0"/>
              <a:t>See </a:t>
            </a:r>
            <a:r>
              <a:rPr lang="en-US" b="0" dirty="0">
                <a:hlinkClick r:id="rId3"/>
              </a:rPr>
              <a:t>http://www.etalabs.net/compare_libcs.html</a:t>
            </a:r>
            <a:r>
              <a:rPr lang="en-US" b="0" dirty="0"/>
              <a:t> for a detailed comparison</a:t>
            </a:r>
            <a:endParaRPr lang="en-US"/>
          </a:p>
          <a:p>
            <a:pPr>
              <a:spcBef>
                <a:spcPts val="0"/>
              </a:spcBef>
            </a:pPr>
            <a:r>
              <a:rPr lang="en-US" b="0" dirty="0"/>
              <a:t>While the recipes in </a:t>
            </a:r>
            <a:r>
              <a:rPr lang="en-US" b="0" dirty="0" err="1"/>
              <a:t>oe</a:t>
            </a:r>
            <a:r>
              <a:rPr lang="en-US" b="0" dirty="0"/>
              <a:t>-core are test built with </a:t>
            </a:r>
            <a:r>
              <a:rPr lang="en-US" b="0" dirty="0" err="1"/>
              <a:t>musl</a:t>
            </a:r>
            <a:r>
              <a:rPr lang="en-US" b="0" dirty="0"/>
              <a:t>, recipes from other layers may not work out of the box, and other software may require patching to build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Almost all the recipes in meta-</a:t>
            </a:r>
            <a:r>
              <a:rPr lang="en-US" dirty="0" err="1"/>
              <a:t>openembedded</a:t>
            </a:r>
            <a:r>
              <a:rPr lang="en-US" dirty="0"/>
              <a:t> build against </a:t>
            </a:r>
            <a:r>
              <a:rPr lang="en-US" dirty="0" err="1"/>
              <a:t>musl</a:t>
            </a:r>
            <a:r>
              <a:rPr lang="en-US" dirty="0"/>
              <a:t>, the remaining handful are actively being worked 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Typical failures are due to accidentally relying on non-standard </a:t>
            </a:r>
            <a:r>
              <a:rPr lang="en-US" dirty="0" err="1"/>
              <a:t>glibc</a:t>
            </a:r>
            <a:r>
              <a:rPr lang="en-US" dirty="0"/>
              <a:t> extension or definitions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222983388"/>
      </p:ext>
    </p:extLst>
  </p:cSld>
  <p:clrMapOvr>
    <a:masterClrMapping/>
  </p:clrMapOvr>
  <p:transition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poky-tiny changes versus poky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dirty="0"/>
              <a:t>TCLIBC</a:t>
            </a:r>
          </a:p>
          <a:p>
            <a:pPr>
              <a:spcBef>
                <a:spcPts val="0"/>
              </a:spcBef>
            </a:pPr>
            <a:r>
              <a:rPr lang="en-US" b="0" dirty="0"/>
              <a:t>ENABLE_WIDEC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b="0" dirty="0"/>
              <a:t>USE_NLS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b="0" dirty="0"/>
              <a:t>DISTRO_FEATURES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b="0" dirty="0" err="1"/>
              <a:t>linux</a:t>
            </a:r>
            <a:r>
              <a:rPr lang="en-US" b="0" dirty="0"/>
              <a:t>-yocto-tiny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18270152"/>
      </p:ext>
    </p:extLst>
  </p:cSld>
  <p:clrMapOvr>
    <a:masterClrMapping/>
  </p:clrMapOvr>
  <p:transition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poky-tiny changes: TCLIBC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dirty="0"/>
              <a:t>TCLIBC variable selects the standard C library to use; default value is </a:t>
            </a:r>
            <a:r>
              <a:rPr lang="en-US" b="0" dirty="0" err="1"/>
              <a:t>glibc</a:t>
            </a:r>
            <a:r>
              <a:rPr lang="en-US" b="0" dirty="0"/>
              <a:t>, as of the </a:t>
            </a:r>
            <a:r>
              <a:rPr lang="en-US" b="0" dirty="0" err="1"/>
              <a:t>krogoth</a:t>
            </a:r>
            <a:r>
              <a:rPr lang="en-US" b="0" dirty="0"/>
              <a:t> release the other option is </a:t>
            </a:r>
            <a:r>
              <a:rPr lang="en-US" b="0" dirty="0" err="1"/>
              <a:t>musl</a:t>
            </a:r>
            <a:r>
              <a:rPr lang="en-US" b="0" dirty="0"/>
              <a:t> (previously was </a:t>
            </a:r>
            <a:r>
              <a:rPr lang="en-US" b="0" dirty="0" err="1"/>
              <a:t>uclibc</a:t>
            </a:r>
            <a:r>
              <a:rPr lang="en-US" b="0" dirty="0"/>
              <a:t>)</a:t>
            </a:r>
          </a:p>
          <a:p>
            <a:pPr>
              <a:spcBef>
                <a:spcPts val="0"/>
              </a:spcBef>
            </a:pPr>
            <a:r>
              <a:rPr lang="en-US" b="0" err="1"/>
              <a:t>musl</a:t>
            </a:r>
            <a:r>
              <a:rPr lang="en-US" b="0" dirty="0"/>
              <a:t> (</a:t>
            </a:r>
            <a:r>
              <a:rPr lang="en-US" b="0" dirty="0">
                <a:hlinkClick r:id="rId2"/>
              </a:rPr>
              <a:t>https://wiki.musl-libc.org/</a:t>
            </a:r>
            <a:r>
              <a:rPr lang="en-US" b="0" dirty="0"/>
              <a:t>) is a lightweight C library implementation</a:t>
            </a:r>
            <a:endParaRPr lang="en-US"/>
          </a:p>
          <a:p>
            <a:pPr lvl="1">
              <a:spcBef>
                <a:spcPts val="0"/>
              </a:spcBef>
            </a:pPr>
            <a:r>
              <a:rPr lang="en-US" dirty="0"/>
              <a:t>Actively maintained, MIT licensed</a:t>
            </a:r>
          </a:p>
          <a:p>
            <a:pPr lvl="1">
              <a:spcBef>
                <a:spcPts val="0"/>
              </a:spcBef>
            </a:pPr>
            <a:r>
              <a:rPr lang="en-US" dirty="0"/>
              <a:t>In addition to binary size benefits, there are significant runtime memory usage ones as well</a:t>
            </a:r>
          </a:p>
          <a:p>
            <a:pPr>
              <a:spcBef>
                <a:spcPts val="0"/>
              </a:spcBef>
            </a:pPr>
            <a:r>
              <a:rPr lang="en-US" b="0" dirty="0"/>
              <a:t>See </a:t>
            </a:r>
            <a:r>
              <a:rPr lang="en-US" b="0" dirty="0">
                <a:hlinkClick r:id="rId3"/>
              </a:rPr>
              <a:t>http://www.etalabs.net/compare_libcs.html</a:t>
            </a:r>
            <a:r>
              <a:rPr lang="en-US" b="0" dirty="0"/>
              <a:t> for a detailed comparison</a:t>
            </a:r>
            <a:endParaRPr lang="en-US"/>
          </a:p>
          <a:p>
            <a:pPr>
              <a:spcBef>
                <a:spcPts val="0"/>
              </a:spcBef>
            </a:pPr>
            <a:r>
              <a:rPr lang="en-US" b="0" dirty="0"/>
              <a:t>While the recipes in </a:t>
            </a:r>
            <a:r>
              <a:rPr lang="en-US" b="0" dirty="0" err="1"/>
              <a:t>oe</a:t>
            </a:r>
            <a:r>
              <a:rPr lang="en-US" b="0" dirty="0"/>
              <a:t>-core are test built with </a:t>
            </a:r>
            <a:r>
              <a:rPr lang="en-US" b="0" dirty="0" err="1"/>
              <a:t>musl</a:t>
            </a:r>
            <a:r>
              <a:rPr lang="en-US" b="0" dirty="0"/>
              <a:t>, recipes from other layers may not work out of the box, and other software may require patching to build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Almost all the recipes in meta-</a:t>
            </a:r>
            <a:r>
              <a:rPr lang="en-US" dirty="0" err="1"/>
              <a:t>openembedded</a:t>
            </a:r>
            <a:r>
              <a:rPr lang="en-US" dirty="0"/>
              <a:t> build against </a:t>
            </a:r>
            <a:r>
              <a:rPr lang="en-US" dirty="0" err="1"/>
              <a:t>musl</a:t>
            </a:r>
            <a:r>
              <a:rPr lang="en-US" dirty="0"/>
              <a:t>, the remaining handful are actively being worked 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Typical failures are due to accidentally relying on non-standard </a:t>
            </a:r>
            <a:r>
              <a:rPr lang="en-US" dirty="0" err="1"/>
              <a:t>glibc</a:t>
            </a:r>
            <a:r>
              <a:rPr lang="en-US" dirty="0"/>
              <a:t> extension or definitions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76487909"/>
      </p:ext>
    </p:extLst>
  </p:cSld>
  <p:clrMapOvr>
    <a:masterClrMapping/>
  </p:clrMapOvr>
  <p:transition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poky-tiny changes: ENABLE_WIDEC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dirty="0"/>
              <a:t>ENABLE_WIDEC variable controls wide character support for the </a:t>
            </a:r>
            <a:r>
              <a:rPr lang="en-US" b="0" dirty="0" err="1"/>
              <a:t>ncurses</a:t>
            </a:r>
            <a:r>
              <a:rPr lang="en-US" b="0" dirty="0"/>
              <a:t> terminal library</a:t>
            </a:r>
          </a:p>
          <a:p>
            <a:pPr>
              <a:spcBef>
                <a:spcPts val="0"/>
              </a:spcBef>
            </a:pPr>
            <a:r>
              <a:rPr lang="en-US" b="0" dirty="0"/>
              <a:t>Disabling </a:t>
            </a:r>
            <a:r>
              <a:rPr lang="en-US" b="0" dirty="0" err="1"/>
              <a:t>ncurses</a:t>
            </a:r>
            <a:r>
              <a:rPr lang="en-US" b="0" dirty="0"/>
              <a:t> wide character support only affects console applications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b="0" dirty="0"/>
              <a:t>However, not all applications will build with it disabled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core-image-minimal and core-image-full-</a:t>
            </a:r>
            <a:r>
              <a:rPr lang="en-US" dirty="0" err="1"/>
              <a:t>cmdline</a:t>
            </a:r>
            <a:r>
              <a:rPr lang="en-US" dirty="0"/>
              <a:t> images build, core-image-</a:t>
            </a:r>
            <a:r>
              <a:rPr lang="en-US" dirty="0" err="1"/>
              <a:t>sato</a:t>
            </a:r>
            <a:r>
              <a:rPr lang="en-US" dirty="0"/>
              <a:t> does not</a:t>
            </a:r>
          </a:p>
          <a:p>
            <a:pPr>
              <a:spcBef>
                <a:spcPts val="0"/>
              </a:spcBef>
            </a:pPr>
            <a:r>
              <a:rPr lang="en-US" b="0" dirty="0"/>
              <a:t>Size savings are not necessarily dramatic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About 200 KB if the image pulls in </a:t>
            </a:r>
            <a:r>
              <a:rPr lang="en-US" dirty="0" err="1"/>
              <a:t>ncurses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ATM core-image-minimal does not actually pull in any packages that have </a:t>
            </a:r>
            <a:r>
              <a:rPr lang="en-US" dirty="0" err="1"/>
              <a:t>ncurses</a:t>
            </a:r>
            <a:r>
              <a:rPr lang="en-US" dirty="0"/>
              <a:t> as a dependency...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98537895"/>
      </p:ext>
    </p:extLst>
  </p:cSld>
  <p:clrMapOvr>
    <a:masterClrMapping/>
  </p:clrMapOvr>
  <p:transition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poky-tiny changes: USE_NLS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dirty="0"/>
              <a:t>USE_NLS variable controls native language support for applications, i.e. internationalization via the </a:t>
            </a:r>
            <a:r>
              <a:rPr lang="en-US" b="0" dirty="0" err="1"/>
              <a:t>gettext</a:t>
            </a:r>
            <a:r>
              <a:rPr lang="en-US" b="0" dirty="0"/>
              <a:t> library</a:t>
            </a:r>
          </a:p>
          <a:p>
            <a:pPr>
              <a:spcBef>
                <a:spcPts val="0"/>
              </a:spcBef>
            </a:pPr>
            <a:r>
              <a:rPr lang="en-US" b="0" dirty="0"/>
              <a:t>Disabling NLS might be problematic if you have applications using </a:t>
            </a:r>
            <a:r>
              <a:rPr lang="en-US" b="0" dirty="0" err="1"/>
              <a:t>gettext</a:t>
            </a:r>
            <a:r>
              <a:rPr lang="en-US" b="0" dirty="0"/>
              <a:t> to provide internationalized output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b="0" dirty="0"/>
              <a:t>However, again not all applications will build with it disabled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core-image-minimal and core-image-full-</a:t>
            </a:r>
            <a:r>
              <a:rPr lang="en-US" dirty="0" err="1"/>
              <a:t>cmdline</a:t>
            </a:r>
            <a:r>
              <a:rPr lang="en-US" dirty="0"/>
              <a:t> build, core-image-</a:t>
            </a:r>
            <a:r>
              <a:rPr lang="en-US" dirty="0" err="1"/>
              <a:t>sato</a:t>
            </a:r>
            <a:r>
              <a:rPr lang="en-US" dirty="0"/>
              <a:t> does not</a:t>
            </a:r>
          </a:p>
          <a:p>
            <a:pPr>
              <a:spcBef>
                <a:spcPts val="0"/>
              </a:spcBef>
            </a:pPr>
            <a:r>
              <a:rPr lang="en-US" b="0" dirty="0"/>
              <a:t>Size savings are dependent on application usage of </a:t>
            </a:r>
            <a:r>
              <a:rPr lang="en-US" b="0" dirty="0" err="1"/>
              <a:t>gettext</a:t>
            </a:r>
            <a:endParaRPr lang="en-US" dirty="0" err="1"/>
          </a:p>
          <a:p>
            <a:pPr lvl="1">
              <a:spcBef>
                <a:spcPts val="0"/>
              </a:spcBef>
            </a:pPr>
            <a:r>
              <a:rPr lang="en-US" dirty="0"/>
              <a:t>No savings in core-image-minimal, about 2 MB in core-image-full-</a:t>
            </a:r>
            <a:r>
              <a:rPr lang="en-US" dirty="0" err="1"/>
              <a:t>cmdline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9509296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Activity One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804988" y="4125913"/>
            <a:ext cx="6874805" cy="866775"/>
          </a:xfrm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 smtClean="0">
                <a:latin typeface="Arial" charset="0"/>
              </a:rPr>
              <a:t>Keynote</a:t>
            </a:r>
          </a:p>
          <a:p>
            <a:pPr eaLnBrk="1" hangingPunct="1">
              <a:spcBef>
                <a:spcPts val="900"/>
              </a:spcBef>
            </a:pPr>
            <a:r>
              <a:rPr lang="en-US" dirty="0"/>
              <a:t>Nicolas </a:t>
            </a:r>
            <a:r>
              <a:rPr lang="en-US" dirty="0" err="1"/>
              <a:t>Dechesne</a:t>
            </a:r>
            <a:r>
              <a:rPr lang="en-US" dirty="0"/>
              <a:t> 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5138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poky-tiny changes: DISTRO_FEATURES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dirty="0"/>
              <a:t>DISTRO_FEATURES variable controls software feature support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Mostly translates to configure script options, but some features add kernel module and runtime package dependencies</a:t>
            </a:r>
          </a:p>
          <a:p>
            <a:pPr>
              <a:spcBef>
                <a:spcPts val="0"/>
              </a:spcBef>
            </a:pPr>
            <a:r>
              <a:rPr lang="en-US" b="0" dirty="0"/>
              <a:t>poky-tiny removes almost all of the default features that poky enables, leaving on IPv4 and IPv6 support on as well as a couple of other base features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b="0" dirty="0"/>
              <a:t>The features you need are largely dependent on your target image contents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e.g. x11, </a:t>
            </a:r>
            <a:r>
              <a:rPr lang="en-US" dirty="0" err="1"/>
              <a:t>pulseaudio</a:t>
            </a:r>
            <a:r>
              <a:rPr lang="en-US" dirty="0"/>
              <a:t>, many fine-grained </a:t>
            </a:r>
            <a:r>
              <a:rPr lang="en-US" dirty="0" err="1"/>
              <a:t>libc</a:t>
            </a:r>
            <a:r>
              <a:rPr lang="en-US" dirty="0"/>
              <a:t> features for </a:t>
            </a:r>
            <a:r>
              <a:rPr lang="en-US" dirty="0" err="1"/>
              <a:t>glibc</a:t>
            </a:r>
          </a:p>
          <a:p>
            <a:pPr>
              <a:spcBef>
                <a:spcPts val="0"/>
              </a:spcBef>
            </a:pPr>
            <a:r>
              <a:rPr lang="en-US" b="0" dirty="0"/>
              <a:t>See Chapter 14 of the </a:t>
            </a:r>
            <a:r>
              <a:rPr lang="en-US" b="0" dirty="0" err="1"/>
              <a:t>Yocto</a:t>
            </a:r>
            <a:r>
              <a:rPr lang="en-US" b="0" dirty="0"/>
              <a:t> Project Reference Manual for a breakdown of DISTRO and MACHINE features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hlinkClick r:id="rId2"/>
              </a:rPr>
              <a:t>https://www.yoctoproject.org/docs/current/ref-manual/ref-manual.html#ref-features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599271253"/>
      </p:ext>
    </p:extLst>
  </p:cSld>
  <p:clrMapOvr>
    <a:masterClrMapping/>
  </p:clrMapOvr>
  <p:transition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poky-tiny changes: </a:t>
            </a:r>
            <a:r>
              <a:rPr lang="en-US" dirty="0" err="1"/>
              <a:t>linux</a:t>
            </a:r>
            <a:r>
              <a:rPr lang="en-US" dirty="0"/>
              <a:t>-yocto-tiny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dirty="0"/>
              <a:t>Provides a highly pruned kernel configuration</a:t>
            </a:r>
          </a:p>
          <a:p>
            <a:pPr>
              <a:spcBef>
                <a:spcPts val="0"/>
              </a:spcBef>
            </a:pPr>
            <a:r>
              <a:rPr lang="en-US" b="0" dirty="0"/>
              <a:t>qemux86 specific</a:t>
            </a:r>
          </a:p>
          <a:p>
            <a:pPr>
              <a:spcBef>
                <a:spcPts val="0"/>
              </a:spcBef>
            </a:pPr>
            <a:r>
              <a:rPr lang="en-US" b="0" dirty="0"/>
              <a:t>Needs to be over-ridden with </a:t>
            </a:r>
            <a:r>
              <a:rPr lang="en-US" b="0" dirty="0" err="1"/>
              <a:t>PREFERRED_PROVIDER_virtual</a:t>
            </a:r>
            <a:r>
              <a:rPr lang="en-US" b="0" dirty="0"/>
              <a:t>/kernel if you want to test poky-tiny on another architecture</a:t>
            </a:r>
          </a:p>
          <a:p>
            <a:pPr>
              <a:spcBef>
                <a:spcPts val="0"/>
              </a:spcBef>
            </a:pPr>
            <a:r>
              <a:rPr lang="en-US" b="0" dirty="0"/>
              <a:t>General kernel size reduction guidelines apply, i.e. only enable features and drivers for the target platform</a:t>
            </a:r>
          </a:p>
          <a:p>
            <a:pPr>
              <a:spcBef>
                <a:spcPts val="0"/>
              </a:spcBef>
            </a:pPr>
            <a:r>
              <a:rPr lang="en-US" b="0" dirty="0"/>
              <a:t>A static kernel without modules is a win if possible since it results in an overall size reduction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9856873"/>
      </p:ext>
    </p:extLst>
  </p:cSld>
  <p:clrMapOvr>
    <a:masterClrMapping/>
  </p:clrMapOvr>
  <p:transition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image feature / package sizes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b="0" dirty="0"/>
              <a:t>Note that size numbers include all the dependencies that are pulled in</a:t>
            </a:r>
          </a:p>
          <a:p>
            <a:pPr>
              <a:spcBef>
                <a:spcPts val="0"/>
              </a:spcBef>
            </a:pPr>
            <a:r>
              <a:rPr lang="en-US" b="0" dirty="0"/>
              <a:t>Package management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rpm: ~102 MB (includes OpenSSL, Python 3, etc.)</a:t>
            </a:r>
          </a:p>
          <a:p>
            <a:pPr lvl="1">
              <a:spcBef>
                <a:spcPts val="0"/>
              </a:spcBef>
            </a:pPr>
            <a:r>
              <a:rPr lang="en-US" dirty="0"/>
              <a:t>deb: ~22 MB</a:t>
            </a:r>
          </a:p>
          <a:p>
            <a:pPr lvl="1">
              <a:spcBef>
                <a:spcPts val="0"/>
              </a:spcBef>
            </a:pPr>
            <a:r>
              <a:rPr lang="en-US" dirty="0" err="1"/>
              <a:t>ipk</a:t>
            </a:r>
            <a:r>
              <a:rPr lang="en-US" dirty="0"/>
              <a:t>: ~4 MB</a:t>
            </a:r>
          </a:p>
          <a:p>
            <a:pPr>
              <a:spcBef>
                <a:spcPts val="0"/>
              </a:spcBef>
            </a:pPr>
            <a:r>
              <a:rPr lang="en-US" b="0" dirty="0"/>
              <a:t>SSH daemon: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OpenSSH (and OpenSSL): ~6.7 MB</a:t>
            </a:r>
          </a:p>
          <a:p>
            <a:pPr lvl="1">
              <a:spcBef>
                <a:spcPts val="0"/>
              </a:spcBef>
            </a:pPr>
            <a:r>
              <a:rPr lang="en-US" dirty="0" err="1"/>
              <a:t>Dropbear</a:t>
            </a:r>
            <a:r>
              <a:rPr lang="en-US" dirty="0"/>
              <a:t>: ~300 KB</a:t>
            </a:r>
          </a:p>
          <a:p>
            <a:pPr>
              <a:spcBef>
                <a:spcPts val="0"/>
              </a:spcBef>
            </a:pPr>
            <a:r>
              <a:rPr lang="en-US" b="0" dirty="0" err="1"/>
              <a:t>Systemd</a:t>
            </a:r>
            <a:r>
              <a:rPr lang="en-US" b="0" dirty="0"/>
              <a:t>: ~30 MB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b="0" dirty="0"/>
              <a:t>Python 2.7: ~4 MB, ~40 MB with all standard modules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b="0" dirty="0"/>
              <a:t>Python 3.5: ~17 MB, ~64 MB with all standard modules</a:t>
            </a:r>
            <a:endParaRPr lang="en-US" dirty="0"/>
          </a:p>
          <a:p>
            <a:pPr>
              <a:spcBef>
                <a:spcPts val="0"/>
              </a:spcBef>
            </a:pPr>
            <a:endParaRPr lang="en-US" b="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56841441"/>
      </p:ext>
    </p:extLst>
  </p:cSld>
  <p:clrMapOvr>
    <a:masterClrMapping/>
  </p:clrMapOvr>
  <p:transition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core-image-minimal-initramfs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b="0"/>
              <a:t>Another option is to build the target image into an initramfs and attach it to the kernel</a:t>
            </a:r>
            <a:endParaRPr lang="en-US"/>
          </a:p>
          <a:p>
            <a:pPr lvl="1">
              <a:spcBef>
                <a:spcPts val="0"/>
              </a:spcBef>
            </a:pPr>
            <a:r>
              <a:rPr lang="en-US"/>
              <a:t>initramfs ends up as cpio.gz attached to the kernel image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/>
              <a:t>unpacked into a memory filesystem and used as the rootfs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b="0"/>
              <a:t>Makes for a smaller overall combined image size at the expense of </a:t>
            </a:r>
            <a:r>
              <a:rPr lang="en-US" b="0" dirty="0"/>
              <a:t>memory usage</a:t>
            </a:r>
          </a:p>
          <a:p>
            <a:pPr>
              <a:spcBef>
                <a:spcPts val="0"/>
              </a:spcBef>
            </a:pPr>
            <a:r>
              <a:rPr lang="en-US" b="0"/>
              <a:t>core-image-minimal-initramfs is probably best viewed as a template, copy and prune out anything not needed for your target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354106443"/>
      </p:ext>
    </p:extLst>
  </p:cSld>
  <p:clrMapOvr>
    <a:masterClrMapping/>
  </p:clrMapOvr>
  <p:transition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size reduction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b="0" dirty="0"/>
              <a:t>Splitting files out of a package with FILES_${PN}-foo</a:t>
            </a:r>
          </a:p>
          <a:p>
            <a:pPr lvl="1">
              <a:spcBef>
                <a:spcPts val="0"/>
              </a:spcBef>
            </a:pPr>
            <a:r>
              <a:rPr lang="en-US" dirty="0"/>
              <a:t>Example use would be to pick out a tool from core-</a:t>
            </a:r>
            <a:r>
              <a:rPr lang="en-US" dirty="0" err="1"/>
              <a:t>utils</a:t>
            </a:r>
            <a:r>
              <a:rPr lang="en-US" dirty="0"/>
              <a:t>, since it is not split into per-tool packages like </a:t>
            </a:r>
            <a:r>
              <a:rPr lang="en-US" dirty="0" err="1"/>
              <a:t>util-linux</a:t>
            </a:r>
          </a:p>
          <a:p>
            <a:pPr>
              <a:spcBef>
                <a:spcPts val="0"/>
              </a:spcBef>
            </a:pPr>
            <a:r>
              <a:rPr lang="en-US" b="0" dirty="0"/>
              <a:t>A more extreme example is removing all .</a:t>
            </a:r>
            <a:r>
              <a:rPr lang="en-US" b="0" dirty="0" err="1"/>
              <a:t>py</a:t>
            </a:r>
            <a:r>
              <a:rPr lang="en-US" b="0" dirty="0"/>
              <a:t> Python source files, leaving only the compiled .</a:t>
            </a:r>
            <a:r>
              <a:rPr lang="en-US" b="0" dirty="0" err="1"/>
              <a:t>pyc</a:t>
            </a:r>
            <a:r>
              <a:rPr lang="en-US" b="0" dirty="0"/>
              <a:t> files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Currently requires modifying </a:t>
            </a:r>
            <a:r>
              <a:rPr lang="en-US" dirty="0" err="1"/>
              <a:t>distutils</a:t>
            </a:r>
            <a:r>
              <a:rPr lang="en-US" dirty="0"/>
              <a:t>-common-</a:t>
            </a:r>
            <a:r>
              <a:rPr lang="en-US" dirty="0" err="1"/>
              <a:t>base.bbclass</a:t>
            </a:r>
            <a:r>
              <a:rPr lang="en-US" dirty="0"/>
              <a:t> to make it generic for all Python modules</a:t>
            </a:r>
          </a:p>
          <a:p>
            <a:pPr>
              <a:spcBef>
                <a:spcPts val="0"/>
              </a:spcBef>
            </a:pPr>
            <a:r>
              <a:rPr lang="en-US" b="0" dirty="0"/>
              <a:t>Use ROOTFS_POSTPROCESS_COMMAND to remove files from the image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e.g. removing unneeded update-alternatives-</a:t>
            </a:r>
            <a:r>
              <a:rPr lang="en-US" dirty="0" err="1"/>
              <a:t>opkg</a:t>
            </a:r>
            <a:r>
              <a:rPr lang="en-US" dirty="0"/>
              <a:t> metadata</a:t>
            </a:r>
          </a:p>
          <a:p>
            <a:pPr lvl="1">
              <a:spcBef>
                <a:spcPts val="0"/>
              </a:spcBef>
            </a:pPr>
            <a:r>
              <a:rPr lang="en-US" dirty="0">
                <a:hlinkClick r:id="rId2"/>
              </a:rPr>
              <a:t>https://www.yoctoproject.org/docs/current/ref-manual/ref-manual.html#var-ROOTFS_POSTPROCESS_COMMAND</a:t>
            </a:r>
            <a:endParaRPr lang="en-US" b="0" dirty="0"/>
          </a:p>
          <a:p>
            <a:pPr>
              <a:spcBef>
                <a:spcPts val="0"/>
              </a:spcBef>
            </a:pPr>
            <a:r>
              <a:rPr lang="en-US" b="0" dirty="0"/>
              <a:t>If using </a:t>
            </a:r>
            <a:r>
              <a:rPr lang="en-US" b="0" dirty="0" err="1"/>
              <a:t>glibc</a:t>
            </a:r>
            <a:r>
              <a:rPr lang="en-US" b="0" dirty="0"/>
              <a:t>, tweak IMAGE_LINGUAS to remove unwanted locales</a:t>
            </a:r>
          </a:p>
          <a:p>
            <a:pPr>
              <a:spcBef>
                <a:spcPts val="0"/>
              </a:spcBef>
            </a:pPr>
            <a:endParaRPr lang="en-US" b="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110489330"/>
      </p:ext>
    </p:extLst>
  </p:cSld>
  <p:clrMapOvr>
    <a:masterClrMapping/>
  </p:clrMapOvr>
  <p:transition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 /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dirty="0"/>
              <a:t>If starting out, take poky-</a:t>
            </a:r>
            <a:r>
              <a:rPr lang="en-US" b="0" dirty="0" err="1"/>
              <a:t>tiny.conf</a:t>
            </a:r>
            <a:r>
              <a:rPr lang="en-US" b="0" dirty="0"/>
              <a:t> as a starting point to define your own distribution configuration, then add things to it</a:t>
            </a:r>
          </a:p>
          <a:p>
            <a:pPr>
              <a:spcBef>
                <a:spcPts val="0"/>
              </a:spcBef>
            </a:pPr>
            <a:r>
              <a:rPr lang="en-US" b="0" dirty="0"/>
              <a:t>Otherwise, it is likely that switching to using </a:t>
            </a:r>
            <a:r>
              <a:rPr lang="en-US" b="0" dirty="0" err="1"/>
              <a:t>musl</a:t>
            </a:r>
            <a:r>
              <a:rPr lang="en-US" b="0" dirty="0"/>
              <a:t> will provide the biggest immediate improvement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b="0" dirty="0"/>
              <a:t>Use the </a:t>
            </a:r>
            <a:r>
              <a:rPr lang="en-US" b="0" dirty="0" err="1"/>
              <a:t>buildhistory</a:t>
            </a:r>
            <a:r>
              <a:rPr lang="en-US" b="0" dirty="0"/>
              <a:t> class to help simplify investigating what is taking up space in your image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hlinkClick r:id="rId2"/>
              </a:rPr>
              <a:t>https://www.yoctoproject.org/docs/current/ref-manual/ref-manual.html#maintaining-build-output-quality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dirty="0"/>
              <a:t>For kernel (and </a:t>
            </a:r>
            <a:r>
              <a:rPr lang="en-US" b="0" dirty="0" err="1"/>
              <a:t>BusyBox</a:t>
            </a:r>
            <a:r>
              <a:rPr lang="en-US" b="0" dirty="0"/>
              <a:t>) size reduction start with the guidelines at: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hlinkClick r:id="rId3"/>
              </a:rPr>
              <a:t>https://www.yoctoproject.org/docs/current/dev-manual/dev-manual.html#trim-the-kernel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66785"/>
      </p:ext>
    </p:extLst>
  </p:cSld>
  <p:clrMapOvr>
    <a:masterClrMapping/>
  </p:clrMapOvr>
  <p:transition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Activity Nine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1957388" y="4295565"/>
            <a:ext cx="687480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  <a:defRPr sz="2400" b="1" i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marL="1588" indent="0" algn="r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/>
              <a:buNone/>
              <a:defRPr sz="2200" b="0" i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2pPr>
            <a:lvl3pPr marL="184467" indent="0" algn="r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None/>
              <a:defRPr sz="2200" spc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3pPr>
            <a:lvl4pPr marL="415925" indent="0" algn="r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None/>
              <a:defRPr sz="2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4pPr>
            <a:lvl5pPr marL="569912" indent="0" algn="r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Courier"/>
              <a:buNone/>
              <a:defRPr sz="2200" b="1">
                <a:solidFill>
                  <a:srgbClr val="FFFFFF"/>
                </a:solidFill>
                <a:latin typeface="Courier New"/>
                <a:ea typeface="Verdana" charset="0"/>
                <a:cs typeface="Courier New"/>
              </a:defRPr>
            </a:lvl5pPr>
            <a:lvl6pPr marL="685800" indent="-346075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Courier"/>
              <a:buChar char="#"/>
              <a:defRPr sz="2200" b="1">
                <a:solidFill>
                  <a:schemeClr val="accent6"/>
                </a:solidFill>
                <a:latin typeface="Courier New"/>
                <a:cs typeface="Courier New"/>
              </a:defRPr>
            </a:lvl6pPr>
            <a:lvl7pPr marL="978408" indent="-274320" algn="l" defTabSz="454025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AutoNum type="arabicPlain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Char char="•"/>
              <a:tabLst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900"/>
              </a:spcBef>
            </a:pPr>
            <a:r>
              <a:rPr lang="en-US" dirty="0" smtClean="0"/>
              <a:t>(</a:t>
            </a:r>
            <a:r>
              <a:rPr lang="en-US" dirty="0"/>
              <a:t>Fun with) Libraries/SDK and </a:t>
            </a:r>
            <a:r>
              <a:rPr lang="en-US" dirty="0" smtClean="0"/>
              <a:t>OE/YP</a:t>
            </a:r>
          </a:p>
          <a:p>
            <a:pPr eaLnBrk="1" hangingPunct="1">
              <a:spcBef>
                <a:spcPts val="900"/>
              </a:spcBef>
            </a:pPr>
            <a:r>
              <a:rPr lang="en-US" dirty="0">
                <a:latin typeface="Arial" charset="0"/>
              </a:rPr>
              <a:t>R</a:t>
            </a:r>
            <a:r>
              <a:rPr lang="en-US" dirty="0" smtClean="0">
                <a:latin typeface="Arial" charset="0"/>
              </a:rPr>
              <a:t>obert Berger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4490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E97B3A-C326-B543-A408-83F4636FE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/>
              <a:t>(Fun with) Libraries/SDK and OE/YP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04201B-8FE9-A244-A6CA-2AE83FF2683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Slides are available </a:t>
            </a:r>
            <a:r>
              <a:rPr lang="en-US" dirty="0" smtClean="0"/>
              <a:t>at:</a:t>
            </a:r>
            <a:endParaRPr lang="en-US" dirty="0" smtClean="0"/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wiki.yoctoproject.org/wiki/File:Having-fun-handouts.pdf</a:t>
            </a:r>
            <a:endParaRPr lang="en-US" dirty="0" smtClean="0"/>
          </a:p>
          <a:p>
            <a:r>
              <a:rPr lang="en-US" dirty="0" smtClean="0"/>
              <a:t>Home </a:t>
            </a:r>
            <a:r>
              <a:rPr lang="en-US" smtClean="0"/>
              <a:t>“Ship It</a:t>
            </a:r>
            <a:r>
              <a:rPr lang="en-US" dirty="0" smtClean="0"/>
              <a:t>” </a:t>
            </a:r>
            <a:r>
              <a:rPr lang="en-US" smtClean="0"/>
              <a:t>content download:</a:t>
            </a:r>
            <a:endParaRPr lang="en-US" dirty="0" smtClean="0"/>
          </a:p>
          <a:p>
            <a:pPr lvl="1"/>
            <a:r>
              <a:rPr lang="en-US" dirty="0"/>
              <a:t>http://www.rlbl.me/ypdevd2018/</a:t>
            </a:r>
            <a:endParaRPr lang="en-US" dirty="0" smtClean="0"/>
          </a:p>
          <a:p>
            <a:r>
              <a:rPr lang="en-US" dirty="0" smtClean="0"/>
              <a:t>Master </a:t>
            </a:r>
            <a:r>
              <a:rPr lang="en-US" dirty="0" err="1" smtClean="0"/>
              <a:t>DevDay</a:t>
            </a:r>
            <a:r>
              <a:rPr lang="en-US" dirty="0" smtClean="0"/>
              <a:t> Slides Page:</a:t>
            </a:r>
            <a:endParaRPr lang="en-US" dirty="0"/>
          </a:p>
          <a:p>
            <a:pPr lvl="1"/>
            <a:r>
              <a:rPr lang="en-US" u="sng" dirty="0" smtClean="0">
                <a:hlinkClick r:id="rId3"/>
              </a:rPr>
              <a:t>https://wiki.yoctoproject.org/wiki/DevDay_Edinburgh_2018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629255"/>
      </p:ext>
    </p:extLst>
  </p:cSld>
  <p:clrMapOvr>
    <a:masterClrMapping/>
  </p:clrMapOvr>
  <p:transition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Activity Ten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804988" y="4125913"/>
            <a:ext cx="6874805" cy="866775"/>
          </a:xfrm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>
                <a:latin typeface="Arial" charset="0"/>
              </a:rPr>
              <a:t>Yocto Project - Rarely asked </a:t>
            </a:r>
            <a:r>
              <a:rPr lang="en-US" dirty="0" smtClean="0">
                <a:latin typeface="Arial" charset="0"/>
              </a:rPr>
              <a:t>questions</a:t>
            </a:r>
          </a:p>
          <a:p>
            <a:pPr eaLnBrk="1" hangingPunct="1">
              <a:spcBef>
                <a:spcPts val="900"/>
              </a:spcBef>
            </a:pPr>
            <a:r>
              <a:rPr lang="en-US" dirty="0">
                <a:latin typeface="Arial" charset="0"/>
              </a:rPr>
              <a:t>Khem Raj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636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E97B3A-C326-B543-A408-83F4636FE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add layers to Workspace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04201B-8FE9-A244-A6CA-2AE83FF2683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bitbake</a:t>
            </a:r>
            <a:r>
              <a:rPr lang="en-US" dirty="0"/>
              <a:t>-layers</a:t>
            </a:r>
          </a:p>
          <a:p>
            <a:pPr lvl="1"/>
            <a:r>
              <a:rPr lang="en-US" dirty="0"/>
              <a:t>add-layer/remove-layer – Add/Remove a layer to workspace</a:t>
            </a:r>
          </a:p>
          <a:p>
            <a:pPr lvl="1"/>
            <a:r>
              <a:rPr lang="en-US" dirty="0"/>
              <a:t>show-layer – Show current list of used layers</a:t>
            </a:r>
          </a:p>
          <a:p>
            <a:pPr lvl="1"/>
            <a:r>
              <a:rPr lang="en-US" dirty="0"/>
              <a:t>show-recipes – List available recipes</a:t>
            </a:r>
          </a:p>
          <a:p>
            <a:pPr lvl="1"/>
            <a:r>
              <a:rPr lang="en-US" dirty="0"/>
              <a:t>show-appends – List appends and corresponding recipe</a:t>
            </a:r>
          </a:p>
          <a:p>
            <a:pPr lvl="1"/>
            <a:r>
              <a:rPr lang="en-US" dirty="0"/>
              <a:t>show-</a:t>
            </a:r>
            <a:r>
              <a:rPr lang="en-US" dirty="0" err="1"/>
              <a:t>overlayed</a:t>
            </a:r>
            <a:r>
              <a:rPr lang="en-US" dirty="0"/>
              <a:t> – List </a:t>
            </a:r>
            <a:r>
              <a:rPr lang="en-US" dirty="0" err="1"/>
              <a:t>overlayed</a:t>
            </a:r>
            <a:r>
              <a:rPr lang="en-US" dirty="0"/>
              <a:t> recipes</a:t>
            </a:r>
          </a:p>
        </p:txBody>
      </p:sp>
    </p:spTree>
    <p:extLst>
      <p:ext uri="{BB962C8B-B14F-4D97-AF65-F5344CB8AC3E}">
        <p14:creationId xmlns:p14="http://schemas.microsoft.com/office/powerpoint/2010/main" val="37472620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YoctoTemplate_1">
  <a:themeElements>
    <a:clrScheme name="Yocto Colors">
      <a:dk1>
        <a:srgbClr val="37424A"/>
      </a:dk1>
      <a:lt1>
        <a:sysClr val="window" lastClr="FFFFFF"/>
      </a:lt1>
      <a:dk2>
        <a:srgbClr val="000000"/>
      </a:dk2>
      <a:lt2>
        <a:srgbClr val="AEB0B3"/>
      </a:lt2>
      <a:accent1>
        <a:srgbClr val="0098DB"/>
      </a:accent1>
      <a:accent2>
        <a:srgbClr val="EAAB00"/>
      </a:accent2>
      <a:accent3>
        <a:srgbClr val="910000"/>
      </a:accent3>
      <a:accent4>
        <a:srgbClr val="D4D4D3"/>
      </a:accent4>
      <a:accent5>
        <a:srgbClr val="737373"/>
      </a:accent5>
      <a:accent6>
        <a:srgbClr val="414141"/>
      </a:accent6>
      <a:hlink>
        <a:srgbClr val="0098DB"/>
      </a:hlink>
      <a:folHlink>
        <a:srgbClr val="0098D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eaLnBrk="0" hangingPunct="0">
          <a:defRPr sz="2000" b="1" smtClean="0">
            <a:latin typeface="Neo Sans Inte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eo Sans Intel" pitchFamily="34" charset="0"/>
            <a:cs typeface="Arial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2_intel_template_1_111605_BLUE 1">
        <a:dk1>
          <a:srgbClr val="FF5C00"/>
        </a:dk1>
        <a:lt1>
          <a:srgbClr val="FFFFFF"/>
        </a:lt1>
        <a:dk2>
          <a:srgbClr val="0C2E86"/>
        </a:dk2>
        <a:lt2>
          <a:srgbClr val="F5E647"/>
        </a:lt2>
        <a:accent1>
          <a:srgbClr val="A6CAE1"/>
        </a:accent1>
        <a:accent2>
          <a:srgbClr val="567EB9"/>
        </a:accent2>
        <a:accent3>
          <a:srgbClr val="AAADC3"/>
        </a:accent3>
        <a:accent4>
          <a:srgbClr val="DADADA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tel_template_1_111605_BLUE 2">
        <a:dk1>
          <a:srgbClr val="0860A8"/>
        </a:dk1>
        <a:lt1>
          <a:srgbClr val="FFFFFF"/>
        </a:lt1>
        <a:dk2>
          <a:srgbClr val="F5E647"/>
        </a:dk2>
        <a:lt2>
          <a:srgbClr val="FF5C47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6518F"/>
        </a:accent4>
        <a:accent5>
          <a:srgbClr val="D0E1EE"/>
        </a:accent5>
        <a:accent6>
          <a:srgbClr val="4D72A7"/>
        </a:accent6>
        <a:hlink>
          <a:srgbClr val="0C2E86"/>
        </a:hlink>
        <a:folHlink>
          <a:srgbClr val="AA01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el_template_1_111605_BLUE 3">
        <a:dk1>
          <a:srgbClr val="000000"/>
        </a:dk1>
        <a:lt1>
          <a:srgbClr val="FFFFFF"/>
        </a:lt1>
        <a:dk2>
          <a:srgbClr val="DDDDDD"/>
        </a:dk2>
        <a:lt2>
          <a:srgbClr val="5F5F5F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00000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0C2E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E05BC26083824DB2546712883D286F" ma:contentTypeVersion="0" ma:contentTypeDescription="Create a new document." ma:contentTypeScope="" ma:versionID="7be4ca5ea8e93d45448cc98ca8386b0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A94C8E-3E2B-4AD9-8D67-7815198BE085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BDD2175F-1B0C-4243-BC5D-5F5F8E5CB2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C5CC5FB6-44E0-47C0-972B-EBB94824D4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62810</TotalTime>
  <Words>8149</Words>
  <Application>Microsoft Office PowerPoint</Application>
  <PresentationFormat>On-screen Show (4:3)</PresentationFormat>
  <Paragraphs>1941</Paragraphs>
  <Slides>130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130</vt:i4>
      </vt:variant>
    </vt:vector>
  </HeadingPairs>
  <TitlesOfParts>
    <vt:vector size="131" baseType="lpstr">
      <vt:lpstr>YoctoTemplate_1</vt:lpstr>
      <vt:lpstr>Advanced Class  </vt:lpstr>
      <vt:lpstr>Advanced Class</vt:lpstr>
      <vt:lpstr>Agenda – The Advanced Class</vt:lpstr>
      <vt:lpstr>Class Account Setup</vt:lpstr>
      <vt:lpstr>Yocto Project Dev Day Lab Setup</vt:lpstr>
      <vt:lpstr>FYI: How class project was prepared (1/2)</vt:lpstr>
      <vt:lpstr>FYI: How class project was prepared (2/2)</vt:lpstr>
      <vt:lpstr>NOTE: Clean Shells!</vt:lpstr>
      <vt:lpstr>Activity One</vt:lpstr>
      <vt:lpstr>Activity Two</vt:lpstr>
      <vt:lpstr>Package Feed Overview</vt:lpstr>
      <vt:lpstr>On Target Development – Better, Faster, Stronger</vt:lpstr>
      <vt:lpstr>Setting up a package feed - Target Setup</vt:lpstr>
      <vt:lpstr>Setting up a package feed</vt:lpstr>
      <vt:lpstr>On Target Development – Better, Faster, Stronger</vt:lpstr>
      <vt:lpstr>Caveats</vt:lpstr>
      <vt:lpstr>Understanding RPM Packages and repomd.xml</vt:lpstr>
      <vt:lpstr>Package Feeds: On Target Demo</vt:lpstr>
      <vt:lpstr>On Target Development – Better, Faster, Stronger</vt:lpstr>
      <vt:lpstr>Signing The Packages</vt:lpstr>
      <vt:lpstr>Signing The Package Feed</vt:lpstr>
      <vt:lpstr>Signing The Package Feed (optional)</vt:lpstr>
      <vt:lpstr>Testing Packages with ptest (Optional? Not really!)</vt:lpstr>
      <vt:lpstr>On Target Development – Better, Faster, Stronger</vt:lpstr>
      <vt:lpstr>Keeping feeds secure</vt:lpstr>
      <vt:lpstr>On Target Development – Better, Faster, Stronger</vt:lpstr>
      <vt:lpstr>The Future of Package Feeds – Can We Upgrade?</vt:lpstr>
      <vt:lpstr>Activity Three</vt:lpstr>
      <vt:lpstr>Slim Bootloader</vt:lpstr>
      <vt:lpstr>Activity Four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Five</vt:lpstr>
      <vt:lpstr>Activity Six</vt:lpstr>
      <vt:lpstr>Activity Seven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Eight</vt:lpstr>
      <vt:lpstr>Why bother optimizing distribution size?</vt:lpstr>
      <vt:lpstr>poky-tiny</vt:lpstr>
      <vt:lpstr>poky-tiny contents</vt:lpstr>
      <vt:lpstr>So how big is poky-tiny?</vt:lpstr>
      <vt:lpstr>So how big is poky-tiny? (continued)</vt:lpstr>
      <vt:lpstr>So how big is poky-tiny? (Notes / Observations)</vt:lpstr>
      <vt:lpstr>poky-tiny changes versus poky</vt:lpstr>
      <vt:lpstr>poky-tiny changes: TCLIBC</vt:lpstr>
      <vt:lpstr>poky-tiny changes versus poky</vt:lpstr>
      <vt:lpstr>poky-tiny changes: TCLIBC</vt:lpstr>
      <vt:lpstr>poky-tiny changes: ENABLE_WIDEC</vt:lpstr>
      <vt:lpstr>poky-tiny changes: USE_NLS</vt:lpstr>
      <vt:lpstr>poky-tiny changes: DISTRO_FEATURES</vt:lpstr>
      <vt:lpstr>poky-tiny changes: linux-yocto-tiny</vt:lpstr>
      <vt:lpstr>Common image feature / package sizes</vt:lpstr>
      <vt:lpstr>core-image-minimal-initramfs</vt:lpstr>
      <vt:lpstr>Other size reduction options</vt:lpstr>
      <vt:lpstr>Summary / Recommendations</vt:lpstr>
      <vt:lpstr>Activity Nine</vt:lpstr>
      <vt:lpstr>(Fun with) Libraries/SDK and OE/YP</vt:lpstr>
      <vt:lpstr>Activity Ten</vt:lpstr>
      <vt:lpstr>How to add layers to Workspace</vt:lpstr>
      <vt:lpstr>Are there some Workspace helper Tools</vt:lpstr>
      <vt:lpstr>How to make changes in workspace</vt:lpstr>
      <vt:lpstr>How to enquire package information ?</vt:lpstr>
      <vt:lpstr>How to run meta-data self tests (unit tests)</vt:lpstr>
      <vt:lpstr>How to run image auto-test</vt:lpstr>
      <vt:lpstr>How to send Code upstream</vt:lpstr>
      <vt:lpstr>How to Customize Distro</vt:lpstr>
      <vt:lpstr>How to Customize Machine</vt:lpstr>
      <vt:lpstr>How to setup/use feeds ?</vt:lpstr>
      <vt:lpstr>PowerPoint Presentation</vt:lpstr>
      <vt:lpstr>Activity Eleven</vt:lpstr>
      <vt:lpstr>Toaster: Latest Features (1/2)</vt:lpstr>
      <vt:lpstr>Toaster: Latest Features (2/2)</vt:lpstr>
      <vt:lpstr>Intel System Studio 2019: Yocto Project Compatible</vt:lpstr>
      <vt:lpstr>Intel System Studio 2019: Yocto Project Compatible</vt:lpstr>
      <vt:lpstr>Intel System Studio 2019: Yocto Project Compatible</vt:lpstr>
      <vt:lpstr>New Security Response Tool (SRTool)</vt:lpstr>
      <vt:lpstr>Activity Nine</vt:lpstr>
      <vt:lpstr>What I’ll be talking about</vt:lpstr>
      <vt:lpstr>General areas I’ll be covering</vt:lpstr>
      <vt:lpstr>Some context </vt:lpstr>
      <vt:lpstr>Proxies</vt:lpstr>
      <vt:lpstr>When things go wrong </vt:lpstr>
      <vt:lpstr>It broke – what would have helped?</vt:lpstr>
      <vt:lpstr>Recipes</vt:lpstr>
      <vt:lpstr>Recipes and packages </vt:lpstr>
      <vt:lpstr>Application Development </vt:lpstr>
      <vt:lpstr>Improvements</vt:lpstr>
      <vt:lpstr>Cool things I stumbled across</vt:lpstr>
      <vt:lpstr>Questions and Answers</vt:lpstr>
      <vt:lpstr>Thank you for your participation!</vt:lpstr>
    </vt:vector>
  </TitlesOfParts>
  <Company>Red Peak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Slide Title</dc:title>
  <dc:creator>Red Peak</dc:creator>
  <cp:lastModifiedBy>Reyna, David</cp:lastModifiedBy>
  <cp:revision>926</cp:revision>
  <dcterms:created xsi:type="dcterms:W3CDTF">2014-10-15T17:08:45Z</dcterms:created>
  <dcterms:modified xsi:type="dcterms:W3CDTF">2018-10-25T00:50:55Z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0x010100C1E05BC26083824DB2546712883D286F</vt:lpwstr>
  </property>
</Properties>
</file>