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55"/>
  </p:notesMasterIdLst>
  <p:handoutMasterIdLst>
    <p:handoutMasterId r:id="rId56"/>
  </p:handoutMasterIdLst>
  <p:sldIdLst>
    <p:sldId id="327" r:id="rId5"/>
    <p:sldId id="877" r:id="rId6"/>
    <p:sldId id="516" r:id="rId7"/>
    <p:sldId id="945" r:id="rId8"/>
    <p:sldId id="947" r:id="rId9"/>
    <p:sldId id="948" r:id="rId10"/>
    <p:sldId id="1344" r:id="rId11"/>
    <p:sldId id="951" r:id="rId12"/>
    <p:sldId id="1124" r:id="rId13"/>
    <p:sldId id="1069" r:id="rId14"/>
    <p:sldId id="1345" r:id="rId15"/>
    <p:sldId id="1346" r:id="rId16"/>
    <p:sldId id="1347" r:id="rId17"/>
    <p:sldId id="1348" r:id="rId18"/>
    <p:sldId id="1349" r:id="rId19"/>
    <p:sldId id="1350" r:id="rId20"/>
    <p:sldId id="1351" r:id="rId21"/>
    <p:sldId id="1352" r:id="rId22"/>
    <p:sldId id="1353" r:id="rId23"/>
    <p:sldId id="1354" r:id="rId24"/>
    <p:sldId id="1355" r:id="rId25"/>
    <p:sldId id="1356" r:id="rId26"/>
    <p:sldId id="1357" r:id="rId27"/>
    <p:sldId id="1358" r:id="rId28"/>
    <p:sldId id="1359" r:id="rId29"/>
    <p:sldId id="1360" r:id="rId30"/>
    <p:sldId id="1361" r:id="rId31"/>
    <p:sldId id="1362" r:id="rId32"/>
    <p:sldId id="1363" r:id="rId33"/>
    <p:sldId id="1368" r:id="rId34"/>
    <p:sldId id="1364" r:id="rId35"/>
    <p:sldId id="1365" r:id="rId36"/>
    <p:sldId id="789" r:id="rId37"/>
    <p:sldId id="1366" r:id="rId38"/>
    <p:sldId id="1367" r:id="rId39"/>
    <p:sldId id="1252" r:id="rId40"/>
    <p:sldId id="1333" r:id="rId41"/>
    <p:sldId id="1334" r:id="rId42"/>
    <p:sldId id="1335" r:id="rId43"/>
    <p:sldId id="1336" r:id="rId44"/>
    <p:sldId id="1337" r:id="rId45"/>
    <p:sldId id="1338" r:id="rId46"/>
    <p:sldId id="1339" r:id="rId47"/>
    <p:sldId id="1340" r:id="rId48"/>
    <p:sldId id="1341" r:id="rId49"/>
    <p:sldId id="1342" r:id="rId50"/>
    <p:sldId id="1269" r:id="rId51"/>
    <p:sldId id="802" r:id="rId52"/>
    <p:sldId id="1026" r:id="rId53"/>
    <p:sldId id="1027" r:id="rId5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Color Option - Gray/Blue" id="{CA1DC593-3889-6348-BD5D-D8C374FECBAC}">
          <p14:sldIdLst>
            <p14:sldId id="327"/>
            <p14:sldId id="877"/>
            <p14:sldId id="516"/>
            <p14:sldId id="945"/>
            <p14:sldId id="947"/>
            <p14:sldId id="948"/>
            <p14:sldId id="1344"/>
            <p14:sldId id="951"/>
            <p14:sldId id="1124"/>
            <p14:sldId id="1069"/>
            <p14:sldId id="1345"/>
            <p14:sldId id="1346"/>
            <p14:sldId id="1347"/>
            <p14:sldId id="1348"/>
            <p14:sldId id="1349"/>
            <p14:sldId id="1350"/>
            <p14:sldId id="1351"/>
            <p14:sldId id="1352"/>
            <p14:sldId id="1353"/>
            <p14:sldId id="1354"/>
            <p14:sldId id="1355"/>
            <p14:sldId id="1356"/>
            <p14:sldId id="1357"/>
            <p14:sldId id="1358"/>
            <p14:sldId id="1359"/>
            <p14:sldId id="1360"/>
            <p14:sldId id="1361"/>
            <p14:sldId id="1362"/>
            <p14:sldId id="1363"/>
            <p14:sldId id="1368"/>
            <p14:sldId id="1364"/>
            <p14:sldId id="1365"/>
            <p14:sldId id="789"/>
            <p14:sldId id="1366"/>
            <p14:sldId id="1367"/>
            <p14:sldId id="1252"/>
            <p14:sldId id="1333"/>
            <p14:sldId id="1334"/>
            <p14:sldId id="1335"/>
            <p14:sldId id="1336"/>
            <p14:sldId id="1337"/>
            <p14:sldId id="1338"/>
            <p14:sldId id="1339"/>
            <p14:sldId id="1340"/>
            <p14:sldId id="1341"/>
            <p14:sldId id="1342"/>
            <p14:sldId id="1269"/>
            <p14:sldId id="802"/>
            <p14:sldId id="1026"/>
            <p14:sldId id="1027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880">
          <p15:clr>
            <a:srgbClr val="A4A3A4"/>
          </p15:clr>
        </p15:guide>
        <p15:guide id="2" pos="288">
          <p15:clr>
            <a:srgbClr val="A4A3A4"/>
          </p15:clr>
        </p15:guide>
        <p15:guide id="3" pos="5472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1C5"/>
    <a:srgbClr val="F37021"/>
    <a:srgbClr val="D7DF23"/>
    <a:srgbClr val="EADAE7"/>
    <a:srgbClr val="061922"/>
    <a:srgbClr val="B4BABD"/>
    <a:srgbClr val="8DC63F"/>
    <a:srgbClr val="FFC0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40" autoAdjust="0"/>
    <p:restoredTop sz="92199" autoAdjust="0"/>
  </p:normalViewPr>
  <p:slideViewPr>
    <p:cSldViewPr snapToGrid="0">
      <p:cViewPr>
        <p:scale>
          <a:sx n="80" d="100"/>
          <a:sy n="80" d="100"/>
        </p:scale>
        <p:origin x="-294" y="78"/>
      </p:cViewPr>
      <p:guideLst>
        <p:guide orient="horz" pos="880"/>
        <p:guide pos="288"/>
        <p:guide pos="54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5" d="100"/>
        <a:sy n="105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780" y="26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3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+mn-ea"/>
                <a:cs typeface="Arial" charset="0"/>
              </a:defRPr>
            </a:lvl1pPr>
          </a:lstStyle>
          <a:p>
            <a:pPr>
              <a:defRPr/>
            </a:pPr>
            <a:fld id="{FABAE46E-1561-AC4B-9BA8-2DA4F5761C83}" type="datetimeFigureOut">
              <a:rPr lang="en-US"/>
              <a:pPr>
                <a:defRPr/>
              </a:pPr>
              <a:t>10/11/2018</a:t>
            </a:fld>
            <a:endParaRPr lang="en-US" dirty="0"/>
          </a:p>
        </p:txBody>
      </p:sp>
      <p:sp>
        <p:nvSpPr>
          <p:cNvPr id="833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3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+mn-ea"/>
                <a:cs typeface="Arial" charset="0"/>
              </a:defRPr>
            </a:lvl1pPr>
          </a:lstStyle>
          <a:p>
            <a:pPr>
              <a:defRPr/>
            </a:pPr>
            <a:fld id="{7C249F61-EB84-D941-A27D-706C5670B7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1464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6763452-1CC8-7B43-BC49-78EC29868FAE}" type="datetimeFigureOut">
              <a:rPr lang="en-US"/>
              <a:pPr>
                <a:defRPr/>
              </a:pPr>
              <a:t>10/11/2018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FA2B35A-7280-3245-838C-E1BA2FABE2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0652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ilab01@devday010:/scratch/</a:t>
            </a:r>
            <a:r>
              <a:rPr lang="fr-FR" dirty="0" err="1" smtClean="0"/>
              <a:t>poky</a:t>
            </a:r>
            <a:r>
              <a:rPr lang="fr-FR" dirty="0" smtClean="0"/>
              <a:t>/</a:t>
            </a:r>
            <a:r>
              <a:rPr lang="fr-FR" dirty="0" err="1" smtClean="0"/>
              <a:t>build-qemuarm</a:t>
            </a:r>
            <a:r>
              <a:rPr lang="fr-FR" dirty="0" smtClean="0"/>
              <a:t>$ du -sh </a:t>
            </a:r>
            <a:r>
              <a:rPr lang="fr-FR" dirty="0" err="1" smtClean="0"/>
              <a:t>tmp</a:t>
            </a:r>
            <a:r>
              <a:rPr lang="fr-FR" dirty="0" smtClean="0"/>
              <a:t>/</a:t>
            </a:r>
          </a:p>
          <a:p>
            <a:r>
              <a:rPr lang="fr-FR" dirty="0" smtClean="0"/>
              <a:t>34G	</a:t>
            </a:r>
            <a:r>
              <a:rPr lang="fr-FR" dirty="0" err="1" smtClean="0"/>
              <a:t>tmp</a:t>
            </a:r>
            <a:r>
              <a:rPr lang="fr-FR" dirty="0" smtClean="0"/>
              <a:t>/</a:t>
            </a:r>
          </a:p>
          <a:p>
            <a:r>
              <a:rPr lang="fr-FR" dirty="0" smtClean="0"/>
              <a:t>ilab01@devday010:/scratch/</a:t>
            </a:r>
            <a:r>
              <a:rPr lang="fr-FR" dirty="0" err="1" smtClean="0"/>
              <a:t>poky</a:t>
            </a:r>
            <a:r>
              <a:rPr lang="fr-FR" dirty="0" smtClean="0"/>
              <a:t>/</a:t>
            </a:r>
            <a:r>
              <a:rPr lang="fr-FR" dirty="0" err="1" smtClean="0"/>
              <a:t>build-qemuarm</a:t>
            </a:r>
            <a:r>
              <a:rPr lang="fr-FR" dirty="0" smtClean="0"/>
              <a:t>$ </a:t>
            </a:r>
          </a:p>
          <a:p>
            <a:endParaRPr lang="en-US" dirty="0" smtClean="0"/>
          </a:p>
          <a:p>
            <a:r>
              <a:rPr lang="en-US" sz="1200" b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 time </a:t>
            </a:r>
            <a:r>
              <a:rPr lang="en-US" sz="1200" b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bitbake</a:t>
            </a:r>
            <a:r>
              <a:rPr lang="en-US" sz="1200" b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core-image-base</a:t>
            </a:r>
          </a:p>
          <a:p>
            <a:r>
              <a:rPr lang="en-US" dirty="0" smtClean="0"/>
              <a:t>real	1m3.721s</a:t>
            </a:r>
          </a:p>
          <a:p>
            <a:r>
              <a:rPr lang="en-US" dirty="0" smtClean="0"/>
              <a:t>user	0m1.805s</a:t>
            </a:r>
          </a:p>
          <a:p>
            <a:r>
              <a:rPr lang="en-US" dirty="0" smtClean="0"/>
              <a:t>sys	0m0.227s</a:t>
            </a:r>
          </a:p>
          <a:p>
            <a:r>
              <a:rPr lang="fr-FR" dirty="0" smtClean="0"/>
              <a:t>ilab01@devday010:/scratch/</a:t>
            </a:r>
            <a:r>
              <a:rPr lang="fr-FR" dirty="0" err="1" smtClean="0"/>
              <a:t>poky</a:t>
            </a:r>
            <a:r>
              <a:rPr lang="fr-FR" dirty="0" smtClean="0"/>
              <a:t>/</a:t>
            </a:r>
            <a:r>
              <a:rPr lang="fr-FR" dirty="0" err="1" smtClean="0"/>
              <a:t>build-qemuarm</a:t>
            </a:r>
            <a:r>
              <a:rPr lang="fr-FR" dirty="0" smtClean="0"/>
              <a:t>$ du -sh </a:t>
            </a:r>
            <a:r>
              <a:rPr lang="fr-FR" dirty="0" err="1" smtClean="0"/>
              <a:t>tmp</a:t>
            </a:r>
            <a:r>
              <a:rPr lang="fr-FR" dirty="0" smtClean="0"/>
              <a:t>/</a:t>
            </a:r>
          </a:p>
          <a:p>
            <a:r>
              <a:rPr lang="fr-FR" dirty="0" smtClean="0"/>
              <a:t>2.0G	</a:t>
            </a:r>
            <a:r>
              <a:rPr lang="fr-FR" dirty="0" err="1" smtClean="0"/>
              <a:t>tmp</a:t>
            </a:r>
            <a:r>
              <a:rPr lang="fr-FR" dirty="0" smtClean="0"/>
              <a:t>/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A2B35A-7280-3245-838C-E1BA2FABE20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241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ilab01@devday010:/scratch/</a:t>
            </a:r>
            <a:r>
              <a:rPr lang="fr-FR" dirty="0" err="1" smtClean="0"/>
              <a:t>poky</a:t>
            </a:r>
            <a:r>
              <a:rPr lang="fr-FR" dirty="0" smtClean="0"/>
              <a:t>/</a:t>
            </a:r>
            <a:r>
              <a:rPr lang="fr-FR" dirty="0" err="1" smtClean="0"/>
              <a:t>build-qemuarm</a:t>
            </a:r>
            <a:r>
              <a:rPr lang="fr-FR" dirty="0" smtClean="0"/>
              <a:t>$ du -sh </a:t>
            </a:r>
            <a:r>
              <a:rPr lang="fr-FR" dirty="0" err="1" smtClean="0"/>
              <a:t>tmp</a:t>
            </a:r>
            <a:r>
              <a:rPr lang="fr-FR" dirty="0" smtClean="0"/>
              <a:t>/</a:t>
            </a:r>
          </a:p>
          <a:p>
            <a:r>
              <a:rPr lang="fr-FR" dirty="0" smtClean="0"/>
              <a:t>34G	</a:t>
            </a:r>
            <a:r>
              <a:rPr lang="fr-FR" dirty="0" err="1" smtClean="0"/>
              <a:t>tmp</a:t>
            </a:r>
            <a:r>
              <a:rPr lang="fr-FR" dirty="0" smtClean="0"/>
              <a:t>/</a:t>
            </a:r>
          </a:p>
          <a:p>
            <a:r>
              <a:rPr lang="fr-FR" dirty="0" smtClean="0"/>
              <a:t>ilab01@devday010:/scratch/</a:t>
            </a:r>
            <a:r>
              <a:rPr lang="fr-FR" dirty="0" err="1" smtClean="0"/>
              <a:t>poky</a:t>
            </a:r>
            <a:r>
              <a:rPr lang="fr-FR" dirty="0" smtClean="0"/>
              <a:t>/</a:t>
            </a:r>
            <a:r>
              <a:rPr lang="fr-FR" dirty="0" err="1" smtClean="0"/>
              <a:t>build-qemuarm</a:t>
            </a:r>
            <a:r>
              <a:rPr lang="fr-FR" dirty="0" smtClean="0"/>
              <a:t>$ </a:t>
            </a:r>
          </a:p>
          <a:p>
            <a:endParaRPr lang="en-US" dirty="0" smtClean="0"/>
          </a:p>
          <a:p>
            <a:r>
              <a:rPr lang="en-US" sz="1200" b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 time </a:t>
            </a:r>
            <a:r>
              <a:rPr lang="en-US" sz="1200" b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bitbake</a:t>
            </a:r>
            <a:r>
              <a:rPr lang="en-US" sz="1200" b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core-image-base</a:t>
            </a:r>
          </a:p>
          <a:p>
            <a:r>
              <a:rPr lang="en-US" dirty="0" smtClean="0"/>
              <a:t>real	1m3.721s</a:t>
            </a:r>
          </a:p>
          <a:p>
            <a:r>
              <a:rPr lang="en-US" dirty="0" smtClean="0"/>
              <a:t>user	0m1.805s</a:t>
            </a:r>
          </a:p>
          <a:p>
            <a:r>
              <a:rPr lang="en-US" dirty="0" smtClean="0"/>
              <a:t>sys	0m0.227s</a:t>
            </a:r>
          </a:p>
          <a:p>
            <a:r>
              <a:rPr lang="fr-FR" dirty="0" smtClean="0"/>
              <a:t>ilab01@devday010:/scratch/</a:t>
            </a:r>
            <a:r>
              <a:rPr lang="fr-FR" dirty="0" err="1" smtClean="0"/>
              <a:t>poky</a:t>
            </a:r>
            <a:r>
              <a:rPr lang="fr-FR" dirty="0" smtClean="0"/>
              <a:t>/</a:t>
            </a:r>
            <a:r>
              <a:rPr lang="fr-FR" dirty="0" err="1" smtClean="0"/>
              <a:t>build-qemuarm</a:t>
            </a:r>
            <a:r>
              <a:rPr lang="fr-FR" dirty="0" smtClean="0"/>
              <a:t>$ du -sh </a:t>
            </a:r>
            <a:r>
              <a:rPr lang="fr-FR" dirty="0" err="1" smtClean="0"/>
              <a:t>tmp</a:t>
            </a:r>
            <a:r>
              <a:rPr lang="fr-FR" dirty="0" smtClean="0"/>
              <a:t>/</a:t>
            </a:r>
          </a:p>
          <a:p>
            <a:r>
              <a:rPr lang="fr-FR" dirty="0" smtClean="0"/>
              <a:t>2.0G	</a:t>
            </a:r>
            <a:r>
              <a:rPr lang="fr-FR" dirty="0" err="1" smtClean="0"/>
              <a:t>tmp</a:t>
            </a:r>
            <a:r>
              <a:rPr lang="fr-FR" dirty="0" smtClean="0"/>
              <a:t>/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A2B35A-7280-3245-838C-E1BA2FABE20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241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A2B35A-7280-3245-838C-E1BA2FABE209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057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A2B35A-7280-3245-838C-E1BA2FABE209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0298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A2B35A-7280-3245-838C-E1BA2FABE209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4730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-–run-tests-by 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name|class|module|id|tag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&gt; </a:t>
            </a:r>
          </a:p>
          <a:p>
            <a:r>
              <a:rPr lang="en-US" dirty="0"/>
              <a:t>Name</a:t>
            </a:r>
          </a:p>
          <a:p>
            <a:r>
              <a:rPr lang="en-US" dirty="0"/>
              <a:t>--run-tests-by name </a:t>
            </a:r>
            <a:r>
              <a:rPr lang="en-US" dirty="0" err="1"/>
              <a:t>testA</a:t>
            </a:r>
            <a:r>
              <a:rPr lang="en-US" dirty="0"/>
              <a:t> </a:t>
            </a:r>
            <a:r>
              <a:rPr lang="en-US" dirty="0" err="1"/>
              <a:t>testB</a:t>
            </a:r>
            <a:r>
              <a:rPr lang="en-US" dirty="0"/>
              <a:t> </a:t>
            </a:r>
            <a:r>
              <a:rPr lang="en-US" dirty="0" err="1"/>
              <a:t>testC</a:t>
            </a:r>
            <a:r>
              <a:rPr lang="en-US" dirty="0"/>
              <a:t>: simply specify test names and it will determine automatically where they are located.</a:t>
            </a:r>
          </a:p>
          <a:p>
            <a:r>
              <a:rPr lang="en-US" dirty="0"/>
              <a:t>class--run-tests-by class </a:t>
            </a:r>
            <a:r>
              <a:rPr lang="en-US" dirty="0" err="1"/>
              <a:t>classA</a:t>
            </a:r>
            <a:r>
              <a:rPr lang="en-US" dirty="0"/>
              <a:t> </a:t>
            </a:r>
            <a:r>
              <a:rPr lang="en-US" dirty="0" err="1"/>
              <a:t>classB</a:t>
            </a:r>
            <a:r>
              <a:rPr lang="en-US" dirty="0"/>
              <a:t> </a:t>
            </a:r>
            <a:r>
              <a:rPr lang="en-US" dirty="0" err="1"/>
              <a:t>classC</a:t>
            </a:r>
            <a:r>
              <a:rPr lang="en-US" dirty="0"/>
              <a:t>: simply specify class names and it will determine automatically what tests they contain and where they are located.</a:t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A2B35A-7280-3245-838C-E1BA2FABE209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9734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Type of tests</a:t>
            </a:r>
          </a:p>
          <a:p>
            <a:r>
              <a:rPr lang="en-US" dirty="0"/>
              <a:t>Runtime</a:t>
            </a:r>
          </a:p>
          <a:p>
            <a:r>
              <a:rPr lang="en-US" dirty="0"/>
              <a:t>SDK</a:t>
            </a:r>
          </a:p>
          <a:p>
            <a:r>
              <a:rPr lang="en-US" dirty="0"/>
              <a:t>SDK-EXT</a:t>
            </a:r>
          </a:p>
          <a:p>
            <a:r>
              <a:rPr lang="en-US" dirty="0"/>
              <a:t>Self-test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A2B35A-7280-3245-838C-E1BA2FABE209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326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4554036" y="2776484"/>
            <a:ext cx="4157133" cy="1696858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4554033" y="4576457"/>
            <a:ext cx="4157134" cy="880164"/>
          </a:xfrm>
        </p:spPr>
        <p:txBody>
          <a:bodyPr/>
          <a:lstStyle>
            <a:lvl1pPr marL="0" indent="0" algn="l">
              <a:buNone/>
              <a:defRPr sz="1800" b="0">
                <a:solidFill>
                  <a:schemeClr val="accent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54538" y="5672138"/>
            <a:ext cx="4159250" cy="655637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accent2"/>
                </a:solidFill>
                <a:latin typeface="Arial"/>
                <a:cs typeface="Arial"/>
              </a:defRPr>
            </a:lvl1pPr>
            <a:lvl2pPr marL="342900" indent="0">
              <a:buNone/>
              <a:defRPr sz="1800" b="1">
                <a:solidFill>
                  <a:schemeClr val="accent2"/>
                </a:solidFill>
                <a:latin typeface="Arial"/>
                <a:cs typeface="Arial"/>
              </a:defRPr>
            </a:lvl2pPr>
            <a:lvl3pPr marL="342900" indent="0">
              <a:buFont typeface="Arial"/>
              <a:buNone/>
              <a:defRPr sz="1800" b="1">
                <a:solidFill>
                  <a:schemeClr val="accent2"/>
                </a:solidFill>
                <a:latin typeface="Arial"/>
                <a:cs typeface="Arial"/>
              </a:defRPr>
            </a:lvl3pPr>
            <a:lvl4pPr marL="339725" indent="0">
              <a:buNone/>
              <a:defRPr sz="1800" b="1">
                <a:solidFill>
                  <a:schemeClr val="accent2"/>
                </a:solidFill>
                <a:latin typeface="Arial"/>
                <a:cs typeface="Arial"/>
              </a:defRPr>
            </a:lvl4pPr>
            <a:lvl5pPr marL="339725" indent="0">
              <a:buNone/>
              <a:defRPr sz="1800" b="1">
                <a:solidFill>
                  <a:schemeClr val="accent2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08962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2922" y="2571895"/>
            <a:ext cx="5720802" cy="1711071"/>
          </a:xfrm>
        </p:spPr>
        <p:txBody>
          <a:bodyPr/>
          <a:lstStyle>
            <a:lvl1pPr algn="ctr">
              <a:lnSpc>
                <a:spcPct val="100000"/>
              </a:lnSpc>
              <a:defRPr sz="48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27765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Option1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33055" y="2991441"/>
            <a:ext cx="6846738" cy="871111"/>
          </a:xfrm>
        </p:spPr>
        <p:txBody>
          <a:bodyPr/>
          <a:lstStyle>
            <a:lvl1pPr algn="r"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1804988" y="4125913"/>
            <a:ext cx="6874805" cy="866775"/>
          </a:xfrm>
        </p:spPr>
        <p:txBody>
          <a:bodyPr/>
          <a:lstStyle>
            <a:lvl1pPr marL="0" indent="0" algn="r">
              <a:buNone/>
              <a:defRPr>
                <a:solidFill>
                  <a:srgbClr val="FFFFFF"/>
                </a:solidFill>
              </a:defRPr>
            </a:lvl1pPr>
            <a:lvl2pPr marL="1588" indent="0" algn="r">
              <a:buNone/>
              <a:defRPr>
                <a:solidFill>
                  <a:srgbClr val="FFFFFF"/>
                </a:solidFill>
              </a:defRPr>
            </a:lvl2pPr>
            <a:lvl3pPr marL="184467" indent="0" algn="r">
              <a:buNone/>
              <a:defRPr>
                <a:solidFill>
                  <a:srgbClr val="FFFFFF"/>
                </a:solidFill>
              </a:defRPr>
            </a:lvl3pPr>
            <a:lvl4pPr marL="415925" indent="0" algn="r">
              <a:buNone/>
              <a:defRPr>
                <a:solidFill>
                  <a:srgbClr val="FFFFFF"/>
                </a:solidFill>
              </a:defRPr>
            </a:lvl4pPr>
            <a:lvl5pPr marL="569912" indent="0" algn="r"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Box 5"/>
          <p:cNvSpPr txBox="1">
            <a:spLocks noChangeArrowheads="1"/>
          </p:cNvSpPr>
          <p:nvPr userDrawn="1"/>
        </p:nvSpPr>
        <p:spPr bwMode="auto">
          <a:xfrm>
            <a:off x="6711544" y="6460197"/>
            <a:ext cx="1970557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sz="800" dirty="0" err="1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Yocto</a:t>
            </a:r>
            <a:r>
              <a:rPr lang="en-US" sz="800" dirty="0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 Project | The Linux</a:t>
            </a:r>
            <a:r>
              <a:rPr lang="en-US" sz="800" baseline="0" dirty="0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 Foundation</a:t>
            </a:r>
            <a:endParaRPr lang="en-US" sz="800" dirty="0" smtClean="0">
              <a:solidFill>
                <a:schemeClr val="bg1">
                  <a:alpha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788367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Option2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416034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173655" y="4729654"/>
            <a:ext cx="7506138" cy="1345011"/>
          </a:xfrm>
        </p:spPr>
        <p:txBody>
          <a:bodyPr anchor="t"/>
          <a:lstStyle>
            <a:lvl1pPr algn="r">
              <a:lnSpc>
                <a:spcPct val="100000"/>
              </a:lnSpc>
              <a:defRPr sz="2600" b="1" cap="none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Box 5"/>
          <p:cNvSpPr txBox="1">
            <a:spLocks noChangeArrowheads="1"/>
          </p:cNvSpPr>
          <p:nvPr userDrawn="1"/>
        </p:nvSpPr>
        <p:spPr bwMode="auto">
          <a:xfrm>
            <a:off x="6711544" y="6460197"/>
            <a:ext cx="1970557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sz="800" dirty="0" err="1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Yocto</a:t>
            </a:r>
            <a:r>
              <a:rPr lang="en-US" sz="800" dirty="0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 Project | The Linux</a:t>
            </a:r>
            <a:r>
              <a:rPr lang="en-US" sz="800" baseline="0" dirty="0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 Foundation</a:t>
            </a:r>
            <a:endParaRPr lang="en-US" sz="800" dirty="0" smtClean="0">
              <a:solidFill>
                <a:schemeClr val="bg1">
                  <a:alpha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269820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Option3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33055" y="2991441"/>
            <a:ext cx="6846738" cy="871111"/>
          </a:xfrm>
        </p:spPr>
        <p:txBody>
          <a:bodyPr/>
          <a:lstStyle>
            <a:lvl1pPr algn="r"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1804988" y="4125913"/>
            <a:ext cx="6874805" cy="866775"/>
          </a:xfrm>
        </p:spPr>
        <p:txBody>
          <a:bodyPr/>
          <a:lstStyle>
            <a:lvl1pPr marL="0" indent="0" algn="r">
              <a:buNone/>
              <a:defRPr>
                <a:solidFill>
                  <a:srgbClr val="FFFFFF"/>
                </a:solidFill>
              </a:defRPr>
            </a:lvl1pPr>
            <a:lvl2pPr marL="1588" indent="0" algn="r">
              <a:buNone/>
              <a:defRPr>
                <a:solidFill>
                  <a:srgbClr val="FFFFFF"/>
                </a:solidFill>
              </a:defRPr>
            </a:lvl2pPr>
            <a:lvl3pPr marL="184467" indent="0" algn="r">
              <a:buNone/>
              <a:defRPr>
                <a:solidFill>
                  <a:srgbClr val="FFFFFF"/>
                </a:solidFill>
              </a:defRPr>
            </a:lvl3pPr>
            <a:lvl4pPr marL="415925" indent="0" algn="r">
              <a:buNone/>
              <a:defRPr>
                <a:solidFill>
                  <a:srgbClr val="FFFFFF"/>
                </a:solidFill>
              </a:defRPr>
            </a:lvl4pPr>
            <a:lvl5pPr marL="569912" indent="0" algn="r"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Box 5"/>
          <p:cNvSpPr txBox="1">
            <a:spLocks noChangeArrowheads="1"/>
          </p:cNvSpPr>
          <p:nvPr userDrawn="1"/>
        </p:nvSpPr>
        <p:spPr bwMode="auto">
          <a:xfrm>
            <a:off x="6711544" y="6460197"/>
            <a:ext cx="1970557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sz="800" dirty="0" err="1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Yocto</a:t>
            </a:r>
            <a:r>
              <a:rPr lang="en-US" sz="800" dirty="0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 Project | The Linux</a:t>
            </a:r>
            <a:r>
              <a:rPr lang="en-US" sz="800" baseline="0" dirty="0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 Foundation</a:t>
            </a:r>
            <a:endParaRPr lang="en-US" sz="800" dirty="0" smtClean="0">
              <a:solidFill>
                <a:schemeClr val="bg1">
                  <a:alpha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5394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Option4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416034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173655" y="4729654"/>
            <a:ext cx="7506138" cy="1345011"/>
          </a:xfrm>
        </p:spPr>
        <p:txBody>
          <a:bodyPr anchor="t"/>
          <a:lstStyle>
            <a:lvl1pPr algn="r">
              <a:lnSpc>
                <a:spcPct val="100000"/>
              </a:lnSpc>
              <a:defRPr sz="2600" b="1" cap="none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Box 5"/>
          <p:cNvSpPr txBox="1">
            <a:spLocks noChangeArrowheads="1"/>
          </p:cNvSpPr>
          <p:nvPr userDrawn="1"/>
        </p:nvSpPr>
        <p:spPr bwMode="auto">
          <a:xfrm>
            <a:off x="6711544" y="6460197"/>
            <a:ext cx="1970557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sz="800" dirty="0" err="1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Yocto</a:t>
            </a:r>
            <a:r>
              <a:rPr lang="en-US" sz="800" dirty="0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 Project | The Linux</a:t>
            </a:r>
            <a:r>
              <a:rPr lang="en-US" sz="800" baseline="0" dirty="0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 Foundation</a:t>
            </a:r>
            <a:endParaRPr lang="en-US" sz="800" dirty="0" smtClean="0">
              <a:solidFill>
                <a:schemeClr val="bg1">
                  <a:alpha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98439541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025" y="408517"/>
            <a:ext cx="8227438" cy="889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448853" y="1379538"/>
            <a:ext cx="8233186" cy="453231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61377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4641791" y="1379538"/>
            <a:ext cx="4040247" cy="4532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448852" y="1379539"/>
            <a:ext cx="4039011" cy="453231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025" y="408517"/>
            <a:ext cx="8227438" cy="889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07881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52187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0129303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4025" y="408517"/>
            <a:ext cx="8227438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380068"/>
            <a:ext cx="8228012" cy="4536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/>
              <a:t>Click to edit Master text styles</a:t>
            </a:r>
          </a:p>
          <a:p>
            <a:pPr lvl="1"/>
            <a:r>
              <a:rPr lang="en-US" altLang="ja-JP" dirty="0" smtClean="0"/>
              <a:t>This is a second level bullet</a:t>
            </a:r>
          </a:p>
          <a:p>
            <a:pPr lvl="2"/>
            <a:r>
              <a:rPr lang="en-US" altLang="ja-JP" dirty="0" smtClean="0"/>
              <a:t>This is a numbered second level</a:t>
            </a:r>
          </a:p>
          <a:p>
            <a:pPr lvl="3"/>
            <a:r>
              <a:rPr lang="en-US" altLang="ja-JP" dirty="0" smtClean="0"/>
              <a:t>This is an </a:t>
            </a:r>
            <a:r>
              <a:rPr lang="en-US" altLang="ja-JP" dirty="0" err="1" smtClean="0"/>
              <a:t>unbulleted</a:t>
            </a:r>
            <a:r>
              <a:rPr lang="en-US" altLang="ja-JP" dirty="0" smtClean="0"/>
              <a:t> second level</a:t>
            </a:r>
          </a:p>
          <a:p>
            <a:pPr lvl="4"/>
            <a:r>
              <a:rPr lang="en-US" altLang="ja-JP" dirty="0" smtClean="0"/>
              <a:t>This is a code second level</a:t>
            </a:r>
          </a:p>
          <a:p>
            <a:pPr lvl="5"/>
            <a:r>
              <a:rPr lang="en-US" altLang="ja-JP" dirty="0" smtClean="0"/>
              <a:t>This is a privileged code second level</a:t>
            </a:r>
          </a:p>
          <a:p>
            <a:pPr lvl="6"/>
            <a:r>
              <a:rPr lang="en-US" altLang="ja-JP" dirty="0" smtClean="0"/>
              <a:t>This is a third level bullet</a:t>
            </a:r>
          </a:p>
          <a:p>
            <a:pPr lvl="7"/>
            <a:r>
              <a:rPr lang="en-US" altLang="ja-JP" dirty="0" smtClean="0"/>
              <a:t>This is a numbered third level</a:t>
            </a:r>
          </a:p>
          <a:p>
            <a:pPr lvl="8"/>
            <a:r>
              <a:rPr lang="en-US" altLang="ja-JP" dirty="0" smtClean="0"/>
              <a:t>This is a plain third level</a:t>
            </a:r>
            <a:endParaRPr lang="en-US" altLang="ja-JP" dirty="0"/>
          </a:p>
        </p:txBody>
      </p:sp>
      <p:sp>
        <p:nvSpPr>
          <p:cNvPr id="1030" name="TextBox 7"/>
          <p:cNvSpPr txBox="1">
            <a:spLocks noChangeArrowheads="1"/>
          </p:cNvSpPr>
          <p:nvPr/>
        </p:nvSpPr>
        <p:spPr bwMode="auto">
          <a:xfrm>
            <a:off x="88299" y="6415966"/>
            <a:ext cx="36179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fld id="{5CF594FA-3B15-0C4C-A0B5-E37CECAF5466}" type="slidenum">
              <a:rPr lang="en-US" sz="800" smtClean="0">
                <a:solidFill>
                  <a:schemeClr val="bg1"/>
                </a:solidFill>
                <a:latin typeface="Verdana" charset="0"/>
                <a:cs typeface="Verdana" charset="0"/>
              </a:rPr>
              <a:pPr algn="ctr" eaLnBrk="1" hangingPunct="1">
                <a:defRPr/>
              </a:pPr>
              <a:t>‹#›</a:t>
            </a:fld>
            <a:endParaRPr lang="en-US" sz="800" dirty="0" smtClean="0">
              <a:solidFill>
                <a:schemeClr val="bg1"/>
              </a:solidFill>
              <a:latin typeface="Verdana" charset="0"/>
              <a:cs typeface="Verdana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11544" y="6460197"/>
            <a:ext cx="1970557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sz="800" dirty="0" err="1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Yocto</a:t>
            </a:r>
            <a:r>
              <a:rPr lang="en-US" sz="800" dirty="0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 Project | The Linux</a:t>
            </a:r>
            <a:r>
              <a:rPr lang="en-US" sz="800" baseline="0" dirty="0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 Foundation</a:t>
            </a:r>
            <a:endParaRPr lang="en-US" sz="800" dirty="0" smtClean="0">
              <a:solidFill>
                <a:schemeClr val="bg1">
                  <a:alpha val="50000"/>
                </a:schemeClr>
              </a:solidFill>
              <a:latin typeface="Arial"/>
              <a:cs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55" r:id="rId1"/>
    <p:sldLayoutId id="2147486171" r:id="rId2"/>
    <p:sldLayoutId id="2147486156" r:id="rId3"/>
    <p:sldLayoutId id="2147486172" r:id="rId4"/>
    <p:sldLayoutId id="2147486173" r:id="rId5"/>
    <p:sldLayoutId id="2147486147" r:id="rId6"/>
    <p:sldLayoutId id="2147486148" r:id="rId7"/>
    <p:sldLayoutId id="2147486149" r:id="rId8"/>
    <p:sldLayoutId id="2147486150" r:id="rId9"/>
    <p:sldLayoutId id="2147486158" r:id="rId10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Arial"/>
          <a:ea typeface="ＭＳ Ｐゴシック" charset="0"/>
          <a:cs typeface="Arial"/>
        </a:defRPr>
      </a:lvl1pPr>
      <a:lvl2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600" b="1">
          <a:solidFill>
            <a:srgbClr val="404040"/>
          </a:solidFill>
          <a:latin typeface="Arial" charset="0"/>
          <a:ea typeface="ＭＳ Ｐゴシック" charset="0"/>
          <a:cs typeface="Arial" pitchFamily="34" charset="0"/>
        </a:defRPr>
      </a:lvl2pPr>
      <a:lvl3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600" b="1">
          <a:solidFill>
            <a:srgbClr val="404040"/>
          </a:solidFill>
          <a:latin typeface="Arial" charset="0"/>
          <a:ea typeface="ＭＳ Ｐゴシック" charset="0"/>
          <a:cs typeface="Arial" pitchFamily="34" charset="0"/>
        </a:defRPr>
      </a:lvl3pPr>
      <a:lvl4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600" b="1">
          <a:solidFill>
            <a:srgbClr val="404040"/>
          </a:solidFill>
          <a:latin typeface="Arial" charset="0"/>
          <a:ea typeface="ＭＳ Ｐゴシック" charset="0"/>
          <a:cs typeface="Arial" pitchFamily="34" charset="0"/>
        </a:defRPr>
      </a:lvl4pPr>
      <a:lvl5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600" b="1">
          <a:solidFill>
            <a:srgbClr val="404040"/>
          </a:solidFill>
          <a:latin typeface="Arial" charset="0"/>
          <a:ea typeface="ＭＳ Ｐゴシック" charset="0"/>
          <a:cs typeface="Arial" pitchFamily="34" charset="0"/>
        </a:defRPr>
      </a:lvl5pPr>
      <a:lvl6pPr marL="4572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6pPr>
      <a:lvl7pPr marL="9144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7pPr>
      <a:lvl8pPr marL="13716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8pPr>
      <a:lvl9pPr marL="18288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75000"/>
        </a:spcBef>
        <a:spcAft>
          <a:spcPct val="0"/>
        </a:spcAft>
        <a:buClr>
          <a:schemeClr val="accent1"/>
        </a:buClr>
        <a:buFont typeface="Arial"/>
        <a:buChar char="•"/>
        <a:defRPr sz="2400" b="1" i="0">
          <a:solidFill>
            <a:schemeClr val="accent6"/>
          </a:solidFill>
          <a:latin typeface="Arial"/>
          <a:ea typeface="ＭＳ Ｐゴシック" charset="0"/>
          <a:cs typeface="Arial"/>
        </a:defRPr>
      </a:lvl1pPr>
      <a:lvl2pPr marL="685800" indent="-342900" algn="l" rtl="0" eaLnBrk="0" fontAlgn="base" hangingPunct="0">
        <a:spcBef>
          <a:spcPts val="500"/>
        </a:spcBef>
        <a:spcAft>
          <a:spcPct val="0"/>
        </a:spcAft>
        <a:buClr>
          <a:schemeClr val="tx1"/>
        </a:buClr>
        <a:buFont typeface="Arial"/>
        <a:buChar char="•"/>
        <a:defRPr sz="2200" b="0" i="0">
          <a:solidFill>
            <a:srgbClr val="404040"/>
          </a:solidFill>
          <a:latin typeface="Arial"/>
          <a:ea typeface="ＭＳ Ｐゴシック" charset="0"/>
          <a:cs typeface="Arial"/>
        </a:defRPr>
      </a:lvl2pPr>
      <a:lvl3pPr marL="685800" indent="-342900" algn="l" rtl="0" eaLnBrk="0" fontAlgn="base" hangingPunct="0">
        <a:spcBef>
          <a:spcPts val="500"/>
        </a:spcBef>
        <a:spcAft>
          <a:spcPct val="0"/>
        </a:spcAft>
        <a:buClrTx/>
        <a:buFont typeface="Wingdings" charset="2"/>
        <a:buAutoNum type="arabicPlain"/>
        <a:defRPr sz="2200" spc="0">
          <a:solidFill>
            <a:schemeClr val="accent6"/>
          </a:solidFill>
          <a:latin typeface="Arial"/>
          <a:ea typeface="ＭＳ Ｐゴシック" charset="0"/>
          <a:cs typeface="Arial"/>
        </a:defRPr>
      </a:lvl3pPr>
      <a:lvl4pPr marL="685800" indent="-346075" algn="l" rtl="0" eaLnBrk="0" fontAlgn="base" hangingPunct="0">
        <a:spcBef>
          <a:spcPts val="500"/>
        </a:spcBef>
        <a:spcAft>
          <a:spcPct val="0"/>
        </a:spcAft>
        <a:buClr>
          <a:schemeClr val="bg1"/>
        </a:buClr>
        <a:buFont typeface="Arial"/>
        <a:buChar char="•"/>
        <a:defRPr sz="2200">
          <a:solidFill>
            <a:schemeClr val="accent6"/>
          </a:solidFill>
          <a:latin typeface="Arial"/>
          <a:ea typeface="ＭＳ Ｐゴシック" charset="0"/>
          <a:cs typeface="Arial"/>
        </a:defRPr>
      </a:lvl4pPr>
      <a:lvl5pPr marL="685800" indent="-346075" algn="l" rtl="0" eaLnBrk="0" fontAlgn="base" hangingPunct="0">
        <a:spcBef>
          <a:spcPts val="500"/>
        </a:spcBef>
        <a:spcAft>
          <a:spcPct val="0"/>
        </a:spcAft>
        <a:buClrTx/>
        <a:buFont typeface="Courier"/>
        <a:buChar char="$"/>
        <a:defRPr sz="2200" b="1">
          <a:solidFill>
            <a:schemeClr val="accent6"/>
          </a:solidFill>
          <a:latin typeface="Courier New"/>
          <a:ea typeface="Verdana" charset="0"/>
          <a:cs typeface="Courier New"/>
        </a:defRPr>
      </a:lvl5pPr>
      <a:lvl6pPr marL="685800" indent="-346075" algn="l" rtl="0" eaLnBrk="1" fontAlgn="base" hangingPunct="1">
        <a:spcBef>
          <a:spcPts val="500"/>
        </a:spcBef>
        <a:spcAft>
          <a:spcPct val="0"/>
        </a:spcAft>
        <a:buClrTx/>
        <a:buFont typeface="Courier"/>
        <a:buChar char="#"/>
        <a:defRPr sz="2200" b="1">
          <a:solidFill>
            <a:schemeClr val="accent6"/>
          </a:solidFill>
          <a:latin typeface="Courier New"/>
          <a:cs typeface="Courier New"/>
        </a:defRPr>
      </a:lvl6pPr>
      <a:lvl7pPr marL="978408" indent="-274320" algn="l" defTabSz="454025" rtl="0" eaLnBrk="1" fontAlgn="base" hangingPunct="1">
        <a:spcBef>
          <a:spcPts val="500"/>
        </a:spcBef>
        <a:spcAft>
          <a:spcPct val="0"/>
        </a:spcAft>
        <a:buClrTx/>
        <a:buFont typeface="Arial"/>
        <a:buChar char="•"/>
        <a:defRPr sz="1800">
          <a:solidFill>
            <a:schemeClr val="tx1"/>
          </a:solidFill>
          <a:latin typeface="+mn-lt"/>
          <a:cs typeface="+mn-cs"/>
        </a:defRPr>
      </a:lvl7pPr>
      <a:lvl8pPr marL="978408" indent="-274320" algn="l" rtl="0" eaLnBrk="1" fontAlgn="base" hangingPunct="1">
        <a:spcBef>
          <a:spcPts val="500"/>
        </a:spcBef>
        <a:spcAft>
          <a:spcPct val="0"/>
        </a:spcAft>
        <a:buClrTx/>
        <a:buFont typeface="Wingdings" charset="2"/>
        <a:buAutoNum type="arabicPlain"/>
        <a:defRPr sz="1800">
          <a:solidFill>
            <a:schemeClr val="tx1"/>
          </a:solidFill>
          <a:latin typeface="+mn-lt"/>
          <a:cs typeface="+mn-cs"/>
        </a:defRPr>
      </a:lvl8pPr>
      <a:lvl9pPr marL="978408" indent="-274320" algn="l" rtl="0" eaLnBrk="1" fontAlgn="base" hangingPunct="1">
        <a:spcBef>
          <a:spcPts val="500"/>
        </a:spcBef>
        <a:spcAft>
          <a:spcPct val="0"/>
        </a:spcAft>
        <a:buClr>
          <a:schemeClr val="bg1"/>
        </a:buClr>
        <a:buFont typeface="Arial"/>
        <a:buChar char="•"/>
        <a:tabLst/>
        <a:defRPr sz="18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stephano.cetola@linux.intel.com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my-server.com/repo" TargetMode="Externa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yoctoproject.org/wiki/TipsAndTricks/UsingRPM" TargetMode="Externa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yoctoproject.org/wiki/DevDay_Edinburgh_2018" TargetMode="Externa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yoctoproject.org/wiki/Oe-selftest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ctoproject.org/docs/latest/dev-manual/dev-manual.html#performing-automated-runtime-testin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554036" y="2776484"/>
            <a:ext cx="4157133" cy="1258306"/>
          </a:xfrm>
        </p:spPr>
        <p:txBody>
          <a:bodyPr>
            <a:normAutofit/>
          </a:bodyPr>
          <a:lstStyle/>
          <a:p>
            <a:r>
              <a:rPr lang="en-US" dirty="0" smtClean="0"/>
              <a:t>Advanced Class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87400" y="4126230"/>
            <a:ext cx="7923769" cy="1330391"/>
          </a:xfrm>
        </p:spPr>
        <p:txBody>
          <a:bodyPr/>
          <a:lstStyle/>
          <a:p>
            <a:pPr algn="r"/>
            <a:r>
              <a:rPr lang="en-US" dirty="0"/>
              <a:t>Paul Barker, Robert Berger, Stephano </a:t>
            </a:r>
            <a:r>
              <a:rPr lang="en-US" dirty="0" err="1"/>
              <a:t>Cetola</a:t>
            </a:r>
            <a:r>
              <a:rPr lang="en-US" dirty="0"/>
              <a:t>, Beth Flanagan, Scott Murray, Khem Raj, David Reyna, Marek </a:t>
            </a:r>
            <a:r>
              <a:rPr lang="en-US" dirty="0" err="1"/>
              <a:t>Vasut</a:t>
            </a:r>
            <a:r>
              <a:rPr lang="en-US" dirty="0"/>
              <a:t>, Trevor </a:t>
            </a:r>
            <a:r>
              <a:rPr lang="en-US" dirty="0" err="1"/>
              <a:t>Woerner</a:t>
            </a:r>
            <a:r>
              <a:rPr lang="en-US" dirty="0"/>
              <a:t/>
            </a:r>
            <a:br>
              <a:rPr lang="en-US" dirty="0"/>
            </a:br>
            <a:endParaRPr lang="en-US" kern="1200" dirty="0">
              <a:solidFill>
                <a:srgbClr val="0098DB"/>
              </a:solidFill>
              <a:latin typeface="Arial" pitchFamily="34"/>
              <a:ea typeface="Microsoft YaHei" pitchFamily="2"/>
              <a:cs typeface="Mangal" pitchFamily="2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34933" y="5672138"/>
            <a:ext cx="4378855" cy="655637"/>
          </a:xfrm>
        </p:spPr>
        <p:txBody>
          <a:bodyPr/>
          <a:lstStyle/>
          <a:p>
            <a:pPr algn="r"/>
            <a:r>
              <a:rPr lang="en-US" dirty="0"/>
              <a:t>Yocto Project Developer Day </a:t>
            </a:r>
            <a:r>
              <a:rPr lang="en-US" dirty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smtClean="0"/>
              <a:t>Edinburg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dirty="0" smtClean="0"/>
              <a:t> 25 </a:t>
            </a:r>
            <a:r>
              <a:rPr lang="en-US" dirty="0" smtClean="0"/>
              <a:t>October </a:t>
            </a:r>
            <a:r>
              <a:rPr lang="en-US" dirty="0" smtClean="0"/>
              <a:t>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7249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</a:rPr>
              <a:t>Yocto Project – What is new in </a:t>
            </a:r>
            <a:r>
              <a:rPr lang="en-US" dirty="0" smtClean="0">
                <a:latin typeface="Arial" charset="0"/>
              </a:rPr>
              <a:t>2.6 (Thud)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448853" y="889001"/>
            <a:ext cx="8233186" cy="5022850"/>
          </a:xfrm>
        </p:spPr>
        <p:txBody>
          <a:bodyPr/>
          <a:lstStyle/>
          <a:p>
            <a:r>
              <a:rPr lang="en-US" dirty="0" smtClean="0"/>
              <a:t>Yocto </a:t>
            </a:r>
            <a:r>
              <a:rPr lang="en-US" dirty="0"/>
              <a:t>Project </a:t>
            </a:r>
            <a:r>
              <a:rPr lang="en-US" dirty="0" smtClean="0"/>
              <a:t>2.6 </a:t>
            </a:r>
            <a:r>
              <a:rPr lang="en-US" dirty="0" smtClean="0"/>
              <a:t>Theme: Stability</a:t>
            </a:r>
          </a:p>
          <a:p>
            <a:pPr lvl="1"/>
            <a:r>
              <a:rPr lang="en-US" dirty="0" smtClean="0"/>
              <a:t>TBD</a:t>
            </a:r>
            <a:endParaRPr lang="en-US" sz="1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8993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395" y="2991441"/>
            <a:ext cx="7244399" cy="871111"/>
          </a:xfrm>
        </p:spPr>
        <p:txBody>
          <a:bodyPr/>
          <a:lstStyle/>
          <a:p>
            <a:r>
              <a:rPr lang="en-US" dirty="0" smtClean="0">
                <a:cs typeface="Arial" charset="0"/>
              </a:rPr>
              <a:t>Activity </a:t>
            </a:r>
            <a:r>
              <a:rPr lang="en-US" dirty="0" smtClean="0">
                <a:cs typeface="Arial" charset="0"/>
              </a:rPr>
              <a:t>Two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1804988" y="4125913"/>
            <a:ext cx="6874805" cy="866775"/>
          </a:xfrm>
        </p:spPr>
        <p:txBody>
          <a:bodyPr/>
          <a:lstStyle/>
          <a:p>
            <a:pPr eaLnBrk="1" hangingPunct="1">
              <a:spcBef>
                <a:spcPts val="900"/>
              </a:spcBef>
            </a:pPr>
            <a:r>
              <a:rPr lang="en-US" dirty="0">
                <a:latin typeface="Arial" charset="0"/>
              </a:rPr>
              <a:t>On Target Development using Package </a:t>
            </a:r>
            <a:r>
              <a:rPr lang="en-US" dirty="0" smtClean="0">
                <a:latin typeface="Arial" charset="0"/>
              </a:rPr>
              <a:t>Feeds</a:t>
            </a:r>
            <a:endParaRPr lang="en-US" dirty="0" smtClean="0">
              <a:cs typeface="Arial" charset="0"/>
            </a:endParaRPr>
          </a:p>
          <a:p>
            <a:pPr eaLnBrk="1" hangingPunct="1">
              <a:spcBef>
                <a:spcPts val="900"/>
              </a:spcBef>
            </a:pPr>
            <a:r>
              <a:rPr lang="en-US" dirty="0" smtClean="0">
                <a:latin typeface="Arial" charset="0"/>
                <a:cs typeface="Arial" charset="0"/>
              </a:rPr>
              <a:t>Stephano Cetola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413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charset="0"/>
              </a:rPr>
              <a:t>Package Feed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2210" y="1075766"/>
            <a:ext cx="8229600" cy="492162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Tested package types: </a:t>
            </a:r>
            <a:r>
              <a:rPr lang="en-US" b="1" dirty="0" smtClean="0"/>
              <a:t>rpm and </a:t>
            </a:r>
            <a:r>
              <a:rPr lang="en-US" b="1" dirty="0" err="1" smtClean="0"/>
              <a:t>ipk</a:t>
            </a:r>
            <a:endParaRPr lang="en-US" dirty="0"/>
          </a:p>
          <a:p>
            <a:r>
              <a:rPr lang="en-US" dirty="0" smtClean="0"/>
              <a:t>For rpm packages, we now use DNF instead of smart</a:t>
            </a:r>
          </a:p>
          <a:p>
            <a:r>
              <a:rPr lang="en-US" dirty="0" smtClean="0"/>
              <a:t>Setting up a package feed is EASY</a:t>
            </a:r>
          </a:p>
          <a:p>
            <a:pPr lvl="1"/>
            <a:r>
              <a:rPr lang="en-US" dirty="0" smtClean="0">
                <a:hlinkClick r:id="rId2"/>
              </a:rPr>
              <a:t>stephano.cetola@linux.intel.com</a:t>
            </a:r>
            <a:endParaRPr lang="en-US" dirty="0" smtClean="0"/>
          </a:p>
          <a:p>
            <a:pPr lvl="1"/>
            <a:r>
              <a:rPr lang="en-US" dirty="0" smtClean="0"/>
              <a:t>@</a:t>
            </a:r>
            <a:r>
              <a:rPr lang="en-US" dirty="0" err="1" smtClean="0"/>
              <a:t>stephano</a:t>
            </a:r>
            <a:r>
              <a:rPr lang="en-US" dirty="0" smtClean="0"/>
              <a:t> </a:t>
            </a:r>
            <a:r>
              <a:rPr lang="en-US" dirty="0"/>
              <a:t>approves this message</a:t>
            </a:r>
            <a:endParaRPr lang="en-US" dirty="0" smtClean="0"/>
          </a:p>
          <a:p>
            <a:r>
              <a:rPr lang="en-US" dirty="0" smtClean="0"/>
              <a:t>Signing your packages and </a:t>
            </a:r>
            <a:r>
              <a:rPr lang="en-US" smtClean="0"/>
              <a:t>package feed is </a:t>
            </a:r>
            <a:r>
              <a:rPr lang="en-US" dirty="0" smtClean="0"/>
              <a:t>doable</a:t>
            </a:r>
          </a:p>
          <a:p>
            <a:r>
              <a:rPr lang="en-US" dirty="0" smtClean="0"/>
              <a:t>Two major use cases:</a:t>
            </a:r>
          </a:p>
          <a:p>
            <a:pPr lvl="1"/>
            <a:r>
              <a:rPr lang="en-US" dirty="0" smtClean="0"/>
              <a:t>On target development (faster and smarter)</a:t>
            </a:r>
          </a:p>
          <a:p>
            <a:pPr lvl="1"/>
            <a:r>
              <a:rPr lang="en-US" dirty="0" smtClean="0"/>
              <a:t>In the field updates (YMMV)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60164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charset="0"/>
              </a:rPr>
              <a:t>On Target Development </a:t>
            </a:r>
            <a:r>
              <a:rPr lang="mr-IN" dirty="0" smtClean="0">
                <a:latin typeface="Arial" charset="0"/>
              </a:rPr>
              <a:t>–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smtClean="0"/>
              <a:t>Better, Faster, Stronger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2210" y="1075766"/>
            <a:ext cx="8229600" cy="492162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Topics</a:t>
            </a:r>
            <a:r>
              <a:rPr lang="en-US" b="0" dirty="0" smtClean="0"/>
              <a:t/>
            </a:r>
            <a:br>
              <a:rPr lang="en-US" b="0" dirty="0" smtClean="0"/>
            </a:br>
            <a:endParaRPr lang="en-US" b="0" dirty="0"/>
          </a:p>
          <a:p>
            <a:pPr lvl="1"/>
            <a:r>
              <a:rPr lang="en-US" b="1" dirty="0" smtClean="0"/>
              <a:t>Setting up a package feed</a:t>
            </a:r>
            <a:r>
              <a:rPr lang="en-US" b="0" dirty="0" smtClean="0"/>
              <a:t/>
            </a:r>
            <a:br>
              <a:rPr lang="en-US" b="0" dirty="0" smtClean="0"/>
            </a:br>
            <a:endParaRPr lang="en-US" b="0" dirty="0"/>
          </a:p>
          <a:p>
            <a:pPr lvl="1"/>
            <a:r>
              <a:rPr lang="en-US" sz="2000" b="0" dirty="0" smtClean="0">
                <a:solidFill>
                  <a:schemeClr val="bg1">
                    <a:lumMod val="65000"/>
                  </a:schemeClr>
                </a:solidFill>
              </a:rPr>
              <a:t>On target example </a:t>
            </a:r>
            <a:r>
              <a:rPr lang="mr-IN" sz="2000" b="0" dirty="0" smtClean="0">
                <a:solidFill>
                  <a:schemeClr val="bg1">
                    <a:lumMod val="65000"/>
                  </a:schemeClr>
                </a:solidFill>
              </a:rPr>
              <a:t>–</a:t>
            </a:r>
            <a:r>
              <a:rPr lang="en-US" sz="2000" b="0" dirty="0" smtClean="0">
                <a:solidFill>
                  <a:schemeClr val="bg1">
                    <a:lumMod val="65000"/>
                  </a:schemeClr>
                </a:solidFill>
              </a:rPr>
              <a:t> AWS + </a:t>
            </a:r>
            <a:r>
              <a:rPr lang="en-US" sz="2000" b="0" dirty="0" err="1" smtClean="0">
                <a:solidFill>
                  <a:schemeClr val="bg1">
                    <a:lumMod val="65000"/>
                  </a:schemeClr>
                </a:solidFill>
              </a:rPr>
              <a:t>Beaglebone</a:t>
            </a:r>
            <a:r>
              <a:rPr lang="en-US" sz="2000" b="0" dirty="0" smtClean="0">
                <a:solidFill>
                  <a:schemeClr val="bg1">
                    <a:lumMod val="65000"/>
                  </a:schemeClr>
                </a:solidFill>
              </a:rPr>
              <a:t> Black</a:t>
            </a:r>
            <a:br>
              <a:rPr lang="en-US" sz="2000" b="0" dirty="0" smtClean="0">
                <a:solidFill>
                  <a:schemeClr val="bg1">
                    <a:lumMod val="65000"/>
                  </a:schemeClr>
                </a:solidFill>
              </a:rPr>
            </a:br>
            <a:endParaRPr lang="en-US" sz="2000" b="0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en-US" sz="2000" b="0" dirty="0" smtClean="0">
                <a:solidFill>
                  <a:schemeClr val="bg1">
                    <a:lumMod val="65000"/>
                  </a:schemeClr>
                </a:solidFill>
              </a:rPr>
              <a:t>Signing package feeds</a:t>
            </a:r>
          </a:p>
          <a:p>
            <a:pPr lvl="1"/>
            <a:endParaRPr lang="en-US" sz="2000" i="1" dirty="0">
              <a:solidFill>
                <a:schemeClr val="bg1">
                  <a:lumMod val="65000"/>
                </a:schemeClr>
              </a:solidFill>
              <a:latin typeface="+mn-lt"/>
            </a:endParaRPr>
          </a:p>
          <a:p>
            <a:pPr lvl="1"/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Keeping your code secure</a:t>
            </a:r>
          </a:p>
          <a:p>
            <a:pPr lvl="1"/>
            <a:endParaRPr lang="en-US" sz="2000" dirty="0">
              <a:solidFill>
                <a:schemeClr val="bg1">
                  <a:lumMod val="65000"/>
                </a:schemeClr>
              </a:solidFill>
              <a:latin typeface="+mn-lt"/>
            </a:endParaRPr>
          </a:p>
          <a:p>
            <a:pPr lvl="1"/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The future of package feeds</a:t>
            </a:r>
            <a:endParaRPr lang="en-US" sz="1600" dirty="0" smtClean="0">
              <a:solidFill>
                <a:schemeClr val="bg1">
                  <a:lumMod val="6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780943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charset="0"/>
              </a:rPr>
              <a:t>Setting up a package feed - Target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2210" y="1075766"/>
            <a:ext cx="8229600" cy="4921622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Install Package Management on the target</a:t>
            </a:r>
            <a:endParaRPr lang="en-US" dirty="0"/>
          </a:p>
          <a:p>
            <a:pPr lvl="1"/>
            <a:r>
              <a:rPr lang="en-US" dirty="0" smtClean="0"/>
              <a:t>EXTRA_IMAGE_FEATURES </a:t>
            </a:r>
            <a:r>
              <a:rPr lang="en-US" dirty="0"/>
              <a:t>+= " package-management </a:t>
            </a:r>
            <a:r>
              <a:rPr lang="en-US" dirty="0" smtClean="0"/>
              <a:t>"</a:t>
            </a:r>
            <a:endParaRPr lang="en-US" dirty="0"/>
          </a:p>
          <a:p>
            <a:r>
              <a:rPr lang="en-US" b="1" dirty="0" smtClean="0"/>
              <a:t>Set the correct package class</a:t>
            </a:r>
            <a:endParaRPr lang="en-US" dirty="0"/>
          </a:p>
          <a:p>
            <a:pPr lvl="1"/>
            <a:r>
              <a:rPr lang="en-US" dirty="0" smtClean="0"/>
              <a:t>PACKAGE_CLASSES </a:t>
            </a:r>
            <a:r>
              <a:rPr lang="en-US" dirty="0"/>
              <a:t>= "</a:t>
            </a:r>
            <a:r>
              <a:rPr lang="en-US" dirty="0" err="1" smtClean="0"/>
              <a:t>package_rpm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Customize the feed </a:t>
            </a:r>
            <a:r>
              <a:rPr lang="en-US" dirty="0"/>
              <a:t>(</a:t>
            </a:r>
            <a:r>
              <a:rPr lang="en-US" dirty="0" smtClean="0"/>
              <a:t>optional)</a:t>
            </a:r>
          </a:p>
          <a:p>
            <a:pPr lvl="1"/>
            <a:r>
              <a:rPr lang="en-US" dirty="0"/>
              <a:t>PACKAGE_FEED_URIS =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my-server.com/repo</a:t>
            </a:r>
            <a:endParaRPr lang="en-US" dirty="0" smtClean="0"/>
          </a:p>
          <a:p>
            <a:pPr lvl="1"/>
            <a:r>
              <a:rPr lang="en-US" dirty="0" smtClean="0"/>
              <a:t>PACKAGE_FEED_BASE_PATHS </a:t>
            </a:r>
            <a:r>
              <a:rPr lang="en-US" dirty="0"/>
              <a:t>= "</a:t>
            </a:r>
            <a:r>
              <a:rPr lang="en-US" dirty="0" smtClean="0"/>
              <a:t>rpm”</a:t>
            </a:r>
          </a:p>
          <a:p>
            <a:pPr lvl="1"/>
            <a:r>
              <a:rPr lang="en-US" dirty="0" smtClean="0"/>
              <a:t>PACKAGE_FEED_ARCHS </a:t>
            </a:r>
            <a:r>
              <a:rPr lang="en-US" dirty="0"/>
              <a:t>= ”all </a:t>
            </a:r>
            <a:r>
              <a:rPr lang="en-US" dirty="0" smtClean="0"/>
              <a:t>armv7at2hf-neon </a:t>
            </a:r>
            <a:r>
              <a:rPr lang="en-US" dirty="0" err="1" smtClean="0"/>
              <a:t>beaglebone</a:t>
            </a:r>
            <a:r>
              <a:rPr lang="en-US" dirty="0" smtClean="0"/>
              <a:t>"</a:t>
            </a:r>
            <a:endParaRPr lang="en-US" dirty="0"/>
          </a:p>
          <a:p>
            <a:r>
              <a:rPr lang="en-US" b="1" dirty="0" smtClean="0"/>
              <a:t>Edit </a:t>
            </a:r>
            <a:r>
              <a:rPr lang="en-US" b="1" dirty="0"/>
              <a:t>/</a:t>
            </a:r>
            <a:r>
              <a:rPr lang="en-US" b="1" dirty="0" err="1" smtClean="0"/>
              <a:t>etc</a:t>
            </a:r>
            <a:r>
              <a:rPr lang="en-US" b="1" dirty="0" smtClean="0"/>
              <a:t>/</a:t>
            </a:r>
            <a:r>
              <a:rPr lang="en-US" b="1" dirty="0" err="1" smtClean="0"/>
              <a:t>yum.repos.d</a:t>
            </a:r>
            <a:r>
              <a:rPr lang="en-US" b="1" dirty="0" smtClean="0"/>
              <a:t>/</a:t>
            </a:r>
            <a:r>
              <a:rPr lang="en-US" b="1" dirty="0" err="1" smtClean="0"/>
              <a:t>oe</a:t>
            </a:r>
            <a:r>
              <a:rPr lang="en-US" b="1" dirty="0" smtClean="0"/>
              <a:t>-remote-</a:t>
            </a:r>
            <a:r>
              <a:rPr lang="en-US" b="1" dirty="0" err="1" smtClean="0"/>
              <a:t>repo.repo</a:t>
            </a:r>
            <a:r>
              <a:rPr lang="en-US" b="1" dirty="0" smtClean="0"/>
              <a:t> (optional)</a:t>
            </a:r>
          </a:p>
          <a:p>
            <a:pPr lvl="1"/>
            <a:r>
              <a:rPr lang="en-US" dirty="0" smtClean="0"/>
              <a:t>enabled=1</a:t>
            </a:r>
            <a:endParaRPr lang="en-US" dirty="0"/>
          </a:p>
          <a:p>
            <a:pPr lvl="1"/>
            <a:r>
              <a:rPr lang="en-US" dirty="0" err="1" smtClean="0"/>
              <a:t>metadata_expire</a:t>
            </a:r>
            <a:r>
              <a:rPr lang="en-US" dirty="0" smtClean="0"/>
              <a:t>=0</a:t>
            </a:r>
          </a:p>
          <a:p>
            <a:pPr lvl="1"/>
            <a:r>
              <a:rPr lang="en-US" dirty="0" err="1" smtClean="0"/>
              <a:t>gpgcheck</a:t>
            </a:r>
            <a:r>
              <a:rPr lang="en-US" dirty="0" smtClean="0"/>
              <a:t>=0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7112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charset="0"/>
              </a:rPr>
              <a:t>Setting up a package </a:t>
            </a:r>
            <a:r>
              <a:rPr lang="en-US" dirty="0" smtClean="0">
                <a:latin typeface="Arial" charset="0"/>
              </a:rPr>
              <a:t>feed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2210" y="1075766"/>
            <a:ext cx="8229600" cy="4898314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dirty="0" smtClean="0">
                <a:latin typeface="Arial" charset="0"/>
              </a:rPr>
              <a:t>Publish a repo, index the repo, and</a:t>
            </a:r>
            <a:r>
              <a:rPr lang="mr-IN" dirty="0" smtClean="0">
                <a:latin typeface="Arial" charset="0"/>
              </a:rPr>
              <a:t>…</a:t>
            </a:r>
            <a:endParaRPr lang="en-US" dirty="0" smtClean="0">
              <a:latin typeface="Arial" charset="0"/>
            </a:endParaRPr>
          </a:p>
          <a:p>
            <a:pPr lvl="0"/>
            <a:endParaRPr lang="en-US" b="1" dirty="0">
              <a:latin typeface="Arial" charset="0"/>
            </a:endParaRPr>
          </a:p>
          <a:p>
            <a:pPr lvl="0"/>
            <a:endParaRPr lang="en-US" dirty="0" smtClean="0">
              <a:latin typeface="Arial" charset="0"/>
            </a:endParaRPr>
          </a:p>
          <a:p>
            <a:pPr lvl="0"/>
            <a:endParaRPr lang="en-US" b="1" dirty="0">
              <a:latin typeface="Arial" charset="0"/>
            </a:endParaRPr>
          </a:p>
          <a:p>
            <a:pPr lvl="0"/>
            <a:endParaRPr lang="en-US" dirty="0" smtClean="0">
              <a:latin typeface="Arial" charset="0"/>
            </a:endParaRPr>
          </a:p>
          <a:p>
            <a:pPr lvl="0"/>
            <a:endParaRPr lang="en-US" b="1" dirty="0">
              <a:latin typeface="Arial" charset="0"/>
            </a:endParaRPr>
          </a:p>
          <a:p>
            <a:pPr lvl="0"/>
            <a:r>
              <a:rPr lang="en-US" dirty="0" smtClean="0">
                <a:latin typeface="Arial" charset="0"/>
              </a:rPr>
              <a:t>You are now running a web server on port 5678</a:t>
            </a:r>
            <a:endParaRPr lang="en-US" b="1" dirty="0" smtClean="0"/>
          </a:p>
        </p:txBody>
      </p:sp>
      <p:sp>
        <p:nvSpPr>
          <p:cNvPr id="6" name="Rectangle 5"/>
          <p:cNvSpPr/>
          <p:nvPr/>
        </p:nvSpPr>
        <p:spPr bwMode="auto">
          <a:xfrm>
            <a:off x="454025" y="1719072"/>
            <a:ext cx="8433797" cy="2987040"/>
          </a:xfrm>
          <a:prstGeom prst="rect">
            <a:avLst/>
          </a:prstGeom>
          <a:solidFill>
            <a:schemeClr val="accent4"/>
          </a:solidFill>
          <a:ln>
            <a:solidFill>
              <a:schemeClr val="accent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16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6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bitbake</a:t>
            </a:r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core-image-minimal</a:t>
            </a:r>
          </a:p>
          <a:p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6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bitbake</a:t>
            </a:r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package-index</a:t>
            </a:r>
          </a:p>
          <a:p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twistd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-n web --path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/deploy/rpm -p </a:t>
            </a:r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5678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[-]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Log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opened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[-]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twistd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16.0.0 (/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/bin/python 2.7.12) starting up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[-]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reactor class: 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twisted.internet.epollreactor.EPollReactor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[-]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Site starting on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5678</a:t>
            </a:r>
          </a:p>
        </p:txBody>
      </p:sp>
    </p:spTree>
    <p:extLst>
      <p:ext uri="{BB962C8B-B14F-4D97-AF65-F5344CB8AC3E}">
        <p14:creationId xmlns:p14="http://schemas.microsoft.com/office/powerpoint/2010/main" val="4508573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charset="0"/>
              </a:rPr>
              <a:t>On Target Development </a:t>
            </a:r>
            <a:r>
              <a:rPr lang="mr-IN" dirty="0" smtClean="0">
                <a:latin typeface="Arial" charset="0"/>
              </a:rPr>
              <a:t>–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smtClean="0"/>
              <a:t>Better, Faster, Stronger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2210" y="1075766"/>
            <a:ext cx="8229600" cy="492162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Topics</a:t>
            </a:r>
            <a:r>
              <a:rPr lang="en-US" b="0" dirty="0" smtClean="0"/>
              <a:t/>
            </a:r>
            <a:br>
              <a:rPr lang="en-US" b="0" dirty="0" smtClean="0"/>
            </a:br>
            <a:endParaRPr lang="en-US" b="0" dirty="0"/>
          </a:p>
          <a:p>
            <a:pPr lvl="1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Setting up a package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f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eed</a:t>
            </a:r>
            <a:r>
              <a:rPr lang="en-US" b="0" dirty="0" smtClean="0"/>
              <a:t/>
            </a:r>
            <a:br>
              <a:rPr lang="en-US" b="0" dirty="0" smtClean="0"/>
            </a:br>
            <a:endParaRPr lang="en-US" b="0" dirty="0"/>
          </a:p>
          <a:p>
            <a:pPr lvl="1"/>
            <a:r>
              <a:rPr lang="en-US" sz="2000" b="1" dirty="0" smtClean="0"/>
              <a:t>On </a:t>
            </a:r>
            <a:r>
              <a:rPr lang="en-US" sz="2000" b="1" dirty="0"/>
              <a:t>target example – AWS + </a:t>
            </a:r>
            <a:r>
              <a:rPr lang="en-US" sz="2000" b="1" dirty="0" err="1"/>
              <a:t>Beaglebone</a:t>
            </a:r>
            <a:r>
              <a:rPr lang="en-US" sz="2000" b="1" dirty="0"/>
              <a:t> Black</a:t>
            </a:r>
            <a:r>
              <a:rPr lang="en-US" sz="2000" b="0" dirty="0" smtClean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en-US" sz="2000" b="0" dirty="0" smtClean="0">
                <a:solidFill>
                  <a:schemeClr val="bg1">
                    <a:lumMod val="65000"/>
                  </a:schemeClr>
                </a:solidFill>
              </a:rPr>
            </a:br>
            <a:endParaRPr lang="en-US" sz="2000" b="0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en-US" sz="2000" b="0" dirty="0" smtClean="0">
                <a:solidFill>
                  <a:schemeClr val="bg1">
                    <a:lumMod val="65000"/>
                  </a:schemeClr>
                </a:solidFill>
              </a:rPr>
              <a:t>Signing package feeds</a:t>
            </a:r>
          </a:p>
          <a:p>
            <a:pPr lvl="1"/>
            <a:endParaRPr lang="en-US" sz="2000" i="1" dirty="0">
              <a:solidFill>
                <a:schemeClr val="bg1">
                  <a:lumMod val="65000"/>
                </a:schemeClr>
              </a:solidFill>
              <a:latin typeface="+mn-lt"/>
            </a:endParaRPr>
          </a:p>
          <a:p>
            <a:pPr lvl="1"/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Keeping your code secure</a:t>
            </a:r>
          </a:p>
          <a:p>
            <a:pPr lvl="1"/>
            <a:endParaRPr lang="en-US" sz="2000" dirty="0">
              <a:solidFill>
                <a:schemeClr val="bg1">
                  <a:lumMod val="65000"/>
                </a:schemeClr>
              </a:solidFill>
              <a:latin typeface="+mn-lt"/>
            </a:endParaRPr>
          </a:p>
          <a:p>
            <a:pPr lvl="1"/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The future of package feeds</a:t>
            </a:r>
            <a:endParaRPr lang="en-US" sz="1600" dirty="0" smtClean="0">
              <a:solidFill>
                <a:schemeClr val="bg1">
                  <a:lumMod val="6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113244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charset="0"/>
              </a:rPr>
              <a:t>Caveats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2210" y="1075766"/>
            <a:ext cx="8229600" cy="492162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Running </a:t>
            </a:r>
            <a:r>
              <a:rPr lang="en-US" dirty="0" err="1" smtClean="0"/>
              <a:t>bitbake</a:t>
            </a:r>
            <a:r>
              <a:rPr lang="en-US" dirty="0" smtClean="0"/>
              <a:t> world can take some time</a:t>
            </a:r>
          </a:p>
          <a:p>
            <a:pPr lvl="1"/>
            <a:r>
              <a:rPr lang="en-US" dirty="0" smtClean="0"/>
              <a:t>You may want to update your repo as needed</a:t>
            </a:r>
          </a:p>
          <a:p>
            <a:r>
              <a:rPr lang="en-US" dirty="0" smtClean="0"/>
              <a:t>Serve the repo from a build machine</a:t>
            </a:r>
          </a:p>
          <a:p>
            <a:pPr lvl="1"/>
            <a:r>
              <a:rPr lang="en-US" dirty="0" smtClean="0"/>
              <a:t>Or simply </a:t>
            </a:r>
            <a:r>
              <a:rPr lang="en-US" dirty="0" err="1" smtClean="0"/>
              <a:t>rsync</a:t>
            </a:r>
            <a:r>
              <a:rPr lang="en-US" dirty="0" smtClean="0"/>
              <a:t> to a webserver</a:t>
            </a:r>
          </a:p>
          <a:p>
            <a:r>
              <a:rPr lang="en-US" dirty="0" smtClean="0"/>
              <a:t>Do not forget to run `</a:t>
            </a:r>
            <a:r>
              <a:rPr lang="en-US" dirty="0" err="1" smtClean="0"/>
              <a:t>bitbake</a:t>
            </a:r>
            <a:r>
              <a:rPr lang="en-US" dirty="0" smtClean="0"/>
              <a:t> </a:t>
            </a:r>
            <a:r>
              <a:rPr lang="en-US" dirty="0" err="1" smtClean="0"/>
              <a:t>packge</a:t>
            </a:r>
            <a:r>
              <a:rPr lang="en-US" dirty="0" smtClean="0"/>
              <a:t>-index`</a:t>
            </a:r>
          </a:p>
          <a:p>
            <a:pPr lvl="1"/>
            <a:r>
              <a:rPr lang="en-US" dirty="0" smtClean="0"/>
              <a:t>Package index will not auto-update</a:t>
            </a:r>
          </a:p>
          <a:p>
            <a:r>
              <a:rPr lang="en-US" dirty="0" smtClean="0"/>
              <a:t>Good practice is to dogfood your repo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2115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charset="0"/>
              </a:rPr>
              <a:t>Understanding RPM Packages and </a:t>
            </a:r>
            <a:r>
              <a:rPr lang="en-US" dirty="0" err="1" smtClean="0">
                <a:latin typeface="Arial" charset="0"/>
              </a:rPr>
              <a:t>repomd.xml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2210" y="1075766"/>
            <a:ext cx="8421374" cy="492162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dirty="0" err="1" smtClean="0"/>
              <a:t>repomd</a:t>
            </a:r>
            <a:r>
              <a:rPr lang="en-US" dirty="0" smtClean="0"/>
              <a:t> == Repo Metadata</a:t>
            </a:r>
          </a:p>
          <a:p>
            <a:pPr lvl="1"/>
            <a:r>
              <a:rPr lang="en-US" dirty="0" smtClean="0"/>
              <a:t>This is the “package index”</a:t>
            </a:r>
          </a:p>
          <a:p>
            <a:r>
              <a:rPr lang="en-US" dirty="0" smtClean="0"/>
              <a:t>Repository Tools</a:t>
            </a:r>
          </a:p>
          <a:p>
            <a:pPr lvl="1"/>
            <a:r>
              <a:rPr lang="en-US" dirty="0" err="1" smtClean="0"/>
              <a:t>createrepo</a:t>
            </a:r>
            <a:endParaRPr lang="en-US" dirty="0"/>
          </a:p>
          <a:p>
            <a:pPr lvl="1"/>
            <a:r>
              <a:rPr lang="en-US" dirty="0" smtClean="0"/>
              <a:t>rpm2cpio</a:t>
            </a:r>
          </a:p>
          <a:p>
            <a:pPr lvl="1"/>
            <a:r>
              <a:rPr lang="en-US" dirty="0" err="1" smtClean="0"/>
              <a:t>dnf</a:t>
            </a:r>
            <a:r>
              <a:rPr lang="en-US" dirty="0" smtClean="0"/>
              <a:t> (replaces yum)</a:t>
            </a:r>
          </a:p>
          <a:p>
            <a:pPr lvl="1"/>
            <a:r>
              <a:rPr lang="en-US" dirty="0" smtClean="0"/>
              <a:t>yum-</a:t>
            </a:r>
            <a:r>
              <a:rPr lang="en-US" dirty="0" err="1" smtClean="0"/>
              <a:t>utils</a:t>
            </a:r>
            <a:r>
              <a:rPr lang="en-US" dirty="0" smtClean="0"/>
              <a:t> (historical)</a:t>
            </a:r>
          </a:p>
          <a:p>
            <a:pPr lvl="1"/>
            <a:endParaRPr lang="en-US" dirty="0"/>
          </a:p>
          <a:p>
            <a:r>
              <a:rPr lang="en-US" dirty="0" smtClean="0"/>
              <a:t>Important Commands</a:t>
            </a:r>
          </a:p>
          <a:p>
            <a:pPr lvl="1"/>
            <a:r>
              <a:rPr lang="en-US" dirty="0" smtClean="0"/>
              <a:t>rpm -</a:t>
            </a:r>
            <a:r>
              <a:rPr lang="en-US" dirty="0" err="1" smtClean="0"/>
              <a:t>qip</a:t>
            </a:r>
            <a:r>
              <a:rPr lang="en-US" dirty="0" smtClean="0"/>
              <a:t> (general info)</a:t>
            </a:r>
          </a:p>
          <a:p>
            <a:pPr lvl="1"/>
            <a:r>
              <a:rPr lang="en-US" dirty="0"/>
              <a:t>rpm -</a:t>
            </a:r>
            <a:r>
              <a:rPr lang="en-US" dirty="0" err="1"/>
              <a:t>qpR</a:t>
            </a:r>
            <a:r>
              <a:rPr lang="en-US" dirty="0"/>
              <a:t> </a:t>
            </a:r>
            <a:r>
              <a:rPr lang="en-US" dirty="0" smtClean="0"/>
              <a:t> (depends)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wiki.yoctoproject.org/wiki/TipsAndTricks/UsingRPM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36415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395" y="2991441"/>
            <a:ext cx="7244399" cy="871111"/>
          </a:xfrm>
        </p:spPr>
        <p:txBody>
          <a:bodyPr/>
          <a:lstStyle/>
          <a:p>
            <a:r>
              <a:rPr lang="en-US" dirty="0" smtClean="0">
                <a:cs typeface="Arial" charset="0"/>
              </a:rPr>
              <a:t>Package Feeds: On </a:t>
            </a:r>
            <a:r>
              <a:rPr lang="en-US" dirty="0" smtClean="0">
                <a:cs typeface="Arial" charset="0"/>
              </a:rPr>
              <a:t>Target Demo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1804988" y="4125913"/>
            <a:ext cx="6874805" cy="866775"/>
          </a:xfrm>
        </p:spPr>
        <p:txBody>
          <a:bodyPr/>
          <a:lstStyle/>
          <a:p>
            <a:pPr eaLnBrk="1" hangingPunct="1">
              <a:spcBef>
                <a:spcPts val="900"/>
              </a:spcBef>
            </a:pPr>
            <a:r>
              <a:rPr lang="en-US" dirty="0" err="1" smtClean="0">
                <a:latin typeface="Arial" charset="0"/>
              </a:rPr>
              <a:t>Beaglebone</a:t>
            </a:r>
            <a:r>
              <a:rPr lang="en-US" dirty="0" smtClean="0">
                <a:latin typeface="Arial" charset="0"/>
              </a:rPr>
              <a:t> Repo on AWS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96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Advanced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9869" y="1026998"/>
            <a:ext cx="8233186" cy="5246802"/>
          </a:xfrm>
        </p:spPr>
        <p:txBody>
          <a:bodyPr/>
          <a:lstStyle/>
          <a:p>
            <a:r>
              <a:rPr lang="en-US" dirty="0" smtClean="0"/>
              <a:t>Class Content (download these slides!):</a:t>
            </a:r>
            <a:endParaRPr lang="en-US" dirty="0"/>
          </a:p>
          <a:p>
            <a:pPr lvl="1"/>
            <a:r>
              <a:rPr lang="en-US" u="sng" dirty="0">
                <a:hlinkClick r:id="rId2"/>
              </a:rPr>
              <a:t>https://</a:t>
            </a:r>
            <a:r>
              <a:rPr lang="en-US" u="sng" dirty="0" smtClean="0">
                <a:hlinkClick r:id="rId2"/>
              </a:rPr>
              <a:t>wiki.yoctoproject.org/wiki/DevDay_Edinburgh_2018</a:t>
            </a:r>
            <a:endParaRPr lang="en-US" u="sng" dirty="0" smtClean="0"/>
          </a:p>
          <a:p>
            <a:r>
              <a:rPr lang="en-US" u="sng" dirty="0" smtClean="0"/>
              <a:t>R</a:t>
            </a:r>
            <a:r>
              <a:rPr lang="en-US" dirty="0" smtClean="0"/>
              <a:t>equirements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Wireless connection</a:t>
            </a:r>
            <a:endParaRPr lang="en-US" dirty="0" smtClean="0"/>
          </a:p>
          <a:p>
            <a:pPr lvl="1"/>
            <a:r>
              <a:rPr lang="en-US" dirty="0" smtClean="0"/>
              <a:t>SSH (Windows: </a:t>
            </a:r>
            <a:r>
              <a:rPr lang="en-US" dirty="0"/>
              <a:t>e.g. </a:t>
            </a:r>
            <a:r>
              <a:rPr lang="en-US" dirty="0" smtClean="0"/>
              <a:t>“putty</a:t>
            </a:r>
            <a:r>
              <a:rPr lang="en-US" dirty="0" smtClean="0"/>
              <a:t>”)</a:t>
            </a:r>
          </a:p>
          <a:p>
            <a:r>
              <a:rPr lang="en-US" dirty="0" smtClean="0"/>
              <a:t>Wireless </a:t>
            </a:r>
            <a:r>
              <a:rPr lang="en-US" dirty="0"/>
              <a:t>Registration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Will be passed out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5688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charset="0"/>
              </a:rPr>
              <a:t>On Target Development </a:t>
            </a:r>
            <a:r>
              <a:rPr lang="mr-IN" dirty="0" smtClean="0">
                <a:latin typeface="Arial" charset="0"/>
              </a:rPr>
              <a:t>–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smtClean="0"/>
              <a:t>Better, Faster, Stronger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2210" y="1075766"/>
            <a:ext cx="8229600" cy="492162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Topics</a:t>
            </a:r>
            <a:r>
              <a:rPr lang="en-US" b="0" dirty="0" smtClean="0"/>
              <a:t/>
            </a:r>
            <a:br>
              <a:rPr lang="en-US" b="0" dirty="0" smtClean="0"/>
            </a:br>
            <a:endParaRPr lang="en-US" b="0" dirty="0"/>
          </a:p>
          <a:p>
            <a:pPr lvl="1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Setting up a package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f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eed</a:t>
            </a:r>
            <a:r>
              <a:rPr lang="en-US" b="0" dirty="0" smtClean="0"/>
              <a:t/>
            </a:r>
            <a:br>
              <a:rPr lang="en-US" b="0" dirty="0" smtClean="0"/>
            </a:br>
            <a:endParaRPr lang="en-US" b="0" dirty="0"/>
          </a:p>
          <a:p>
            <a:pPr lvl="1"/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O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n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target example – AWS + </a:t>
            </a:r>
            <a:r>
              <a:rPr lang="en-US" sz="2000" dirty="0" err="1">
                <a:solidFill>
                  <a:schemeClr val="bg1">
                    <a:lumMod val="65000"/>
                  </a:schemeClr>
                </a:solidFill>
              </a:rPr>
              <a:t>Beaglebone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 Black</a:t>
            </a:r>
            <a:r>
              <a:rPr lang="en-US" sz="2000" b="0" dirty="0" smtClean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en-US" sz="2000" b="0" dirty="0" smtClean="0">
                <a:solidFill>
                  <a:schemeClr val="bg1">
                    <a:lumMod val="65000"/>
                  </a:schemeClr>
                </a:solidFill>
              </a:rPr>
            </a:br>
            <a:endParaRPr lang="en-US" sz="2000" b="0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en-US" sz="2000" b="1" dirty="0" smtClean="0"/>
              <a:t>Signing </a:t>
            </a:r>
            <a:r>
              <a:rPr lang="en-US" sz="2000" b="1" dirty="0"/>
              <a:t>package feeds</a:t>
            </a:r>
          </a:p>
          <a:p>
            <a:pPr lvl="1"/>
            <a:endParaRPr lang="en-US" sz="2000" i="1" dirty="0">
              <a:solidFill>
                <a:schemeClr val="bg1">
                  <a:lumMod val="65000"/>
                </a:schemeClr>
              </a:solidFill>
              <a:latin typeface="+mn-lt"/>
            </a:endParaRPr>
          </a:p>
          <a:p>
            <a:pPr lvl="1"/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Keeping your code secure</a:t>
            </a:r>
          </a:p>
          <a:p>
            <a:pPr lvl="1"/>
            <a:endParaRPr lang="en-US" sz="2000" dirty="0">
              <a:solidFill>
                <a:schemeClr val="bg1">
                  <a:lumMod val="65000"/>
                </a:schemeClr>
              </a:solidFill>
              <a:latin typeface="+mn-lt"/>
            </a:endParaRPr>
          </a:p>
          <a:p>
            <a:pPr lvl="1"/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The future of package feeds</a:t>
            </a:r>
            <a:endParaRPr lang="en-US" sz="1600" dirty="0" smtClean="0">
              <a:solidFill>
                <a:schemeClr val="bg1">
                  <a:lumMod val="6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08440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charset="0"/>
              </a:rPr>
              <a:t>Signing The Packages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2210" y="1075766"/>
            <a:ext cx="8229600" cy="492162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Inherit </a:t>
            </a:r>
            <a:r>
              <a:rPr lang="en-US" dirty="0" err="1" smtClean="0"/>
              <a:t>bbclass</a:t>
            </a:r>
            <a:r>
              <a:rPr lang="en-US" dirty="0" smtClean="0"/>
              <a:t> to enable signing functionality</a:t>
            </a:r>
          </a:p>
          <a:p>
            <a:pPr lvl="1"/>
            <a:r>
              <a:rPr lang="en-US" dirty="0" smtClean="0"/>
              <a:t>INHERIT </a:t>
            </a:r>
            <a:r>
              <a:rPr lang="en-US" dirty="0"/>
              <a:t>+= </a:t>
            </a:r>
            <a:r>
              <a:rPr lang="en-US" dirty="0" smtClean="0"/>
              <a:t>“</a:t>
            </a:r>
            <a:r>
              <a:rPr lang="en-US" dirty="0" err="1" smtClean="0"/>
              <a:t>sign_rpm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Define </a:t>
            </a:r>
            <a:r>
              <a:rPr lang="en-US" dirty="0"/>
              <a:t>the GPG key that will be used for </a:t>
            </a:r>
            <a:r>
              <a:rPr lang="en-US" dirty="0" smtClean="0"/>
              <a:t>signing.</a:t>
            </a:r>
          </a:p>
          <a:p>
            <a:pPr lvl="1"/>
            <a:r>
              <a:rPr lang="en-US" dirty="0" smtClean="0"/>
              <a:t>RPM_GPG_NAME </a:t>
            </a:r>
            <a:r>
              <a:rPr lang="en-US" dirty="0"/>
              <a:t>= "</a:t>
            </a:r>
            <a:r>
              <a:rPr lang="en-US" i="1" dirty="0" err="1" smtClean="0"/>
              <a:t>key_name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Provide </a:t>
            </a:r>
            <a:r>
              <a:rPr lang="en-US" dirty="0"/>
              <a:t>passphrase for the </a:t>
            </a:r>
            <a:r>
              <a:rPr lang="en-US" dirty="0" smtClean="0"/>
              <a:t>key</a:t>
            </a:r>
          </a:p>
          <a:p>
            <a:pPr lvl="1"/>
            <a:r>
              <a:rPr lang="en-US" dirty="0" smtClean="0"/>
              <a:t>RPM_GPG_PASSPHRASE </a:t>
            </a:r>
            <a:r>
              <a:rPr lang="en-US" dirty="0"/>
              <a:t>= "</a:t>
            </a:r>
            <a:r>
              <a:rPr lang="en-US" i="1" dirty="0"/>
              <a:t>passphrase</a:t>
            </a:r>
            <a:r>
              <a:rPr lang="en-US" dirty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0608715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charset="0"/>
              </a:rPr>
              <a:t>Signing The Package Feed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2210" y="1075766"/>
            <a:ext cx="8229600" cy="492162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Inherit </a:t>
            </a:r>
            <a:r>
              <a:rPr lang="en-US" dirty="0" err="1" smtClean="0"/>
              <a:t>bbclass</a:t>
            </a:r>
            <a:r>
              <a:rPr lang="en-US" dirty="0" smtClean="0"/>
              <a:t> to enable signing functionality</a:t>
            </a:r>
          </a:p>
          <a:p>
            <a:pPr lvl="1"/>
            <a:r>
              <a:rPr lang="en-US" dirty="0" smtClean="0"/>
              <a:t>INHERIT </a:t>
            </a:r>
            <a:r>
              <a:rPr lang="en-US" dirty="0"/>
              <a:t>+= “</a:t>
            </a:r>
            <a:r>
              <a:rPr lang="en-US" dirty="0" err="1"/>
              <a:t>sign_package_feed</a:t>
            </a:r>
            <a:r>
              <a:rPr lang="en-US" dirty="0"/>
              <a:t>”</a:t>
            </a:r>
            <a:endParaRPr lang="en-US" dirty="0" smtClean="0"/>
          </a:p>
          <a:p>
            <a:r>
              <a:rPr lang="en-US" dirty="0" smtClean="0"/>
              <a:t>Define </a:t>
            </a:r>
            <a:r>
              <a:rPr lang="en-US" dirty="0"/>
              <a:t>the GPG key that will be used for </a:t>
            </a:r>
            <a:r>
              <a:rPr lang="en-US" dirty="0" smtClean="0"/>
              <a:t>signing.</a:t>
            </a:r>
          </a:p>
          <a:p>
            <a:pPr lvl="1"/>
            <a:r>
              <a:rPr lang="en-US" dirty="0"/>
              <a:t>PACKAGE_FEED_GPG_NAME = "</a:t>
            </a:r>
            <a:r>
              <a:rPr lang="en-US" i="1" dirty="0" err="1" smtClean="0"/>
              <a:t>key_name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Provide </a:t>
            </a:r>
            <a:r>
              <a:rPr lang="en-US" dirty="0"/>
              <a:t>passphrase for the </a:t>
            </a:r>
            <a:r>
              <a:rPr lang="en-US" dirty="0" smtClean="0"/>
              <a:t>key</a:t>
            </a:r>
          </a:p>
          <a:p>
            <a:pPr lvl="1"/>
            <a:r>
              <a:rPr lang="en-US" dirty="0"/>
              <a:t>PACKAGE_FEED_GPG_PASSPHRASE_FILE = "</a:t>
            </a:r>
            <a:r>
              <a:rPr lang="en-US" i="1" dirty="0"/>
              <a:t>passphrase</a:t>
            </a:r>
            <a:r>
              <a:rPr lang="en-US" dirty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37533053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charset="0"/>
              </a:rPr>
              <a:t>Signing The Package Feed (optional)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2210" y="1075766"/>
            <a:ext cx="8229600" cy="492162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i="1" dirty="0" smtClean="0"/>
              <a:t>GPG_BIN</a:t>
            </a:r>
          </a:p>
          <a:p>
            <a:pPr lvl="1"/>
            <a:r>
              <a:rPr lang="en-US" dirty="0" smtClean="0"/>
              <a:t>GPG</a:t>
            </a:r>
            <a:r>
              <a:rPr lang="en-US" b="0" dirty="0"/>
              <a:t> </a:t>
            </a:r>
            <a:r>
              <a:rPr lang="en-US" b="0" dirty="0" smtClean="0"/>
              <a:t>binary executed </a:t>
            </a:r>
            <a:r>
              <a:rPr lang="en-US" b="0" dirty="0"/>
              <a:t>when the package is </a:t>
            </a:r>
            <a:r>
              <a:rPr lang="en-US" b="0" dirty="0" smtClean="0"/>
              <a:t>signed </a:t>
            </a:r>
          </a:p>
          <a:p>
            <a:r>
              <a:rPr lang="en-US" i="1" dirty="0" smtClean="0"/>
              <a:t>GPG_PATH</a:t>
            </a:r>
          </a:p>
          <a:p>
            <a:pPr lvl="1"/>
            <a:r>
              <a:rPr lang="en-US" b="0" dirty="0" smtClean="0"/>
              <a:t>GPG</a:t>
            </a:r>
            <a:r>
              <a:rPr lang="en-US" b="0" dirty="0"/>
              <a:t> home directory used when the package is signed. </a:t>
            </a:r>
            <a:endParaRPr lang="en-US" b="0" dirty="0" smtClean="0"/>
          </a:p>
          <a:p>
            <a:r>
              <a:rPr lang="en-US" i="1" dirty="0" smtClean="0"/>
              <a:t>PACKAGE_FEED_GPG_SIGNATURE_TYPE</a:t>
            </a:r>
          </a:p>
          <a:p>
            <a:pPr lvl="1"/>
            <a:r>
              <a:rPr lang="en-US" b="0" dirty="0" smtClean="0"/>
              <a:t>Specifies </a:t>
            </a:r>
            <a:r>
              <a:rPr lang="en-US" b="0" dirty="0"/>
              <a:t>the type of </a:t>
            </a:r>
            <a:r>
              <a:rPr lang="en-US" dirty="0" err="1"/>
              <a:t>gpg</a:t>
            </a:r>
            <a:r>
              <a:rPr lang="en-US" b="0" dirty="0"/>
              <a:t> signature. This variable applies only to RPM and IPK package feeds. Allowable values for the </a:t>
            </a:r>
            <a:r>
              <a:rPr lang="en-US" dirty="0"/>
              <a:t>PACKAGE_FEED_GPG_SIGNATURE_TYPE</a:t>
            </a:r>
            <a:r>
              <a:rPr lang="en-US" b="0" dirty="0"/>
              <a:t> are "ASC", which is the default and specifies </a:t>
            </a:r>
            <a:r>
              <a:rPr lang="en-US" b="0" dirty="0" err="1"/>
              <a:t>ascii</a:t>
            </a:r>
            <a:r>
              <a:rPr lang="en-US" b="0" dirty="0"/>
              <a:t> armored, and "BIN", which specifies binary.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728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charset="0"/>
              </a:rPr>
              <a:t>Testing Packages with </a:t>
            </a:r>
            <a:r>
              <a:rPr lang="en-US" dirty="0" err="1" smtClean="0">
                <a:latin typeface="Arial" charset="0"/>
              </a:rPr>
              <a:t>ptest</a:t>
            </a:r>
            <a:r>
              <a:rPr lang="en-US" dirty="0" smtClean="0">
                <a:latin typeface="Arial" charset="0"/>
              </a:rPr>
              <a:t> (Optional? Not really!)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2210" y="1075766"/>
            <a:ext cx="8229600" cy="492162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Package </a:t>
            </a:r>
            <a:r>
              <a:rPr lang="en-US" dirty="0"/>
              <a:t>Test (</a:t>
            </a:r>
            <a:r>
              <a:rPr lang="en-US" dirty="0" err="1" smtClean="0"/>
              <a:t>ptest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R</a:t>
            </a:r>
            <a:r>
              <a:rPr lang="en-US" b="0" dirty="0" smtClean="0"/>
              <a:t>uns </a:t>
            </a:r>
            <a:r>
              <a:rPr lang="en-US" b="0" dirty="0"/>
              <a:t>tests against </a:t>
            </a:r>
            <a:r>
              <a:rPr lang="en-US" b="0" dirty="0" smtClean="0"/>
              <a:t>packages</a:t>
            </a:r>
          </a:p>
          <a:p>
            <a:pPr lvl="1"/>
            <a:r>
              <a:rPr lang="en-US" dirty="0"/>
              <a:t>C</a:t>
            </a:r>
            <a:r>
              <a:rPr lang="en-US" b="0" dirty="0" smtClean="0"/>
              <a:t>ontains </a:t>
            </a:r>
            <a:r>
              <a:rPr lang="en-US" b="0" dirty="0"/>
              <a:t>at least two items: </a:t>
            </a:r>
            <a:endParaRPr lang="en-US" b="0" dirty="0" smtClean="0"/>
          </a:p>
          <a:p>
            <a:pPr lvl="2"/>
            <a:r>
              <a:rPr lang="en-US" b="0" dirty="0" smtClean="0"/>
              <a:t>the </a:t>
            </a:r>
            <a:r>
              <a:rPr lang="en-US" b="0" dirty="0"/>
              <a:t>actual </a:t>
            </a:r>
            <a:r>
              <a:rPr lang="en-US" b="0" dirty="0" smtClean="0"/>
              <a:t>test (can be a script or an elaborate system)</a:t>
            </a:r>
          </a:p>
          <a:p>
            <a:pPr lvl="2"/>
            <a:r>
              <a:rPr lang="en-US" b="0" dirty="0" smtClean="0"/>
              <a:t>shell </a:t>
            </a:r>
            <a:r>
              <a:rPr lang="en-US" b="0" dirty="0"/>
              <a:t>script (</a:t>
            </a:r>
            <a:r>
              <a:rPr lang="en-US" dirty="0"/>
              <a:t>run-</a:t>
            </a:r>
            <a:r>
              <a:rPr lang="en-US" dirty="0" err="1"/>
              <a:t>ptest</a:t>
            </a:r>
            <a:r>
              <a:rPr lang="en-US" b="0" dirty="0"/>
              <a:t>) that starts the </a:t>
            </a:r>
            <a:r>
              <a:rPr lang="en-US" b="0" dirty="0" smtClean="0"/>
              <a:t>test (not the actual test)</a:t>
            </a:r>
          </a:p>
          <a:p>
            <a:r>
              <a:rPr lang="en-US" dirty="0" smtClean="0"/>
              <a:t>Simple Setup</a:t>
            </a:r>
          </a:p>
          <a:p>
            <a:pPr lvl="1"/>
            <a:r>
              <a:rPr lang="en-US" dirty="0" err="1" smtClean="0"/>
              <a:t>DISTRO_FEATURES_append</a:t>
            </a:r>
            <a:r>
              <a:rPr lang="en-US" dirty="0" smtClean="0"/>
              <a:t> </a:t>
            </a:r>
            <a:r>
              <a:rPr lang="en-US" dirty="0"/>
              <a:t>= " </a:t>
            </a:r>
            <a:r>
              <a:rPr lang="en-US" dirty="0" err="1" smtClean="0"/>
              <a:t>ptest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EXTRA_IMAGE_FEATURES </a:t>
            </a:r>
            <a:r>
              <a:rPr lang="en-US" dirty="0"/>
              <a:t>+= "</a:t>
            </a:r>
            <a:r>
              <a:rPr lang="en-US" dirty="0" err="1" smtClean="0"/>
              <a:t>ptest-pkgs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Installed to</a:t>
            </a:r>
            <a:r>
              <a:rPr lang="en-US" b="0" dirty="0" smtClean="0"/>
              <a:t>: /</a:t>
            </a:r>
            <a:r>
              <a:rPr lang="en-US" b="0" dirty="0" err="1" smtClean="0"/>
              <a:t>usr</a:t>
            </a:r>
            <a:r>
              <a:rPr lang="en-US" b="0" dirty="0" smtClean="0"/>
              <a:t>/lib/</a:t>
            </a:r>
            <a:r>
              <a:rPr lang="en-US" b="0" i="1" dirty="0" smtClean="0"/>
              <a:t>package</a:t>
            </a:r>
            <a:r>
              <a:rPr lang="en-US" b="0" dirty="0" smtClean="0"/>
              <a:t>/</a:t>
            </a:r>
            <a:r>
              <a:rPr lang="en-US" b="0" dirty="0" err="1" smtClean="0"/>
              <a:t>ptest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1270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charset="0"/>
              </a:rPr>
              <a:t>On Target Development </a:t>
            </a:r>
            <a:r>
              <a:rPr lang="mr-IN" dirty="0" smtClean="0">
                <a:latin typeface="Arial" charset="0"/>
              </a:rPr>
              <a:t>–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smtClean="0"/>
              <a:t>Better, Faster, Stronger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2210" y="1075766"/>
            <a:ext cx="8229600" cy="492162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Topics</a:t>
            </a:r>
            <a:r>
              <a:rPr lang="en-US" b="0" dirty="0" smtClean="0"/>
              <a:t/>
            </a:r>
            <a:br>
              <a:rPr lang="en-US" b="0" dirty="0" smtClean="0"/>
            </a:br>
            <a:endParaRPr lang="en-US" b="0" dirty="0"/>
          </a:p>
          <a:p>
            <a:pPr lvl="1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Setting up a package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f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eed</a:t>
            </a:r>
            <a:r>
              <a:rPr lang="en-US" b="0" dirty="0" smtClean="0"/>
              <a:t/>
            </a:r>
            <a:br>
              <a:rPr lang="en-US" b="0" dirty="0" smtClean="0"/>
            </a:br>
            <a:endParaRPr lang="en-US" b="0" dirty="0"/>
          </a:p>
          <a:p>
            <a:pPr lvl="1"/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O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n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target example – AWS + </a:t>
            </a:r>
            <a:r>
              <a:rPr lang="en-US" sz="2000" dirty="0" err="1">
                <a:solidFill>
                  <a:schemeClr val="bg1">
                    <a:lumMod val="65000"/>
                  </a:schemeClr>
                </a:solidFill>
              </a:rPr>
              <a:t>Beaglebone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 Black</a:t>
            </a:r>
            <a:r>
              <a:rPr lang="en-US" sz="2000" b="0" dirty="0" smtClean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en-US" sz="2000" b="0" dirty="0" smtClean="0">
                <a:solidFill>
                  <a:schemeClr val="bg1">
                    <a:lumMod val="65000"/>
                  </a:schemeClr>
                </a:solidFill>
              </a:rPr>
            </a:br>
            <a:endParaRPr lang="en-US" sz="2000" b="0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Signing package feeds</a:t>
            </a:r>
          </a:p>
          <a:p>
            <a:pPr lvl="1"/>
            <a:endParaRPr lang="en-US" sz="2000" i="1" dirty="0">
              <a:solidFill>
                <a:schemeClr val="bg1">
                  <a:lumMod val="65000"/>
                </a:schemeClr>
              </a:solidFill>
              <a:latin typeface="+mn-lt"/>
            </a:endParaRPr>
          </a:p>
          <a:p>
            <a:pPr lvl="1"/>
            <a:r>
              <a:rPr lang="en-US" sz="2000" b="1" dirty="0"/>
              <a:t>Keeping your code secure</a:t>
            </a:r>
          </a:p>
          <a:p>
            <a:pPr lvl="1"/>
            <a:endParaRPr lang="en-US" sz="2000" dirty="0">
              <a:solidFill>
                <a:schemeClr val="bg1">
                  <a:lumMod val="65000"/>
                </a:schemeClr>
              </a:solidFill>
              <a:latin typeface="+mn-lt"/>
            </a:endParaRPr>
          </a:p>
          <a:p>
            <a:pPr lvl="1"/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The future of package feeds</a:t>
            </a:r>
            <a:endParaRPr lang="en-US" sz="1600" dirty="0" smtClean="0">
              <a:solidFill>
                <a:schemeClr val="bg1">
                  <a:lumMod val="6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68980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charset="0"/>
              </a:rPr>
              <a:t>Keeping feeds secure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2210" y="1075766"/>
            <a:ext cx="8229600" cy="492162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PACKAGE_FEED_GPG_PASSPHRASE_FILE</a:t>
            </a:r>
          </a:p>
          <a:p>
            <a:pPr lvl="1"/>
            <a:r>
              <a:rPr lang="en-US" dirty="0" smtClean="0"/>
              <a:t>This should NOT go in your configuration as plain text.</a:t>
            </a:r>
          </a:p>
          <a:p>
            <a:r>
              <a:rPr lang="en-US" dirty="0" smtClean="0"/>
              <a:t>Is your code proprietary?</a:t>
            </a:r>
          </a:p>
          <a:p>
            <a:pPr lvl="1"/>
            <a:r>
              <a:rPr lang="en-US" dirty="0" smtClean="0"/>
              <a:t>You should probably be shipping a binary in Yocto</a:t>
            </a:r>
          </a:p>
          <a:p>
            <a:pPr lvl="1"/>
            <a:r>
              <a:rPr lang="en-US" dirty="0" err="1" smtClean="0"/>
              <a:t>bin_package.bbclass</a:t>
            </a:r>
            <a:r>
              <a:rPr lang="en-US" dirty="0" smtClean="0"/>
              <a:t>: binary </a:t>
            </a:r>
            <a:r>
              <a:rPr lang="en-US" dirty="0"/>
              <a:t>can be .rpm, .deb, .</a:t>
            </a:r>
            <a:r>
              <a:rPr lang="en-US" dirty="0" err="1" smtClean="0"/>
              <a:t>ipk</a:t>
            </a:r>
            <a:endParaRPr lang="en-US" dirty="0" smtClean="0"/>
          </a:p>
          <a:p>
            <a:r>
              <a:rPr lang="en-US" dirty="0"/>
              <a:t>H</a:t>
            </a:r>
            <a:r>
              <a:rPr lang="en-US" dirty="0" smtClean="0"/>
              <a:t>ave you thought about DEBUG_FLAGS?</a:t>
            </a:r>
          </a:p>
          <a:p>
            <a:pPr lvl="1"/>
            <a:r>
              <a:rPr lang="en-US" dirty="0" smtClean="0"/>
              <a:t>See </a:t>
            </a:r>
            <a:r>
              <a:rPr lang="en-US" dirty="0" err="1" smtClean="0"/>
              <a:t>bitbake.conf</a:t>
            </a:r>
            <a:r>
              <a:rPr lang="en-US" dirty="0" smtClean="0"/>
              <a:t> for more details</a:t>
            </a:r>
          </a:p>
          <a:p>
            <a:pPr lvl="1"/>
            <a:r>
              <a:rPr lang="en-US" dirty="0" smtClean="0"/>
              <a:t>The flags can be filtered or set in the recipe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27116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charset="0"/>
              </a:rPr>
              <a:t>On Target Development </a:t>
            </a:r>
            <a:r>
              <a:rPr lang="mr-IN" dirty="0" smtClean="0">
                <a:latin typeface="Arial" charset="0"/>
              </a:rPr>
              <a:t>–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smtClean="0"/>
              <a:t>Better, Faster, Stronger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2210" y="1075766"/>
            <a:ext cx="8229600" cy="492162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Topics</a:t>
            </a:r>
            <a:r>
              <a:rPr lang="en-US" b="0" dirty="0" smtClean="0"/>
              <a:t/>
            </a:r>
            <a:br>
              <a:rPr lang="en-US" b="0" dirty="0" smtClean="0"/>
            </a:br>
            <a:endParaRPr lang="en-US" b="0" dirty="0"/>
          </a:p>
          <a:p>
            <a:pPr lvl="1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Setting up a package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f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eed</a:t>
            </a:r>
            <a:r>
              <a:rPr lang="en-US" b="0" dirty="0" smtClean="0"/>
              <a:t/>
            </a:r>
            <a:br>
              <a:rPr lang="en-US" b="0" dirty="0" smtClean="0"/>
            </a:br>
            <a:endParaRPr lang="en-US" b="0" dirty="0"/>
          </a:p>
          <a:p>
            <a:pPr lvl="1"/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O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n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target example – AWS + </a:t>
            </a:r>
            <a:r>
              <a:rPr lang="en-US" sz="2000" dirty="0" err="1">
                <a:solidFill>
                  <a:schemeClr val="bg1">
                    <a:lumMod val="65000"/>
                  </a:schemeClr>
                </a:solidFill>
              </a:rPr>
              <a:t>Beaglebone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 Black</a:t>
            </a:r>
            <a:r>
              <a:rPr lang="en-US" sz="2000" b="0" dirty="0" smtClean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en-US" sz="2000" b="0" dirty="0" smtClean="0">
                <a:solidFill>
                  <a:schemeClr val="bg1">
                    <a:lumMod val="65000"/>
                  </a:schemeClr>
                </a:solidFill>
              </a:rPr>
            </a:br>
            <a:endParaRPr lang="en-US" sz="2000" b="0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Signing package feeds</a:t>
            </a:r>
          </a:p>
          <a:p>
            <a:pPr lvl="1"/>
            <a:endParaRPr lang="en-US" sz="2000" i="1" dirty="0">
              <a:solidFill>
                <a:schemeClr val="bg1">
                  <a:lumMod val="65000"/>
                </a:schemeClr>
              </a:solidFill>
              <a:latin typeface="+mn-lt"/>
            </a:endParaRPr>
          </a:p>
          <a:p>
            <a:pPr lvl="1"/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Keeping your code secure</a:t>
            </a:r>
          </a:p>
          <a:p>
            <a:pPr lvl="1"/>
            <a:endParaRPr lang="en-US" sz="2000" dirty="0">
              <a:solidFill>
                <a:schemeClr val="bg1">
                  <a:lumMod val="65000"/>
                </a:schemeClr>
              </a:solidFill>
              <a:latin typeface="+mn-lt"/>
            </a:endParaRPr>
          </a:p>
          <a:p>
            <a:pPr lvl="1"/>
            <a:r>
              <a:rPr lang="en-US" sz="2000" b="1" dirty="0"/>
              <a:t>The future of package feeds</a:t>
            </a:r>
          </a:p>
        </p:txBody>
      </p:sp>
    </p:spTree>
    <p:extLst>
      <p:ext uri="{BB962C8B-B14F-4D97-AF65-F5344CB8AC3E}">
        <p14:creationId xmlns:p14="http://schemas.microsoft.com/office/powerpoint/2010/main" val="20646171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charset="0"/>
              </a:rPr>
              <a:t>The Future of Package </a:t>
            </a:r>
            <a:r>
              <a:rPr lang="en-US" dirty="0">
                <a:latin typeface="Arial" charset="0"/>
              </a:rPr>
              <a:t>F</a:t>
            </a:r>
            <a:r>
              <a:rPr lang="en-US" dirty="0" smtClean="0">
                <a:latin typeface="Arial" charset="0"/>
              </a:rPr>
              <a:t>eeds </a:t>
            </a:r>
            <a:r>
              <a:rPr lang="mr-IN" dirty="0" smtClean="0">
                <a:latin typeface="Arial" charset="0"/>
              </a:rPr>
              <a:t>–</a:t>
            </a:r>
            <a:r>
              <a:rPr lang="en-US" dirty="0" smtClean="0">
                <a:latin typeface="Arial" charset="0"/>
              </a:rPr>
              <a:t> Can We Upgrade?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2210" y="1075766"/>
            <a:ext cx="8229600" cy="492162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b="0" dirty="0" smtClean="0"/>
              <a:t>Repository</a:t>
            </a:r>
            <a:endParaRPr lang="en-US" b="0" dirty="0"/>
          </a:p>
          <a:p>
            <a:pPr lvl="1"/>
            <a:r>
              <a:rPr lang="en-US" dirty="0"/>
              <a:t>S</a:t>
            </a:r>
            <a:r>
              <a:rPr lang="en-US" dirty="0" smtClean="0"/>
              <a:t>witch </a:t>
            </a:r>
            <a:r>
              <a:rPr lang="en-US" dirty="0"/>
              <a:t>to new </a:t>
            </a:r>
            <a:r>
              <a:rPr lang="en-US" dirty="0" smtClean="0"/>
              <a:t>source </a:t>
            </a:r>
            <a:r>
              <a:rPr lang="en-US" dirty="0"/>
              <a:t>entries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emove </a:t>
            </a:r>
            <a:r>
              <a:rPr lang="en-US" dirty="0"/>
              <a:t>unknown </a:t>
            </a:r>
            <a:r>
              <a:rPr lang="en-US" dirty="0" smtClean="0"/>
              <a:t>(3rd party) repositories</a:t>
            </a:r>
          </a:p>
          <a:p>
            <a:r>
              <a:rPr lang="en-US" b="0" dirty="0" smtClean="0"/>
              <a:t>Package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heck </a:t>
            </a:r>
            <a:r>
              <a:rPr lang="en-US" dirty="0"/>
              <a:t>there are no broken </a:t>
            </a:r>
            <a:r>
              <a:rPr lang="en-US" dirty="0" smtClean="0"/>
              <a:t>or renamed packages</a:t>
            </a:r>
            <a:endParaRPr lang="en-US" dirty="0"/>
          </a:p>
          <a:p>
            <a:pPr lvl="1"/>
            <a:r>
              <a:rPr lang="en-US" dirty="0" smtClean="0"/>
              <a:t>Versioning: what happens when they go backwards</a:t>
            </a:r>
          </a:p>
          <a:p>
            <a:pPr lvl="1"/>
            <a:r>
              <a:rPr lang="en-US" dirty="0" smtClean="0"/>
              <a:t>Remove </a:t>
            </a:r>
            <a:r>
              <a:rPr lang="en-US" dirty="0"/>
              <a:t>and install specific </a:t>
            </a:r>
            <a:r>
              <a:rPr lang="en-US" dirty="0" smtClean="0"/>
              <a:t>packages (release dependent)</a:t>
            </a:r>
          </a:p>
          <a:p>
            <a:pPr lvl="1"/>
            <a:r>
              <a:rPr lang="en-US" dirty="0" smtClean="0"/>
              <a:t>Remove blacklisted / </a:t>
            </a:r>
            <a:r>
              <a:rPr lang="en-US" dirty="0"/>
              <a:t>obsolete and </a:t>
            </a:r>
            <a:r>
              <a:rPr lang="en-US" dirty="0" smtClean="0"/>
              <a:t>add whitelisted</a:t>
            </a:r>
          </a:p>
          <a:p>
            <a:r>
              <a:rPr lang="en-US" b="0" dirty="0" smtClean="0"/>
              <a:t>Dreaming Even Bigger</a:t>
            </a:r>
            <a:r>
              <a:rPr lang="mr-IN" b="0" dirty="0" smtClean="0"/>
              <a:t>…</a:t>
            </a:r>
            <a:endParaRPr lang="en-US" b="0" dirty="0"/>
          </a:p>
          <a:p>
            <a:pPr lvl="1"/>
            <a:r>
              <a:rPr lang="en-US" dirty="0" smtClean="0"/>
              <a:t>Kernels, Desktops (UI), Permissions, Users, Groups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6232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395" y="2991441"/>
            <a:ext cx="7244399" cy="871111"/>
          </a:xfrm>
        </p:spPr>
        <p:txBody>
          <a:bodyPr/>
          <a:lstStyle/>
          <a:p>
            <a:r>
              <a:rPr lang="en-US" dirty="0" smtClean="0">
                <a:cs typeface="Arial" charset="0"/>
              </a:rPr>
              <a:t>Activity Three</a:t>
            </a: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1957388" y="4295565"/>
            <a:ext cx="687480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r" rtl="0" eaLnBrk="0" fontAlgn="base" hangingPunct="0">
              <a:spcBef>
                <a:spcPct val="75000"/>
              </a:spcBef>
              <a:spcAft>
                <a:spcPct val="0"/>
              </a:spcAft>
              <a:buClr>
                <a:schemeClr val="accent1"/>
              </a:buClr>
              <a:buFont typeface="Arial"/>
              <a:buNone/>
              <a:defRPr sz="2400" b="1" i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  <a:lvl2pPr marL="1588" indent="0" algn="r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/>
              <a:buNone/>
              <a:defRPr sz="2200" b="0" i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2pPr>
            <a:lvl3pPr marL="184467" indent="0" algn="r" rtl="0" eaLnBrk="0" fontAlgn="base" hangingPunct="0">
              <a:spcBef>
                <a:spcPts val="500"/>
              </a:spcBef>
              <a:spcAft>
                <a:spcPct val="0"/>
              </a:spcAft>
              <a:buClrTx/>
              <a:buFont typeface="Wingdings" charset="2"/>
              <a:buNone/>
              <a:defRPr sz="2200" spc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3pPr>
            <a:lvl4pPr marL="415925" indent="0" algn="r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bg1"/>
              </a:buClr>
              <a:buFont typeface="Arial"/>
              <a:buNone/>
              <a:defRPr sz="220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4pPr>
            <a:lvl5pPr marL="569912" indent="0" algn="r" rtl="0" eaLnBrk="0" fontAlgn="base" hangingPunct="0">
              <a:spcBef>
                <a:spcPts val="500"/>
              </a:spcBef>
              <a:spcAft>
                <a:spcPct val="0"/>
              </a:spcAft>
              <a:buClrTx/>
              <a:buFont typeface="Courier"/>
              <a:buNone/>
              <a:defRPr sz="2200" b="1">
                <a:solidFill>
                  <a:srgbClr val="FFFFFF"/>
                </a:solidFill>
                <a:latin typeface="Courier New"/>
                <a:ea typeface="Verdana" charset="0"/>
                <a:cs typeface="Courier New"/>
              </a:defRPr>
            </a:lvl5pPr>
            <a:lvl6pPr marL="685800" indent="-346075" algn="l" rtl="0" eaLnBrk="1" fontAlgn="base" hangingPunct="1">
              <a:spcBef>
                <a:spcPts val="500"/>
              </a:spcBef>
              <a:spcAft>
                <a:spcPct val="0"/>
              </a:spcAft>
              <a:buClrTx/>
              <a:buFont typeface="Courier"/>
              <a:buChar char="#"/>
              <a:defRPr sz="2200" b="1">
                <a:solidFill>
                  <a:schemeClr val="accent6"/>
                </a:solidFill>
                <a:latin typeface="Courier New"/>
                <a:cs typeface="Courier New"/>
              </a:defRPr>
            </a:lvl6pPr>
            <a:lvl7pPr marL="978408" indent="-274320" algn="l" defTabSz="454025" rtl="0" eaLnBrk="1" fontAlgn="base" hangingPunct="1">
              <a:spcBef>
                <a:spcPts val="500"/>
              </a:spcBef>
              <a:spcAft>
                <a:spcPct val="0"/>
              </a:spcAft>
              <a:buClrTx/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7pPr>
            <a:lvl8pPr marL="978408" indent="-274320" algn="l" rtl="0" eaLnBrk="1" fontAlgn="base" hangingPunct="1">
              <a:spcBef>
                <a:spcPts val="500"/>
              </a:spcBef>
              <a:spcAft>
                <a:spcPct val="0"/>
              </a:spcAft>
              <a:buClrTx/>
              <a:buFont typeface="Wingdings" charset="2"/>
              <a:buAutoNum type="arabicPlain"/>
              <a:defRPr sz="1800">
                <a:solidFill>
                  <a:schemeClr val="tx1"/>
                </a:solidFill>
                <a:latin typeface="+mn-lt"/>
                <a:cs typeface="+mn-cs"/>
              </a:defRPr>
            </a:lvl8pPr>
            <a:lvl9pPr marL="978408" indent="-27432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bg1"/>
              </a:buClr>
              <a:buFont typeface="Arial"/>
              <a:buChar char="•"/>
              <a:tabLst/>
              <a:defRPr sz="18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hangingPunct="1">
              <a:spcBef>
                <a:spcPts val="900"/>
              </a:spcBef>
            </a:pPr>
            <a:r>
              <a:rPr lang="en-US" dirty="0" smtClean="0">
                <a:latin typeface="Arial" charset="0"/>
              </a:rPr>
              <a:t>Slim Bootloader</a:t>
            </a:r>
          </a:p>
          <a:p>
            <a:pPr eaLnBrk="1" hangingPunct="1">
              <a:spcBef>
                <a:spcPts val="900"/>
              </a:spcBef>
            </a:pPr>
            <a:r>
              <a:rPr lang="en-US" dirty="0" smtClean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Stephano </a:t>
            </a:r>
            <a:r>
              <a:rPr lang="en-US" dirty="0" err="1" smtClean="0">
                <a:latin typeface="Arial" charset="0"/>
              </a:rPr>
              <a:t>Cetola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5050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</a:rPr>
              <a:t>Agenda – The Advanced Class</a:t>
            </a:r>
            <a:endParaRPr lang="en-US" dirty="0">
              <a:latin typeface="Arial" charset="0"/>
            </a:endParaRPr>
          </a:p>
        </p:txBody>
      </p:sp>
      <p:sp>
        <p:nvSpPr>
          <p:cNvPr id="13314" name="Content Placeholder 2"/>
          <p:cNvSpPr>
            <a:spLocks noGrp="1"/>
          </p:cNvSpPr>
          <p:nvPr>
            <p:ph sz="quarter" idx="13"/>
          </p:nvPr>
        </p:nvSpPr>
        <p:spPr>
          <a:xfrm>
            <a:off x="448469" y="873024"/>
            <a:ext cx="8233186" cy="5208287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buNone/>
            </a:pPr>
            <a:r>
              <a:rPr lang="en-US" sz="1600" dirty="0">
                <a:latin typeface="Arial" charset="0"/>
              </a:rPr>
              <a:t>9:00- 9:15	</a:t>
            </a:r>
            <a:r>
              <a:rPr lang="en-US" sz="1600" dirty="0" smtClean="0">
                <a:latin typeface="Arial" charset="0"/>
              </a:rPr>
              <a:t>Keynote</a:t>
            </a: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sz="1600" dirty="0" smtClean="0">
                <a:latin typeface="Arial" charset="0"/>
              </a:rPr>
              <a:t> </a:t>
            </a:r>
            <a:r>
              <a:rPr lang="en-US" sz="1600" dirty="0">
                <a:latin typeface="Arial" charset="0"/>
              </a:rPr>
              <a:t>9:15- </a:t>
            </a:r>
            <a:r>
              <a:rPr lang="en-US" sz="1600" dirty="0" smtClean="0">
                <a:latin typeface="Arial" charset="0"/>
              </a:rPr>
              <a:t>9:45</a:t>
            </a:r>
            <a:r>
              <a:rPr lang="en-US" sz="1600" dirty="0">
                <a:latin typeface="Arial" charset="0"/>
              </a:rPr>
              <a:t>	</a:t>
            </a:r>
            <a:r>
              <a:rPr lang="en-US" sz="1600" dirty="0">
                <a:latin typeface="Arial" charset="0"/>
              </a:rPr>
              <a:t>Package </a:t>
            </a:r>
            <a:r>
              <a:rPr lang="en-US" sz="1600" dirty="0" smtClean="0">
                <a:latin typeface="Arial" charset="0"/>
              </a:rPr>
              <a:t>Feeds</a:t>
            </a: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sz="1600" dirty="0" smtClean="0">
                <a:latin typeface="Arial" charset="0"/>
              </a:rPr>
              <a:t> </a:t>
            </a:r>
            <a:r>
              <a:rPr lang="en-US" sz="1600" dirty="0" smtClean="0">
                <a:latin typeface="Arial" charset="0"/>
              </a:rPr>
              <a:t>9:45-10:15</a:t>
            </a:r>
            <a:r>
              <a:rPr lang="en-US" sz="1600" dirty="0">
                <a:latin typeface="Arial" charset="0"/>
              </a:rPr>
              <a:t>	</a:t>
            </a:r>
            <a:r>
              <a:rPr lang="en-US" sz="1600" dirty="0" smtClean="0">
                <a:latin typeface="Arial" charset="0"/>
              </a:rPr>
              <a:t>Slim Bootloader</a:t>
            </a:r>
            <a:endParaRPr lang="en-US" sz="1600" dirty="0">
              <a:latin typeface="Arial" charset="0"/>
            </a:endParaRP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sz="1600" dirty="0">
                <a:solidFill>
                  <a:schemeClr val="accent1"/>
                </a:solidFill>
                <a:latin typeface="Arial" charset="0"/>
              </a:rPr>
              <a:t>10:15-10:30	Morning Break</a:t>
            </a: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sz="1600" dirty="0">
                <a:latin typeface="Arial" charset="0"/>
              </a:rPr>
              <a:t>10:30-11:15	</a:t>
            </a:r>
            <a:r>
              <a:rPr lang="en-US" sz="1600" dirty="0">
                <a:latin typeface="Arial" charset="0"/>
              </a:rPr>
              <a:t>U-Boot </a:t>
            </a:r>
            <a:r>
              <a:rPr lang="en-US" sz="1600" dirty="0" smtClean="0">
                <a:latin typeface="Arial" charset="0"/>
              </a:rPr>
              <a:t>Bootloader</a:t>
            </a:r>
            <a:endParaRPr lang="en-US" sz="1600" dirty="0">
              <a:latin typeface="Arial" charset="0"/>
            </a:endParaRP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sz="1600" dirty="0">
                <a:latin typeface="Arial" charset="0"/>
              </a:rPr>
              <a:t>11:15-12:00	</a:t>
            </a:r>
            <a:r>
              <a:rPr lang="en-US" sz="1600" dirty="0" err="1" smtClean="0">
                <a:latin typeface="Arial" charset="0"/>
              </a:rPr>
              <a:t>Devtool</a:t>
            </a:r>
            <a:r>
              <a:rPr lang="en-US" sz="1600" dirty="0" smtClean="0">
                <a:latin typeface="Arial" charset="0"/>
              </a:rPr>
              <a:t>, Next steps</a:t>
            </a:r>
            <a:endParaRPr lang="en-US" sz="1600" dirty="0">
              <a:latin typeface="Arial" charset="0"/>
            </a:endParaRP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sz="1600" dirty="0">
                <a:solidFill>
                  <a:schemeClr val="accent1"/>
                </a:solidFill>
                <a:latin typeface="Arial" charset="0"/>
              </a:rPr>
              <a:t>12:00-12:45	Lunch</a:t>
            </a: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sz="1600" dirty="0">
                <a:latin typeface="Arial" charset="0"/>
              </a:rPr>
              <a:t>12:45- 1:45	</a:t>
            </a:r>
            <a:r>
              <a:rPr lang="en-US" sz="1600" dirty="0">
                <a:latin typeface="Arial" charset="0"/>
              </a:rPr>
              <a:t>Licensing 2.0</a:t>
            </a:r>
            <a:endParaRPr lang="en-US" sz="1600" dirty="0">
              <a:latin typeface="Arial" charset="0"/>
            </a:endParaRP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sz="1600" dirty="0">
                <a:latin typeface="Arial" charset="0"/>
              </a:rPr>
              <a:t> 1:45- 2:15	</a:t>
            </a:r>
            <a:r>
              <a:rPr lang="en-US" sz="1600" dirty="0">
                <a:latin typeface="Arial" charset="0"/>
              </a:rPr>
              <a:t>Device Trees 2.0</a:t>
            </a:r>
            <a:endParaRPr lang="en-US" sz="1600" dirty="0">
              <a:latin typeface="Arial" charset="0"/>
            </a:endParaRP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sz="1600" dirty="0">
                <a:latin typeface="Arial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Arial" charset="0"/>
              </a:rPr>
              <a:t>2:30- 2:45	Afternoon Break</a:t>
            </a: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sz="1600" dirty="0">
                <a:latin typeface="Arial" charset="0"/>
              </a:rPr>
              <a:t> 2:45- 3:15	</a:t>
            </a:r>
            <a:r>
              <a:rPr lang="en-US" sz="1600" dirty="0" smtClean="0">
                <a:latin typeface="Arial" charset="0"/>
              </a:rPr>
              <a:t>Image Size Reduction</a:t>
            </a:r>
            <a:endParaRPr lang="en-US" sz="1600" dirty="0">
              <a:latin typeface="Arial" charset="0"/>
            </a:endParaRP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sz="1600" dirty="0">
                <a:latin typeface="Arial" charset="0"/>
              </a:rPr>
              <a:t> 3:15- </a:t>
            </a:r>
            <a:r>
              <a:rPr lang="en-US" sz="1600" dirty="0" smtClean="0">
                <a:latin typeface="Arial" charset="0"/>
              </a:rPr>
              <a:t>3:45</a:t>
            </a:r>
            <a:r>
              <a:rPr lang="en-US" sz="1600" dirty="0">
                <a:latin typeface="Arial" charset="0"/>
              </a:rPr>
              <a:t>	</a:t>
            </a:r>
            <a:r>
              <a:rPr lang="en-US" sz="1600" dirty="0">
                <a:latin typeface="Arial" charset="0"/>
              </a:rPr>
              <a:t>Adding </a:t>
            </a:r>
            <a:r>
              <a:rPr lang="en-US" sz="1600" dirty="0" smtClean="0">
                <a:latin typeface="Arial" charset="0"/>
              </a:rPr>
              <a:t>Missing .h </a:t>
            </a:r>
            <a:r>
              <a:rPr lang="en-US" sz="1600" dirty="0">
                <a:latin typeface="Arial" charset="0"/>
              </a:rPr>
              <a:t>.so .a </a:t>
            </a:r>
            <a:r>
              <a:rPr lang="en-US" sz="1600" dirty="0" smtClean="0">
                <a:latin typeface="Arial" charset="0"/>
              </a:rPr>
              <a:t>files </a:t>
            </a:r>
            <a:r>
              <a:rPr lang="en-US" sz="1600" dirty="0">
                <a:latin typeface="Arial" charset="0"/>
              </a:rPr>
              <a:t>to SDK's </a:t>
            </a:r>
            <a:endParaRPr lang="en-US" sz="1600" dirty="0">
              <a:latin typeface="Arial" charset="0"/>
            </a:endParaRP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sz="1600" dirty="0">
                <a:latin typeface="Arial" charset="0"/>
              </a:rPr>
              <a:t> </a:t>
            </a:r>
            <a:r>
              <a:rPr lang="en-US" sz="1600" dirty="0" smtClean="0">
                <a:latin typeface="Arial" charset="0"/>
              </a:rPr>
              <a:t>3:45- 4:15</a:t>
            </a:r>
            <a:r>
              <a:rPr lang="en-US" sz="1600" dirty="0">
                <a:latin typeface="Arial" charset="0"/>
              </a:rPr>
              <a:t>	</a:t>
            </a:r>
            <a:r>
              <a:rPr lang="en-US" sz="1600" dirty="0">
                <a:latin typeface="Arial" charset="0"/>
              </a:rPr>
              <a:t>Yocto Project - Rarely asked questions</a:t>
            </a:r>
            <a:endParaRPr lang="en-US" sz="1600" dirty="0">
              <a:latin typeface="Arial" charset="0"/>
            </a:endParaRP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sz="1600" dirty="0">
                <a:latin typeface="Arial" charset="0"/>
              </a:rPr>
              <a:t> </a:t>
            </a:r>
            <a:r>
              <a:rPr lang="en-US" sz="1600" dirty="0" smtClean="0">
                <a:latin typeface="Arial" charset="0"/>
              </a:rPr>
              <a:t>4:15- </a:t>
            </a:r>
            <a:r>
              <a:rPr lang="en-US" sz="1600" dirty="0">
                <a:latin typeface="Arial" charset="0"/>
              </a:rPr>
              <a:t>5:00	</a:t>
            </a:r>
            <a:r>
              <a:rPr lang="en-US" sz="1600" dirty="0" smtClean="0">
                <a:latin typeface="Arial" charset="0"/>
              </a:rPr>
              <a:t>Security Tools, Toaster, User Experience</a:t>
            </a:r>
            <a:endParaRPr lang="en-US" sz="1600" dirty="0">
              <a:latin typeface="Arial" charset="0"/>
            </a:endParaRP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sz="1600" dirty="0">
                <a:latin typeface="Arial" charset="0"/>
              </a:rPr>
              <a:t> 5:00- 5:30	Forum, Q and A</a:t>
            </a:r>
          </a:p>
        </p:txBody>
      </p:sp>
    </p:spTree>
    <p:extLst>
      <p:ext uri="{BB962C8B-B14F-4D97-AF65-F5344CB8AC3E}">
        <p14:creationId xmlns:p14="http://schemas.microsoft.com/office/powerpoint/2010/main" val="37312616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395" y="2991441"/>
            <a:ext cx="7244399" cy="871111"/>
          </a:xfrm>
        </p:spPr>
        <p:txBody>
          <a:bodyPr/>
          <a:lstStyle/>
          <a:p>
            <a:r>
              <a:rPr lang="en-US" dirty="0" smtClean="0">
                <a:cs typeface="Arial" charset="0"/>
              </a:rPr>
              <a:t>Activity </a:t>
            </a:r>
            <a:r>
              <a:rPr lang="en-US" dirty="0" smtClean="0">
                <a:cs typeface="Arial" charset="0"/>
              </a:rPr>
              <a:t>Four</a:t>
            </a: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1957388" y="4295565"/>
            <a:ext cx="687480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r" rtl="0" eaLnBrk="0" fontAlgn="base" hangingPunct="0">
              <a:spcBef>
                <a:spcPct val="75000"/>
              </a:spcBef>
              <a:spcAft>
                <a:spcPct val="0"/>
              </a:spcAft>
              <a:buClr>
                <a:schemeClr val="accent1"/>
              </a:buClr>
              <a:buFont typeface="Arial"/>
              <a:buNone/>
              <a:defRPr sz="2400" b="1" i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  <a:lvl2pPr marL="1588" indent="0" algn="r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/>
              <a:buNone/>
              <a:defRPr sz="2200" b="0" i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2pPr>
            <a:lvl3pPr marL="184467" indent="0" algn="r" rtl="0" eaLnBrk="0" fontAlgn="base" hangingPunct="0">
              <a:spcBef>
                <a:spcPts val="500"/>
              </a:spcBef>
              <a:spcAft>
                <a:spcPct val="0"/>
              </a:spcAft>
              <a:buClrTx/>
              <a:buFont typeface="Wingdings" charset="2"/>
              <a:buNone/>
              <a:defRPr sz="2200" spc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3pPr>
            <a:lvl4pPr marL="415925" indent="0" algn="r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bg1"/>
              </a:buClr>
              <a:buFont typeface="Arial"/>
              <a:buNone/>
              <a:defRPr sz="220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4pPr>
            <a:lvl5pPr marL="569912" indent="0" algn="r" rtl="0" eaLnBrk="0" fontAlgn="base" hangingPunct="0">
              <a:spcBef>
                <a:spcPts val="500"/>
              </a:spcBef>
              <a:spcAft>
                <a:spcPct val="0"/>
              </a:spcAft>
              <a:buClrTx/>
              <a:buFont typeface="Courier"/>
              <a:buNone/>
              <a:defRPr sz="2200" b="1">
                <a:solidFill>
                  <a:srgbClr val="FFFFFF"/>
                </a:solidFill>
                <a:latin typeface="Courier New"/>
                <a:ea typeface="Verdana" charset="0"/>
                <a:cs typeface="Courier New"/>
              </a:defRPr>
            </a:lvl5pPr>
            <a:lvl6pPr marL="685800" indent="-346075" algn="l" rtl="0" eaLnBrk="1" fontAlgn="base" hangingPunct="1">
              <a:spcBef>
                <a:spcPts val="500"/>
              </a:spcBef>
              <a:spcAft>
                <a:spcPct val="0"/>
              </a:spcAft>
              <a:buClrTx/>
              <a:buFont typeface="Courier"/>
              <a:buChar char="#"/>
              <a:defRPr sz="2200" b="1">
                <a:solidFill>
                  <a:schemeClr val="accent6"/>
                </a:solidFill>
                <a:latin typeface="Courier New"/>
                <a:cs typeface="Courier New"/>
              </a:defRPr>
            </a:lvl6pPr>
            <a:lvl7pPr marL="978408" indent="-274320" algn="l" defTabSz="454025" rtl="0" eaLnBrk="1" fontAlgn="base" hangingPunct="1">
              <a:spcBef>
                <a:spcPts val="500"/>
              </a:spcBef>
              <a:spcAft>
                <a:spcPct val="0"/>
              </a:spcAft>
              <a:buClrTx/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7pPr>
            <a:lvl8pPr marL="978408" indent="-274320" algn="l" rtl="0" eaLnBrk="1" fontAlgn="base" hangingPunct="1">
              <a:spcBef>
                <a:spcPts val="500"/>
              </a:spcBef>
              <a:spcAft>
                <a:spcPct val="0"/>
              </a:spcAft>
              <a:buClrTx/>
              <a:buFont typeface="Wingdings" charset="2"/>
              <a:buAutoNum type="arabicPlain"/>
              <a:defRPr sz="1800">
                <a:solidFill>
                  <a:schemeClr val="tx1"/>
                </a:solidFill>
                <a:latin typeface="+mn-lt"/>
                <a:cs typeface="+mn-cs"/>
              </a:defRPr>
            </a:lvl8pPr>
            <a:lvl9pPr marL="978408" indent="-27432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bg1"/>
              </a:buClr>
              <a:buFont typeface="Arial"/>
              <a:buChar char="•"/>
              <a:tabLst/>
              <a:defRPr sz="18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hangingPunct="1">
              <a:spcBef>
                <a:spcPts val="900"/>
              </a:spcBef>
            </a:pPr>
            <a:r>
              <a:rPr lang="en-US" dirty="0">
                <a:latin typeface="Arial" charset="0"/>
              </a:rPr>
              <a:t>U-Boot </a:t>
            </a:r>
            <a:r>
              <a:rPr lang="en-US" dirty="0" smtClean="0">
                <a:latin typeface="Arial" charset="0"/>
              </a:rPr>
              <a:t>bootloader</a:t>
            </a:r>
          </a:p>
          <a:p>
            <a:pPr eaLnBrk="1" hangingPunct="1">
              <a:spcBef>
                <a:spcPts val="900"/>
              </a:spcBef>
            </a:pPr>
            <a:r>
              <a:rPr lang="en-US" dirty="0" smtClean="0">
                <a:latin typeface="Arial" charset="0"/>
              </a:rPr>
              <a:t>Marek </a:t>
            </a:r>
            <a:r>
              <a:rPr lang="en-US" dirty="0" err="1" smtClean="0">
                <a:latin typeface="Arial" charset="0"/>
              </a:rPr>
              <a:t>Vasut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836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395" y="2991441"/>
            <a:ext cx="7244399" cy="871111"/>
          </a:xfrm>
        </p:spPr>
        <p:txBody>
          <a:bodyPr/>
          <a:lstStyle/>
          <a:p>
            <a:r>
              <a:rPr lang="en-US" dirty="0" smtClean="0">
                <a:cs typeface="Arial" charset="0"/>
              </a:rPr>
              <a:t>Activity </a:t>
            </a:r>
            <a:r>
              <a:rPr lang="en-US" dirty="0" smtClean="0">
                <a:cs typeface="Arial" charset="0"/>
              </a:rPr>
              <a:t>Five</a:t>
            </a: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1957388" y="4295565"/>
            <a:ext cx="687480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r" rtl="0" eaLnBrk="0" fontAlgn="base" hangingPunct="0">
              <a:spcBef>
                <a:spcPct val="75000"/>
              </a:spcBef>
              <a:spcAft>
                <a:spcPct val="0"/>
              </a:spcAft>
              <a:buClr>
                <a:schemeClr val="accent1"/>
              </a:buClr>
              <a:buFont typeface="Arial"/>
              <a:buNone/>
              <a:defRPr sz="2400" b="1" i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  <a:lvl2pPr marL="1588" indent="0" algn="r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/>
              <a:buNone/>
              <a:defRPr sz="2200" b="0" i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2pPr>
            <a:lvl3pPr marL="184467" indent="0" algn="r" rtl="0" eaLnBrk="0" fontAlgn="base" hangingPunct="0">
              <a:spcBef>
                <a:spcPts val="500"/>
              </a:spcBef>
              <a:spcAft>
                <a:spcPct val="0"/>
              </a:spcAft>
              <a:buClrTx/>
              <a:buFont typeface="Wingdings" charset="2"/>
              <a:buNone/>
              <a:defRPr sz="2200" spc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3pPr>
            <a:lvl4pPr marL="415925" indent="0" algn="r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bg1"/>
              </a:buClr>
              <a:buFont typeface="Arial"/>
              <a:buNone/>
              <a:defRPr sz="220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4pPr>
            <a:lvl5pPr marL="569912" indent="0" algn="r" rtl="0" eaLnBrk="0" fontAlgn="base" hangingPunct="0">
              <a:spcBef>
                <a:spcPts val="500"/>
              </a:spcBef>
              <a:spcAft>
                <a:spcPct val="0"/>
              </a:spcAft>
              <a:buClrTx/>
              <a:buFont typeface="Courier"/>
              <a:buNone/>
              <a:defRPr sz="2200" b="1">
                <a:solidFill>
                  <a:srgbClr val="FFFFFF"/>
                </a:solidFill>
                <a:latin typeface="Courier New"/>
                <a:ea typeface="Verdana" charset="0"/>
                <a:cs typeface="Courier New"/>
              </a:defRPr>
            </a:lvl5pPr>
            <a:lvl6pPr marL="685800" indent="-346075" algn="l" rtl="0" eaLnBrk="1" fontAlgn="base" hangingPunct="1">
              <a:spcBef>
                <a:spcPts val="500"/>
              </a:spcBef>
              <a:spcAft>
                <a:spcPct val="0"/>
              </a:spcAft>
              <a:buClrTx/>
              <a:buFont typeface="Courier"/>
              <a:buChar char="#"/>
              <a:defRPr sz="2200" b="1">
                <a:solidFill>
                  <a:schemeClr val="accent6"/>
                </a:solidFill>
                <a:latin typeface="Courier New"/>
                <a:cs typeface="Courier New"/>
              </a:defRPr>
            </a:lvl6pPr>
            <a:lvl7pPr marL="978408" indent="-274320" algn="l" defTabSz="454025" rtl="0" eaLnBrk="1" fontAlgn="base" hangingPunct="1">
              <a:spcBef>
                <a:spcPts val="500"/>
              </a:spcBef>
              <a:spcAft>
                <a:spcPct val="0"/>
              </a:spcAft>
              <a:buClrTx/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7pPr>
            <a:lvl8pPr marL="978408" indent="-274320" algn="l" rtl="0" eaLnBrk="1" fontAlgn="base" hangingPunct="1">
              <a:spcBef>
                <a:spcPts val="500"/>
              </a:spcBef>
              <a:spcAft>
                <a:spcPct val="0"/>
              </a:spcAft>
              <a:buClrTx/>
              <a:buFont typeface="Wingdings" charset="2"/>
              <a:buAutoNum type="arabicPlain"/>
              <a:defRPr sz="1800">
                <a:solidFill>
                  <a:schemeClr val="tx1"/>
                </a:solidFill>
                <a:latin typeface="+mn-lt"/>
                <a:cs typeface="+mn-cs"/>
              </a:defRPr>
            </a:lvl8pPr>
            <a:lvl9pPr marL="978408" indent="-27432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bg1"/>
              </a:buClr>
              <a:buFont typeface="Arial"/>
              <a:buChar char="•"/>
              <a:tabLst/>
              <a:defRPr sz="18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hangingPunct="1">
              <a:spcBef>
                <a:spcPts val="900"/>
              </a:spcBef>
            </a:pPr>
            <a:r>
              <a:rPr lang="en-US" dirty="0" err="1">
                <a:latin typeface="Arial" charset="0"/>
              </a:rPr>
              <a:t>Devtool</a:t>
            </a:r>
            <a:r>
              <a:rPr lang="en-US" dirty="0">
                <a:latin typeface="Arial" charset="0"/>
              </a:rPr>
              <a:t>, next </a:t>
            </a:r>
            <a:r>
              <a:rPr lang="en-US" dirty="0" smtClean="0">
                <a:latin typeface="Arial" charset="0"/>
              </a:rPr>
              <a:t>steps</a:t>
            </a:r>
          </a:p>
          <a:p>
            <a:pPr eaLnBrk="1" hangingPunct="1">
              <a:spcBef>
                <a:spcPts val="900"/>
              </a:spcBef>
            </a:pPr>
            <a:r>
              <a:rPr lang="en-US" dirty="0">
                <a:latin typeface="Arial" charset="0"/>
              </a:rPr>
              <a:t>Trevor </a:t>
            </a:r>
            <a:r>
              <a:rPr lang="en-US" dirty="0" err="1">
                <a:latin typeface="Arial" charset="0"/>
              </a:rPr>
              <a:t>Woerner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6683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395" y="2991441"/>
            <a:ext cx="7244399" cy="871111"/>
          </a:xfrm>
        </p:spPr>
        <p:txBody>
          <a:bodyPr/>
          <a:lstStyle/>
          <a:p>
            <a:r>
              <a:rPr lang="en-US" dirty="0" smtClean="0">
                <a:cs typeface="Arial" charset="0"/>
              </a:rPr>
              <a:t>Activity </a:t>
            </a:r>
            <a:r>
              <a:rPr lang="en-US" dirty="0" smtClean="0">
                <a:cs typeface="Arial" charset="0"/>
              </a:rPr>
              <a:t>Six</a:t>
            </a: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1957388" y="4295565"/>
            <a:ext cx="687480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r" rtl="0" eaLnBrk="0" fontAlgn="base" hangingPunct="0">
              <a:spcBef>
                <a:spcPct val="75000"/>
              </a:spcBef>
              <a:spcAft>
                <a:spcPct val="0"/>
              </a:spcAft>
              <a:buClr>
                <a:schemeClr val="accent1"/>
              </a:buClr>
              <a:buFont typeface="Arial"/>
              <a:buNone/>
              <a:defRPr sz="2400" b="1" i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  <a:lvl2pPr marL="1588" indent="0" algn="r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/>
              <a:buNone/>
              <a:defRPr sz="2200" b="0" i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2pPr>
            <a:lvl3pPr marL="184467" indent="0" algn="r" rtl="0" eaLnBrk="0" fontAlgn="base" hangingPunct="0">
              <a:spcBef>
                <a:spcPts val="500"/>
              </a:spcBef>
              <a:spcAft>
                <a:spcPct val="0"/>
              </a:spcAft>
              <a:buClrTx/>
              <a:buFont typeface="Wingdings" charset="2"/>
              <a:buNone/>
              <a:defRPr sz="2200" spc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3pPr>
            <a:lvl4pPr marL="415925" indent="0" algn="r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bg1"/>
              </a:buClr>
              <a:buFont typeface="Arial"/>
              <a:buNone/>
              <a:defRPr sz="220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4pPr>
            <a:lvl5pPr marL="569912" indent="0" algn="r" rtl="0" eaLnBrk="0" fontAlgn="base" hangingPunct="0">
              <a:spcBef>
                <a:spcPts val="500"/>
              </a:spcBef>
              <a:spcAft>
                <a:spcPct val="0"/>
              </a:spcAft>
              <a:buClrTx/>
              <a:buFont typeface="Courier"/>
              <a:buNone/>
              <a:defRPr sz="2200" b="1">
                <a:solidFill>
                  <a:srgbClr val="FFFFFF"/>
                </a:solidFill>
                <a:latin typeface="Courier New"/>
                <a:ea typeface="Verdana" charset="0"/>
                <a:cs typeface="Courier New"/>
              </a:defRPr>
            </a:lvl5pPr>
            <a:lvl6pPr marL="685800" indent="-346075" algn="l" rtl="0" eaLnBrk="1" fontAlgn="base" hangingPunct="1">
              <a:spcBef>
                <a:spcPts val="500"/>
              </a:spcBef>
              <a:spcAft>
                <a:spcPct val="0"/>
              </a:spcAft>
              <a:buClrTx/>
              <a:buFont typeface="Courier"/>
              <a:buChar char="#"/>
              <a:defRPr sz="2200" b="1">
                <a:solidFill>
                  <a:schemeClr val="accent6"/>
                </a:solidFill>
                <a:latin typeface="Courier New"/>
                <a:cs typeface="Courier New"/>
              </a:defRPr>
            </a:lvl6pPr>
            <a:lvl7pPr marL="978408" indent="-274320" algn="l" defTabSz="454025" rtl="0" eaLnBrk="1" fontAlgn="base" hangingPunct="1">
              <a:spcBef>
                <a:spcPts val="500"/>
              </a:spcBef>
              <a:spcAft>
                <a:spcPct val="0"/>
              </a:spcAft>
              <a:buClrTx/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7pPr>
            <a:lvl8pPr marL="978408" indent="-274320" algn="l" rtl="0" eaLnBrk="1" fontAlgn="base" hangingPunct="1">
              <a:spcBef>
                <a:spcPts val="500"/>
              </a:spcBef>
              <a:spcAft>
                <a:spcPct val="0"/>
              </a:spcAft>
              <a:buClrTx/>
              <a:buFont typeface="Wingdings" charset="2"/>
              <a:buAutoNum type="arabicPlain"/>
              <a:defRPr sz="1800">
                <a:solidFill>
                  <a:schemeClr val="tx1"/>
                </a:solidFill>
                <a:latin typeface="+mn-lt"/>
                <a:cs typeface="+mn-cs"/>
              </a:defRPr>
            </a:lvl8pPr>
            <a:lvl9pPr marL="978408" indent="-27432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bg1"/>
              </a:buClr>
              <a:buFont typeface="Arial"/>
              <a:buChar char="•"/>
              <a:tabLst/>
              <a:defRPr sz="18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hangingPunct="1">
              <a:spcBef>
                <a:spcPts val="900"/>
              </a:spcBef>
            </a:pPr>
            <a:r>
              <a:rPr lang="en-US" dirty="0">
                <a:latin typeface="Arial" charset="0"/>
              </a:rPr>
              <a:t>Licensing </a:t>
            </a:r>
            <a:r>
              <a:rPr lang="en-US" dirty="0" smtClean="0">
                <a:latin typeface="Arial" charset="0"/>
              </a:rPr>
              <a:t>2.0</a:t>
            </a:r>
          </a:p>
          <a:p>
            <a:pPr eaLnBrk="1" hangingPunct="1">
              <a:spcBef>
                <a:spcPts val="900"/>
              </a:spcBef>
            </a:pPr>
            <a:r>
              <a:rPr lang="en-US" dirty="0">
                <a:latin typeface="Arial" charset="0"/>
              </a:rPr>
              <a:t>Beth Flanagan, Paul Barker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53970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395" y="2991441"/>
            <a:ext cx="7244399" cy="871111"/>
          </a:xfrm>
        </p:spPr>
        <p:txBody>
          <a:bodyPr/>
          <a:lstStyle/>
          <a:p>
            <a:r>
              <a:rPr lang="en-US" dirty="0" smtClean="0">
                <a:cs typeface="Arial" charset="0"/>
              </a:rPr>
              <a:t>Activity </a:t>
            </a:r>
            <a:r>
              <a:rPr lang="en-US" dirty="0" smtClean="0">
                <a:cs typeface="Arial" charset="0"/>
              </a:rPr>
              <a:t>Seven</a:t>
            </a: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1957388" y="4295565"/>
            <a:ext cx="687480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r" rtl="0" eaLnBrk="0" fontAlgn="base" hangingPunct="0">
              <a:spcBef>
                <a:spcPct val="75000"/>
              </a:spcBef>
              <a:spcAft>
                <a:spcPct val="0"/>
              </a:spcAft>
              <a:buClr>
                <a:schemeClr val="accent1"/>
              </a:buClr>
              <a:buFont typeface="Arial"/>
              <a:buNone/>
              <a:defRPr sz="2400" b="1" i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  <a:lvl2pPr marL="1588" indent="0" algn="r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/>
              <a:buNone/>
              <a:defRPr sz="2200" b="0" i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2pPr>
            <a:lvl3pPr marL="184467" indent="0" algn="r" rtl="0" eaLnBrk="0" fontAlgn="base" hangingPunct="0">
              <a:spcBef>
                <a:spcPts val="500"/>
              </a:spcBef>
              <a:spcAft>
                <a:spcPct val="0"/>
              </a:spcAft>
              <a:buClrTx/>
              <a:buFont typeface="Wingdings" charset="2"/>
              <a:buNone/>
              <a:defRPr sz="2200" spc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3pPr>
            <a:lvl4pPr marL="415925" indent="0" algn="r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bg1"/>
              </a:buClr>
              <a:buFont typeface="Arial"/>
              <a:buNone/>
              <a:defRPr sz="220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4pPr>
            <a:lvl5pPr marL="569912" indent="0" algn="r" rtl="0" eaLnBrk="0" fontAlgn="base" hangingPunct="0">
              <a:spcBef>
                <a:spcPts val="500"/>
              </a:spcBef>
              <a:spcAft>
                <a:spcPct val="0"/>
              </a:spcAft>
              <a:buClrTx/>
              <a:buFont typeface="Courier"/>
              <a:buNone/>
              <a:defRPr sz="2200" b="1">
                <a:solidFill>
                  <a:srgbClr val="FFFFFF"/>
                </a:solidFill>
                <a:latin typeface="Courier New"/>
                <a:ea typeface="Verdana" charset="0"/>
                <a:cs typeface="Courier New"/>
              </a:defRPr>
            </a:lvl5pPr>
            <a:lvl6pPr marL="685800" indent="-346075" algn="l" rtl="0" eaLnBrk="1" fontAlgn="base" hangingPunct="1">
              <a:spcBef>
                <a:spcPts val="500"/>
              </a:spcBef>
              <a:spcAft>
                <a:spcPct val="0"/>
              </a:spcAft>
              <a:buClrTx/>
              <a:buFont typeface="Courier"/>
              <a:buChar char="#"/>
              <a:defRPr sz="2200" b="1">
                <a:solidFill>
                  <a:schemeClr val="accent6"/>
                </a:solidFill>
                <a:latin typeface="Courier New"/>
                <a:cs typeface="Courier New"/>
              </a:defRPr>
            </a:lvl6pPr>
            <a:lvl7pPr marL="978408" indent="-274320" algn="l" defTabSz="454025" rtl="0" eaLnBrk="1" fontAlgn="base" hangingPunct="1">
              <a:spcBef>
                <a:spcPts val="500"/>
              </a:spcBef>
              <a:spcAft>
                <a:spcPct val="0"/>
              </a:spcAft>
              <a:buClrTx/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7pPr>
            <a:lvl8pPr marL="978408" indent="-274320" algn="l" rtl="0" eaLnBrk="1" fontAlgn="base" hangingPunct="1">
              <a:spcBef>
                <a:spcPts val="500"/>
              </a:spcBef>
              <a:spcAft>
                <a:spcPct val="0"/>
              </a:spcAft>
              <a:buClrTx/>
              <a:buFont typeface="Wingdings" charset="2"/>
              <a:buAutoNum type="arabicPlain"/>
              <a:defRPr sz="1800">
                <a:solidFill>
                  <a:schemeClr val="tx1"/>
                </a:solidFill>
                <a:latin typeface="+mn-lt"/>
                <a:cs typeface="+mn-cs"/>
              </a:defRPr>
            </a:lvl8pPr>
            <a:lvl9pPr marL="978408" indent="-27432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bg1"/>
              </a:buClr>
              <a:buFont typeface="Arial"/>
              <a:buChar char="•"/>
              <a:tabLst/>
              <a:defRPr sz="18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hangingPunct="1">
              <a:spcBef>
                <a:spcPts val="900"/>
              </a:spcBef>
            </a:pPr>
            <a:r>
              <a:rPr lang="en-US" dirty="0">
                <a:latin typeface="Arial" charset="0"/>
              </a:rPr>
              <a:t>Device Trees </a:t>
            </a:r>
            <a:r>
              <a:rPr lang="en-US" dirty="0" smtClean="0">
                <a:latin typeface="Arial" charset="0"/>
              </a:rPr>
              <a:t>2.0</a:t>
            </a:r>
          </a:p>
          <a:p>
            <a:pPr eaLnBrk="1" hangingPunct="1">
              <a:spcBef>
                <a:spcPts val="900"/>
              </a:spcBef>
            </a:pPr>
            <a:r>
              <a:rPr lang="en-US" dirty="0" smtClean="0">
                <a:latin typeface="Arial" charset="0"/>
              </a:rPr>
              <a:t>Marek </a:t>
            </a:r>
            <a:r>
              <a:rPr lang="en-US" dirty="0" err="1" smtClean="0">
                <a:latin typeface="Arial" charset="0"/>
              </a:rPr>
              <a:t>Vasut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2390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395" y="2991441"/>
            <a:ext cx="7244399" cy="871111"/>
          </a:xfrm>
        </p:spPr>
        <p:txBody>
          <a:bodyPr/>
          <a:lstStyle/>
          <a:p>
            <a:r>
              <a:rPr lang="en-US" dirty="0" smtClean="0">
                <a:cs typeface="Arial" charset="0"/>
              </a:rPr>
              <a:t>Activity </a:t>
            </a:r>
            <a:r>
              <a:rPr lang="en-US" dirty="0" smtClean="0">
                <a:cs typeface="Arial" charset="0"/>
              </a:rPr>
              <a:t>Eight</a:t>
            </a: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1957388" y="4295565"/>
            <a:ext cx="687480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r" rtl="0" eaLnBrk="0" fontAlgn="base" hangingPunct="0">
              <a:spcBef>
                <a:spcPct val="75000"/>
              </a:spcBef>
              <a:spcAft>
                <a:spcPct val="0"/>
              </a:spcAft>
              <a:buClr>
                <a:schemeClr val="accent1"/>
              </a:buClr>
              <a:buFont typeface="Arial"/>
              <a:buNone/>
              <a:defRPr sz="2400" b="1" i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  <a:lvl2pPr marL="1588" indent="0" algn="r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/>
              <a:buNone/>
              <a:defRPr sz="2200" b="0" i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2pPr>
            <a:lvl3pPr marL="184467" indent="0" algn="r" rtl="0" eaLnBrk="0" fontAlgn="base" hangingPunct="0">
              <a:spcBef>
                <a:spcPts val="500"/>
              </a:spcBef>
              <a:spcAft>
                <a:spcPct val="0"/>
              </a:spcAft>
              <a:buClrTx/>
              <a:buFont typeface="Wingdings" charset="2"/>
              <a:buNone/>
              <a:defRPr sz="2200" spc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3pPr>
            <a:lvl4pPr marL="415925" indent="0" algn="r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bg1"/>
              </a:buClr>
              <a:buFont typeface="Arial"/>
              <a:buNone/>
              <a:defRPr sz="220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4pPr>
            <a:lvl5pPr marL="569912" indent="0" algn="r" rtl="0" eaLnBrk="0" fontAlgn="base" hangingPunct="0">
              <a:spcBef>
                <a:spcPts val="500"/>
              </a:spcBef>
              <a:spcAft>
                <a:spcPct val="0"/>
              </a:spcAft>
              <a:buClrTx/>
              <a:buFont typeface="Courier"/>
              <a:buNone/>
              <a:defRPr sz="2200" b="1">
                <a:solidFill>
                  <a:srgbClr val="FFFFFF"/>
                </a:solidFill>
                <a:latin typeface="Courier New"/>
                <a:ea typeface="Verdana" charset="0"/>
                <a:cs typeface="Courier New"/>
              </a:defRPr>
            </a:lvl5pPr>
            <a:lvl6pPr marL="685800" indent="-346075" algn="l" rtl="0" eaLnBrk="1" fontAlgn="base" hangingPunct="1">
              <a:spcBef>
                <a:spcPts val="500"/>
              </a:spcBef>
              <a:spcAft>
                <a:spcPct val="0"/>
              </a:spcAft>
              <a:buClrTx/>
              <a:buFont typeface="Courier"/>
              <a:buChar char="#"/>
              <a:defRPr sz="2200" b="1">
                <a:solidFill>
                  <a:schemeClr val="accent6"/>
                </a:solidFill>
                <a:latin typeface="Courier New"/>
                <a:cs typeface="Courier New"/>
              </a:defRPr>
            </a:lvl6pPr>
            <a:lvl7pPr marL="978408" indent="-274320" algn="l" defTabSz="454025" rtl="0" eaLnBrk="1" fontAlgn="base" hangingPunct="1">
              <a:spcBef>
                <a:spcPts val="500"/>
              </a:spcBef>
              <a:spcAft>
                <a:spcPct val="0"/>
              </a:spcAft>
              <a:buClrTx/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7pPr>
            <a:lvl8pPr marL="978408" indent="-274320" algn="l" rtl="0" eaLnBrk="1" fontAlgn="base" hangingPunct="1">
              <a:spcBef>
                <a:spcPts val="500"/>
              </a:spcBef>
              <a:spcAft>
                <a:spcPct val="0"/>
              </a:spcAft>
              <a:buClrTx/>
              <a:buFont typeface="Wingdings" charset="2"/>
              <a:buAutoNum type="arabicPlain"/>
              <a:defRPr sz="1800">
                <a:solidFill>
                  <a:schemeClr val="tx1"/>
                </a:solidFill>
                <a:latin typeface="+mn-lt"/>
                <a:cs typeface="+mn-cs"/>
              </a:defRPr>
            </a:lvl8pPr>
            <a:lvl9pPr marL="978408" indent="-27432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bg1"/>
              </a:buClr>
              <a:buFont typeface="Arial"/>
              <a:buChar char="•"/>
              <a:tabLst/>
              <a:defRPr sz="18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hangingPunct="1">
              <a:spcBef>
                <a:spcPts val="900"/>
              </a:spcBef>
            </a:pPr>
            <a:r>
              <a:rPr lang="en-US" dirty="0" smtClean="0">
                <a:latin typeface="Arial" charset="0"/>
              </a:rPr>
              <a:t>Image Size Reduction</a:t>
            </a:r>
          </a:p>
          <a:p>
            <a:pPr eaLnBrk="1" hangingPunct="1">
              <a:spcBef>
                <a:spcPts val="900"/>
              </a:spcBef>
            </a:pPr>
            <a:r>
              <a:rPr lang="en-US" dirty="0">
                <a:latin typeface="Arial" charset="0"/>
              </a:rPr>
              <a:t>Scott Murray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0233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395" y="2991441"/>
            <a:ext cx="7244399" cy="871111"/>
          </a:xfrm>
        </p:spPr>
        <p:txBody>
          <a:bodyPr/>
          <a:lstStyle/>
          <a:p>
            <a:r>
              <a:rPr lang="en-US" dirty="0" smtClean="0">
                <a:cs typeface="Arial" charset="0"/>
              </a:rPr>
              <a:t>Activity </a:t>
            </a:r>
            <a:r>
              <a:rPr lang="en-US" dirty="0" smtClean="0">
                <a:cs typeface="Arial" charset="0"/>
              </a:rPr>
              <a:t>Nine</a:t>
            </a: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1957388" y="4295565"/>
            <a:ext cx="687480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r" rtl="0" eaLnBrk="0" fontAlgn="base" hangingPunct="0">
              <a:spcBef>
                <a:spcPct val="75000"/>
              </a:spcBef>
              <a:spcAft>
                <a:spcPct val="0"/>
              </a:spcAft>
              <a:buClr>
                <a:schemeClr val="accent1"/>
              </a:buClr>
              <a:buFont typeface="Arial"/>
              <a:buNone/>
              <a:defRPr sz="2400" b="1" i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  <a:lvl2pPr marL="1588" indent="0" algn="r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/>
              <a:buNone/>
              <a:defRPr sz="2200" b="0" i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2pPr>
            <a:lvl3pPr marL="184467" indent="0" algn="r" rtl="0" eaLnBrk="0" fontAlgn="base" hangingPunct="0">
              <a:spcBef>
                <a:spcPts val="500"/>
              </a:spcBef>
              <a:spcAft>
                <a:spcPct val="0"/>
              </a:spcAft>
              <a:buClrTx/>
              <a:buFont typeface="Wingdings" charset="2"/>
              <a:buNone/>
              <a:defRPr sz="2200" spc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3pPr>
            <a:lvl4pPr marL="415925" indent="0" algn="r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bg1"/>
              </a:buClr>
              <a:buFont typeface="Arial"/>
              <a:buNone/>
              <a:defRPr sz="220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4pPr>
            <a:lvl5pPr marL="569912" indent="0" algn="r" rtl="0" eaLnBrk="0" fontAlgn="base" hangingPunct="0">
              <a:spcBef>
                <a:spcPts val="500"/>
              </a:spcBef>
              <a:spcAft>
                <a:spcPct val="0"/>
              </a:spcAft>
              <a:buClrTx/>
              <a:buFont typeface="Courier"/>
              <a:buNone/>
              <a:defRPr sz="2200" b="1">
                <a:solidFill>
                  <a:srgbClr val="FFFFFF"/>
                </a:solidFill>
                <a:latin typeface="Courier New"/>
                <a:ea typeface="Verdana" charset="0"/>
                <a:cs typeface="Courier New"/>
              </a:defRPr>
            </a:lvl5pPr>
            <a:lvl6pPr marL="685800" indent="-346075" algn="l" rtl="0" eaLnBrk="1" fontAlgn="base" hangingPunct="1">
              <a:spcBef>
                <a:spcPts val="500"/>
              </a:spcBef>
              <a:spcAft>
                <a:spcPct val="0"/>
              </a:spcAft>
              <a:buClrTx/>
              <a:buFont typeface="Courier"/>
              <a:buChar char="#"/>
              <a:defRPr sz="2200" b="1">
                <a:solidFill>
                  <a:schemeClr val="accent6"/>
                </a:solidFill>
                <a:latin typeface="Courier New"/>
                <a:cs typeface="Courier New"/>
              </a:defRPr>
            </a:lvl6pPr>
            <a:lvl7pPr marL="978408" indent="-274320" algn="l" defTabSz="454025" rtl="0" eaLnBrk="1" fontAlgn="base" hangingPunct="1">
              <a:spcBef>
                <a:spcPts val="500"/>
              </a:spcBef>
              <a:spcAft>
                <a:spcPct val="0"/>
              </a:spcAft>
              <a:buClrTx/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cs typeface="+mn-cs"/>
              </a:defRPr>
            </a:lvl7pPr>
            <a:lvl8pPr marL="978408" indent="-274320" algn="l" rtl="0" eaLnBrk="1" fontAlgn="base" hangingPunct="1">
              <a:spcBef>
                <a:spcPts val="500"/>
              </a:spcBef>
              <a:spcAft>
                <a:spcPct val="0"/>
              </a:spcAft>
              <a:buClrTx/>
              <a:buFont typeface="Wingdings" charset="2"/>
              <a:buAutoNum type="arabicPlain"/>
              <a:defRPr sz="1800">
                <a:solidFill>
                  <a:schemeClr val="tx1"/>
                </a:solidFill>
                <a:latin typeface="+mn-lt"/>
                <a:cs typeface="+mn-cs"/>
              </a:defRPr>
            </a:lvl8pPr>
            <a:lvl9pPr marL="978408" indent="-27432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bg1"/>
              </a:buClr>
              <a:buFont typeface="Arial"/>
              <a:buChar char="•"/>
              <a:tabLst/>
              <a:defRPr sz="18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hangingPunct="1">
              <a:spcBef>
                <a:spcPts val="900"/>
              </a:spcBef>
            </a:pPr>
            <a:r>
              <a:rPr lang="en-US" dirty="0">
                <a:latin typeface="Arial" charset="0"/>
              </a:rPr>
              <a:t>Adding </a:t>
            </a:r>
            <a:r>
              <a:rPr lang="en-US" dirty="0" smtClean="0">
                <a:latin typeface="Arial" charset="0"/>
              </a:rPr>
              <a:t>Missing </a:t>
            </a:r>
            <a:r>
              <a:rPr lang="en-US" dirty="0">
                <a:latin typeface="Arial" charset="0"/>
              </a:rPr>
              <a:t>.h .so .a </a:t>
            </a:r>
            <a:r>
              <a:rPr lang="en-US" dirty="0" smtClean="0">
                <a:latin typeface="Arial" charset="0"/>
              </a:rPr>
              <a:t>files </a:t>
            </a:r>
            <a:r>
              <a:rPr lang="en-US" dirty="0">
                <a:latin typeface="Arial" charset="0"/>
              </a:rPr>
              <a:t>to </a:t>
            </a:r>
            <a:r>
              <a:rPr lang="en-US" dirty="0" smtClean="0">
                <a:latin typeface="Arial" charset="0"/>
              </a:rPr>
              <a:t>SDK's</a:t>
            </a:r>
          </a:p>
          <a:p>
            <a:pPr eaLnBrk="1" hangingPunct="1">
              <a:spcBef>
                <a:spcPts val="900"/>
              </a:spcBef>
            </a:pPr>
            <a:r>
              <a:rPr lang="en-US" dirty="0" smtClean="0">
                <a:latin typeface="Arial" charset="0"/>
              </a:rPr>
              <a:t>Robert Berger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4490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395" y="2991441"/>
            <a:ext cx="7244399" cy="871111"/>
          </a:xfrm>
        </p:spPr>
        <p:txBody>
          <a:bodyPr/>
          <a:lstStyle/>
          <a:p>
            <a:r>
              <a:rPr lang="en-US" dirty="0" smtClean="0">
                <a:cs typeface="Arial" charset="0"/>
              </a:rPr>
              <a:t>Activity </a:t>
            </a:r>
            <a:r>
              <a:rPr lang="en-US" dirty="0" smtClean="0">
                <a:cs typeface="Arial" charset="0"/>
              </a:rPr>
              <a:t>Ten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1804988" y="4125913"/>
            <a:ext cx="6874805" cy="866775"/>
          </a:xfrm>
        </p:spPr>
        <p:txBody>
          <a:bodyPr/>
          <a:lstStyle/>
          <a:p>
            <a:pPr eaLnBrk="1" hangingPunct="1">
              <a:spcBef>
                <a:spcPts val="900"/>
              </a:spcBef>
            </a:pPr>
            <a:r>
              <a:rPr lang="en-US" dirty="0">
                <a:latin typeface="Arial" charset="0"/>
              </a:rPr>
              <a:t>Yocto Project - Rarely asked </a:t>
            </a:r>
            <a:r>
              <a:rPr lang="en-US" dirty="0" smtClean="0">
                <a:latin typeface="Arial" charset="0"/>
              </a:rPr>
              <a:t>questions</a:t>
            </a:r>
          </a:p>
          <a:p>
            <a:pPr eaLnBrk="1" hangingPunct="1">
              <a:spcBef>
                <a:spcPts val="900"/>
              </a:spcBef>
            </a:pPr>
            <a:r>
              <a:rPr lang="en-US" dirty="0">
                <a:latin typeface="Arial" charset="0"/>
              </a:rPr>
              <a:t>Khem Raj</a:t>
            </a:r>
            <a:endParaRPr 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6363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E97B3A-C326-B543-A408-83F4636FE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add layers to Workspace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E04201B-8FE9-A244-A6CA-2AE83FF2683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/>
              <a:t>bitbake</a:t>
            </a:r>
            <a:r>
              <a:rPr lang="en-US" dirty="0"/>
              <a:t>-layers</a:t>
            </a:r>
          </a:p>
          <a:p>
            <a:pPr lvl="1"/>
            <a:r>
              <a:rPr lang="en-US" dirty="0"/>
              <a:t>add-layer/remove-layer – Add/Remove a layer to workspace</a:t>
            </a:r>
          </a:p>
          <a:p>
            <a:pPr lvl="1"/>
            <a:r>
              <a:rPr lang="en-US" dirty="0"/>
              <a:t>show-layer – Show current list of used layers</a:t>
            </a:r>
          </a:p>
          <a:p>
            <a:pPr lvl="1"/>
            <a:r>
              <a:rPr lang="en-US" dirty="0"/>
              <a:t>show-recipes – List available recipes</a:t>
            </a:r>
          </a:p>
          <a:p>
            <a:pPr lvl="1"/>
            <a:r>
              <a:rPr lang="en-US" dirty="0"/>
              <a:t>show-appends – List appends and corresponding recipe</a:t>
            </a:r>
          </a:p>
          <a:p>
            <a:pPr lvl="1"/>
            <a:r>
              <a:rPr lang="en-US" dirty="0"/>
              <a:t>show-</a:t>
            </a:r>
            <a:r>
              <a:rPr lang="en-US" dirty="0" err="1"/>
              <a:t>overlayed</a:t>
            </a:r>
            <a:r>
              <a:rPr lang="en-US" dirty="0"/>
              <a:t> – List </a:t>
            </a:r>
            <a:r>
              <a:rPr lang="en-US" dirty="0" err="1"/>
              <a:t>overlayed</a:t>
            </a:r>
            <a:r>
              <a:rPr lang="en-US" dirty="0"/>
              <a:t> recipes</a:t>
            </a:r>
          </a:p>
        </p:txBody>
      </p:sp>
    </p:spTree>
    <p:extLst>
      <p:ext uri="{BB962C8B-B14F-4D97-AF65-F5344CB8AC3E}">
        <p14:creationId xmlns:p14="http://schemas.microsoft.com/office/powerpoint/2010/main" val="374726207"/>
      </p:ext>
    </p:extLst>
  </p:cSld>
  <p:clrMapOvr>
    <a:masterClrMapping/>
  </p:clrMapOvr>
  <p:transition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F5EE09-DC48-BD49-A3B5-1C019B8D4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there some Workspace helper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6EF4650-7E27-7942-BDD1-A2BBDF5AA89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/>
              <a:t>bitbake-whatchanged</a:t>
            </a:r>
            <a:endParaRPr lang="en-US" dirty="0"/>
          </a:p>
          <a:p>
            <a:pPr lvl="1"/>
            <a:r>
              <a:rPr lang="en-US" dirty="0"/>
              <a:t>print what will be done between the current and last builds</a:t>
            </a:r>
          </a:p>
          <a:p>
            <a:pPr lvl="1"/>
            <a:endParaRPr lang="en-US" dirty="0"/>
          </a:p>
          <a:p>
            <a:pPr marL="339725" lvl="4" indent="0">
              <a:buNone/>
            </a:pPr>
            <a:r>
              <a:rPr lang="en-US" dirty="0"/>
              <a:t> $ </a:t>
            </a:r>
            <a:r>
              <a:rPr lang="en-US" dirty="0" err="1"/>
              <a:t>bitbake</a:t>
            </a:r>
            <a:r>
              <a:rPr lang="en-US" dirty="0"/>
              <a:t> core-image-</a:t>
            </a:r>
            <a:r>
              <a:rPr lang="en-US" dirty="0" err="1"/>
              <a:t>sato</a:t>
            </a:r>
            <a:endParaRPr lang="en-US" dirty="0"/>
          </a:p>
          <a:p>
            <a:pPr marL="339725" lvl="4" indent="0">
              <a:buNone/>
            </a:pPr>
            <a:r>
              <a:rPr lang="en-US" dirty="0"/>
              <a:t>    # Edit the recipes</a:t>
            </a:r>
          </a:p>
          <a:p>
            <a:pPr marL="339725" lvl="4" indent="0">
              <a:buNone/>
            </a:pPr>
            <a:r>
              <a:rPr lang="en-US" dirty="0"/>
              <a:t>    $ </a:t>
            </a:r>
            <a:r>
              <a:rPr lang="en-US" dirty="0" err="1"/>
              <a:t>bitbake-whatchanged</a:t>
            </a:r>
            <a:r>
              <a:rPr lang="en-US" dirty="0"/>
              <a:t> core-image-</a:t>
            </a:r>
            <a:r>
              <a:rPr lang="en-US" dirty="0" err="1"/>
              <a:t>sato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390923"/>
      </p:ext>
    </p:extLst>
  </p:cSld>
  <p:clrMapOvr>
    <a:masterClrMapping/>
  </p:clrMapOvr>
  <p:transition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9999BE-E386-AB46-A7C8-AC76C8635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make changes in workspace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06719AE-582B-EC41-8B71-DABAD00AD45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Prepare a package to make changes</a:t>
            </a:r>
          </a:p>
          <a:p>
            <a:pPr lvl="5"/>
            <a:r>
              <a:rPr lang="en-US" dirty="0" err="1"/>
              <a:t>devtool</a:t>
            </a:r>
            <a:r>
              <a:rPr lang="en-US" dirty="0"/>
              <a:t> modify &lt;recipe&gt;</a:t>
            </a:r>
          </a:p>
          <a:p>
            <a:r>
              <a:rPr lang="en-US" dirty="0"/>
              <a:t>Change sources</a:t>
            </a:r>
          </a:p>
          <a:p>
            <a:pPr lvl="1"/>
            <a:r>
              <a:rPr lang="en-US" dirty="0"/>
              <a:t>Change into workspace/sources/&lt;recipe&gt;</a:t>
            </a:r>
          </a:p>
          <a:p>
            <a:pPr lvl="1"/>
            <a:r>
              <a:rPr lang="en-US" dirty="0"/>
              <a:t>Edit …..</a:t>
            </a:r>
          </a:p>
          <a:p>
            <a:r>
              <a:rPr lang="en-US" dirty="0"/>
              <a:t>Build Changes</a:t>
            </a:r>
          </a:p>
          <a:p>
            <a:pPr lvl="4"/>
            <a:r>
              <a:rPr lang="en-US" dirty="0" err="1"/>
              <a:t>devtool</a:t>
            </a:r>
            <a:r>
              <a:rPr lang="en-US" dirty="0"/>
              <a:t> build &lt;recipe&gt;</a:t>
            </a:r>
          </a:p>
          <a:p>
            <a:r>
              <a:rPr lang="en-US" dirty="0"/>
              <a:t>Test changes</a:t>
            </a:r>
          </a:p>
          <a:p>
            <a:pPr lvl="4"/>
            <a:r>
              <a:rPr lang="en-US" dirty="0" err="1"/>
              <a:t>devtool</a:t>
            </a:r>
            <a:r>
              <a:rPr lang="en-US" dirty="0"/>
              <a:t> deploy-target &lt;recipe&gt; &lt;target-IP&gt;</a:t>
            </a:r>
          </a:p>
          <a:p>
            <a:r>
              <a:rPr lang="en-US" dirty="0"/>
              <a:t>Make changes final</a:t>
            </a:r>
          </a:p>
          <a:p>
            <a:pPr lvl="4"/>
            <a:r>
              <a:rPr lang="en-US" dirty="0" err="1"/>
              <a:t>devtool</a:t>
            </a:r>
            <a:r>
              <a:rPr lang="en-US" dirty="0"/>
              <a:t> finish &lt;recipe&gt; &lt;layer&gt;</a:t>
            </a:r>
          </a:p>
        </p:txBody>
      </p:sp>
    </p:spTree>
    <p:extLst>
      <p:ext uri="{BB962C8B-B14F-4D97-AF65-F5344CB8AC3E}">
        <p14:creationId xmlns:p14="http://schemas.microsoft.com/office/powerpoint/2010/main" val="115788129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Class Account Setup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eaLnBrk="1" hangingPunct="1">
              <a:spcBef>
                <a:spcPts val="900"/>
              </a:spcBef>
            </a:pPr>
            <a:endParaRPr lang="en-US" dirty="0" smtClean="0">
              <a:latin typeface="Arial" charset="0"/>
            </a:endParaRPr>
          </a:p>
          <a:p>
            <a:pPr eaLnBrk="1" hangingPunct="1">
              <a:spcBef>
                <a:spcPts val="900"/>
              </a:spcBef>
              <a:buFontTx/>
              <a:buChar char="•"/>
            </a:pP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9517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D85F33-2640-FE4E-80DA-D60E1D994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enquire package information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8EC1F3-13C5-C54B-A8F6-DB6A91DC0EC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oe-pkgdata-util</a:t>
            </a:r>
            <a:r>
              <a:rPr lang="en-US" dirty="0"/>
              <a:t> - queries the </a:t>
            </a:r>
            <a:r>
              <a:rPr lang="en-US" dirty="0" err="1"/>
              <a:t>pkgdata</a:t>
            </a:r>
            <a:r>
              <a:rPr lang="en-US" dirty="0"/>
              <a:t> files written out during </a:t>
            </a:r>
            <a:r>
              <a:rPr lang="en-US" dirty="0" err="1"/>
              <a:t>do_package</a:t>
            </a:r>
            <a:endParaRPr lang="en-US" dirty="0"/>
          </a:p>
          <a:p>
            <a:pPr marL="339725" lvl="4" indent="0">
              <a:buNone/>
            </a:pPr>
            <a:endParaRPr lang="en-US" dirty="0"/>
          </a:p>
          <a:p>
            <a:pPr marL="339725" lvl="4" indent="0">
              <a:buNone/>
            </a:pPr>
            <a:endParaRPr lang="en-US" dirty="0"/>
          </a:p>
          <a:p>
            <a:pPr marL="339725" lvl="4" indent="0">
              <a:buNone/>
            </a:pPr>
            <a:r>
              <a:rPr lang="en-US" dirty="0"/>
              <a:t>subcommands:</a:t>
            </a:r>
          </a:p>
          <a:p>
            <a:pPr marL="339725" lvl="4" indent="0">
              <a:buNone/>
            </a:pPr>
            <a:r>
              <a:rPr lang="en-US" dirty="0"/>
              <a:t>  lookup-</a:t>
            </a:r>
            <a:r>
              <a:rPr lang="en-US" dirty="0" err="1"/>
              <a:t>pkg</a:t>
            </a:r>
            <a:r>
              <a:rPr lang="en-US" dirty="0"/>
              <a:t>            Translate between recipe-space package names and</a:t>
            </a:r>
          </a:p>
          <a:p>
            <a:pPr marL="339725" lvl="4" indent="0">
              <a:buNone/>
            </a:pPr>
            <a:r>
              <a:rPr lang="en-US" dirty="0"/>
              <a:t>                        runtime package names</a:t>
            </a:r>
          </a:p>
          <a:p>
            <a:pPr marL="339725" lvl="4" indent="0">
              <a:buNone/>
            </a:pPr>
            <a:r>
              <a:rPr lang="en-US" dirty="0"/>
              <a:t>  list-</a:t>
            </a:r>
            <a:r>
              <a:rPr lang="en-US" dirty="0" err="1"/>
              <a:t>pkgs</a:t>
            </a:r>
            <a:r>
              <a:rPr lang="en-US" dirty="0"/>
              <a:t>             List packages</a:t>
            </a:r>
          </a:p>
          <a:p>
            <a:pPr marL="339725" lvl="4" indent="0">
              <a:buNone/>
            </a:pPr>
            <a:r>
              <a:rPr lang="en-US" dirty="0"/>
              <a:t>  list-</a:t>
            </a:r>
            <a:r>
              <a:rPr lang="en-US" dirty="0" err="1"/>
              <a:t>pkg</a:t>
            </a:r>
            <a:r>
              <a:rPr lang="en-US" dirty="0"/>
              <a:t>-files        List files within a package</a:t>
            </a:r>
          </a:p>
          <a:p>
            <a:pPr marL="339725" lvl="4" indent="0">
              <a:buNone/>
            </a:pPr>
            <a:r>
              <a:rPr lang="en-US" dirty="0"/>
              <a:t>  lookup-recipe         Find recipe producing one or more packages</a:t>
            </a:r>
          </a:p>
          <a:p>
            <a:pPr marL="339725" lvl="4" indent="0">
              <a:buNone/>
            </a:pPr>
            <a:r>
              <a:rPr lang="en-US" dirty="0"/>
              <a:t>  package-info          Show version, recipe and size information for one or</a:t>
            </a:r>
          </a:p>
          <a:p>
            <a:pPr marL="339725" lvl="4" indent="0">
              <a:buNone/>
            </a:pPr>
            <a:r>
              <a:rPr lang="en-US" dirty="0"/>
              <a:t>                        more packages</a:t>
            </a:r>
          </a:p>
          <a:p>
            <a:pPr marL="339725" lvl="4" indent="0">
              <a:buNone/>
            </a:pPr>
            <a:r>
              <a:rPr lang="en-US" dirty="0"/>
              <a:t>  find-path             Find package providing a target path</a:t>
            </a:r>
          </a:p>
          <a:p>
            <a:pPr marL="339725" lvl="4" indent="0">
              <a:buNone/>
            </a:pPr>
            <a:r>
              <a:rPr lang="en-US" dirty="0"/>
              <a:t>  read-value            Read any </a:t>
            </a:r>
            <a:r>
              <a:rPr lang="en-US" dirty="0" err="1"/>
              <a:t>pkgdata</a:t>
            </a:r>
            <a:r>
              <a:rPr lang="en-US" dirty="0"/>
              <a:t> value for one or more packages</a:t>
            </a:r>
          </a:p>
          <a:p>
            <a:pPr marL="339725" lvl="4" indent="0">
              <a:buNone/>
            </a:pPr>
            <a:r>
              <a:rPr lang="en-US" dirty="0"/>
              <a:t>  glob                  Expand package name glob expression</a:t>
            </a:r>
          </a:p>
          <a:p>
            <a:pPr marL="339725" lvl="4" indent="0">
              <a:buNone/>
            </a:pPr>
            <a:r>
              <a:rPr lang="en-US" dirty="0"/>
              <a:t>Use </a:t>
            </a:r>
            <a:r>
              <a:rPr lang="en-US" dirty="0" err="1"/>
              <a:t>oe-pkgdata-util</a:t>
            </a:r>
            <a:r>
              <a:rPr lang="en-US" dirty="0"/>
              <a:t> &lt;subcommand&gt; --help to get help on a specific command</a:t>
            </a:r>
          </a:p>
        </p:txBody>
      </p:sp>
    </p:spTree>
    <p:extLst>
      <p:ext uri="{BB962C8B-B14F-4D97-AF65-F5344CB8AC3E}">
        <p14:creationId xmlns:p14="http://schemas.microsoft.com/office/powerpoint/2010/main" val="2341402523"/>
      </p:ext>
    </p:extLst>
  </p:cSld>
  <p:clrMapOvr>
    <a:masterClrMapping/>
  </p:clrMapOvr>
  <p:transition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C11288-FBD2-E240-8604-ED7DDA312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run meta-data self tests (unit tests)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0916351-CA46-E141-AA2B-E495BC0254F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oe-selftest</a:t>
            </a:r>
            <a:endParaRPr lang="en-US" dirty="0"/>
          </a:p>
          <a:p>
            <a:pPr lvl="5"/>
            <a:r>
              <a:rPr lang="en-US" dirty="0"/>
              <a:t>Script that runs unit tests against </a:t>
            </a:r>
            <a:r>
              <a:rPr lang="en-US" dirty="0" err="1"/>
              <a:t>bitbake</a:t>
            </a:r>
            <a:r>
              <a:rPr lang="en-US" dirty="0"/>
              <a:t> and other </a:t>
            </a:r>
            <a:r>
              <a:rPr lang="en-US" dirty="0" err="1"/>
              <a:t>Yocto</a:t>
            </a:r>
            <a:r>
              <a:rPr lang="en-US" dirty="0"/>
              <a:t> related tools. The goal is to validate tools functionality and metadata integrity</a:t>
            </a:r>
          </a:p>
          <a:p>
            <a:pPr lvl="1"/>
            <a:r>
              <a:rPr lang="en-US" dirty="0"/>
              <a:t>List available tests</a:t>
            </a:r>
          </a:p>
          <a:p>
            <a:pPr lvl="4"/>
            <a:r>
              <a:rPr lang="en-US" dirty="0" err="1"/>
              <a:t>oe-selftest</a:t>
            </a:r>
            <a:r>
              <a:rPr lang="en-US" dirty="0"/>
              <a:t> –l</a:t>
            </a:r>
          </a:p>
          <a:p>
            <a:pPr lvl="1"/>
            <a:r>
              <a:rPr lang="en-US" dirty="0"/>
              <a:t>Run all tests</a:t>
            </a:r>
          </a:p>
          <a:p>
            <a:pPr lvl="4"/>
            <a:r>
              <a:rPr lang="en-US" dirty="0" err="1"/>
              <a:t>oe-selftest</a:t>
            </a:r>
            <a:r>
              <a:rPr lang="en-US" dirty="0"/>
              <a:t> --run-all-tests</a:t>
            </a:r>
          </a:p>
          <a:p>
            <a:pPr lvl="1"/>
            <a:r>
              <a:rPr lang="en-US" dirty="0"/>
              <a:t>Run Selective Unit Test</a:t>
            </a:r>
          </a:p>
          <a:p>
            <a:pPr lvl="4"/>
            <a:r>
              <a:rPr lang="en-US" dirty="0" err="1"/>
              <a:t>oe-selftest</a:t>
            </a:r>
            <a:r>
              <a:rPr lang="en-US" dirty="0"/>
              <a:t> -r </a:t>
            </a:r>
            <a:r>
              <a:rPr lang="en-US" dirty="0" err="1"/>
              <a:t>devtool</a:t>
            </a:r>
            <a:r>
              <a:rPr lang="en-US" dirty="0"/>
              <a:t> </a:t>
            </a:r>
            <a:r>
              <a:rPr lang="en-US" dirty="0" err="1"/>
              <a:t>devtool.DevtoolTests.test_devtool_add_fetch_simple</a:t>
            </a:r>
            <a:endParaRPr lang="en-US" dirty="0"/>
          </a:p>
          <a:p>
            <a:r>
              <a:rPr lang="en-US" dirty="0">
                <a:hlinkClick r:id="rId3"/>
              </a:rPr>
              <a:t>https://wiki.yoctoproject.org/wiki/Oe-selftest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807819"/>
      </p:ext>
    </p:extLst>
  </p:cSld>
  <p:clrMapOvr>
    <a:masterClrMapping/>
  </p:clrMapOvr>
  <p:transition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AB55E0-C385-6D4A-BC3D-3E32C9243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run image auto-test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0A9384-B838-0B4B-973C-73D7E1DFB09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Can test image ( -c </a:t>
            </a:r>
            <a:r>
              <a:rPr lang="en-US" dirty="0" err="1"/>
              <a:t>testimage</a:t>
            </a:r>
            <a:r>
              <a:rPr lang="en-US" dirty="0"/>
              <a:t>) (-c </a:t>
            </a:r>
            <a:r>
              <a:rPr lang="en-US" dirty="0" err="1"/>
              <a:t>testimage_auto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Testing SDK ( -c </a:t>
            </a:r>
            <a:r>
              <a:rPr lang="en-US" dirty="0" err="1"/>
              <a:t>testsdk</a:t>
            </a:r>
            <a:r>
              <a:rPr lang="en-US" dirty="0"/>
              <a:t> and –c </a:t>
            </a:r>
            <a:r>
              <a:rPr lang="en-US" dirty="0" err="1"/>
              <a:t>testsdkext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>
                <a:hlinkClick r:id="rId3"/>
              </a:rPr>
              <a:t>https://www.yoctoproject.org/docs/latest/dev-manual/dev-manual.html#performing-automated-runtime-testing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42B9FB5-AFB7-E445-82A2-A4D6C0B86883}"/>
              </a:ext>
            </a:extLst>
          </p:cNvPr>
          <p:cNvSpPr txBox="1"/>
          <p:nvPr/>
        </p:nvSpPr>
        <p:spPr>
          <a:xfrm>
            <a:off x="1721223" y="1891368"/>
            <a:ext cx="49054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n-lt"/>
              </a:rPr>
              <a:t>INHERIT += "</a:t>
            </a:r>
            <a:r>
              <a:rPr lang="en-US" sz="1200" dirty="0" err="1">
                <a:latin typeface="+mn-lt"/>
              </a:rPr>
              <a:t>testimage</a:t>
            </a:r>
            <a:r>
              <a:rPr lang="en-US" sz="1200" dirty="0">
                <a:latin typeface="+mn-lt"/>
              </a:rPr>
              <a:t>"</a:t>
            </a:r>
          </a:p>
          <a:p>
            <a:r>
              <a:rPr lang="en-US" sz="1200" dirty="0" err="1">
                <a:latin typeface="+mn-lt"/>
              </a:rPr>
              <a:t>DISTRO_FEATURES_append</a:t>
            </a:r>
            <a:r>
              <a:rPr lang="en-US" sz="1200" dirty="0">
                <a:latin typeface="+mn-lt"/>
              </a:rPr>
              <a:t> = " </a:t>
            </a:r>
            <a:r>
              <a:rPr lang="en-US" sz="1200" dirty="0" err="1">
                <a:latin typeface="+mn-lt"/>
              </a:rPr>
              <a:t>ptest</a:t>
            </a:r>
            <a:r>
              <a:rPr lang="en-US" sz="1200" dirty="0">
                <a:latin typeface="+mn-lt"/>
              </a:rPr>
              <a:t>"</a:t>
            </a:r>
          </a:p>
          <a:p>
            <a:r>
              <a:rPr lang="en-US" sz="1200" dirty="0" err="1">
                <a:latin typeface="+mn-lt"/>
              </a:rPr>
              <a:t>EXTRA_IMAGE_FEATURES_append</a:t>
            </a:r>
            <a:r>
              <a:rPr lang="en-US" sz="1200" dirty="0">
                <a:latin typeface="+mn-lt"/>
              </a:rPr>
              <a:t> = " </a:t>
            </a:r>
            <a:r>
              <a:rPr lang="en-US" sz="1200" dirty="0" err="1">
                <a:latin typeface="+mn-lt"/>
              </a:rPr>
              <a:t>ptest-pkgs</a:t>
            </a:r>
            <a:r>
              <a:rPr lang="en-US" sz="1200" dirty="0">
                <a:latin typeface="+mn-lt"/>
              </a:rPr>
              <a:t>"</a:t>
            </a:r>
          </a:p>
          <a:p>
            <a:r>
              <a:rPr lang="en-US" sz="1200" dirty="0">
                <a:latin typeface="+mn-lt"/>
              </a:rPr>
              <a:t>##TEST_SUITES = "auto"</a:t>
            </a:r>
          </a:p>
          <a:p>
            <a:r>
              <a:rPr lang="en-US" sz="1200" dirty="0" err="1">
                <a:solidFill>
                  <a:srgbClr val="FF0000"/>
                </a:solidFill>
                <a:latin typeface="+mn-lt"/>
              </a:rPr>
              <a:t>TEST_IMAGE_qemuall</a:t>
            </a:r>
            <a:r>
              <a:rPr lang="en-US" sz="1200" dirty="0">
                <a:solidFill>
                  <a:srgbClr val="FF0000"/>
                </a:solidFill>
                <a:latin typeface="+mn-lt"/>
              </a:rPr>
              <a:t> = "1"</a:t>
            </a:r>
          </a:p>
          <a:p>
            <a:r>
              <a:rPr lang="en-US" sz="1200" dirty="0" err="1">
                <a:latin typeface="+mn-lt"/>
              </a:rPr>
              <a:t>TEST_TARGET_qemuall</a:t>
            </a:r>
            <a:r>
              <a:rPr lang="en-US" sz="1200" dirty="0">
                <a:latin typeface="+mn-lt"/>
              </a:rPr>
              <a:t> = "</a:t>
            </a:r>
            <a:r>
              <a:rPr lang="en-US" sz="1200" dirty="0" err="1">
                <a:latin typeface="+mn-lt"/>
              </a:rPr>
              <a:t>qemu</a:t>
            </a:r>
            <a:r>
              <a:rPr lang="en-US" sz="1200" dirty="0">
                <a:latin typeface="+mn-lt"/>
              </a:rPr>
              <a:t>”</a:t>
            </a:r>
          </a:p>
          <a:p>
            <a:r>
              <a:rPr lang="en-US" sz="1200" dirty="0">
                <a:latin typeface="+mn-lt"/>
              </a:rPr>
              <a:t>TEST_TARGET ?= "</a:t>
            </a:r>
            <a:r>
              <a:rPr lang="en-US" sz="1200" dirty="0" err="1">
                <a:latin typeface="+mn-lt"/>
              </a:rPr>
              <a:t>simpleremote</a:t>
            </a:r>
            <a:r>
              <a:rPr lang="en-US" sz="1200" dirty="0">
                <a:latin typeface="+mn-lt"/>
              </a:rPr>
              <a:t>"</a:t>
            </a:r>
          </a:p>
          <a:p>
            <a:r>
              <a:rPr lang="en-US" sz="1200" dirty="0">
                <a:latin typeface="+mn-lt"/>
              </a:rPr>
              <a:t>TEST_SERVER_IP = "10.0.0.10"</a:t>
            </a:r>
          </a:p>
          <a:p>
            <a:r>
              <a:rPr lang="en-US" sz="1200" dirty="0">
                <a:latin typeface="+mn-lt"/>
              </a:rPr>
              <a:t>TEST_TARGET_IP ?= "192.168.7.2"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B03034-BD59-2948-9860-370475947324}"/>
              </a:ext>
            </a:extLst>
          </p:cNvPr>
          <p:cNvSpPr txBox="1"/>
          <p:nvPr/>
        </p:nvSpPr>
        <p:spPr>
          <a:xfrm>
            <a:off x="1721223" y="4287146"/>
            <a:ext cx="35822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n-lt"/>
              </a:rPr>
              <a:t>INHERIT += "</a:t>
            </a:r>
            <a:r>
              <a:rPr lang="en-US" sz="1400" dirty="0" err="1">
                <a:latin typeface="+mn-lt"/>
              </a:rPr>
              <a:t>testsdk</a:t>
            </a:r>
            <a:r>
              <a:rPr lang="en-US" sz="1400" dirty="0">
                <a:latin typeface="+mn-lt"/>
              </a:rPr>
              <a:t>"</a:t>
            </a:r>
          </a:p>
          <a:p>
            <a:r>
              <a:rPr lang="en-US" sz="1400" dirty="0">
                <a:latin typeface="+mn-lt"/>
              </a:rPr>
              <a:t>SDK_EXT_TYPE = "minimal"</a:t>
            </a:r>
          </a:p>
        </p:txBody>
      </p:sp>
    </p:spTree>
    <p:extLst>
      <p:ext uri="{BB962C8B-B14F-4D97-AF65-F5344CB8AC3E}">
        <p14:creationId xmlns:p14="http://schemas.microsoft.com/office/powerpoint/2010/main" val="1316427181"/>
      </p:ext>
    </p:extLst>
  </p:cSld>
  <p:clrMapOvr>
    <a:masterClrMapping/>
  </p:clrMapOvr>
  <p:transition>
    <p:fad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21325B-B89A-374B-A452-3FF5252D7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send Code upstream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6598176-E1A8-1D4E-B2DE-9DA1968B6B1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create-pull-request</a:t>
            </a:r>
          </a:p>
          <a:p>
            <a:pPr marL="339725" lvl="4" indent="0">
              <a:buNone/>
            </a:pPr>
            <a:r>
              <a:rPr lang="en-US" dirty="0"/>
              <a:t> Examples:</a:t>
            </a:r>
          </a:p>
          <a:p>
            <a:pPr marL="339725" lvl="4" indent="0">
              <a:buNone/>
            </a:pPr>
            <a:r>
              <a:rPr lang="en-US" dirty="0"/>
              <a:t>   create-pull-request -u </a:t>
            </a:r>
            <a:r>
              <a:rPr lang="en-US" dirty="0" err="1"/>
              <a:t>contrib</a:t>
            </a:r>
            <a:r>
              <a:rPr lang="en-US" dirty="0"/>
              <a:t> -b joe/topic</a:t>
            </a:r>
          </a:p>
          <a:p>
            <a:r>
              <a:rPr lang="en-US" dirty="0"/>
              <a:t>send-pull-request</a:t>
            </a:r>
          </a:p>
          <a:p>
            <a:pPr marL="339725" lvl="4" indent="0">
              <a:buNone/>
            </a:pPr>
            <a:r>
              <a:rPr lang="en-US" dirty="0"/>
              <a:t>Examples:</a:t>
            </a:r>
          </a:p>
          <a:p>
            <a:pPr marL="339725" lvl="5" indent="0">
              <a:buNone/>
            </a:pPr>
            <a:r>
              <a:rPr lang="en-US" dirty="0"/>
              <a:t>Send-pull-request –a –p pull-XXXX</a:t>
            </a:r>
          </a:p>
        </p:txBody>
      </p:sp>
    </p:spTree>
    <p:extLst>
      <p:ext uri="{BB962C8B-B14F-4D97-AF65-F5344CB8AC3E}">
        <p14:creationId xmlns:p14="http://schemas.microsoft.com/office/powerpoint/2010/main" val="2443846879"/>
      </p:ext>
    </p:extLst>
  </p:cSld>
  <p:clrMapOvr>
    <a:masterClrMapping/>
  </p:clrMapOvr>
  <p:transition>
    <p:fad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F3A3EF-1919-6B4D-82FC-31AAA0D7D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Customize Distro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82D8D3-9B71-BD4A-B8C0-25E16EF0985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Example poky-</a:t>
            </a:r>
            <a:r>
              <a:rPr lang="en-US" dirty="0" err="1"/>
              <a:t>lsb</a:t>
            </a:r>
            <a:endParaRPr lang="en-US" dirty="0"/>
          </a:p>
          <a:p>
            <a:endParaRPr lang="en-US" dirty="0"/>
          </a:p>
          <a:p>
            <a:pPr marL="339725" lvl="5" indent="0">
              <a:buNone/>
            </a:pPr>
            <a:r>
              <a:rPr lang="en-US" dirty="0">
                <a:solidFill>
                  <a:srgbClr val="FF0000"/>
                </a:solidFill>
              </a:rPr>
              <a:t>require </a:t>
            </a:r>
            <a:r>
              <a:rPr lang="en-US" dirty="0" err="1">
                <a:solidFill>
                  <a:srgbClr val="FF0000"/>
                </a:solidFill>
              </a:rPr>
              <a:t>conf</a:t>
            </a:r>
            <a:r>
              <a:rPr lang="en-US" dirty="0">
                <a:solidFill>
                  <a:srgbClr val="FF0000"/>
                </a:solidFill>
              </a:rPr>
              <a:t>/distro/</a:t>
            </a:r>
            <a:r>
              <a:rPr lang="en-US" dirty="0" err="1">
                <a:solidFill>
                  <a:srgbClr val="FF0000"/>
                </a:solidFill>
              </a:rPr>
              <a:t>poky.conf</a:t>
            </a:r>
            <a:endParaRPr lang="en-US" dirty="0">
              <a:solidFill>
                <a:srgbClr val="FF0000"/>
              </a:solidFill>
            </a:endParaRPr>
          </a:p>
          <a:p>
            <a:pPr marL="339725" lvl="5" indent="0">
              <a:buNone/>
            </a:pPr>
            <a:r>
              <a:rPr lang="en-US" dirty="0">
                <a:solidFill>
                  <a:srgbClr val="FF0000"/>
                </a:solidFill>
              </a:rPr>
              <a:t>require </a:t>
            </a:r>
            <a:r>
              <a:rPr lang="en-US" dirty="0" err="1">
                <a:solidFill>
                  <a:srgbClr val="FF0000"/>
                </a:solidFill>
              </a:rPr>
              <a:t>conf</a:t>
            </a:r>
            <a:r>
              <a:rPr lang="en-US" dirty="0">
                <a:solidFill>
                  <a:srgbClr val="FF0000"/>
                </a:solidFill>
              </a:rPr>
              <a:t>/distro/include/</a:t>
            </a:r>
            <a:r>
              <a:rPr lang="en-US" dirty="0" err="1">
                <a:solidFill>
                  <a:srgbClr val="FF0000"/>
                </a:solidFill>
              </a:rPr>
              <a:t>security_flags.inc</a:t>
            </a:r>
            <a:endParaRPr lang="en-US" dirty="0">
              <a:solidFill>
                <a:srgbClr val="FF0000"/>
              </a:solidFill>
            </a:endParaRPr>
          </a:p>
          <a:p>
            <a:pPr marL="339725" lvl="5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339725" lvl="5" indent="0">
              <a:buNone/>
            </a:pPr>
            <a:r>
              <a:rPr lang="en-US" dirty="0">
                <a:solidFill>
                  <a:srgbClr val="FF0000"/>
                </a:solidFill>
              </a:rPr>
              <a:t>DISTRO = "poky-</a:t>
            </a:r>
            <a:r>
              <a:rPr lang="en-US" dirty="0" err="1">
                <a:solidFill>
                  <a:srgbClr val="FF0000"/>
                </a:solidFill>
              </a:rPr>
              <a:t>lsb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339725" lvl="5" indent="0">
              <a:buNone/>
            </a:pPr>
            <a:r>
              <a:rPr lang="en-US" dirty="0">
                <a:solidFill>
                  <a:srgbClr val="FF0000"/>
                </a:solidFill>
              </a:rPr>
              <a:t>DISTROOVERRIDES = "</a:t>
            </a:r>
            <a:r>
              <a:rPr lang="en-US" dirty="0" err="1">
                <a:solidFill>
                  <a:srgbClr val="FF0000"/>
                </a:solidFill>
              </a:rPr>
              <a:t>poky:linuxstdbase</a:t>
            </a:r>
            <a:r>
              <a:rPr lang="en-US" dirty="0">
                <a:solidFill>
                  <a:srgbClr val="FF0000"/>
                </a:solidFill>
              </a:rPr>
              <a:t>"</a:t>
            </a:r>
          </a:p>
          <a:p>
            <a:pPr marL="339725" lvl="5" indent="0">
              <a:buNone/>
            </a:pPr>
            <a:endParaRPr lang="en-US" dirty="0"/>
          </a:p>
          <a:p>
            <a:pPr marL="339725" lvl="5" indent="0">
              <a:buNone/>
            </a:pPr>
            <a:r>
              <a:rPr lang="en-US" dirty="0" err="1"/>
              <a:t>DISTRO_FEATURES_append</a:t>
            </a:r>
            <a:r>
              <a:rPr lang="en-US" dirty="0"/>
              <a:t> = " pam </a:t>
            </a:r>
            <a:r>
              <a:rPr lang="en-US" dirty="0" err="1"/>
              <a:t>largefile</a:t>
            </a:r>
            <a:r>
              <a:rPr lang="en-US" dirty="0"/>
              <a:t> </a:t>
            </a:r>
            <a:r>
              <a:rPr lang="en-US" dirty="0" err="1"/>
              <a:t>opengl</a:t>
            </a:r>
            <a:r>
              <a:rPr lang="en-US" dirty="0"/>
              <a:t>"</a:t>
            </a:r>
          </a:p>
          <a:p>
            <a:pPr marL="339725" lvl="5" indent="0">
              <a:buNone/>
            </a:pPr>
            <a:r>
              <a:rPr lang="en-US" dirty="0" err="1"/>
              <a:t>PREFERRED_PROVIDER_virtual</a:t>
            </a:r>
            <a:r>
              <a:rPr lang="en-US" dirty="0"/>
              <a:t>/libx11 = "libx11"</a:t>
            </a:r>
          </a:p>
          <a:p>
            <a:pPr marL="339725" lvl="5" indent="0">
              <a:buNone/>
            </a:pPr>
            <a:endParaRPr lang="en-US" dirty="0"/>
          </a:p>
          <a:p>
            <a:pPr marL="339725" lvl="5" indent="0">
              <a:buNone/>
            </a:pPr>
            <a:r>
              <a:rPr lang="en-US" dirty="0"/>
              <a:t># Ensure the kernel </a:t>
            </a:r>
            <a:r>
              <a:rPr lang="en-US" dirty="0" err="1"/>
              <a:t>nfs</a:t>
            </a:r>
            <a:r>
              <a:rPr lang="en-US" dirty="0"/>
              <a:t> server is enabled</a:t>
            </a:r>
          </a:p>
          <a:p>
            <a:pPr marL="339725" lvl="5" indent="0">
              <a:buNone/>
            </a:pPr>
            <a:r>
              <a:rPr lang="en-US" dirty="0" err="1"/>
              <a:t>KERNEL_FEATURES_append_pn-linux-yocto</a:t>
            </a:r>
            <a:r>
              <a:rPr lang="en-US" dirty="0"/>
              <a:t> = " features/</a:t>
            </a:r>
            <a:r>
              <a:rPr lang="en-US" dirty="0" err="1"/>
              <a:t>nfsd</a:t>
            </a:r>
            <a:r>
              <a:rPr lang="en-US" dirty="0"/>
              <a:t>/</a:t>
            </a:r>
            <a:r>
              <a:rPr lang="en-US" dirty="0" err="1"/>
              <a:t>nfsd-enable.scc</a:t>
            </a:r>
            <a:r>
              <a:rPr lang="en-US" dirty="0"/>
              <a:t>"</a:t>
            </a:r>
          </a:p>
          <a:p>
            <a:pPr marL="339725" lvl="5" indent="0">
              <a:buNone/>
            </a:pPr>
            <a:endParaRPr lang="en-US" dirty="0"/>
          </a:p>
          <a:p>
            <a:pPr marL="339725" lvl="5" indent="0">
              <a:buNone/>
            </a:pPr>
            <a:r>
              <a:rPr lang="en-US" dirty="0"/>
              <a:t># Use the LTSI Kernel for LSB Testing</a:t>
            </a:r>
          </a:p>
          <a:p>
            <a:pPr marL="339725" lvl="5" indent="0">
              <a:buNone/>
            </a:pPr>
            <a:r>
              <a:rPr lang="en-US" dirty="0" err="1"/>
              <a:t>PREFERRED_VERSION_linux-yocto_linuxstdbase</a:t>
            </a:r>
            <a:r>
              <a:rPr lang="en-US" dirty="0"/>
              <a:t> ?= "4.14%"</a:t>
            </a:r>
          </a:p>
        </p:txBody>
      </p:sp>
    </p:spTree>
    <p:extLst>
      <p:ext uri="{BB962C8B-B14F-4D97-AF65-F5344CB8AC3E}">
        <p14:creationId xmlns:p14="http://schemas.microsoft.com/office/powerpoint/2010/main" val="4029677955"/>
      </p:ext>
    </p:extLst>
  </p:cSld>
  <p:clrMapOvr>
    <a:masterClrMapping/>
  </p:clrMapOvr>
  <p:transition>
    <p:fad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9CDC5F58-A14C-7546-B505-ABC6CF01158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odroid-c2-hardkernel.conf</a:t>
            </a:r>
          </a:p>
          <a:p>
            <a:endParaRPr lang="en-US" dirty="0"/>
          </a:p>
          <a:p>
            <a:pPr marL="339725" lvl="5" indent="0">
              <a:buNone/>
            </a:pPr>
            <a:r>
              <a:rPr lang="en-US" dirty="0"/>
              <a:t>#@TYPE: Machine</a:t>
            </a:r>
          </a:p>
          <a:p>
            <a:pPr marL="339725" lvl="5" indent="0">
              <a:buNone/>
            </a:pPr>
            <a:r>
              <a:rPr lang="en-US" dirty="0"/>
              <a:t>#@NAME: odroid-c2-hardkernel</a:t>
            </a:r>
          </a:p>
          <a:p>
            <a:pPr marL="339725" lvl="5" indent="0">
              <a:buNone/>
            </a:pPr>
            <a:r>
              <a:rPr lang="en-US" dirty="0"/>
              <a:t>#@DESCRIPTION: Machine configuration for odroid-c2 systems using </a:t>
            </a:r>
            <a:r>
              <a:rPr lang="en-US" dirty="0" err="1"/>
              <a:t>uboot</a:t>
            </a:r>
            <a:r>
              <a:rPr lang="en-US" dirty="0"/>
              <a:t>/kernel from </a:t>
            </a:r>
            <a:r>
              <a:rPr lang="en-US" dirty="0" err="1"/>
              <a:t>hardkernel</a:t>
            </a:r>
            <a:r>
              <a:rPr lang="en-US" dirty="0"/>
              <a:t> supported vendor tree</a:t>
            </a:r>
          </a:p>
          <a:p>
            <a:pPr marL="339725" lvl="5" indent="0">
              <a:buNone/>
            </a:pPr>
            <a:r>
              <a:rPr lang="en-US" dirty="0"/>
              <a:t>#@MAINTAINER: Armin </a:t>
            </a:r>
            <a:r>
              <a:rPr lang="en-US" dirty="0" err="1"/>
              <a:t>Kuster</a:t>
            </a:r>
            <a:r>
              <a:rPr lang="en-US" dirty="0"/>
              <a:t> &lt;akuster808@gmail.com&gt;</a:t>
            </a:r>
          </a:p>
          <a:p>
            <a:pPr marL="339725" lvl="5" indent="0">
              <a:buNone/>
            </a:pPr>
            <a:endParaRPr lang="en-US" dirty="0"/>
          </a:p>
          <a:p>
            <a:pPr marL="339725" lvl="5" indent="0">
              <a:buNone/>
            </a:pPr>
            <a:r>
              <a:rPr lang="en-US" dirty="0">
                <a:solidFill>
                  <a:srgbClr val="FF0000"/>
                </a:solidFill>
              </a:rPr>
              <a:t>require </a:t>
            </a:r>
            <a:r>
              <a:rPr lang="en-US" dirty="0" err="1">
                <a:solidFill>
                  <a:srgbClr val="FF0000"/>
                </a:solidFill>
              </a:rPr>
              <a:t>conf</a:t>
            </a:r>
            <a:r>
              <a:rPr lang="en-US" dirty="0">
                <a:solidFill>
                  <a:srgbClr val="FF0000"/>
                </a:solidFill>
              </a:rPr>
              <a:t>/machine/odroid-c2.conf</a:t>
            </a:r>
          </a:p>
          <a:p>
            <a:pPr marL="339725" lvl="5" indent="0">
              <a:buNone/>
            </a:pPr>
            <a:endParaRPr lang="en-US" dirty="0"/>
          </a:p>
          <a:p>
            <a:pPr marL="339725" lvl="5" indent="0">
              <a:buNone/>
            </a:pPr>
            <a:r>
              <a:rPr lang="en-US" dirty="0"/>
              <a:t>SERIAL_CONSOLE = "115200 ttyS0"</a:t>
            </a:r>
          </a:p>
          <a:p>
            <a:pPr marL="339725" lvl="5" indent="0">
              <a:buNone/>
            </a:pPr>
            <a:r>
              <a:rPr lang="en-US" dirty="0"/>
              <a:t>UBOOT_CONSOLE = "console=ttyS0,115200"</a:t>
            </a:r>
          </a:p>
          <a:p>
            <a:pPr marL="339725" lvl="5" indent="0">
              <a:buNone/>
            </a:pPr>
            <a:endParaRPr lang="en-US" dirty="0"/>
          </a:p>
          <a:p>
            <a:pPr marL="339725" lvl="5" indent="0">
              <a:buNone/>
            </a:pPr>
            <a:r>
              <a:rPr lang="en-US" dirty="0"/>
              <a:t>KERNEL_DEVICETREE_FN_odroid-c2-hardkernel = "meson64_odroidc2.dtb"</a:t>
            </a:r>
          </a:p>
          <a:p>
            <a:pPr marL="339725" lvl="5" indent="0">
              <a:buNone/>
            </a:pPr>
            <a:r>
              <a:rPr lang="en-US" dirty="0"/>
              <a:t>KERNEL_DEVICETREE_odroid-c2-hardkernel = "meson64_odroidc2.dtb"</a:t>
            </a:r>
          </a:p>
          <a:p>
            <a:pPr marL="339725" lvl="5" indent="0">
              <a:buNone/>
            </a:pP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94698AA-31C2-A54F-B1E6-B24694CA6AF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odroid-c2.conf</a:t>
            </a:r>
          </a:p>
          <a:p>
            <a:pPr marL="339725" lvl="5" indent="0">
              <a:buNone/>
            </a:pPr>
            <a:r>
              <a:rPr lang="en-US" dirty="0"/>
              <a:t>#@TYPE: Machine</a:t>
            </a:r>
          </a:p>
          <a:p>
            <a:pPr marL="339725" lvl="5" indent="0">
              <a:buNone/>
            </a:pPr>
            <a:r>
              <a:rPr lang="en-US" dirty="0"/>
              <a:t>#@NAME: odroid-c2</a:t>
            </a:r>
          </a:p>
          <a:p>
            <a:pPr marL="339725" lvl="5" indent="0">
              <a:buNone/>
            </a:pPr>
            <a:r>
              <a:rPr lang="en-US" dirty="0"/>
              <a:t>#@DESCRIPTION: Machine configuration for odroid-c2 systems</a:t>
            </a:r>
          </a:p>
          <a:p>
            <a:pPr marL="339725" lvl="5" indent="0">
              <a:buNone/>
            </a:pPr>
            <a:r>
              <a:rPr lang="en-US" dirty="0"/>
              <a:t>#@MAINTAINER: Armin </a:t>
            </a:r>
            <a:r>
              <a:rPr lang="en-US" dirty="0" err="1"/>
              <a:t>Kuster</a:t>
            </a:r>
            <a:r>
              <a:rPr lang="en-US" dirty="0"/>
              <a:t> &lt;akuster808@gmail.com&gt;</a:t>
            </a:r>
          </a:p>
          <a:p>
            <a:pPr marL="339725" lvl="5" indent="0">
              <a:buNone/>
            </a:pPr>
            <a:endParaRPr lang="en-US" dirty="0"/>
          </a:p>
          <a:p>
            <a:pPr marL="339725" lvl="5" indent="0">
              <a:buNone/>
            </a:pPr>
            <a:r>
              <a:rPr lang="en-US" dirty="0"/>
              <a:t>require </a:t>
            </a:r>
            <a:r>
              <a:rPr lang="en-US" dirty="0" err="1"/>
              <a:t>conf</a:t>
            </a:r>
            <a:r>
              <a:rPr lang="en-US" dirty="0"/>
              <a:t>/machine/include/amlogic-meson64.inc</a:t>
            </a:r>
          </a:p>
          <a:p>
            <a:pPr marL="339725" lvl="5" indent="0">
              <a:buNone/>
            </a:pPr>
            <a:endParaRPr lang="en-US" dirty="0"/>
          </a:p>
          <a:p>
            <a:pPr marL="339725" lvl="5" indent="0">
              <a:buNone/>
            </a:pPr>
            <a:r>
              <a:rPr lang="en-US" dirty="0"/>
              <a:t>DEFAULTTUNE ?= "aarch64"</a:t>
            </a:r>
          </a:p>
          <a:p>
            <a:pPr marL="339725" lvl="5" indent="0">
              <a:buNone/>
            </a:pPr>
            <a:r>
              <a:rPr lang="en-US" dirty="0"/>
              <a:t>include </a:t>
            </a:r>
            <a:r>
              <a:rPr lang="en-US" dirty="0" err="1"/>
              <a:t>conf</a:t>
            </a:r>
            <a:r>
              <a:rPr lang="en-US" dirty="0"/>
              <a:t>/machine/include/</a:t>
            </a:r>
            <a:r>
              <a:rPr lang="en-US" dirty="0" err="1"/>
              <a:t>odroid</a:t>
            </a:r>
            <a:r>
              <a:rPr lang="en-US" dirty="0"/>
              <a:t>-default-</a:t>
            </a:r>
            <a:r>
              <a:rPr lang="en-US" dirty="0" err="1"/>
              <a:t>settings.inc</a:t>
            </a:r>
            <a:endParaRPr lang="en-US" dirty="0"/>
          </a:p>
          <a:p>
            <a:pPr marL="339725" lvl="5" indent="0">
              <a:buNone/>
            </a:pPr>
            <a:endParaRPr lang="en-US" dirty="0"/>
          </a:p>
          <a:p>
            <a:pPr marL="339725" lvl="5" indent="0">
              <a:buNone/>
            </a:pPr>
            <a:r>
              <a:rPr lang="en-US" dirty="0"/>
              <a:t>EXTRA_IMAGEDEPENDS += "u-boot secure-</a:t>
            </a:r>
            <a:r>
              <a:rPr lang="en-US" dirty="0" err="1"/>
              <a:t>odroid</a:t>
            </a:r>
            <a:r>
              <a:rPr lang="en-US" dirty="0"/>
              <a:t>"</a:t>
            </a:r>
          </a:p>
          <a:p>
            <a:pPr marL="339725" lvl="5" indent="0">
              <a:buNone/>
            </a:pPr>
            <a:endParaRPr lang="en-US" dirty="0"/>
          </a:p>
          <a:p>
            <a:pPr marL="339725" lvl="5" indent="0">
              <a:buNone/>
            </a:pPr>
            <a:r>
              <a:rPr lang="en-US" dirty="0"/>
              <a:t>KERNEL_DEVICETREE_FN = "meson-gxbb-odroidc2.dtb"</a:t>
            </a:r>
          </a:p>
          <a:p>
            <a:pPr marL="339725" lvl="5" indent="0">
              <a:buNone/>
            </a:pPr>
            <a:r>
              <a:rPr lang="en-US" dirty="0"/>
              <a:t>KERNEL_DEVICETREE = "</a:t>
            </a:r>
            <a:r>
              <a:rPr lang="en-US" dirty="0" err="1"/>
              <a:t>amlogic</a:t>
            </a:r>
            <a:r>
              <a:rPr lang="en-US" dirty="0"/>
              <a:t>/meson-gxbb-odroidc2.dtb"</a:t>
            </a:r>
          </a:p>
          <a:p>
            <a:pPr lvl="5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F98C55E2-1C36-CE47-B35C-4BE506C24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Customize Machine</a:t>
            </a:r>
          </a:p>
        </p:txBody>
      </p:sp>
    </p:spTree>
    <p:extLst>
      <p:ext uri="{BB962C8B-B14F-4D97-AF65-F5344CB8AC3E}">
        <p14:creationId xmlns:p14="http://schemas.microsoft.com/office/powerpoint/2010/main" val="3769341712"/>
      </p:ext>
    </p:extLst>
  </p:cSld>
  <p:clrMapOvr>
    <a:masterClrMapping/>
  </p:clrMapOvr>
  <p:transition>
    <p:fad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A1EB90-6BF7-DD40-9AED-7B46625A9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setup/use feeds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91A6C8-EC29-A044-B0E2-996AA28A9CE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Configuring feeds in image</a:t>
            </a:r>
          </a:p>
          <a:p>
            <a:pPr lvl="4"/>
            <a:r>
              <a:rPr lang="en-US" dirty="0"/>
              <a:t>PACKAGE_FEED_URIS = "http://10.0.0.10:8000/"	</a:t>
            </a:r>
          </a:p>
          <a:p>
            <a:r>
              <a:rPr lang="en-US" dirty="0"/>
              <a:t>Start a http server in </a:t>
            </a:r>
            <a:r>
              <a:rPr lang="en-US" dirty="0" err="1"/>
              <a:t>deploydir</a:t>
            </a:r>
            <a:endParaRPr lang="en-US" dirty="0"/>
          </a:p>
          <a:p>
            <a:pPr lvl="4"/>
            <a:r>
              <a:rPr lang="en-US" dirty="0"/>
              <a:t>cd </a:t>
            </a:r>
            <a:r>
              <a:rPr lang="en-US" dirty="0" err="1"/>
              <a:t>tmp</a:t>
            </a:r>
            <a:r>
              <a:rPr lang="en-US" dirty="0"/>
              <a:t>/deploy/</a:t>
            </a:r>
            <a:r>
              <a:rPr lang="en-US" dirty="0" err="1"/>
              <a:t>ipk</a:t>
            </a:r>
            <a:endParaRPr lang="en-US" dirty="0"/>
          </a:p>
          <a:p>
            <a:pPr lvl="4"/>
            <a:r>
              <a:rPr lang="en-US" dirty="0"/>
              <a:t>python3 -m </a:t>
            </a:r>
            <a:r>
              <a:rPr lang="en-US" dirty="0" err="1"/>
              <a:t>http.server</a:t>
            </a:r>
            <a:r>
              <a:rPr lang="en-US" dirty="0"/>
              <a:t> 8000</a:t>
            </a:r>
          </a:p>
          <a:p>
            <a:r>
              <a:rPr lang="en-US" dirty="0"/>
              <a:t>Run Package manager on booted target</a:t>
            </a:r>
          </a:p>
          <a:p>
            <a:pPr lvl="4"/>
            <a:r>
              <a:rPr lang="en-US" dirty="0" err="1"/>
              <a:t>opkg</a:t>
            </a:r>
            <a:r>
              <a:rPr lang="en-US" dirty="0"/>
              <a:t> update</a:t>
            </a:r>
          </a:p>
          <a:p>
            <a:pPr lvl="4"/>
            <a:r>
              <a:rPr lang="en-US" dirty="0" err="1"/>
              <a:t>opkg</a:t>
            </a:r>
            <a:r>
              <a:rPr lang="en-US" dirty="0"/>
              <a:t> upgrade</a:t>
            </a:r>
          </a:p>
        </p:txBody>
      </p:sp>
    </p:spTree>
    <p:extLst>
      <p:ext uri="{BB962C8B-B14F-4D97-AF65-F5344CB8AC3E}">
        <p14:creationId xmlns:p14="http://schemas.microsoft.com/office/powerpoint/2010/main" val="4219745796"/>
      </p:ext>
    </p:extLst>
  </p:cSld>
  <p:clrMapOvr>
    <a:masterClrMapping/>
  </p:clrMapOvr>
  <p:transition>
    <p:fade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28641"/>
            <a:ext cx="8227438" cy="889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89487" y="1206499"/>
            <a:ext cx="8233186" cy="4724401"/>
          </a:xfrm>
        </p:spPr>
        <p:txBody>
          <a:bodyPr/>
          <a:lstStyle/>
          <a:p>
            <a:pPr marL="0" indent="0">
              <a:buNone/>
            </a:pPr>
            <a:endParaRPr lang="en-US" sz="1800" b="0" dirty="0" smtClean="0"/>
          </a:p>
          <a:p>
            <a:pPr marL="0" indent="0">
              <a:buNone/>
            </a:pPr>
            <a:endParaRPr lang="en-US" sz="1800" b="0" dirty="0"/>
          </a:p>
          <a:p>
            <a:pPr marL="0" indent="0" algn="ctr">
              <a:buNone/>
            </a:pPr>
            <a:r>
              <a:rPr lang="en-US" sz="6000" b="0" dirty="0" smtClean="0">
                <a:solidFill>
                  <a:schemeClr val="accent1"/>
                </a:solidFill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20247156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Activity </a:t>
            </a:r>
            <a:r>
              <a:rPr lang="en-US" dirty="0" smtClean="0">
                <a:cs typeface="Arial" charset="0"/>
              </a:rPr>
              <a:t>Eleven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685800" y="4125913"/>
            <a:ext cx="7993993" cy="866775"/>
          </a:xfrm>
        </p:spPr>
        <p:txBody>
          <a:bodyPr/>
          <a:lstStyle/>
          <a:p>
            <a:pPr eaLnBrk="1" hangingPunct="1">
              <a:spcBef>
                <a:spcPts val="900"/>
              </a:spcBef>
            </a:pPr>
            <a:r>
              <a:rPr lang="en-US" dirty="0">
                <a:latin typeface="Arial" charset="0"/>
              </a:rPr>
              <a:t>Security Tools, Toaster, User Experience</a:t>
            </a:r>
            <a:endParaRPr lang="en-US" dirty="0" smtClean="0">
              <a:latin typeface="Arial" charset="0"/>
            </a:endParaRPr>
          </a:p>
          <a:p>
            <a:pPr eaLnBrk="1" hangingPunct="1">
              <a:spcBef>
                <a:spcPts val="900"/>
              </a:spcBef>
            </a:pPr>
            <a:r>
              <a:rPr lang="en-GB" b="0" spc="-1" dirty="0" smtClean="0">
                <a:uFill>
                  <a:solidFill>
                    <a:srgbClr val="FFFFFF"/>
                  </a:solidFill>
                </a:uFill>
              </a:rPr>
              <a:t>David Reyna</a:t>
            </a:r>
            <a:endParaRPr lang="en-US" dirty="0" smtClean="0">
              <a:latin typeface="Arial" charset="0"/>
            </a:endParaRPr>
          </a:p>
          <a:p>
            <a:pPr eaLnBrk="1" hangingPunct="1">
              <a:spcBef>
                <a:spcPts val="900"/>
              </a:spcBef>
            </a:pP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9714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 descr="LINUXCONEU-MONDAY-13_edit.jpg"/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5" r="45"/>
          <a:stretch/>
        </p:blipFill>
        <p:spPr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cs typeface="Arial" charset="0"/>
              </a:rPr>
              <a:t>Questions and Answers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9464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</a:rPr>
              <a:t>Yocto Project Dev Day Lab Setup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414888" y="1143000"/>
            <a:ext cx="8233186" cy="4405086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virtual </a:t>
            </a:r>
            <a:r>
              <a:rPr lang="en-US" dirty="0" smtClean="0"/>
              <a:t>host’s resources </a:t>
            </a:r>
            <a:r>
              <a:rPr lang="en-US" dirty="0"/>
              <a:t>can be found </a:t>
            </a:r>
            <a:r>
              <a:rPr lang="en-US" dirty="0" smtClean="0"/>
              <a:t>here: </a:t>
            </a:r>
            <a:endParaRPr lang="en-US" dirty="0"/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Your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Project: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"/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scratch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Courier New" panose="02070309020205020404" pitchFamily="49" charset="0"/>
              </a:rPr>
              <a:t>/poky/build-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  <a:cs typeface="Courier New" panose="02070309020205020404" pitchFamily="49" charset="0"/>
              </a:rPr>
              <a:t>qemuarm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“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Extensible-SDK Install</a:t>
            </a:r>
            <a:r>
              <a:rPr lang="en-US" sz="2000" dirty="0">
                <a:solidFill>
                  <a:schemeClr val="tx1"/>
                </a:solidFill>
              </a:rPr>
              <a:t>: "/</a:t>
            </a: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scratch/</a:t>
            </a:r>
            <a:r>
              <a:rPr lang="en-US" sz="2000" dirty="0" err="1" smtClean="0">
                <a:solidFill>
                  <a:schemeClr val="tx1"/>
                </a:solidFill>
                <a:cs typeface="Courier New" panose="02070309020205020404" pitchFamily="49" charset="0"/>
              </a:rPr>
              <a:t>sdk</a:t>
            </a: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/</a:t>
            </a:r>
            <a:r>
              <a:rPr lang="en-US" sz="2000" dirty="0" err="1" smtClean="0">
                <a:solidFill>
                  <a:schemeClr val="tx1"/>
                </a:solidFill>
                <a:cs typeface="Courier New" panose="02070309020205020404" pitchFamily="49" charset="0"/>
              </a:rPr>
              <a:t>qemuarm</a:t>
            </a:r>
            <a:r>
              <a:rPr lang="en-US" sz="2000" dirty="0" smtClean="0">
                <a:solidFill>
                  <a:schemeClr val="tx1"/>
                </a:solidFill>
              </a:rPr>
              <a:t>“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lvl="1"/>
            <a:r>
              <a:rPr lang="en-US" sz="2000" dirty="0">
                <a:solidFill>
                  <a:schemeClr val="tx1"/>
                </a:solidFill>
                <a:latin typeface="+mn-lt"/>
              </a:rPr>
              <a:t>Sources: "/scratch</a:t>
            </a:r>
            <a:r>
              <a:rPr lang="en-US" sz="2000" dirty="0">
                <a:solidFill>
                  <a:schemeClr val="tx1"/>
                </a:solidFill>
                <a:cs typeface="Courier New" panose="02070309020205020404" pitchFamily="49" charset="0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+mn-lt"/>
              </a:rPr>
              <a:t>src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“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Poky: "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Courier New" panose="02070309020205020404" pitchFamily="49" charset="0"/>
              </a:rPr>
              <a:t>/scratch/poky"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Downloads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: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"/scratch</a:t>
            </a: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/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downloads"</a:t>
            </a:r>
          </a:p>
          <a:p>
            <a:pPr lvl="1"/>
            <a:r>
              <a:rPr lang="en-US" sz="2000" dirty="0" err="1" smtClean="0">
                <a:solidFill>
                  <a:schemeClr val="tx1"/>
                </a:solidFill>
                <a:latin typeface="+mn-lt"/>
              </a:rPr>
              <a:t>Sstate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-cache: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"/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scratch</a:t>
            </a:r>
            <a:r>
              <a:rPr lang="en-US" sz="2000" dirty="0" smtClean="0">
                <a:solidFill>
                  <a:schemeClr val="tx1"/>
                </a:solidFill>
                <a:cs typeface="Courier New" panose="02070309020205020404" pitchFamily="49" charset="0"/>
              </a:rPr>
              <a:t>/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</a:rPr>
              <a:t>sstate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-cache“</a:t>
            </a:r>
            <a:br>
              <a:rPr lang="en-US" sz="2000" dirty="0" smtClean="0">
                <a:solidFill>
                  <a:schemeClr val="tx1"/>
                </a:solidFill>
                <a:latin typeface="+mn-lt"/>
              </a:rPr>
            </a:b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r>
              <a:rPr lang="en-US" dirty="0" smtClean="0"/>
              <a:t>You will be using SSH to communicate with your virtual server. </a:t>
            </a:r>
          </a:p>
          <a:p>
            <a:endParaRPr 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8068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for your participation!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2694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</a:rPr>
              <a:t>FYI: How class project was </a:t>
            </a:r>
            <a:r>
              <a:rPr lang="en-US" dirty="0">
                <a:latin typeface="Arial" charset="0"/>
              </a:rPr>
              <a:t>prepared (1/2)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43765" y="941033"/>
            <a:ext cx="8233186" cy="497745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" name="Rectangle 4"/>
          <p:cNvSpPr/>
          <p:nvPr/>
        </p:nvSpPr>
        <p:spPr bwMode="auto">
          <a:xfrm>
            <a:off x="254000" y="930467"/>
            <a:ext cx="8737599" cy="5166910"/>
          </a:xfrm>
          <a:prstGeom prst="rect">
            <a:avLst/>
          </a:prstGeom>
          <a:solidFill>
            <a:schemeClr val="accent4"/>
          </a:solidFill>
          <a:ln>
            <a:solidFill>
              <a:schemeClr val="accent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16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endParaRPr lang="en-US" sz="16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cd /scratch</a:t>
            </a:r>
            <a:endParaRPr lang="en-US" sz="16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6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git</a:t>
            </a:r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clone -b </a:t>
            </a:r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sumo git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://</a:t>
            </a:r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git.yoctoproject.org/poky.git</a:t>
            </a:r>
          </a:p>
          <a:p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cd poky</a:t>
            </a:r>
          </a:p>
          <a:p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</a:p>
          <a:p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600" b="1" i="1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                                        # </a:t>
            </a:r>
            <a:r>
              <a:rPr lang="en-US" sz="1600" b="1" i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 up local shell</a:t>
            </a:r>
            <a:endParaRPr lang="en-US" sz="1600" b="1" i="1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# Prepare the project</a:t>
            </a:r>
            <a:endParaRPr lang="en-US" sz="16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./scratch/poky/</a:t>
            </a:r>
            <a:r>
              <a:rPr lang="en-US" sz="16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oe</a:t>
            </a:r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sz="16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-build-</a:t>
            </a:r>
            <a:r>
              <a:rPr lang="en-US" sz="16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env</a:t>
            </a:r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build</a:t>
            </a:r>
          </a:p>
          <a:p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echo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"MACHINE = \"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qemuarm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\""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local.conf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 echo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"SSTATE_DIR = \"/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scratch/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sstate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-cache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\"" 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local.conf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 echo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"DL_DIR = \"/scratch/downloads\"" 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local.conf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 echo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IMAGE_INSTALL_append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\"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gdbserver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openssh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libstdc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\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curl \""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 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conf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local.conf</a:t>
            </a:r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b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Build the project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bitbake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core-image-base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endParaRPr lang="en-US" sz="1600" b="1" i="1" dirty="0" smtClean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09714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</a:rPr>
              <a:t>FYI: How class project was </a:t>
            </a:r>
            <a:r>
              <a:rPr lang="en-US" dirty="0" smtClean="0">
                <a:latin typeface="Arial" charset="0"/>
              </a:rPr>
              <a:t>prepared (2/2)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43765" y="941033"/>
            <a:ext cx="8233186" cy="497745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" name="Rectangle 4"/>
          <p:cNvSpPr/>
          <p:nvPr/>
        </p:nvSpPr>
        <p:spPr bwMode="auto">
          <a:xfrm>
            <a:off x="254000" y="930467"/>
            <a:ext cx="8737599" cy="5166910"/>
          </a:xfrm>
          <a:prstGeom prst="rect">
            <a:avLst/>
          </a:prstGeom>
          <a:solidFill>
            <a:schemeClr val="accent4"/>
          </a:solidFill>
          <a:ln>
            <a:solidFill>
              <a:schemeClr val="accent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16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# 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Build the </a:t>
            </a:r>
            <a:r>
              <a:rPr lang="en-US" sz="1600" b="1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eSDK</a:t>
            </a:r>
            <a:endParaRPr lang="en-US" sz="16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endParaRPr lang="en-US" sz="1600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bitbake</a:t>
            </a:r>
            <a:r>
              <a:rPr lang="en-US" sz="16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core-image-base -c </a:t>
            </a:r>
            <a:r>
              <a:rPr lang="en-US" sz="16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populate_sdk_ext</a:t>
            </a:r>
            <a:endParaRPr lang="en-US" sz="1600" b="1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cd /scratch/poky/build/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/deploy/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sdk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./poky-glibc-x86_64-core-image-base-armv5e-toolchain-ext-*.sh \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-y -d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scratch/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sdk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qemuarm</a:t>
            </a:r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600" b="1" i="1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                                        # </a:t>
            </a:r>
            <a:r>
              <a:rPr lang="en-US" sz="1600" b="1" i="1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to clean </a:t>
            </a:r>
            <a:r>
              <a:rPr lang="en-US" sz="1600" b="1" i="1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shell</a:t>
            </a:r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endParaRPr lang="en-US" sz="1600" b="1" i="1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endParaRPr lang="en-US" sz="1600" b="1" i="1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600" b="1" i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                                        # </a:t>
            </a:r>
            <a:r>
              <a:rPr lang="en-US" sz="1600" b="1" i="1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 up local shell</a:t>
            </a:r>
            <a:endParaRPr lang="en-US" sz="1600" b="1" i="1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cd /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scratch/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sdk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qemuarm</a:t>
            </a:r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$ . /scratch/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sdk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qemuarm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/environment-setup-armv5e-poky-linux-gnueabi </a:t>
            </a:r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devtool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modify virtual/kernel </a:t>
            </a:r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600" b="1" i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                                        # return to clean shell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3045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</a:rPr>
              <a:t>NOTE: Clean Shells!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448853" y="1057619"/>
            <a:ext cx="8233186" cy="4854231"/>
          </a:xfrm>
        </p:spPr>
        <p:txBody>
          <a:bodyPr/>
          <a:lstStyle/>
          <a:p>
            <a:r>
              <a:rPr lang="en-US" dirty="0" smtClean="0"/>
              <a:t>We are going to do a lot of different exercises in different build projects, each with their own environments.</a:t>
            </a:r>
          </a:p>
          <a:p>
            <a:r>
              <a:rPr lang="en-US" dirty="0" smtClean="0"/>
              <a:t>To keep things sane, you should have a new clean shell for each exercise.</a:t>
            </a:r>
          </a:p>
          <a:p>
            <a:r>
              <a:rPr lang="en-US" dirty="0" smtClean="0"/>
              <a:t>There are two simple ways to do it:</a:t>
            </a:r>
          </a:p>
          <a:p>
            <a:pPr marL="800100" lvl="1" indent="-457200">
              <a:buFont typeface="+mj-lt"/>
              <a:buAutoNum type="arabicPeriod"/>
            </a:pPr>
            <a:r>
              <a:rPr lang="en-US" dirty="0" smtClean="0"/>
              <a:t>Close your existing SSH connection and open a new one</a:t>
            </a:r>
            <a:br>
              <a:rPr lang="en-US" dirty="0" smtClean="0"/>
            </a:br>
            <a:r>
              <a:rPr lang="en-US" dirty="0" smtClean="0"/>
              <a:t>-- or –</a:t>
            </a:r>
          </a:p>
          <a:p>
            <a:pPr marL="800100" lvl="1" indent="-457200">
              <a:buFont typeface="+mj-lt"/>
              <a:buAutoNum type="arabicPeriod"/>
            </a:pPr>
            <a:r>
              <a:rPr lang="en-US" dirty="0" smtClean="0"/>
              <a:t>Do a “bash” before each exercise to get a new sub-shell, and “exit” at the end to remove it, in order to return to a pristine state.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8010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395" y="2991441"/>
            <a:ext cx="7244399" cy="871111"/>
          </a:xfrm>
        </p:spPr>
        <p:txBody>
          <a:bodyPr/>
          <a:lstStyle/>
          <a:p>
            <a:r>
              <a:rPr lang="en-US" dirty="0" smtClean="0">
                <a:cs typeface="Arial" charset="0"/>
              </a:rPr>
              <a:t>Activity One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1804988" y="4125913"/>
            <a:ext cx="6874805" cy="866775"/>
          </a:xfrm>
        </p:spPr>
        <p:txBody>
          <a:bodyPr/>
          <a:lstStyle/>
          <a:p>
            <a:pPr eaLnBrk="1" hangingPunct="1">
              <a:spcBef>
                <a:spcPts val="900"/>
              </a:spcBef>
            </a:pPr>
            <a:r>
              <a:rPr lang="en-US" dirty="0" smtClean="0">
                <a:latin typeface="Arial" charset="0"/>
              </a:rPr>
              <a:t>Keynote</a:t>
            </a:r>
          </a:p>
          <a:p>
            <a:pPr eaLnBrk="1" hangingPunct="1">
              <a:spcBef>
                <a:spcPts val="900"/>
              </a:spcBef>
            </a:pPr>
            <a:r>
              <a:rPr lang="en-US" dirty="0" smtClean="0">
                <a:latin typeface="Arial" charset="0"/>
              </a:rPr>
              <a:t>Yocto </a:t>
            </a:r>
            <a:r>
              <a:rPr lang="en-US" dirty="0" smtClean="0">
                <a:latin typeface="Arial" charset="0"/>
              </a:rPr>
              <a:t>Project </a:t>
            </a:r>
            <a:r>
              <a:rPr lang="en-US" dirty="0" smtClean="0">
                <a:latin typeface="Arial" charset="0"/>
              </a:rPr>
              <a:t>2.6 (Thud)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5138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octoTemplate_1">
  <a:themeElements>
    <a:clrScheme name="Yocto Colors">
      <a:dk1>
        <a:srgbClr val="37424A"/>
      </a:dk1>
      <a:lt1>
        <a:sysClr val="window" lastClr="FFFFFF"/>
      </a:lt1>
      <a:dk2>
        <a:srgbClr val="000000"/>
      </a:dk2>
      <a:lt2>
        <a:srgbClr val="AEB0B3"/>
      </a:lt2>
      <a:accent1>
        <a:srgbClr val="0098DB"/>
      </a:accent1>
      <a:accent2>
        <a:srgbClr val="EAAB00"/>
      </a:accent2>
      <a:accent3>
        <a:srgbClr val="910000"/>
      </a:accent3>
      <a:accent4>
        <a:srgbClr val="D4D4D3"/>
      </a:accent4>
      <a:accent5>
        <a:srgbClr val="737373"/>
      </a:accent5>
      <a:accent6>
        <a:srgbClr val="414141"/>
      </a:accent6>
      <a:hlink>
        <a:srgbClr val="0098DB"/>
      </a:hlink>
      <a:folHlink>
        <a:srgbClr val="0098DB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flip="none" rotWithShape="1">
          <a:gsLst>
            <a:gs pos="5000">
              <a:schemeClr val="accent2"/>
            </a:gs>
            <a:gs pos="95000">
              <a:schemeClr val="accent1"/>
            </a:gs>
          </a:gsLst>
          <a:lin ang="16200000" scaled="0"/>
          <a:tileRect/>
        </a:gradFill>
        <a:ln w="317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eaLnBrk="0" hangingPunct="0">
          <a:defRPr sz="2000" b="1" smtClean="0">
            <a:latin typeface="Neo Sans Inte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Neo Sans Intel" pitchFamily="34" charset="0"/>
            <a:cs typeface="Arial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2_intel_template_1_111605_BLUE 1">
        <a:dk1>
          <a:srgbClr val="FF5C00"/>
        </a:dk1>
        <a:lt1>
          <a:srgbClr val="FFFFFF"/>
        </a:lt1>
        <a:dk2>
          <a:srgbClr val="0C2E86"/>
        </a:dk2>
        <a:lt2>
          <a:srgbClr val="F5E647"/>
        </a:lt2>
        <a:accent1>
          <a:srgbClr val="A6CAE1"/>
        </a:accent1>
        <a:accent2>
          <a:srgbClr val="567EB9"/>
        </a:accent2>
        <a:accent3>
          <a:srgbClr val="AAADC3"/>
        </a:accent3>
        <a:accent4>
          <a:srgbClr val="DADADA"/>
        </a:accent4>
        <a:accent5>
          <a:srgbClr val="D0E1EE"/>
        </a:accent5>
        <a:accent6>
          <a:srgbClr val="4D72A7"/>
        </a:accent6>
        <a:hlink>
          <a:srgbClr val="0860A8"/>
        </a:hlink>
        <a:folHlink>
          <a:srgbClr val="AA014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intel_template_1_111605_BLUE 2">
        <a:dk1>
          <a:srgbClr val="0860A8"/>
        </a:dk1>
        <a:lt1>
          <a:srgbClr val="FFFFFF"/>
        </a:lt1>
        <a:dk2>
          <a:srgbClr val="F5E647"/>
        </a:dk2>
        <a:lt2>
          <a:srgbClr val="FF5C47"/>
        </a:lt2>
        <a:accent1>
          <a:srgbClr val="A6CAE1"/>
        </a:accent1>
        <a:accent2>
          <a:srgbClr val="567EB9"/>
        </a:accent2>
        <a:accent3>
          <a:srgbClr val="FFFFFF"/>
        </a:accent3>
        <a:accent4>
          <a:srgbClr val="06518F"/>
        </a:accent4>
        <a:accent5>
          <a:srgbClr val="D0E1EE"/>
        </a:accent5>
        <a:accent6>
          <a:srgbClr val="4D72A7"/>
        </a:accent6>
        <a:hlink>
          <a:srgbClr val="0C2E86"/>
        </a:hlink>
        <a:folHlink>
          <a:srgbClr val="AA014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intel_template_1_111605_BLUE 3">
        <a:dk1>
          <a:srgbClr val="000000"/>
        </a:dk1>
        <a:lt1>
          <a:srgbClr val="FFFFFF"/>
        </a:lt1>
        <a:dk2>
          <a:srgbClr val="DDDDDD"/>
        </a:dk2>
        <a:lt2>
          <a:srgbClr val="5F5F5F"/>
        </a:lt2>
        <a:accent1>
          <a:srgbClr val="A6CAE1"/>
        </a:accent1>
        <a:accent2>
          <a:srgbClr val="567EB9"/>
        </a:accent2>
        <a:accent3>
          <a:srgbClr val="FFFFFF"/>
        </a:accent3>
        <a:accent4>
          <a:srgbClr val="000000"/>
        </a:accent4>
        <a:accent5>
          <a:srgbClr val="D0E1EE"/>
        </a:accent5>
        <a:accent6>
          <a:srgbClr val="4D72A7"/>
        </a:accent6>
        <a:hlink>
          <a:srgbClr val="0860A8"/>
        </a:hlink>
        <a:folHlink>
          <a:srgbClr val="0C2E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E05BC26083824DB2546712883D286F" ma:contentTypeVersion="0" ma:contentTypeDescription="Create a new document." ma:contentTypeScope="" ma:versionID="7be4ca5ea8e93d45448cc98ca8386b01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A94C8E-3E2B-4AD9-8D67-7815198BE085}">
  <ds:schemaRefs>
    <ds:schemaRef ds:uri="http://purl.org/dc/dcmitype/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DD2175F-1B0C-4243-BC5D-5F5F8E5CB2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C5CC5FB6-44E0-47C0-972B-EBB94824D4B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61222</TotalTime>
  <Words>1737</Words>
  <Application>Microsoft Office PowerPoint</Application>
  <PresentationFormat>On-screen Show (4:3)</PresentationFormat>
  <Paragraphs>451</Paragraphs>
  <Slides>50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YoctoTemplate_1</vt:lpstr>
      <vt:lpstr>Advanced Class  </vt:lpstr>
      <vt:lpstr>Advanced Class</vt:lpstr>
      <vt:lpstr>Agenda – The Advanced Class</vt:lpstr>
      <vt:lpstr>Class Account Setup</vt:lpstr>
      <vt:lpstr>Yocto Project Dev Day Lab Setup</vt:lpstr>
      <vt:lpstr>FYI: How class project was prepared (1/2)</vt:lpstr>
      <vt:lpstr>FYI: How class project was prepared (2/2)</vt:lpstr>
      <vt:lpstr>NOTE: Clean Shells!</vt:lpstr>
      <vt:lpstr>Activity One</vt:lpstr>
      <vt:lpstr>Yocto Project – What is new in 2.6 (Thud)</vt:lpstr>
      <vt:lpstr>Activity Two</vt:lpstr>
      <vt:lpstr>Package Feed Overview</vt:lpstr>
      <vt:lpstr>On Target Development – Better, Faster, Stronger</vt:lpstr>
      <vt:lpstr>Setting up a package feed - Target Setup</vt:lpstr>
      <vt:lpstr>Setting up a package feed</vt:lpstr>
      <vt:lpstr>On Target Development – Better, Faster, Stronger</vt:lpstr>
      <vt:lpstr>Caveats</vt:lpstr>
      <vt:lpstr>Understanding RPM Packages and repomd.xml</vt:lpstr>
      <vt:lpstr>Package Feeds: On Target Demo</vt:lpstr>
      <vt:lpstr>On Target Development – Better, Faster, Stronger</vt:lpstr>
      <vt:lpstr>Signing The Packages</vt:lpstr>
      <vt:lpstr>Signing The Package Feed</vt:lpstr>
      <vt:lpstr>Signing The Package Feed (optional)</vt:lpstr>
      <vt:lpstr>Testing Packages with ptest (Optional? Not really!)</vt:lpstr>
      <vt:lpstr>On Target Development – Better, Faster, Stronger</vt:lpstr>
      <vt:lpstr>Keeping feeds secure</vt:lpstr>
      <vt:lpstr>On Target Development – Better, Faster, Stronger</vt:lpstr>
      <vt:lpstr>The Future of Package Feeds – Can We Upgrade?</vt:lpstr>
      <vt:lpstr>Activity Three</vt:lpstr>
      <vt:lpstr>Activity Four</vt:lpstr>
      <vt:lpstr>Activity Five</vt:lpstr>
      <vt:lpstr>Activity Six</vt:lpstr>
      <vt:lpstr>Activity Seven</vt:lpstr>
      <vt:lpstr>Activity Eight</vt:lpstr>
      <vt:lpstr>Activity Nine</vt:lpstr>
      <vt:lpstr>Activity Ten</vt:lpstr>
      <vt:lpstr>How to add layers to Workspace</vt:lpstr>
      <vt:lpstr>Are there some Workspace helper Tools</vt:lpstr>
      <vt:lpstr>How to make changes in workspace</vt:lpstr>
      <vt:lpstr>How to enquire package information ?</vt:lpstr>
      <vt:lpstr>How to run meta-data self tests (unit tests)</vt:lpstr>
      <vt:lpstr>How to run image auto-test</vt:lpstr>
      <vt:lpstr>How to send Code upstream</vt:lpstr>
      <vt:lpstr>How to Customize Distro</vt:lpstr>
      <vt:lpstr>How to Customize Machine</vt:lpstr>
      <vt:lpstr>How to setup/use feeds ?</vt:lpstr>
      <vt:lpstr>PowerPoint Presentation</vt:lpstr>
      <vt:lpstr>Activity Eleven</vt:lpstr>
      <vt:lpstr>Questions and Answers</vt:lpstr>
      <vt:lpstr>Thank you for your participation!</vt:lpstr>
    </vt:vector>
  </TitlesOfParts>
  <Company>Red Peak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Cover Slide Title</dc:title>
  <dc:creator>Red Peak</dc:creator>
  <cp:lastModifiedBy>Reyna, David</cp:lastModifiedBy>
  <cp:revision>904</cp:revision>
  <dcterms:created xsi:type="dcterms:W3CDTF">2014-10-15T17:08:45Z</dcterms:created>
  <dcterms:modified xsi:type="dcterms:W3CDTF">2018-10-13T04:36:03Z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0x010100C1E05BC26083824DB2546712883D286F</vt:lpwstr>
  </property>
</Properties>
</file>