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1"/>
  </p:notesMasterIdLst>
  <p:handoutMasterIdLst>
    <p:handoutMasterId r:id="rId182"/>
  </p:handoutMasterIdLst>
  <p:sldIdLst>
    <p:sldId id="1876" r:id="rId5"/>
    <p:sldId id="1877" r:id="rId6"/>
    <p:sldId id="2024" r:id="rId7"/>
    <p:sldId id="1976" r:id="rId8"/>
    <p:sldId id="1977" r:id="rId9"/>
    <p:sldId id="1978" r:id="rId10"/>
    <p:sldId id="1979" r:id="rId11"/>
    <p:sldId id="1980" r:id="rId12"/>
    <p:sldId id="1981" r:id="rId13"/>
    <p:sldId id="1982" r:id="rId14"/>
    <p:sldId id="1983" r:id="rId15"/>
    <p:sldId id="1984" r:id="rId16"/>
    <p:sldId id="1985" r:id="rId17"/>
    <p:sldId id="1986" r:id="rId18"/>
    <p:sldId id="1987" r:id="rId19"/>
    <p:sldId id="1988" r:id="rId20"/>
    <p:sldId id="1989" r:id="rId21"/>
    <p:sldId id="1990" r:id="rId22"/>
    <p:sldId id="1991" r:id="rId23"/>
    <p:sldId id="1992" r:id="rId24"/>
    <p:sldId id="1993" r:id="rId25"/>
    <p:sldId id="1994" r:id="rId26"/>
    <p:sldId id="1995" r:id="rId27"/>
    <p:sldId id="1996" r:id="rId28"/>
    <p:sldId id="1997" r:id="rId29"/>
    <p:sldId id="1998" r:id="rId30"/>
    <p:sldId id="1999" r:id="rId31"/>
    <p:sldId id="2000" r:id="rId32"/>
    <p:sldId id="2001" r:id="rId33"/>
    <p:sldId id="2002" r:id="rId34"/>
    <p:sldId id="2003" r:id="rId35"/>
    <p:sldId id="2004" r:id="rId36"/>
    <p:sldId id="2005" r:id="rId37"/>
    <p:sldId id="2006" r:id="rId38"/>
    <p:sldId id="2007" r:id="rId39"/>
    <p:sldId id="2008" r:id="rId40"/>
    <p:sldId id="2009" r:id="rId41"/>
    <p:sldId id="2010" r:id="rId42"/>
    <p:sldId id="2011" r:id="rId43"/>
    <p:sldId id="2012" r:id="rId44"/>
    <p:sldId id="2013" r:id="rId45"/>
    <p:sldId id="2014" r:id="rId46"/>
    <p:sldId id="2015" r:id="rId47"/>
    <p:sldId id="2016" r:id="rId48"/>
    <p:sldId id="2017" r:id="rId49"/>
    <p:sldId id="2018" r:id="rId50"/>
    <p:sldId id="2019" r:id="rId51"/>
    <p:sldId id="2020" r:id="rId52"/>
    <p:sldId id="2021" r:id="rId53"/>
    <p:sldId id="2022" r:id="rId54"/>
    <p:sldId id="1879" r:id="rId55"/>
    <p:sldId id="1883" r:id="rId56"/>
    <p:sldId id="1880" r:id="rId57"/>
    <p:sldId id="1884" r:id="rId58"/>
    <p:sldId id="2023" r:id="rId59"/>
    <p:sldId id="1885" r:id="rId60"/>
    <p:sldId id="1886" r:id="rId61"/>
    <p:sldId id="1887" r:id="rId62"/>
    <p:sldId id="1888" r:id="rId63"/>
    <p:sldId id="1889" r:id="rId64"/>
    <p:sldId id="1890" r:id="rId65"/>
    <p:sldId id="1891" r:id="rId66"/>
    <p:sldId id="1892" r:id="rId67"/>
    <p:sldId id="1893" r:id="rId68"/>
    <p:sldId id="1894" r:id="rId69"/>
    <p:sldId id="1895" r:id="rId70"/>
    <p:sldId id="1896" r:id="rId71"/>
    <p:sldId id="1897" r:id="rId72"/>
    <p:sldId id="1898" r:id="rId73"/>
    <p:sldId id="1899" r:id="rId74"/>
    <p:sldId id="1900" r:id="rId75"/>
    <p:sldId id="1901" r:id="rId76"/>
    <p:sldId id="1902" r:id="rId77"/>
    <p:sldId id="1903" r:id="rId78"/>
    <p:sldId id="1904" r:id="rId79"/>
    <p:sldId id="1905" r:id="rId80"/>
    <p:sldId id="1906" r:id="rId81"/>
    <p:sldId id="1881" r:id="rId82"/>
    <p:sldId id="1907" r:id="rId83"/>
    <p:sldId id="1908" r:id="rId84"/>
    <p:sldId id="1909" r:id="rId85"/>
    <p:sldId id="1910" r:id="rId86"/>
    <p:sldId id="1911" r:id="rId87"/>
    <p:sldId id="1912" r:id="rId88"/>
    <p:sldId id="1913" r:id="rId89"/>
    <p:sldId id="1914" r:id="rId90"/>
    <p:sldId id="1915" r:id="rId91"/>
    <p:sldId id="1916" r:id="rId92"/>
    <p:sldId id="1917" r:id="rId93"/>
    <p:sldId id="1918" r:id="rId94"/>
    <p:sldId id="1919" r:id="rId95"/>
    <p:sldId id="1920" r:id="rId96"/>
    <p:sldId id="1921" r:id="rId97"/>
    <p:sldId id="1922" r:id="rId98"/>
    <p:sldId id="1923" r:id="rId99"/>
    <p:sldId id="1924" r:id="rId100"/>
    <p:sldId id="1925" r:id="rId101"/>
    <p:sldId id="1926" r:id="rId102"/>
    <p:sldId id="1927" r:id="rId103"/>
    <p:sldId id="1928" r:id="rId104"/>
    <p:sldId id="1929" r:id="rId105"/>
    <p:sldId id="1930" r:id="rId106"/>
    <p:sldId id="1931" r:id="rId107"/>
    <p:sldId id="1932" r:id="rId108"/>
    <p:sldId id="1933" r:id="rId109"/>
    <p:sldId id="1934" r:id="rId110"/>
    <p:sldId id="1935" r:id="rId111"/>
    <p:sldId id="1936" r:id="rId112"/>
    <p:sldId id="1937" r:id="rId113"/>
    <p:sldId id="1938" r:id="rId114"/>
    <p:sldId id="1939" r:id="rId115"/>
    <p:sldId id="945" r:id="rId116"/>
    <p:sldId id="947" r:id="rId117"/>
    <p:sldId id="948" r:id="rId118"/>
    <p:sldId id="1344" r:id="rId119"/>
    <p:sldId id="951" r:id="rId120"/>
    <p:sldId id="1882" r:id="rId121"/>
    <p:sldId id="1940" r:id="rId122"/>
    <p:sldId id="1941" r:id="rId123"/>
    <p:sldId id="1942" r:id="rId124"/>
    <p:sldId id="1943" r:id="rId125"/>
    <p:sldId id="1944" r:id="rId126"/>
    <p:sldId id="1945" r:id="rId127"/>
    <p:sldId id="1946" r:id="rId128"/>
    <p:sldId id="1947" r:id="rId129"/>
    <p:sldId id="1948" r:id="rId130"/>
    <p:sldId id="1949" r:id="rId131"/>
    <p:sldId id="1951" r:id="rId132"/>
    <p:sldId id="1952" r:id="rId133"/>
    <p:sldId id="1953" r:id="rId134"/>
    <p:sldId id="1954" r:id="rId135"/>
    <p:sldId id="1955" r:id="rId136"/>
    <p:sldId id="1956" r:id="rId137"/>
    <p:sldId id="1957" r:id="rId138"/>
    <p:sldId id="1958" r:id="rId139"/>
    <p:sldId id="1959" r:id="rId140"/>
    <p:sldId id="1960" r:id="rId141"/>
    <p:sldId id="1961" r:id="rId142"/>
    <p:sldId id="1962" r:id="rId143"/>
    <p:sldId id="1963" r:id="rId144"/>
    <p:sldId id="1964" r:id="rId145"/>
    <p:sldId id="1965" r:id="rId146"/>
    <p:sldId id="1966" r:id="rId147"/>
    <p:sldId id="1967" r:id="rId148"/>
    <p:sldId id="1968" r:id="rId149"/>
    <p:sldId id="1969" r:id="rId150"/>
    <p:sldId id="1970" r:id="rId151"/>
    <p:sldId id="1971" r:id="rId152"/>
    <p:sldId id="1972" r:id="rId153"/>
    <p:sldId id="1973" r:id="rId154"/>
    <p:sldId id="1974" r:id="rId155"/>
    <p:sldId id="1532" r:id="rId156"/>
    <p:sldId id="1670" r:id="rId157"/>
    <p:sldId id="1671" r:id="rId158"/>
    <p:sldId id="1672" r:id="rId159"/>
    <p:sldId id="1673" r:id="rId160"/>
    <p:sldId id="1674" r:id="rId161"/>
    <p:sldId id="1675" r:id="rId162"/>
    <p:sldId id="1676" r:id="rId163"/>
    <p:sldId id="1677" r:id="rId164"/>
    <p:sldId id="1950" r:id="rId165"/>
    <p:sldId id="1678" r:id="rId166"/>
    <p:sldId id="1679" r:id="rId167"/>
    <p:sldId id="1680" r:id="rId168"/>
    <p:sldId id="1681" r:id="rId169"/>
    <p:sldId id="1682" r:id="rId170"/>
    <p:sldId id="1683" r:id="rId171"/>
    <p:sldId id="1684" r:id="rId172"/>
    <p:sldId id="1026" r:id="rId173"/>
    <p:sldId id="1027" r:id="rId174"/>
    <p:sldId id="802" r:id="rId175"/>
    <p:sldId id="1432" r:id="rId176"/>
    <p:sldId id="1433" r:id="rId177"/>
    <p:sldId id="1434" r:id="rId178"/>
    <p:sldId id="1436" r:id="rId179"/>
    <p:sldId id="1437" r:id="rId18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1876"/>
            <p14:sldId id="1877"/>
            <p14:sldId id="2024"/>
            <p14:sldId id="1976"/>
            <p14:sldId id="1977"/>
            <p14:sldId id="1978"/>
            <p14:sldId id="1979"/>
            <p14:sldId id="1980"/>
            <p14:sldId id="1981"/>
            <p14:sldId id="1982"/>
            <p14:sldId id="1983"/>
            <p14:sldId id="1984"/>
            <p14:sldId id="1985"/>
            <p14:sldId id="1986"/>
            <p14:sldId id="1987"/>
            <p14:sldId id="1988"/>
            <p14:sldId id="1989"/>
            <p14:sldId id="1990"/>
            <p14:sldId id="1991"/>
            <p14:sldId id="1992"/>
            <p14:sldId id="1993"/>
            <p14:sldId id="1994"/>
            <p14:sldId id="1995"/>
            <p14:sldId id="1996"/>
            <p14:sldId id="1997"/>
            <p14:sldId id="1998"/>
            <p14:sldId id="1999"/>
            <p14:sldId id="2000"/>
            <p14:sldId id="2001"/>
            <p14:sldId id="2002"/>
            <p14:sldId id="2003"/>
            <p14:sldId id="2004"/>
            <p14:sldId id="2005"/>
            <p14:sldId id="2006"/>
            <p14:sldId id="2007"/>
            <p14:sldId id="2008"/>
            <p14:sldId id="2009"/>
            <p14:sldId id="2010"/>
            <p14:sldId id="2011"/>
            <p14:sldId id="2012"/>
            <p14:sldId id="2013"/>
            <p14:sldId id="2014"/>
            <p14:sldId id="2015"/>
            <p14:sldId id="2016"/>
            <p14:sldId id="2017"/>
            <p14:sldId id="2018"/>
            <p14:sldId id="2019"/>
            <p14:sldId id="2020"/>
            <p14:sldId id="2021"/>
            <p14:sldId id="2022"/>
            <p14:sldId id="1879"/>
            <p14:sldId id="1883"/>
            <p14:sldId id="1880"/>
            <p14:sldId id="1884"/>
            <p14:sldId id="2023"/>
            <p14:sldId id="1885"/>
            <p14:sldId id="1886"/>
            <p14:sldId id="1887"/>
            <p14:sldId id="1888"/>
            <p14:sldId id="1889"/>
            <p14:sldId id="1890"/>
            <p14:sldId id="1891"/>
            <p14:sldId id="1892"/>
            <p14:sldId id="1893"/>
            <p14:sldId id="1894"/>
            <p14:sldId id="1895"/>
            <p14:sldId id="1896"/>
            <p14:sldId id="1897"/>
            <p14:sldId id="1898"/>
            <p14:sldId id="1899"/>
            <p14:sldId id="1900"/>
            <p14:sldId id="1901"/>
            <p14:sldId id="1902"/>
            <p14:sldId id="1903"/>
            <p14:sldId id="1904"/>
            <p14:sldId id="1905"/>
            <p14:sldId id="1906"/>
            <p14:sldId id="1881"/>
            <p14:sldId id="1907"/>
            <p14:sldId id="1908"/>
            <p14:sldId id="1909"/>
            <p14:sldId id="1910"/>
            <p14:sldId id="1911"/>
            <p14:sldId id="1912"/>
            <p14:sldId id="1913"/>
            <p14:sldId id="1914"/>
            <p14:sldId id="1915"/>
            <p14:sldId id="1916"/>
            <p14:sldId id="1917"/>
            <p14:sldId id="1918"/>
            <p14:sldId id="1919"/>
            <p14:sldId id="1920"/>
            <p14:sldId id="1921"/>
            <p14:sldId id="1922"/>
            <p14:sldId id="1923"/>
            <p14:sldId id="1924"/>
            <p14:sldId id="1925"/>
            <p14:sldId id="1926"/>
            <p14:sldId id="1927"/>
            <p14:sldId id="1928"/>
            <p14:sldId id="1929"/>
            <p14:sldId id="1930"/>
            <p14:sldId id="1931"/>
            <p14:sldId id="1932"/>
            <p14:sldId id="1933"/>
            <p14:sldId id="1934"/>
            <p14:sldId id="1935"/>
            <p14:sldId id="1936"/>
            <p14:sldId id="1937"/>
            <p14:sldId id="1938"/>
            <p14:sldId id="1939"/>
            <p14:sldId id="945"/>
            <p14:sldId id="947"/>
            <p14:sldId id="948"/>
            <p14:sldId id="1344"/>
            <p14:sldId id="951"/>
            <p14:sldId id="1882"/>
            <p14:sldId id="1940"/>
            <p14:sldId id="1941"/>
            <p14:sldId id="1942"/>
            <p14:sldId id="1943"/>
            <p14:sldId id="1944"/>
            <p14:sldId id="1945"/>
            <p14:sldId id="1946"/>
            <p14:sldId id="1947"/>
            <p14:sldId id="1948"/>
            <p14:sldId id="1949"/>
            <p14:sldId id="1951"/>
            <p14:sldId id="1952"/>
            <p14:sldId id="1953"/>
            <p14:sldId id="1954"/>
            <p14:sldId id="1955"/>
            <p14:sldId id="1956"/>
            <p14:sldId id="1957"/>
            <p14:sldId id="1958"/>
            <p14:sldId id="1959"/>
            <p14:sldId id="1960"/>
            <p14:sldId id="1961"/>
            <p14:sldId id="1962"/>
            <p14:sldId id="1963"/>
            <p14:sldId id="1964"/>
            <p14:sldId id="1965"/>
            <p14:sldId id="1966"/>
            <p14:sldId id="1967"/>
            <p14:sldId id="1968"/>
            <p14:sldId id="1969"/>
            <p14:sldId id="1970"/>
            <p14:sldId id="1971"/>
            <p14:sldId id="1972"/>
            <p14:sldId id="1973"/>
            <p14:sldId id="1974"/>
            <p14:sldId id="1532"/>
            <p14:sldId id="1670"/>
            <p14:sldId id="1671"/>
            <p14:sldId id="1672"/>
            <p14:sldId id="1673"/>
            <p14:sldId id="1674"/>
            <p14:sldId id="1675"/>
            <p14:sldId id="1676"/>
            <p14:sldId id="1677"/>
            <p14:sldId id="1950"/>
            <p14:sldId id="1678"/>
            <p14:sldId id="1679"/>
            <p14:sldId id="1680"/>
            <p14:sldId id="1681"/>
            <p14:sldId id="1682"/>
            <p14:sldId id="1683"/>
            <p14:sldId id="1684"/>
            <p14:sldId id="1026"/>
            <p14:sldId id="1027"/>
            <p14:sldId id="802"/>
            <p14:sldId id="1432"/>
            <p14:sldId id="1433"/>
            <p14:sldId id="1434"/>
            <p14:sldId id="1436"/>
            <p14:sldId id="1437"/>
          </p14:sldIdLst>
        </p14:section>
      </p14:sectionLst>
    </p:ext>
    <p:ext uri="{EFAFB233-063F-42B5-8137-9DF3F51BA10A}">
      <p15:sldGuideLst xmlns="" xmlns:p15="http://schemas.microsoft.com/office/powerpoint/2012/main">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Purdie" initials="" lastIdx="2" clrIdx="0"/>
  <p:cmAuthor id="1" name="Joshua Wat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5" autoAdjust="0"/>
    <p:restoredTop sz="92255" autoAdjust="0"/>
  </p:normalViewPr>
  <p:slideViewPr>
    <p:cSldViewPr snapToGrid="0">
      <p:cViewPr>
        <p:scale>
          <a:sx n="70" d="100"/>
          <a:sy n="70" d="100"/>
        </p:scale>
        <p:origin x="-1374" y="-72"/>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2754"/>
    </p:cViewPr>
  </p:sorterViewPr>
  <p:notesViewPr>
    <p:cSldViewPr snapToGrid="0">
      <p:cViewPr>
        <p:scale>
          <a:sx n="100" d="100"/>
          <a:sy n="100" d="100"/>
        </p:scale>
        <p:origin x="-1128"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slide" Target="slides/slide171.xml"/><Relationship Id="rId170" Type="http://schemas.openxmlformats.org/officeDocument/2006/relationships/slide" Target="slides/slide166.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notesMaster" Target="notesMasters/notesMaster1.xml"/><Relationship Id="rId186"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handoutMaster" Target="handoutMasters/handoutMaster1.xml"/><Relationship Id="rId187"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Xilinx </a:t>
            </a:r>
            <a:r>
              <a:rPr lang="en-US" dirty="0" err="1"/>
              <a:t>sstate</a:t>
            </a:r>
            <a:r>
              <a:rPr lang="en-US" dirty="0"/>
              <a:t>-cache</a:t>
            </a:r>
            <a:r>
              <a:rPr lang="en-US" baseline="0" dirty="0"/>
              <a:t> Usage</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Hits (Millions)</c:v>
                </c:pt>
              </c:strCache>
            </c:strRef>
          </c:tx>
          <c:spPr>
            <a:solidFill>
              <a:srgbClr val="C00000"/>
            </a:solidFill>
            <a:ln>
              <a:noFill/>
            </a:ln>
            <a:effectLst/>
          </c:spPr>
          <c:invertIfNegative val="0"/>
          <c:cat>
            <c:strRef>
              <c:f>Sheet1!$A$2:$A$5</c:f>
              <c:strCache>
                <c:ptCount val="4"/>
                <c:pt idx="0">
                  <c:v>July</c:v>
                </c:pt>
                <c:pt idx="1">
                  <c:v>August</c:v>
                </c:pt>
                <c:pt idx="2">
                  <c:v>September</c:v>
                </c:pt>
                <c:pt idx="3">
                  <c:v>October (To-Date)</c:v>
                </c:pt>
              </c:strCache>
            </c:strRef>
          </c:cat>
          <c:val>
            <c:numRef>
              <c:f>Sheet1!$B$2:$B$5</c:f>
              <c:numCache>
                <c:formatCode>General</c:formatCode>
                <c:ptCount val="4"/>
                <c:pt idx="0">
                  <c:v>1.213022</c:v>
                </c:pt>
                <c:pt idx="1">
                  <c:v>1.386695</c:v>
                </c:pt>
                <c:pt idx="2">
                  <c:v>1.1136550000000001</c:v>
                </c:pt>
                <c:pt idx="3">
                  <c:v>0.58035499999999995</c:v>
                </c:pt>
              </c:numCache>
            </c:numRef>
          </c:val>
          <c:extLst xmlns:c16r2="http://schemas.microsoft.com/office/drawing/2015/06/chart">
            <c:ext xmlns:c16="http://schemas.microsoft.com/office/drawing/2014/chart" uri="{C3380CC4-5D6E-409C-BE32-E72D297353CC}">
              <c16:uniqueId val="{00000000-6B83-459C-94DC-5D93D55AAA29}"/>
            </c:ext>
          </c:extLst>
        </c:ser>
        <c:ser>
          <c:idx val="2"/>
          <c:order val="2"/>
          <c:tx>
            <c:strRef>
              <c:f>Sheet1!$D$1</c:f>
              <c:strCache>
                <c:ptCount val="1"/>
                <c:pt idx="0">
                  <c:v>padband</c:v>
                </c:pt>
              </c:strCache>
            </c:strRef>
          </c:tx>
          <c:spPr>
            <a:solidFill>
              <a:schemeClr val="accent3"/>
            </a:solidFill>
            <a:ln>
              <a:noFill/>
            </a:ln>
            <a:effectLst/>
          </c:spPr>
          <c:invertIfNegative val="0"/>
          <c:cat>
            <c:strRef>
              <c:f>Sheet1!$A$2:$A$5</c:f>
              <c:strCache>
                <c:ptCount val="4"/>
                <c:pt idx="0">
                  <c:v>July</c:v>
                </c:pt>
                <c:pt idx="1">
                  <c:v>August</c:v>
                </c:pt>
                <c:pt idx="2">
                  <c:v>September</c:v>
                </c:pt>
                <c:pt idx="3">
                  <c:v>October (To-Date)</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1-6B83-459C-94DC-5D93D55AAA29}"/>
            </c:ext>
          </c:extLst>
        </c:ser>
        <c:dLbls>
          <c:showLegendKey val="0"/>
          <c:showVal val="0"/>
          <c:showCatName val="0"/>
          <c:showSerName val="0"/>
          <c:showPercent val="0"/>
          <c:showBubbleSize val="0"/>
        </c:dLbls>
        <c:gapWidth val="219"/>
        <c:overlap val="-27"/>
        <c:axId val="104542208"/>
        <c:axId val="104543744"/>
      </c:barChart>
      <c:barChart>
        <c:barDir val="col"/>
        <c:grouping val="clustered"/>
        <c:varyColors val="0"/>
        <c:ser>
          <c:idx val="1"/>
          <c:order val="1"/>
          <c:tx>
            <c:strRef>
              <c:f>Sheet1!$C$1</c:f>
              <c:strCache>
                <c:ptCount val="1"/>
                <c:pt idx="0">
                  <c:v>padhit</c:v>
                </c:pt>
              </c:strCache>
            </c:strRef>
          </c:tx>
          <c:spPr>
            <a:solidFill>
              <a:schemeClr val="accent2"/>
            </a:solidFill>
            <a:ln>
              <a:noFill/>
            </a:ln>
            <a:effectLst/>
          </c:spPr>
          <c:invertIfNegative val="0"/>
          <c:cat>
            <c:strRef>
              <c:f>Sheet1!$A$2:$A$5</c:f>
              <c:strCache>
                <c:ptCount val="4"/>
                <c:pt idx="0">
                  <c:v>July</c:v>
                </c:pt>
                <c:pt idx="1">
                  <c:v>August</c:v>
                </c:pt>
                <c:pt idx="2">
                  <c:v>September</c:v>
                </c:pt>
                <c:pt idx="3">
                  <c:v>October (To-Date)</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2-6B83-459C-94DC-5D93D55AAA29}"/>
            </c:ext>
          </c:extLst>
        </c:ser>
        <c:ser>
          <c:idx val="3"/>
          <c:order val="3"/>
          <c:tx>
            <c:strRef>
              <c:f>Sheet1!$E$1</c:f>
              <c:strCache>
                <c:ptCount val="1"/>
                <c:pt idx="0">
                  <c:v>Bandwidth (Terrabytes)</c:v>
                </c:pt>
              </c:strCache>
            </c:strRef>
          </c:tx>
          <c:spPr>
            <a:solidFill>
              <a:srgbClr val="002060"/>
            </a:solidFill>
            <a:ln>
              <a:noFill/>
            </a:ln>
            <a:effectLst/>
          </c:spPr>
          <c:invertIfNegative val="0"/>
          <c:cat>
            <c:strRef>
              <c:f>Sheet1!$A$2:$A$5</c:f>
              <c:strCache>
                <c:ptCount val="4"/>
                <c:pt idx="0">
                  <c:v>July</c:v>
                </c:pt>
                <c:pt idx="1">
                  <c:v>August</c:v>
                </c:pt>
                <c:pt idx="2">
                  <c:v>September</c:v>
                </c:pt>
                <c:pt idx="3">
                  <c:v>October (To-Date)</c:v>
                </c:pt>
              </c:strCache>
            </c:strRef>
          </c:cat>
          <c:val>
            <c:numRef>
              <c:f>Sheet1!$E$2:$E$5</c:f>
              <c:numCache>
                <c:formatCode>General</c:formatCode>
                <c:ptCount val="4"/>
                <c:pt idx="0">
                  <c:v>3.3896899999999999</c:v>
                </c:pt>
                <c:pt idx="1">
                  <c:v>3.5481799999999999</c:v>
                </c:pt>
                <c:pt idx="2">
                  <c:v>3.2838799999999999</c:v>
                </c:pt>
                <c:pt idx="3">
                  <c:v>1.47102</c:v>
                </c:pt>
              </c:numCache>
            </c:numRef>
          </c:val>
          <c:extLst xmlns:c16r2="http://schemas.microsoft.com/office/drawing/2015/06/chart">
            <c:ext xmlns:c16="http://schemas.microsoft.com/office/drawing/2014/chart" uri="{C3380CC4-5D6E-409C-BE32-E72D297353CC}">
              <c16:uniqueId val="{00000003-6B83-459C-94DC-5D93D55AAA29}"/>
            </c:ext>
          </c:extLst>
        </c:ser>
        <c:dLbls>
          <c:showLegendKey val="0"/>
          <c:showVal val="0"/>
          <c:showCatName val="0"/>
          <c:showSerName val="0"/>
          <c:showPercent val="0"/>
          <c:showBubbleSize val="0"/>
        </c:dLbls>
        <c:gapWidth val="219"/>
        <c:overlap val="-27"/>
        <c:axId val="104551168"/>
        <c:axId val="104545280"/>
      </c:barChart>
      <c:catAx>
        <c:axId val="10454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43744"/>
        <c:crosses val="autoZero"/>
        <c:auto val="1"/>
        <c:lblAlgn val="ctr"/>
        <c:lblOffset val="100"/>
        <c:noMultiLvlLbl val="0"/>
      </c:catAx>
      <c:valAx>
        <c:axId val="104543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42208"/>
        <c:crosses val="autoZero"/>
        <c:crossBetween val="between"/>
      </c:valAx>
      <c:valAx>
        <c:axId val="10454528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51168"/>
        <c:crosses val="max"/>
        <c:crossBetween val="between"/>
      </c:valAx>
      <c:catAx>
        <c:axId val="104551168"/>
        <c:scaling>
          <c:orientation val="minMax"/>
        </c:scaling>
        <c:delete val="1"/>
        <c:axPos val="b"/>
        <c:numFmt formatCode="General" sourceLinked="1"/>
        <c:majorTickMark val="out"/>
        <c:minorTickMark val="none"/>
        <c:tickLblPos val="nextTo"/>
        <c:crossAx val="104545280"/>
        <c:crosses val="autoZero"/>
        <c:auto val="1"/>
        <c:lblAlgn val="ctr"/>
        <c:lblOffset val="100"/>
        <c:noMultiLvlLbl val="0"/>
      </c:catAx>
      <c:spPr>
        <a:noFill/>
        <a:ln>
          <a:noFill/>
        </a:ln>
        <a:effectLst/>
      </c:spPr>
    </c:plotArea>
    <c:legend>
      <c:legendPos val="b"/>
      <c:legendEntry>
        <c:idx val="1"/>
        <c:delete val="1"/>
      </c:legendEntry>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Sheet1!$B$20</c:f>
              <c:strCache>
                <c:ptCount val="1"/>
                <c:pt idx="0">
                  <c:v>Time (Min)</c:v>
                </c:pt>
              </c:strCache>
            </c:strRef>
          </c:tx>
          <c:spPr>
            <a:solidFill>
              <a:srgbClr val="C00000"/>
            </a:solidFill>
            <a:ln>
              <a:noFill/>
            </a:ln>
            <a:effectLst/>
          </c:spPr>
          <c:invertIfNegative val="0"/>
          <c:cat>
            <c:strRef>
              <c:f>Sheet1!$A$21:$A$22</c:f>
              <c:strCache>
                <c:ptCount val="2"/>
                <c:pt idx="0">
                  <c:v>sstate-cache</c:v>
                </c:pt>
                <c:pt idx="1">
                  <c:v>w/o sstate-cache</c:v>
                </c:pt>
              </c:strCache>
            </c:strRef>
          </c:cat>
          <c:val>
            <c:numRef>
              <c:f>Sheet1!$B$21:$B$22</c:f>
              <c:numCache>
                <c:formatCode>General</c:formatCode>
                <c:ptCount val="2"/>
                <c:pt idx="0">
                  <c:v>2</c:v>
                </c:pt>
                <c:pt idx="1">
                  <c:v>20</c:v>
                </c:pt>
              </c:numCache>
            </c:numRef>
          </c:val>
          <c:extLst xmlns:c16r2="http://schemas.microsoft.com/office/drawing/2015/06/chart">
            <c:ext xmlns:c16="http://schemas.microsoft.com/office/drawing/2014/chart" uri="{C3380CC4-5D6E-409C-BE32-E72D297353CC}">
              <c16:uniqueId val="{00000000-AB3D-48AE-8D48-D237C2B7682D}"/>
            </c:ext>
          </c:extLst>
        </c:ser>
        <c:ser>
          <c:idx val="2"/>
          <c:order val="2"/>
          <c:tx>
            <c:strRef>
              <c:f>Sheet1!$D$20</c:f>
              <c:strCache>
                <c:ptCount val="1"/>
                <c:pt idx="0">
                  <c:v>padband</c:v>
                </c:pt>
              </c:strCache>
            </c:strRef>
          </c:tx>
          <c:spPr>
            <a:solidFill>
              <a:schemeClr val="accent3"/>
            </a:solidFill>
            <a:ln>
              <a:noFill/>
            </a:ln>
            <a:effectLst/>
          </c:spPr>
          <c:invertIfNegative val="0"/>
          <c:cat>
            <c:strRef>
              <c:f>Sheet1!$A$21:$A$22</c:f>
              <c:strCache>
                <c:ptCount val="2"/>
                <c:pt idx="0">
                  <c:v>sstate-cache</c:v>
                </c:pt>
                <c:pt idx="1">
                  <c:v>w/o sstate-cache</c:v>
                </c:pt>
              </c:strCache>
            </c:strRef>
          </c:cat>
          <c:val>
            <c:numRef>
              <c:f>Sheet1!$D$21:$D$22</c:f>
              <c:numCache>
                <c:formatCode>General</c:formatCode>
                <c:ptCount val="2"/>
              </c:numCache>
            </c:numRef>
          </c:val>
          <c:extLst xmlns:c16r2="http://schemas.microsoft.com/office/drawing/2015/06/chart">
            <c:ext xmlns:c16="http://schemas.microsoft.com/office/drawing/2014/chart" uri="{C3380CC4-5D6E-409C-BE32-E72D297353CC}">
              <c16:uniqueId val="{00000001-AB3D-48AE-8D48-D237C2B7682D}"/>
            </c:ext>
          </c:extLst>
        </c:ser>
        <c:dLbls>
          <c:showLegendKey val="0"/>
          <c:showVal val="0"/>
          <c:showCatName val="0"/>
          <c:showSerName val="0"/>
          <c:showPercent val="0"/>
          <c:showBubbleSize val="0"/>
        </c:dLbls>
        <c:gapWidth val="219"/>
        <c:overlap val="-27"/>
        <c:axId val="91566848"/>
        <c:axId val="91568384"/>
      </c:barChart>
      <c:barChart>
        <c:barDir val="col"/>
        <c:grouping val="clustered"/>
        <c:varyColors val="0"/>
        <c:ser>
          <c:idx val="1"/>
          <c:order val="1"/>
          <c:tx>
            <c:strRef>
              <c:f>Sheet1!$C$20</c:f>
              <c:strCache>
                <c:ptCount val="1"/>
                <c:pt idx="0">
                  <c:v>padhit</c:v>
                </c:pt>
              </c:strCache>
            </c:strRef>
          </c:tx>
          <c:spPr>
            <a:solidFill>
              <a:schemeClr val="accent2"/>
            </a:solidFill>
            <a:ln>
              <a:noFill/>
            </a:ln>
            <a:effectLst/>
          </c:spPr>
          <c:invertIfNegative val="0"/>
          <c:cat>
            <c:strRef>
              <c:f>Sheet1!$A$21:$A$22</c:f>
              <c:strCache>
                <c:ptCount val="2"/>
                <c:pt idx="0">
                  <c:v>sstate-cache</c:v>
                </c:pt>
                <c:pt idx="1">
                  <c:v>w/o sstate-cache</c:v>
                </c:pt>
              </c:strCache>
            </c:strRef>
          </c:cat>
          <c:val>
            <c:numRef>
              <c:f>Sheet1!$C$21:$C$22</c:f>
              <c:numCache>
                <c:formatCode>General</c:formatCode>
                <c:ptCount val="2"/>
              </c:numCache>
            </c:numRef>
          </c:val>
          <c:extLst xmlns:c16r2="http://schemas.microsoft.com/office/drawing/2015/06/chart">
            <c:ext xmlns:c16="http://schemas.microsoft.com/office/drawing/2014/chart" uri="{C3380CC4-5D6E-409C-BE32-E72D297353CC}">
              <c16:uniqueId val="{00000002-AB3D-48AE-8D48-D237C2B7682D}"/>
            </c:ext>
          </c:extLst>
        </c:ser>
        <c:ser>
          <c:idx val="3"/>
          <c:order val="3"/>
          <c:tx>
            <c:strRef>
              <c:f>Sheet1!$E$20</c:f>
              <c:strCache>
                <c:ptCount val="1"/>
                <c:pt idx="0">
                  <c:v>Size (Gigabytes)</c:v>
                </c:pt>
              </c:strCache>
            </c:strRef>
          </c:tx>
          <c:spPr>
            <a:solidFill>
              <a:srgbClr val="002060"/>
            </a:solidFill>
            <a:ln>
              <a:noFill/>
            </a:ln>
            <a:effectLst/>
          </c:spPr>
          <c:invertIfNegative val="0"/>
          <c:cat>
            <c:strRef>
              <c:f>Sheet1!$A$21:$A$22</c:f>
              <c:strCache>
                <c:ptCount val="2"/>
                <c:pt idx="0">
                  <c:v>sstate-cache</c:v>
                </c:pt>
                <c:pt idx="1">
                  <c:v>w/o sstate-cache</c:v>
                </c:pt>
              </c:strCache>
            </c:strRef>
          </c:cat>
          <c:val>
            <c:numRef>
              <c:f>Sheet1!$E$21:$E$22</c:f>
              <c:numCache>
                <c:formatCode>General</c:formatCode>
                <c:ptCount val="2"/>
                <c:pt idx="0">
                  <c:v>1.4</c:v>
                </c:pt>
                <c:pt idx="1">
                  <c:v>1</c:v>
                </c:pt>
              </c:numCache>
            </c:numRef>
          </c:val>
          <c:extLst xmlns:c16r2="http://schemas.microsoft.com/office/drawing/2015/06/chart">
            <c:ext xmlns:c16="http://schemas.microsoft.com/office/drawing/2014/chart" uri="{C3380CC4-5D6E-409C-BE32-E72D297353CC}">
              <c16:uniqueId val="{00000003-AB3D-48AE-8D48-D237C2B7682D}"/>
            </c:ext>
          </c:extLst>
        </c:ser>
        <c:dLbls>
          <c:showLegendKey val="0"/>
          <c:showVal val="0"/>
          <c:showCatName val="0"/>
          <c:showSerName val="0"/>
          <c:showPercent val="0"/>
          <c:showBubbleSize val="0"/>
        </c:dLbls>
        <c:gapWidth val="219"/>
        <c:overlap val="-27"/>
        <c:axId val="91575808"/>
        <c:axId val="91574272"/>
      </c:barChart>
      <c:catAx>
        <c:axId val="9156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1568384"/>
        <c:crosses val="autoZero"/>
        <c:auto val="1"/>
        <c:lblAlgn val="ctr"/>
        <c:lblOffset val="100"/>
        <c:noMultiLvlLbl val="0"/>
      </c:catAx>
      <c:valAx>
        <c:axId val="91568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566848"/>
        <c:crosses val="autoZero"/>
        <c:crossBetween val="between"/>
      </c:valAx>
      <c:valAx>
        <c:axId val="9157427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575808"/>
        <c:crosses val="max"/>
        <c:crossBetween val="between"/>
      </c:valAx>
      <c:catAx>
        <c:axId val="91575808"/>
        <c:scaling>
          <c:orientation val="minMax"/>
        </c:scaling>
        <c:delete val="1"/>
        <c:axPos val="b"/>
        <c:numFmt formatCode="General" sourceLinked="1"/>
        <c:majorTickMark val="out"/>
        <c:minorTickMark val="none"/>
        <c:tickLblPos val="nextTo"/>
        <c:crossAx val="91574272"/>
        <c:crosses val="autoZero"/>
        <c:auto val="1"/>
        <c:lblAlgn val="ctr"/>
        <c:lblOffset val="100"/>
        <c:noMultiLvlLbl val="0"/>
      </c:catAx>
      <c:spPr>
        <a:noFill/>
        <a:ln>
          <a:noFill/>
        </a:ln>
        <a:effectLst/>
      </c:spPr>
    </c:plotArea>
    <c:legend>
      <c:legendPos val="b"/>
      <c:legendEntry>
        <c:idx val="1"/>
        <c:delete val="1"/>
      </c:legendEntry>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10/30/2019</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10/30/2019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a:t>
            </a:fld>
            <a:endParaRPr lang="en-US" dirty="0"/>
          </a:p>
        </p:txBody>
      </p:sp>
    </p:spTree>
    <p:extLst>
      <p:ext uri="{BB962C8B-B14F-4D97-AF65-F5344CB8AC3E}">
        <p14:creationId xmlns:p14="http://schemas.microsoft.com/office/powerpoint/2010/main" val="74307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DDE25653-F15D-474B-B92D-2692B4158A49}" type="slidenum">
              <a:rPr lang="en-US" altLang="en-US"/>
              <a:pPr/>
              <a:t>12</a:t>
            </a:fld>
            <a:endParaRPr lang="en-US" altLang="en-US"/>
          </a:p>
        </p:txBody>
      </p:sp>
      <p:sp>
        <p:nvSpPr>
          <p:cNvPr id="66561" name="Text Box 1"/>
          <p:cNvSpPr txBox="1">
            <a:spLocks noGrp="1" noChangeArrowheads="1"/>
          </p:cNvSpPr>
          <p:nvPr>
            <p:ph type="body"/>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Buildbot installation has:</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 one or more masters </a:t>
            </a: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 a collection of workers.</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The masters monitor source-code repositories for changes, coordinate the activities of the workers, and report results to users and developers.</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 Workers run on a variety of operating systems. </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You configure Buildbot by providing a Python configuration script to the master.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959B8D7D-B9B2-45BF-ADE5-24E1193C697E}" type="slidenum">
              <a:rPr lang="en-US" altLang="en-US"/>
              <a:pPr/>
              <a:t>13</a:t>
            </a:fld>
            <a:endParaRPr lang="en-US" altLang="en-US"/>
          </a:p>
        </p:txBody>
      </p:sp>
      <p:sp>
        <p:nvSpPr>
          <p:cNvPr id="67585" name="Text Box 1"/>
          <p:cNvSpPr txBox="1">
            <a:spLocks noGrp="1" noChangeArrowheads="1"/>
          </p:cNvSpPr>
          <p:nvPr>
            <p:ph type="body"/>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Buildbot installation has:</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 one or more masters </a:t>
            </a: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 a collection of workers.</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The masters monitor source-code repositories for changes, coordinate the activities of the workers, and report results to users and developers.</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 Workers run on a variety of operating systems. </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You configure Buildbot by providing a Python configuration script to the master.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411A4D59-5E94-4902-912C-B966D344778D}" type="slidenum">
              <a:rPr lang="en-US" altLang="en-US"/>
              <a:pPr/>
              <a:t>14</a:t>
            </a:fld>
            <a:endParaRPr lang="en-US" altLang="en-US"/>
          </a:p>
        </p:txBody>
      </p:sp>
      <p:sp>
        <p:nvSpPr>
          <p:cNvPr id="68609" name="Text Box 1"/>
          <p:cNvSpPr txBox="1">
            <a:spLocks noGrp="1" noChangeArrowheads="1"/>
          </p:cNvSpPr>
          <p:nvPr>
            <p:ph type="body"/>
          </p:nvPr>
        </p:nvSpPr>
        <p:spPr bwMode="auto">
          <a:xfrm>
            <a:off x="685512" y="4343231"/>
            <a:ext cx="5485536" cy="41667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The workers are typically run on a variety of separate machines, at least one per platform of interest.</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 These machines connect to the buildmaster over a TCP connection to a publicly-visible port. </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As a result, the workers can live behind a NAT box or similar firewalls, as long as they can get to buildmaster. </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The TCP connections are initiated by the worker and accepted by the buildmaster, but commands and results travel both ways within this connection. </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The buildmaster is always in charge, so all commands travel exclusively from the buildmaster to the worker.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09C06038-C166-4F6A-9A01-A0330E9FE5CD}" type="slidenum">
              <a:rPr lang="en-US" altLang="en-US"/>
              <a:pPr/>
              <a:t>15</a:t>
            </a:fld>
            <a:endParaRPr lang="en-US" altLang="en-US"/>
          </a:p>
        </p:txBody>
      </p:sp>
      <p:sp>
        <p:nvSpPr>
          <p:cNvPr id="69633" name="Text Box 1"/>
          <p:cNvSpPr txBox="1">
            <a:spLocks noGrp="1" noChangeArrowheads="1"/>
          </p:cNvSpPr>
          <p:nvPr>
            <p:ph type="body"/>
          </p:nvPr>
        </p:nvSpPr>
        <p:spPr bwMode="auto">
          <a:xfrm>
            <a:off x="685512" y="4343231"/>
            <a:ext cx="5485536" cy="41667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The workers are typically run on a variety of separate machines, at least one per platform of interest.</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 These machines connect to the buildmaster over a TCP connection to a publicly-visible port. </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As a result, the workers can live behind a NAT box or similar firewalls, as long as they can get to buildmaster. </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The TCP connections are initiated by the worker and accepted by the buildmaster, but commands and results travel both ways within this connection. </a:t>
            </a:r>
          </a:p>
          <a:p>
            <a:pPr marL="189280" indent="-187888" eaLnBrk="1">
              <a:spcBef>
                <a:spcPct val="0"/>
              </a:spcBef>
              <a:tabLst>
                <a:tab pos="634643" algn="l"/>
                <a:tab pos="1269286" algn="l"/>
                <a:tab pos="1903929" algn="l"/>
                <a:tab pos="2538573" algn="l"/>
                <a:tab pos="3173216" algn="l"/>
                <a:tab pos="3807859" algn="l"/>
                <a:tab pos="4442502" algn="l"/>
                <a:tab pos="5077145" algn="l"/>
              </a:tabLst>
            </a:pPr>
            <a:endParaRPr lang="en-US" altLang="en-US" sz="1800">
              <a:latin typeface="Arial" charset="0"/>
              <a:ea typeface="Microsoft YaHei" charset="-122"/>
            </a:endParaRPr>
          </a:p>
          <a:p>
            <a:pPr marL="189280" indent="-187888" eaLnBrk="1">
              <a:spcBef>
                <a:spcPct val="0"/>
              </a:spcBef>
              <a:tabLst>
                <a:tab pos="634643" algn="l"/>
                <a:tab pos="1269286" algn="l"/>
                <a:tab pos="1903929" algn="l"/>
                <a:tab pos="2538573" algn="l"/>
                <a:tab pos="3173216" algn="l"/>
                <a:tab pos="3807859" algn="l"/>
                <a:tab pos="4442502" algn="l"/>
                <a:tab pos="5077145" algn="l"/>
              </a:tabLst>
            </a:pPr>
            <a:r>
              <a:rPr lang="en-US" altLang="en-US" sz="1800">
                <a:latin typeface="Arial" charset="0"/>
                <a:ea typeface="Microsoft YaHei" charset="-122"/>
              </a:rPr>
              <a:t>The buildmaster is always in charge, so all commands travel exclusively from the buildmaster to the worker.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C69B2D36-6775-40A5-A006-EFD139DB5BF3}" type="slidenum">
              <a:rPr lang="en-US" altLang="en-US"/>
              <a:pPr/>
              <a:t>16</a:t>
            </a:fld>
            <a:endParaRPr lang="en-US" altLang="en-US"/>
          </a:p>
        </p:txBody>
      </p:sp>
      <p:sp>
        <p:nvSpPr>
          <p:cNvPr id="70657"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3803D92D-6B74-43B0-8EFF-D2FFDD4A892B}" type="slidenum">
              <a:rPr lang="en-US" altLang="en-US" sz="1100">
                <a:latin typeface="+mn-lt" charset="0"/>
              </a:rPr>
              <a:pPr algn="r">
                <a:lnSpc>
                  <a:spcPct val="100000"/>
                </a:lnSpc>
              </a:pPr>
              <a:t>16</a:t>
            </a:fld>
            <a:endParaRPr lang="en-US" altLang="en-US" sz="1100">
              <a:latin typeface="+mn-lt"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9B77AD-E928-47BA-B7D9-0B22A9680000}" type="slidenum">
              <a:rPr lang="en-US" altLang="en-US"/>
              <a:pPr/>
              <a:t>17</a:t>
            </a:fld>
            <a:endParaRPr lang="en-US" altLang="en-US"/>
          </a:p>
        </p:txBody>
      </p:sp>
      <p:sp>
        <p:nvSpPr>
          <p:cNvPr id="7168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5D0E683-4366-4ADE-89F4-09F2A78F3210}" type="slidenum">
              <a:rPr lang="en-US" altLang="en-US"/>
              <a:pPr/>
              <a:t>18</a:t>
            </a:fld>
            <a:endParaRPr lang="en-US" altLang="en-US"/>
          </a:p>
        </p:txBody>
      </p:sp>
      <p:sp>
        <p:nvSpPr>
          <p:cNvPr id="72705"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2642E66-F76C-4003-B6A9-7C9A65AAAC6D}" type="slidenum">
              <a:rPr lang="en-US" altLang="en-US"/>
              <a:pPr/>
              <a:t>19</a:t>
            </a:fld>
            <a:endParaRPr lang="en-US" altLang="en-US"/>
          </a:p>
        </p:txBody>
      </p:sp>
      <p:sp>
        <p:nvSpPr>
          <p:cNvPr id="73729"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E4D1CDF-A210-4480-9B69-49DD850091B9}" type="slidenum">
              <a:rPr lang="en-US" altLang="en-US"/>
              <a:pPr/>
              <a:t>20</a:t>
            </a:fld>
            <a:endParaRPr lang="en-US" altLang="en-US"/>
          </a:p>
        </p:txBody>
      </p:sp>
      <p:sp>
        <p:nvSpPr>
          <p:cNvPr id="74753"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090162-FCE4-4F92-BAA5-3049B2DCCDC1}" type="slidenum">
              <a:rPr lang="en-US" altLang="en-US"/>
              <a:pPr/>
              <a:t>21</a:t>
            </a:fld>
            <a:endParaRPr lang="en-US" altLang="en-US"/>
          </a:p>
        </p:txBody>
      </p:sp>
      <p:sp>
        <p:nvSpPr>
          <p:cNvPr id="75777"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023BEC2-66DC-4FC3-A4C1-AC1AD1AA627C}" type="slidenum">
              <a:rPr lang="en-US" altLang="en-US"/>
              <a:pPr/>
              <a:t>4</a:t>
            </a:fld>
            <a:endParaRPr lang="en-US" altLang="en-US"/>
          </a:p>
        </p:txBody>
      </p:sp>
      <p:sp>
        <p:nvSpPr>
          <p:cNvPr id="58369"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6F51811-8242-4EE3-B4C7-46DE5CC28C85}" type="slidenum">
              <a:rPr lang="en-US" altLang="en-US"/>
              <a:pPr/>
              <a:t>22</a:t>
            </a:fld>
            <a:endParaRPr lang="en-US" altLang="en-US"/>
          </a:p>
        </p:txBody>
      </p:sp>
      <p:sp>
        <p:nvSpPr>
          <p:cNvPr id="76801"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060B3C-4A5E-4B14-94B4-31C1CD3DC1FD}" type="slidenum">
              <a:rPr lang="en-US" altLang="en-US"/>
              <a:pPr/>
              <a:t>23</a:t>
            </a:fld>
            <a:endParaRPr lang="en-US" altLang="en-US"/>
          </a:p>
        </p:txBody>
      </p:sp>
      <p:sp>
        <p:nvSpPr>
          <p:cNvPr id="77825"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41F57D7-883F-4B6A-B16E-D63AFF9E9CF6}" type="slidenum">
              <a:rPr lang="en-US" altLang="en-US"/>
              <a:pPr/>
              <a:t>24</a:t>
            </a:fld>
            <a:endParaRPr lang="en-US" altLang="en-US"/>
          </a:p>
        </p:txBody>
      </p:sp>
      <p:sp>
        <p:nvSpPr>
          <p:cNvPr id="78849"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DCDA007-025F-4AFC-BD65-B7C48D1FD4DA}" type="slidenum">
              <a:rPr lang="en-US" altLang="en-US"/>
              <a:pPr/>
              <a:t>25</a:t>
            </a:fld>
            <a:endParaRPr lang="en-US" altLang="en-US"/>
          </a:p>
        </p:txBody>
      </p:sp>
      <p:sp>
        <p:nvSpPr>
          <p:cNvPr id="79873"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B06213-2170-4350-B7F7-199137DB1232}" type="slidenum">
              <a:rPr lang="en-US" altLang="en-US"/>
              <a:pPr/>
              <a:t>26</a:t>
            </a:fld>
            <a:endParaRPr lang="en-US" altLang="en-US"/>
          </a:p>
        </p:txBody>
      </p:sp>
      <p:sp>
        <p:nvSpPr>
          <p:cNvPr id="80897"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ADCC33D-02D1-457D-BD3D-39842E5B8A8F}" type="slidenum">
              <a:rPr lang="en-US" altLang="en-US"/>
              <a:pPr/>
              <a:t>27</a:t>
            </a:fld>
            <a:endParaRPr lang="en-US" altLang="en-US"/>
          </a:p>
        </p:txBody>
      </p:sp>
      <p:sp>
        <p:nvSpPr>
          <p:cNvPr id="81921"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ECBAB80-F7A0-44A0-82FB-E9D6E8280386}" type="slidenum">
              <a:rPr lang="en-US" altLang="en-US"/>
              <a:pPr/>
              <a:t>28</a:t>
            </a:fld>
            <a:endParaRPr lang="en-US" altLang="en-US"/>
          </a:p>
        </p:txBody>
      </p:sp>
      <p:sp>
        <p:nvSpPr>
          <p:cNvPr id="82945"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5E5609D3-40C9-49B8-BCF6-16931DADA8D7}" type="slidenum">
              <a:rPr lang="en-US" altLang="en-US"/>
              <a:pPr/>
              <a:t>29</a:t>
            </a:fld>
            <a:endParaRPr lang="en-US" altLang="en-US"/>
          </a:p>
        </p:txBody>
      </p:sp>
      <p:sp>
        <p:nvSpPr>
          <p:cNvPr id="83969"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A1793E89-3B40-4E5E-8258-4C4B2432BDB1}" type="slidenum">
              <a:rPr lang="en-US" altLang="en-US" sz="1100">
                <a:latin typeface="+mn-lt" charset="0"/>
              </a:rPr>
              <a:pPr algn="r">
                <a:lnSpc>
                  <a:spcPct val="100000"/>
                </a:lnSpc>
              </a:pPr>
              <a:t>29</a:t>
            </a:fld>
            <a:endParaRPr lang="en-US" altLang="en-US" sz="1100">
              <a:latin typeface="+mn-lt"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0E490AF-C323-4512-8661-BEC0A065C650}" type="slidenum">
              <a:rPr lang="en-US" altLang="en-US"/>
              <a:pPr/>
              <a:t>30</a:t>
            </a:fld>
            <a:endParaRPr lang="en-US" altLang="en-US"/>
          </a:p>
        </p:txBody>
      </p:sp>
      <p:sp>
        <p:nvSpPr>
          <p:cNvPr id="849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1B219E48-F24B-486C-B3EF-B1FC4E507393}" type="slidenum">
              <a:rPr lang="en-US" altLang="en-US"/>
              <a:pPr/>
              <a:t>31</a:t>
            </a:fld>
            <a:endParaRPr lang="en-US" altLang="en-US"/>
          </a:p>
        </p:txBody>
      </p:sp>
      <p:sp>
        <p:nvSpPr>
          <p:cNvPr id="86017"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620EF920-E865-44DF-B05C-ED18C2734023}" type="slidenum">
              <a:rPr lang="en-US" altLang="en-US" sz="1100">
                <a:latin typeface="+mn-lt" charset="0"/>
              </a:rPr>
              <a:pPr algn="r">
                <a:lnSpc>
                  <a:spcPct val="100000"/>
                </a:lnSpc>
              </a:pPr>
              <a:t>31</a:t>
            </a:fld>
            <a:endParaRPr lang="en-US" altLang="en-US" sz="1100">
              <a:latin typeface="+mn-lt"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4D2BD1F-0D97-450A-B6BC-FA646F1A5864}" type="slidenum">
              <a:rPr lang="en-US" altLang="en-US"/>
              <a:pPr/>
              <a:t>5</a:t>
            </a:fld>
            <a:endParaRPr lang="en-US" altLang="en-US"/>
          </a:p>
        </p:txBody>
      </p:sp>
      <p:sp>
        <p:nvSpPr>
          <p:cNvPr id="59393"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58D6C7A9-B949-42E2-84EF-450D1CDADB46}" type="slidenum">
              <a:rPr lang="en-US" altLang="en-US"/>
              <a:pPr/>
              <a:t>32</a:t>
            </a:fld>
            <a:endParaRPr lang="en-US" altLang="en-US"/>
          </a:p>
        </p:txBody>
      </p:sp>
      <p:sp>
        <p:nvSpPr>
          <p:cNvPr id="87041"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8B766585-3436-44A3-B184-0808477B39BD}" type="slidenum">
              <a:rPr lang="en-US" altLang="en-US" sz="1100">
                <a:latin typeface="+mn-lt" charset="0"/>
              </a:rPr>
              <a:pPr algn="r">
                <a:lnSpc>
                  <a:spcPct val="100000"/>
                </a:lnSpc>
              </a:pPr>
              <a:t>32</a:t>
            </a:fld>
            <a:endParaRPr lang="en-US" altLang="en-US" sz="1100">
              <a:latin typeface="+mn-lt"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B65C0F13-174B-4B83-AA05-4396EB9DCB88}" type="slidenum">
              <a:rPr lang="en-US" altLang="en-US"/>
              <a:pPr/>
              <a:t>33</a:t>
            </a:fld>
            <a:endParaRPr lang="en-US" altLang="en-US"/>
          </a:p>
        </p:txBody>
      </p:sp>
      <p:sp>
        <p:nvSpPr>
          <p:cNvPr id="88065"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6E519102-FCFE-4695-B787-6E6953833385}" type="slidenum">
              <a:rPr lang="en-US" altLang="en-US" sz="1100">
                <a:latin typeface="+mn-lt" charset="0"/>
              </a:rPr>
              <a:pPr algn="r">
                <a:lnSpc>
                  <a:spcPct val="100000"/>
                </a:lnSpc>
              </a:pPr>
              <a:t>33</a:t>
            </a:fld>
            <a:endParaRPr lang="en-US" altLang="en-US" sz="1100">
              <a:latin typeface="+mn-lt"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9E7E573D-654B-438F-AEA4-12B3BCF45E23}" type="slidenum">
              <a:rPr lang="en-US" altLang="en-US"/>
              <a:pPr/>
              <a:t>34</a:t>
            </a:fld>
            <a:endParaRPr lang="en-US" altLang="en-US"/>
          </a:p>
        </p:txBody>
      </p:sp>
      <p:sp>
        <p:nvSpPr>
          <p:cNvPr id="89089"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B21A7CF1-D63F-4D66-8B14-C4C6E549AD9C}" type="slidenum">
              <a:rPr lang="en-US" altLang="en-US" sz="1100">
                <a:latin typeface="+mn-lt" charset="0"/>
              </a:rPr>
              <a:pPr algn="r">
                <a:lnSpc>
                  <a:spcPct val="100000"/>
                </a:lnSpc>
              </a:pPr>
              <a:t>34</a:t>
            </a:fld>
            <a:endParaRPr lang="en-US" altLang="en-US" sz="1100">
              <a:latin typeface="+mn-lt"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6C927CF2-8BB1-425F-9498-2B1F4637E99C}" type="slidenum">
              <a:rPr lang="en-US" altLang="en-US"/>
              <a:pPr/>
              <a:t>35</a:t>
            </a:fld>
            <a:endParaRPr lang="en-US" altLang="en-US"/>
          </a:p>
        </p:txBody>
      </p:sp>
      <p:sp>
        <p:nvSpPr>
          <p:cNvPr id="90113"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6F757783-C42B-4EAD-A72F-6B911FD42EEC}" type="slidenum">
              <a:rPr lang="en-US" altLang="en-US" sz="1100">
                <a:latin typeface="+mn-lt" charset="0"/>
              </a:rPr>
              <a:pPr algn="r">
                <a:lnSpc>
                  <a:spcPct val="100000"/>
                </a:lnSpc>
              </a:pPr>
              <a:t>35</a:t>
            </a:fld>
            <a:endParaRPr lang="en-US" altLang="en-US" sz="1100">
              <a:latin typeface="+mn-lt"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BD2AA5A8-A683-49AE-9FEF-73A446DF611B}" type="slidenum">
              <a:rPr lang="en-US" altLang="en-US"/>
              <a:pPr/>
              <a:t>36</a:t>
            </a:fld>
            <a:endParaRPr lang="en-US" altLang="en-US"/>
          </a:p>
        </p:txBody>
      </p:sp>
      <p:sp>
        <p:nvSpPr>
          <p:cNvPr id="91137"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362768E8-F4F1-415F-B1EA-E7376F281672}" type="slidenum">
              <a:rPr lang="en-US" altLang="en-US" sz="1100">
                <a:latin typeface="+mn-lt" charset="0"/>
              </a:rPr>
              <a:pPr algn="r">
                <a:lnSpc>
                  <a:spcPct val="100000"/>
                </a:lnSpc>
              </a:pPr>
              <a:t>36</a:t>
            </a:fld>
            <a:endParaRPr lang="en-US" altLang="en-US" sz="1100">
              <a:latin typeface="+mn-lt"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7F0BE769-EEB5-4145-91EE-F743DFBE9179}" type="slidenum">
              <a:rPr lang="en-US" altLang="en-US"/>
              <a:pPr/>
              <a:t>37</a:t>
            </a:fld>
            <a:endParaRPr lang="en-US" altLang="en-US"/>
          </a:p>
        </p:txBody>
      </p:sp>
      <p:sp>
        <p:nvSpPr>
          <p:cNvPr id="92161"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3F9F8786-0FA6-4853-A32C-C0BC4482D246}" type="slidenum">
              <a:rPr lang="en-US" altLang="en-US" sz="1100">
                <a:latin typeface="+mn-lt" charset="0"/>
              </a:rPr>
              <a:pPr algn="r">
                <a:lnSpc>
                  <a:spcPct val="100000"/>
                </a:lnSpc>
              </a:pPr>
              <a:t>37</a:t>
            </a:fld>
            <a:endParaRPr lang="en-US" altLang="en-US" sz="1100">
              <a:latin typeface="+mn-lt"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AB176ADC-57EE-4AE7-84B4-FD06EF76FAF1}" type="slidenum">
              <a:rPr lang="en-US" altLang="en-US"/>
              <a:pPr/>
              <a:t>38</a:t>
            </a:fld>
            <a:endParaRPr lang="en-US" altLang="en-US"/>
          </a:p>
        </p:txBody>
      </p:sp>
      <p:sp>
        <p:nvSpPr>
          <p:cNvPr id="93185"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777F3049-8B53-4096-BFA8-03CB7E2428E6}" type="slidenum">
              <a:rPr lang="en-US" altLang="en-US" sz="1100">
                <a:latin typeface="+mn-lt" charset="0"/>
              </a:rPr>
              <a:pPr algn="r">
                <a:lnSpc>
                  <a:spcPct val="100000"/>
                </a:lnSpc>
              </a:pPr>
              <a:t>38</a:t>
            </a:fld>
            <a:endParaRPr lang="en-US" altLang="en-US" sz="1100">
              <a:latin typeface="+mn-lt"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416812B9-32C9-4D9F-BDD5-9683EB562628}" type="slidenum">
              <a:rPr lang="en-US" altLang="en-US"/>
              <a:pPr/>
              <a:t>39</a:t>
            </a:fld>
            <a:endParaRPr lang="en-US" altLang="en-US"/>
          </a:p>
        </p:txBody>
      </p:sp>
      <p:sp>
        <p:nvSpPr>
          <p:cNvPr id="94209"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F3D17E00-EE0E-4F73-9EDC-56E72426B22F}" type="slidenum">
              <a:rPr lang="en-US" altLang="en-US" sz="1100">
                <a:latin typeface="+mn-lt" charset="0"/>
              </a:rPr>
              <a:pPr algn="r">
                <a:lnSpc>
                  <a:spcPct val="100000"/>
                </a:lnSpc>
              </a:pPr>
              <a:t>39</a:t>
            </a:fld>
            <a:endParaRPr lang="en-US" altLang="en-US" sz="1100">
              <a:latin typeface="+mn-lt"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DA022D51-E9BF-40CD-A84D-FB276A9747B4}" type="slidenum">
              <a:rPr lang="en-US" altLang="en-US"/>
              <a:pPr/>
              <a:t>40</a:t>
            </a:fld>
            <a:endParaRPr lang="en-US" altLang="en-US"/>
          </a:p>
        </p:txBody>
      </p:sp>
      <p:sp>
        <p:nvSpPr>
          <p:cNvPr id="95233"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5FA400EC-6060-4D2A-B3D7-9853C2E510DA}" type="slidenum">
              <a:rPr lang="en-US" altLang="en-US" sz="1100">
                <a:latin typeface="+mn-lt" charset="0"/>
              </a:rPr>
              <a:pPr algn="r">
                <a:lnSpc>
                  <a:spcPct val="100000"/>
                </a:lnSpc>
              </a:pPr>
              <a:t>40</a:t>
            </a:fld>
            <a:endParaRPr lang="en-US" altLang="en-US" sz="1100">
              <a:latin typeface="+mn-lt"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F310BC77-1154-416A-91CF-0CBC75B7AC82}" type="slidenum">
              <a:rPr lang="en-US" altLang="en-US"/>
              <a:pPr/>
              <a:t>41</a:t>
            </a:fld>
            <a:endParaRPr lang="en-US" altLang="en-US"/>
          </a:p>
        </p:txBody>
      </p:sp>
      <p:sp>
        <p:nvSpPr>
          <p:cNvPr id="96257"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60CC8084-6926-437F-B686-6EADDAB80757}" type="slidenum">
              <a:rPr lang="en-US" altLang="en-US" sz="1100">
                <a:latin typeface="+mn-lt" charset="0"/>
              </a:rPr>
              <a:pPr algn="r">
                <a:lnSpc>
                  <a:spcPct val="100000"/>
                </a:lnSpc>
              </a:pPr>
              <a:t>41</a:t>
            </a:fld>
            <a:endParaRPr lang="en-US" altLang="en-US" sz="1100">
              <a:latin typeface="+mn-lt"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BEB723B-99AD-445A-90F1-A0C8AF8ABAAC}" type="slidenum">
              <a:rPr lang="en-US" altLang="en-US"/>
              <a:pPr/>
              <a:t>6</a:t>
            </a:fld>
            <a:endParaRPr lang="en-US" altLang="en-US"/>
          </a:p>
        </p:txBody>
      </p:sp>
      <p:sp>
        <p:nvSpPr>
          <p:cNvPr id="60417"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BDB8916-97A6-4EF8-8E84-5D93F37BAA31}" type="slidenum">
              <a:rPr lang="en-US" altLang="en-US"/>
              <a:pPr/>
              <a:t>42</a:t>
            </a:fld>
            <a:endParaRPr lang="en-US" altLang="en-US"/>
          </a:p>
        </p:txBody>
      </p:sp>
      <p:sp>
        <p:nvSpPr>
          <p:cNvPr id="9728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5EC4340-C729-4340-9BB4-57A57934EECE}" type="slidenum">
              <a:rPr lang="en-US" altLang="en-US"/>
              <a:pPr/>
              <a:t>43</a:t>
            </a:fld>
            <a:endParaRPr lang="en-US" altLang="en-US"/>
          </a:p>
        </p:txBody>
      </p:sp>
      <p:sp>
        <p:nvSpPr>
          <p:cNvPr id="98305"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0782469-303A-4F4C-8155-21AA8EECDA3C}" type="slidenum">
              <a:rPr lang="en-US" altLang="en-US"/>
              <a:pPr/>
              <a:t>44</a:t>
            </a:fld>
            <a:endParaRPr lang="en-US" altLang="en-US"/>
          </a:p>
        </p:txBody>
      </p:sp>
      <p:sp>
        <p:nvSpPr>
          <p:cNvPr id="99329"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580624-8DB2-40DF-B324-4898C8C24FA2}" type="slidenum">
              <a:rPr lang="en-US" altLang="en-US"/>
              <a:pPr/>
              <a:t>45</a:t>
            </a:fld>
            <a:endParaRPr lang="en-US" altLang="en-US"/>
          </a:p>
        </p:txBody>
      </p:sp>
      <p:sp>
        <p:nvSpPr>
          <p:cNvPr id="100353"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CE8FD1DB-1473-4A46-AB78-F3166DB6EF52}" type="slidenum">
              <a:rPr lang="en-US" altLang="en-US"/>
              <a:pPr/>
              <a:t>46</a:t>
            </a:fld>
            <a:endParaRPr lang="en-US" altLang="en-US"/>
          </a:p>
        </p:txBody>
      </p:sp>
      <p:sp>
        <p:nvSpPr>
          <p:cNvPr id="101377"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95936248-B330-45AD-9AE6-88CA763CB4F7}" type="slidenum">
              <a:rPr lang="en-US" altLang="en-US" sz="1100">
                <a:latin typeface="+mn-lt" charset="0"/>
              </a:rPr>
              <a:pPr algn="r">
                <a:lnSpc>
                  <a:spcPct val="100000"/>
                </a:lnSpc>
              </a:pPr>
              <a:t>46</a:t>
            </a:fld>
            <a:endParaRPr lang="en-US" altLang="en-US" sz="1100">
              <a:latin typeface="+mn-lt"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p:nvPr>
        </p:nvSpPr>
        <p:spPr>
          <a:ln/>
        </p:spPr>
        <p:txBody>
          <a:bodyPr/>
          <a:lstStyle/>
          <a:p>
            <a:fld id="{6A7B8A8E-89C3-40BE-B7C7-7971BE9B68A5}" type="slidenum">
              <a:rPr lang="en-US" altLang="en-US"/>
              <a:pPr/>
              <a:t>47</a:t>
            </a:fld>
            <a:endParaRPr lang="en-US" altLang="en-US"/>
          </a:p>
        </p:txBody>
      </p:sp>
      <p:sp>
        <p:nvSpPr>
          <p:cNvPr id="102401" name="Rectangle 1"/>
          <p:cNvSpPr>
            <a:spLocks noChangeArrowheads="1"/>
          </p:cNvSpPr>
          <p:nvPr/>
        </p:nvSpPr>
        <p:spPr bwMode="auto">
          <a:xfrm>
            <a:off x="3524051" y="7427888"/>
            <a:ext cx="2693083" cy="388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b"/>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r">
              <a:lnSpc>
                <a:spcPct val="100000"/>
              </a:lnSpc>
            </a:pPr>
            <a:fld id="{C1996334-83E3-4FA5-91EF-3F4D99EA1BCC}" type="slidenum">
              <a:rPr lang="en-US" altLang="en-US" sz="1100">
                <a:latin typeface="+mn-lt" charset="0"/>
              </a:rPr>
              <a:pPr algn="r">
                <a:lnSpc>
                  <a:spcPct val="100000"/>
                </a:lnSpc>
              </a:pPr>
              <a:t>47</a:t>
            </a:fld>
            <a:endParaRPr lang="en-US" altLang="en-US" sz="1100">
              <a:latin typeface="+mn-lt"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1C30142-2197-4C23-9738-E3119DA58057}" type="slidenum">
              <a:rPr lang="en-US" altLang="en-US"/>
              <a:pPr/>
              <a:t>48</a:t>
            </a:fld>
            <a:endParaRPr lang="en-US" altLang="en-US"/>
          </a:p>
        </p:txBody>
      </p:sp>
      <p:sp>
        <p:nvSpPr>
          <p:cNvPr id="10342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6D366DF-186F-45C4-9D02-672DD2B57C40}" type="slidenum">
              <a:rPr lang="en-US" altLang="en-US"/>
              <a:pPr/>
              <a:t>49</a:t>
            </a:fld>
            <a:endParaRPr lang="en-US" altLang="en-US"/>
          </a:p>
        </p:txBody>
      </p:sp>
      <p:sp>
        <p:nvSpPr>
          <p:cNvPr id="104449"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5C72133-855E-4C3E-AF11-71AB204EE82E}" type="slidenum">
              <a:rPr lang="en-US" altLang="en-US"/>
              <a:pPr/>
              <a:t>50</a:t>
            </a:fld>
            <a:endParaRPr lang="en-US" altLang="en-US"/>
          </a:p>
        </p:txBody>
      </p:sp>
      <p:sp>
        <p:nvSpPr>
          <p:cNvPr id="105473"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52</a:t>
            </a:fld>
            <a:endParaRPr lang="en-US" dirty="0"/>
          </a:p>
        </p:txBody>
      </p:sp>
    </p:spTree>
    <p:extLst>
      <p:ext uri="{BB962C8B-B14F-4D97-AF65-F5344CB8AC3E}">
        <p14:creationId xmlns:p14="http://schemas.microsoft.com/office/powerpoint/2010/main" val="18111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CC08A02-7E5A-4AE2-9FF2-36D0012E0D07}" type="slidenum">
              <a:rPr lang="en-US" altLang="en-US"/>
              <a:pPr/>
              <a:t>7</a:t>
            </a:fld>
            <a:endParaRPr lang="en-US" altLang="en-US"/>
          </a:p>
        </p:txBody>
      </p:sp>
      <p:sp>
        <p:nvSpPr>
          <p:cNvPr id="61441"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113</a:t>
            </a:fld>
            <a:endParaRPr lang="en-US" dirty="0"/>
          </a:p>
        </p:txBody>
      </p:sp>
    </p:spTree>
    <p:extLst>
      <p:ext uri="{BB962C8B-B14F-4D97-AF65-F5344CB8AC3E}">
        <p14:creationId xmlns:p14="http://schemas.microsoft.com/office/powerpoint/2010/main" val="1811150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a:t>
            </a:r>
            <a:r>
              <a:rPr lang="fr-FR" dirty="0" smtClean="0"/>
              <a:t>scratch/</a:t>
            </a:r>
            <a:r>
              <a:rPr lang="fr-FR" dirty="0" err="1" smtClean="0"/>
              <a:t>poky</a:t>
            </a:r>
            <a:r>
              <a:rPr lang="fr-FR" dirty="0" smtClean="0"/>
              <a:t>/build-qemux86_64$ </a:t>
            </a:r>
            <a:r>
              <a:rPr lang="fr-FR" dirty="0" smtClean="0"/>
              <a:t>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a:t>
            </a:r>
            <a:r>
              <a:rPr lang="fr-FR" dirty="0" smtClean="0"/>
              <a:t>scratch/</a:t>
            </a:r>
            <a:r>
              <a:rPr lang="fr-FR" dirty="0" err="1" smtClean="0"/>
              <a:t>poky</a:t>
            </a:r>
            <a:r>
              <a:rPr lang="fr-FR" dirty="0" smtClean="0"/>
              <a:t>/build-qemux86_64$ </a:t>
            </a:r>
            <a:endParaRPr lang="fr-FR" dirty="0" smtClean="0"/>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a:t>
            </a:r>
            <a:r>
              <a:rPr lang="fr-FR" dirty="0" smtClean="0"/>
              <a:t>scratch/</a:t>
            </a:r>
            <a:r>
              <a:rPr lang="fr-FR" dirty="0" err="1" smtClean="0"/>
              <a:t>poky</a:t>
            </a:r>
            <a:r>
              <a:rPr lang="fr-FR" dirty="0" smtClean="0"/>
              <a:t>/build-qemux86_64$ </a:t>
            </a:r>
            <a:r>
              <a:rPr lang="fr-FR" dirty="0" smtClean="0"/>
              <a:t>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114</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a:t>
            </a:r>
            <a:r>
              <a:rPr lang="fr-FR" dirty="0" smtClean="0"/>
              <a:t>scratch/</a:t>
            </a:r>
            <a:r>
              <a:rPr lang="fr-FR" dirty="0" err="1" smtClean="0"/>
              <a:t>poky</a:t>
            </a:r>
            <a:r>
              <a:rPr lang="fr-FR" dirty="0" smtClean="0"/>
              <a:t>/build-qemux86_64$ </a:t>
            </a:r>
            <a:r>
              <a:rPr lang="fr-FR" dirty="0" smtClean="0"/>
              <a:t>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a:t>
            </a:r>
            <a:r>
              <a:rPr lang="fr-FR" dirty="0" smtClean="0"/>
              <a:t>scratch/</a:t>
            </a:r>
            <a:r>
              <a:rPr lang="fr-FR" dirty="0" err="1" smtClean="0"/>
              <a:t>poky</a:t>
            </a:r>
            <a:r>
              <a:rPr lang="fr-FR" dirty="0" smtClean="0"/>
              <a:t>/build-qemux86_64$ </a:t>
            </a:r>
            <a:endParaRPr lang="fr-FR" dirty="0" smtClean="0"/>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a:t>
            </a:r>
            <a:r>
              <a:rPr lang="fr-FR" dirty="0" smtClean="0"/>
              <a:t>scratch/</a:t>
            </a:r>
            <a:r>
              <a:rPr lang="fr-FR" dirty="0" err="1" smtClean="0"/>
              <a:t>poky</a:t>
            </a:r>
            <a:r>
              <a:rPr lang="fr-FR" dirty="0" smtClean="0"/>
              <a:t>/build-qemux86_64$ </a:t>
            </a:r>
            <a:r>
              <a:rPr lang="fr-FR" dirty="0" smtClean="0"/>
              <a:t>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115</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24319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1815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C08EE7-B811-41AE-B386-8DA38A5D06B1}" type="slidenum">
              <a:rPr lang="en-US" altLang="en-US"/>
              <a:pPr/>
              <a:t>8</a:t>
            </a:fld>
            <a:endParaRPr lang="en-US" altLang="en-US"/>
          </a:p>
        </p:txBody>
      </p:sp>
      <p:sp>
        <p:nvSpPr>
          <p:cNvPr id="62465"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134</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141</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152</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4553866-77A8-4E6D-9384-B02C1DCD892C}" type="slidenum">
              <a:rPr lang="en-US" altLang="en-US"/>
              <a:pPr/>
              <a:t>9</a:t>
            </a:fld>
            <a:endParaRPr lang="en-US" altLang="en-US"/>
          </a:p>
        </p:txBody>
      </p:sp>
      <p:sp>
        <p:nvSpPr>
          <p:cNvPr id="63489"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C03A647-48EE-49B0-9554-D87CADFCD7A3}" type="slidenum">
              <a:rPr lang="en-US" altLang="en-US"/>
              <a:pPr/>
              <a:t>10</a:t>
            </a:fld>
            <a:endParaRPr lang="en-US" altLang="en-US"/>
          </a:p>
        </p:txBody>
      </p:sp>
      <p:sp>
        <p:nvSpPr>
          <p:cNvPr id="64513"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F9A6551-038A-492F-BE14-BFB3D78CA5EC}" type="slidenum">
              <a:rPr lang="en-US" altLang="en-US"/>
              <a:pPr/>
              <a:t>11</a:t>
            </a:fld>
            <a:endParaRPr lang="en-US" altLang="en-US"/>
          </a:p>
        </p:txBody>
      </p:sp>
      <p:sp>
        <p:nvSpPr>
          <p:cNvPr id="65537"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705674" y="4085270"/>
            <a:ext cx="5641073" cy="38707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2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ivider_Option1">
  <p:cSld name="1_Divider_Option1">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833055" y="2991445"/>
            <a:ext cx="6846738" cy="871111"/>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SzPts val="1400"/>
              <a:buNone/>
              <a:defRPr sz="195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2pPr>
            <a:lvl3pPr marR="0" lvl="2"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3pPr>
            <a:lvl4pPr marR="0" lvl="3"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4pPr>
            <a:lvl5pPr marR="0" lvl="4"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5pPr>
            <a:lvl6pPr marR="0" lvl="5"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6pPr>
            <a:lvl7pPr marR="0" lvl="6"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7pPr>
            <a:lvl8pPr marR="0" lvl="7"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8pPr>
            <a:lvl9pPr marR="0" lvl="8"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9pPr>
          </a:lstStyle>
          <a:p>
            <a:endParaRPr/>
          </a:p>
        </p:txBody>
      </p:sp>
      <p:sp>
        <p:nvSpPr>
          <p:cNvPr id="31" name="Google Shape;31;p6"/>
          <p:cNvSpPr txBox="1">
            <a:spLocks noGrp="1"/>
          </p:cNvSpPr>
          <p:nvPr>
            <p:ph type="body" idx="1"/>
          </p:nvPr>
        </p:nvSpPr>
        <p:spPr>
          <a:xfrm>
            <a:off x="1804990" y="4125917"/>
            <a:ext cx="6874805" cy="866775"/>
          </a:xfrm>
          <a:prstGeom prst="rect">
            <a:avLst/>
          </a:prstGeom>
          <a:noFill/>
          <a:ln>
            <a:noFill/>
          </a:ln>
        </p:spPr>
        <p:txBody>
          <a:bodyPr spcFirstLastPara="1" wrap="square" lIns="0" tIns="0" rIns="0" bIns="0" anchor="t" anchorCtr="0"/>
          <a:lstStyle>
            <a:lvl1pPr marL="342900" marR="0" lvl="0" indent="-171450" algn="r" rtl="0">
              <a:spcBef>
                <a:spcPts val="1350"/>
              </a:spcBef>
              <a:spcAft>
                <a:spcPts val="0"/>
              </a:spcAft>
              <a:buClr>
                <a:schemeClr val="accent1"/>
              </a:buClr>
              <a:buSzPts val="2400"/>
              <a:buFont typeface="Arial"/>
              <a:buNone/>
              <a:defRPr sz="1800" b="1" i="0" u="none" strike="noStrike" cap="none">
                <a:solidFill>
                  <a:srgbClr val="FFFFFF"/>
                </a:solidFill>
                <a:latin typeface="Arial"/>
                <a:ea typeface="Arial"/>
                <a:cs typeface="Arial"/>
                <a:sym typeface="Arial"/>
              </a:defRPr>
            </a:lvl1pPr>
            <a:lvl2pPr marL="685800" marR="0" lvl="1" indent="-171450" algn="r" rtl="0">
              <a:spcBef>
                <a:spcPts val="375"/>
              </a:spcBef>
              <a:spcAft>
                <a:spcPts val="0"/>
              </a:spcAft>
              <a:buClr>
                <a:schemeClr val="dk1"/>
              </a:buClr>
              <a:buSzPts val="2200"/>
              <a:buFont typeface="Arial"/>
              <a:buNone/>
              <a:defRPr sz="1650" b="0" i="0" u="none" strike="noStrike" cap="none">
                <a:solidFill>
                  <a:srgbClr val="FFFFFF"/>
                </a:solidFill>
                <a:latin typeface="Arial"/>
                <a:ea typeface="Arial"/>
                <a:cs typeface="Arial"/>
                <a:sym typeface="Arial"/>
              </a:defRPr>
            </a:lvl2pPr>
            <a:lvl3pPr marL="1028700" marR="0" lvl="2" indent="-171450" algn="r" rtl="0">
              <a:spcBef>
                <a:spcPts val="375"/>
              </a:spcBef>
              <a:spcAft>
                <a:spcPts val="0"/>
              </a:spcAft>
              <a:buClr>
                <a:srgbClr val="FFFFFF"/>
              </a:buClr>
              <a:buSzPts val="2200"/>
              <a:buFont typeface="Noto Sans Symbols"/>
              <a:buNone/>
              <a:defRPr sz="1650" b="0" i="0" u="none" strike="noStrike" cap="none">
                <a:solidFill>
                  <a:srgbClr val="FFFFFF"/>
                </a:solidFill>
                <a:latin typeface="Arial"/>
                <a:ea typeface="Arial"/>
                <a:cs typeface="Arial"/>
                <a:sym typeface="Arial"/>
              </a:defRPr>
            </a:lvl3pPr>
            <a:lvl4pPr marL="1371600" marR="0" lvl="3" indent="-171450" algn="r" rtl="0">
              <a:spcBef>
                <a:spcPts val="375"/>
              </a:spcBef>
              <a:spcAft>
                <a:spcPts val="0"/>
              </a:spcAft>
              <a:buClr>
                <a:schemeClr val="lt1"/>
              </a:buClr>
              <a:buSzPts val="2200"/>
              <a:buFont typeface="Arial"/>
              <a:buNone/>
              <a:defRPr sz="1650" b="0" i="0" u="none" strike="noStrike" cap="none">
                <a:solidFill>
                  <a:srgbClr val="FFFFFF"/>
                </a:solidFill>
                <a:latin typeface="Arial"/>
                <a:ea typeface="Arial"/>
                <a:cs typeface="Arial"/>
                <a:sym typeface="Arial"/>
              </a:defRPr>
            </a:lvl4pPr>
            <a:lvl5pPr marL="1714500" marR="0" lvl="4" indent="-171450" algn="r" rtl="0">
              <a:spcBef>
                <a:spcPts val="375"/>
              </a:spcBef>
              <a:spcAft>
                <a:spcPts val="0"/>
              </a:spcAft>
              <a:buClr>
                <a:srgbClr val="FFFFFF"/>
              </a:buClr>
              <a:buSzPts val="2200"/>
              <a:buFont typeface="Courier"/>
              <a:buNone/>
              <a:defRPr sz="1650" b="1" i="0" u="none" strike="noStrike" cap="none">
                <a:solidFill>
                  <a:srgbClr val="FFFFFF"/>
                </a:solidFill>
                <a:latin typeface="Courier New"/>
                <a:ea typeface="Courier New"/>
                <a:cs typeface="Courier New"/>
                <a:sym typeface="Courier New"/>
              </a:defRPr>
            </a:lvl5pPr>
            <a:lvl6pPr marL="2057400" marR="0" lvl="5" indent="-276225" algn="l" rtl="0">
              <a:spcBef>
                <a:spcPts val="375"/>
              </a:spcBef>
              <a:spcAft>
                <a:spcPts val="0"/>
              </a:spcAft>
              <a:buClr>
                <a:schemeClr val="accent6"/>
              </a:buClr>
              <a:buSzPts val="2200"/>
              <a:buFont typeface="Courier"/>
              <a:buChar char="#"/>
              <a:defRPr sz="1650" b="1" i="0" u="none" strike="noStrike" cap="none">
                <a:solidFill>
                  <a:schemeClr val="accent6"/>
                </a:solidFill>
                <a:latin typeface="Courier New"/>
                <a:ea typeface="Courier New"/>
                <a:cs typeface="Courier New"/>
                <a:sym typeface="Courier New"/>
              </a:defRPr>
            </a:lvl6pPr>
            <a:lvl7pPr marL="2400300" marR="0" lvl="6" indent="-257175" algn="l" rtl="0">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spcBef>
                <a:spcPts val="375"/>
              </a:spcBef>
              <a:spcAft>
                <a:spcPts val="0"/>
              </a:spcAft>
              <a:buClr>
                <a:schemeClr val="dk1"/>
              </a:buClr>
              <a:buSzPts val="1800"/>
              <a:buFont typeface="Noto Sans Symbols"/>
              <a:buAutoNum type="arabicPlain"/>
              <a:defRPr sz="1350" b="0" i="0" u="none" strike="noStrike" cap="none">
                <a:solidFill>
                  <a:schemeClr val="dk1"/>
                </a:solidFill>
                <a:latin typeface="Arial"/>
                <a:ea typeface="Arial"/>
                <a:cs typeface="Arial"/>
                <a:sym typeface="Arial"/>
              </a:defRPr>
            </a:lvl8pPr>
            <a:lvl9pPr marL="3086100" marR="0" lvl="8" indent="-257175" algn="l" rtl="0">
              <a:spcBef>
                <a:spcPts val="375"/>
              </a:spcBef>
              <a:spcAft>
                <a:spcPts val="0"/>
              </a:spcAft>
              <a:buClr>
                <a:schemeClr val="lt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 name="Google Shape;32;p6"/>
          <p:cNvSpPr txBox="1"/>
          <p:nvPr/>
        </p:nvSpPr>
        <p:spPr>
          <a:xfrm>
            <a:off x="6711546" y="6460201"/>
            <a:ext cx="1970557" cy="12311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600">
                <a:solidFill>
                  <a:schemeClr val="lt1"/>
                </a:solidFill>
                <a:latin typeface="Arial"/>
                <a:ea typeface="Arial"/>
                <a:cs typeface="Arial"/>
                <a:sym typeface="Arial"/>
              </a:rPr>
              <a:t>Yocto Project | The Linux Foundation</a:t>
            </a:r>
            <a:endParaRPr sz="600">
              <a:solidFill>
                <a:schemeClr val="lt1"/>
              </a:solidFill>
              <a:latin typeface="Arial"/>
              <a:ea typeface="Arial"/>
              <a:cs typeface="Arial"/>
              <a:sym typeface="Arial"/>
            </a:endParaRPr>
          </a:p>
        </p:txBody>
      </p:sp>
    </p:spTree>
    <p:extLst>
      <p:ext uri="{BB962C8B-B14F-4D97-AF65-F5344CB8AC3E}">
        <p14:creationId xmlns:p14="http://schemas.microsoft.com/office/powerpoint/2010/main" val="12364918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 id="2147486175" r:id="rId12"/>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2" Type="http://schemas.openxmlformats.org/officeDocument/2006/relationships/hyperlink" Target="https://docs.bazel.build/versions/master/install.html" TargetMode="Externa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hyperlink" Target="https://github.com/bernardoaraujor/meta-iota/blob/go-dev/recipes-iota/iota.go/go-iota-workshop_git.bb" TargetMode="External"/><Relationship Id="rId2" Type="http://schemas.openxmlformats.org/officeDocument/2006/relationships/hyperlink" Target="https://github.com/bernardoaraujor/meta-iota/blob/go-dev/recipes-iota/iota.go/iota.go_1.0.0.bb" TargetMode="Externa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hyperlink" Target="https://github.com/iota-community/go-iota-workshop" TargetMode="External"/><Relationship Id="rId2" Type="http://schemas.openxmlformats.org/officeDocument/2006/relationships/hyperlink" Target="https://golang.org/doc/install" TargetMode="Externa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hyperlink" Target="https://github.com/iotaledger/iota.lib.py" TargetMode="Externa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hyperlink" Target="https://pip.pypa.io/en/stable/installing/" TargetMode="External"/><Relationship Id="rId2" Type="http://schemas.openxmlformats.org/officeDocument/2006/relationships/hyperlink" Target="https://www.python.org/downloads/" TargetMode="External"/><Relationship Id="rId1" Type="http://schemas.openxmlformats.org/officeDocument/2006/relationships/slideLayout" Target="../slideLayouts/slideLayout6.xml"/><Relationship Id="rId4" Type="http://schemas.openxmlformats.org/officeDocument/2006/relationships/hyperlink" Target="https://github.com/iota-community/python-iota-workshop"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wiki.yoctoproject.org/wiki/TipsAndTricks/NPM" TargetMode="External"/><Relationship Id="rId2" Type="http://schemas.openxmlformats.org/officeDocument/2006/relationships/hyperlink" Target="https://github.com/iotaledger/cli-app" TargetMode="Externa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3" Type="http://schemas.openxmlformats.org/officeDocument/2006/relationships/hyperlink" Target="https://layers.openembedded.org/layerindex/branch/master/layer/meta-freescale-3rdparty/" TargetMode="External"/><Relationship Id="rId2" Type="http://schemas.openxmlformats.org/officeDocument/2006/relationships/hyperlink" Target="https://github.com/STMicroelectronics/meta-st-stm32mp" TargetMode="External"/><Relationship Id="rId1" Type="http://schemas.openxmlformats.org/officeDocument/2006/relationships/slideLayout" Target="../slideLayouts/slideLayout6.xml"/><Relationship Id="rId4" Type="http://schemas.openxmlformats.org/officeDocument/2006/relationships/hyperlink" Target="https://github.com/Xilinx/meta-xilinx" TargetMode="External"/></Relationships>
</file>

<file path=ppt/slides/_rels/slide111.xml.rels><?xml version="1.0" encoding="UTF-8" standalone="yes"?>
<Relationships xmlns="http://schemas.openxmlformats.org/package/2006/relationships"><Relationship Id="rId8" Type="http://schemas.openxmlformats.org/officeDocument/2006/relationships/hyperlink" Target="https://layers.openembedded.org/layerindex/branch/master/layer/meta-qcom/" TargetMode="External"/><Relationship Id="rId3" Type="http://schemas.openxmlformats.org/officeDocument/2006/relationships/hyperlink" Target="https://github.com/kraj/meta-altera" TargetMode="External"/><Relationship Id="rId7" Type="http://schemas.openxmlformats.org/officeDocument/2006/relationships/hyperlink" Target="https://github.com/jumpnow/meta-bbb" TargetMode="External"/><Relationship Id="rId2" Type="http://schemas.openxmlformats.org/officeDocument/2006/relationships/hyperlink" Target="https://github.com/intel/meta-de10-nano" TargetMode="External"/><Relationship Id="rId1" Type="http://schemas.openxmlformats.org/officeDocument/2006/relationships/slideLayout" Target="../slideLayouts/slideLayout6.xml"/><Relationship Id="rId6" Type="http://schemas.openxmlformats.org/officeDocument/2006/relationships/hyperlink" Target="https://layers.openembedded.org/layerindex/branch/master/layer/meta-beagleboard/" TargetMode="External"/><Relationship Id="rId11" Type="http://schemas.openxmlformats.org/officeDocument/2006/relationships/hyperlink" Target="https://layers.openembedded.org/layerindex/branch/master/layer/meta-raspberrypi/" TargetMode="External"/><Relationship Id="rId5" Type="http://schemas.openxmlformats.org/officeDocument/2006/relationships/hyperlink" Target="https://layers.openembedded.org/layerindex/branch/master/layer/meta-ti/" TargetMode="External"/><Relationship Id="rId10" Type="http://schemas.openxmlformats.org/officeDocument/2006/relationships/hyperlink" Target="https://layers.openembedded.org/layerindex/branch/master/layer/meta-allwinner-hx/" TargetMode="External"/><Relationship Id="rId4" Type="http://schemas.openxmlformats.org/officeDocument/2006/relationships/hyperlink" Target="https://layers.openembedded.org/layerindex/branch/master/layer/meta-yocto-bsp/" TargetMode="External"/><Relationship Id="rId9" Type="http://schemas.openxmlformats.org/officeDocument/2006/relationships/hyperlink" Target="https://layers.openembedded.org/layerindex/branch/master/layer/meta-sunxi/"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3" Type="http://schemas.openxmlformats.org/officeDocument/2006/relationships/hyperlink" Target="https://github.com/koansoftware/simplest-kernel-module.git" TargetMode="External"/><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1.xml.rels><?xml version="1.0" encoding="UTF-8" standalone="yes"?>
<Relationships xmlns="http://schemas.openxmlformats.org/package/2006/relationships"><Relationship Id="rId3" Type="http://schemas.openxmlformats.org/officeDocument/2006/relationships/hyperlink" Target="https://wiki.yoctoproject.org/wiki/File:Kernel-lab-2.6.odt" TargetMode="External"/><Relationship Id="rId2" Type="http://schemas.openxmlformats.org/officeDocument/2006/relationships/hyperlink" Target="https://wiki.yoctoproject.org/wiki/File:Kernel-lab-2.6.pdf" TargetMode="External"/><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hyperlink" Target="https://www.yoctoproject.org/docs/latest/mega-manual/mega-manual.html#shared-state-cache"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hyperlink" Target="/some/local/dir/sstate/PATH"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hyperlink" Target="http://petalinux.xilinx.com/"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bernardoaraujor@gmail.com" TargetMode="External"/><Relationship Id="rId2" Type="http://schemas.openxmlformats.org/officeDocument/2006/relationships/hyperlink" Target="mailto:philipp.blum@iota.org" TargetMode="Externa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hyperlink" Target="https://blog.iota.org/towards-open-collaboration-1926e94514b8" TargetMode="External"/><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hyperlink" Target="https://github.com/bernardoaraujor/meta-iota/blob/master/recipes-iota/ciri/ciri_0.1.0.bb" TargetMode="Externa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hyperlink" Target="http://104.155.135.221:14265/"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s://github.com/bernardoaraujor/meta-iota/blob/master/recipes-iota/cclient/c-iota-workshop_git.bb" TargetMode="External"/><Relationship Id="rId2" Type="http://schemas.openxmlformats.org/officeDocument/2006/relationships/hyperlink" Target="https://github.com/bernardoaraujor/meta-iota/blob/master/recipes-iota/cclient/libcclient_1.0.0.bb"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00476" y="2776484"/>
            <a:ext cx="4910694" cy="1258306"/>
          </a:xfrm>
        </p:spPr>
        <p:txBody>
          <a:bodyPr>
            <a:normAutofit fontScale="90000"/>
          </a:bodyPr>
          <a:lstStyle/>
          <a:p>
            <a:r>
              <a:rPr lang="en-US" dirty="0" smtClean="0"/>
              <a:t>Yocto Project Summit – Lyon</a:t>
            </a:r>
            <a:br>
              <a:rPr lang="en-US" dirty="0" smtClean="0"/>
            </a:br>
            <a:r>
              <a:rPr lang="en-US" dirty="0" smtClean="0"/>
              <a:t>Day 2 : Friday 1 November 2019</a:t>
            </a:r>
            <a:br>
              <a:rPr lang="en-US" dirty="0" smtClean="0"/>
            </a:br>
            <a:r>
              <a:rPr lang="en-US" dirty="0"/>
              <a:t/>
            </a:r>
            <a:br>
              <a:rPr lang="en-US" dirty="0"/>
            </a:br>
            <a:endParaRPr lang="en-US" dirty="0"/>
          </a:p>
        </p:txBody>
      </p:sp>
      <p:sp>
        <p:nvSpPr>
          <p:cNvPr id="6" name="Subtitle 5"/>
          <p:cNvSpPr>
            <a:spLocks noGrp="1"/>
          </p:cNvSpPr>
          <p:nvPr>
            <p:ph type="subTitle" idx="1"/>
          </p:nvPr>
        </p:nvSpPr>
        <p:spPr>
          <a:xfrm>
            <a:off x="787400" y="4126230"/>
            <a:ext cx="7923769" cy="1330391"/>
          </a:xfrm>
        </p:spPr>
        <p:txBody>
          <a:bodyPr/>
          <a:lstStyle/>
          <a:p>
            <a:pPr algn="r"/>
            <a:r>
              <a:rPr lang="en-US" dirty="0"/>
              <a:t>Marco </a:t>
            </a:r>
            <a:r>
              <a:rPr lang="en-US" dirty="0" err="1"/>
              <a:t>Cavallini</a:t>
            </a:r>
            <a:r>
              <a:rPr lang="en-US" dirty="0"/>
              <a:t>, Leon </a:t>
            </a:r>
            <a:r>
              <a:rPr lang="en-US" dirty="0" err="1"/>
              <a:t>Anavi</a:t>
            </a:r>
            <a:r>
              <a:rPr lang="en-US" dirty="0" smtClean="0"/>
              <a:t>, </a:t>
            </a:r>
            <a:r>
              <a:rPr lang="en-US" dirty="0" err="1"/>
              <a:t>Jaewon</a:t>
            </a:r>
            <a:r>
              <a:rPr lang="en-US" dirty="0"/>
              <a:t> Lee, Bernardo A. Rodrigues, </a:t>
            </a:r>
            <a:endParaRPr lang="en-US" dirty="0" smtClean="0"/>
          </a:p>
          <a:p>
            <a:pPr algn="r"/>
            <a:r>
              <a:rPr lang="en-US" dirty="0" err="1"/>
              <a:t>Manjukumar</a:t>
            </a:r>
            <a:r>
              <a:rPr lang="en-US" dirty="0"/>
              <a:t> </a:t>
            </a:r>
            <a:r>
              <a:rPr lang="en-US" dirty="0" err="1"/>
              <a:t>Harthikote</a:t>
            </a:r>
            <a:r>
              <a:rPr lang="en-US" dirty="0"/>
              <a:t> </a:t>
            </a:r>
            <a:r>
              <a:rPr lang="en-US" dirty="0" err="1"/>
              <a:t>Matha</a:t>
            </a:r>
            <a:r>
              <a:rPr lang="en-US" dirty="0"/>
              <a:t>, </a:t>
            </a:r>
            <a:r>
              <a:rPr lang="en-US" dirty="0" err="1"/>
              <a:t>Chandana</a:t>
            </a:r>
            <a:r>
              <a:rPr lang="en-US" dirty="0"/>
              <a:t> </a:t>
            </a:r>
            <a:r>
              <a:rPr lang="en-US" dirty="0" err="1"/>
              <a:t>Kalluri</a:t>
            </a:r>
            <a:r>
              <a:rPr lang="en-US" dirty="0"/>
              <a:t>, Tim </a:t>
            </a:r>
            <a:r>
              <a:rPr lang="en-US" dirty="0" smtClean="0"/>
              <a:t>Orling, </a:t>
            </a:r>
            <a:r>
              <a:rPr lang="en-US" dirty="0"/>
              <a:t>David Reyna</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180975" y="5672138"/>
            <a:ext cx="8696325" cy="642937"/>
          </a:xfrm>
        </p:spPr>
        <p:txBody>
          <a:bodyPr/>
          <a:lstStyle/>
          <a:p>
            <a:pPr algn="r"/>
            <a:r>
              <a:rPr lang="en-US" dirty="0" smtClean="0"/>
              <a:t>Presenter Slides: </a:t>
            </a:r>
            <a:r>
              <a:rPr lang="en-US" sz="2400" dirty="0" smtClean="0"/>
              <a:t>https</a:t>
            </a:r>
            <a:r>
              <a:rPr lang="en-US" sz="2400" dirty="0"/>
              <a:t>://wiki.yoctoproject.org/wiki/YP_Summit_Lyon_2019</a:t>
            </a:r>
          </a:p>
        </p:txBody>
      </p:sp>
    </p:spTree>
    <p:extLst>
      <p:ext uri="{BB962C8B-B14F-4D97-AF65-F5344CB8AC3E}">
        <p14:creationId xmlns:p14="http://schemas.microsoft.com/office/powerpoint/2010/main" val="89152801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 history *</a:t>
            </a:r>
          </a:p>
        </p:txBody>
      </p:sp>
      <p:sp>
        <p:nvSpPr>
          <p:cNvPr id="15362"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Creation of Autobuilder</a:t>
            </a:r>
          </a:p>
          <a:p>
            <a:pPr lvl="1">
              <a:lnSpc>
                <a:spcPct val="100000"/>
              </a:lnSpc>
              <a:buClr>
                <a:srgbClr val="404040"/>
              </a:buClr>
              <a:buSzPct val="45000"/>
              <a:buFont typeface="Arial" charset="0"/>
              <a:buChar char="•"/>
            </a:pPr>
            <a:r>
              <a:rPr lang="en-US" altLang="en-US" sz="2200">
                <a:solidFill>
                  <a:srgbClr val="404040"/>
                </a:solidFill>
                <a:ea typeface="ＭＳ Ｐゴシック" charset="-128"/>
              </a:rPr>
              <a:t>The autobuilder started life as something OpenedHand used for testing Poky linux.</a:t>
            </a:r>
          </a:p>
          <a:p>
            <a:pPr>
              <a:lnSpc>
                <a:spcPct val="100000"/>
              </a:lnSpc>
              <a:buClrTx/>
              <a:buSzTx/>
              <a:buFontTx/>
              <a:buNone/>
            </a:pPr>
            <a:endParaRPr lang="en-US" altLang="en-US" sz="2200">
              <a:solidFill>
                <a:srgbClr val="404040"/>
              </a:solidFill>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Yocto-autobuilder</a:t>
            </a:r>
          </a:p>
          <a:p>
            <a:pPr lvl="1">
              <a:lnSpc>
                <a:spcPct val="100000"/>
              </a:lnSpc>
              <a:buClr>
                <a:srgbClr val="404040"/>
              </a:buClr>
              <a:buSzPct val="45000"/>
              <a:buFont typeface="Arial" charset="0"/>
              <a:buChar char="•"/>
            </a:pPr>
            <a:r>
              <a:rPr lang="en-US" altLang="en-US" sz="2200">
                <a:solidFill>
                  <a:srgbClr val="404040"/>
                </a:solidFill>
                <a:ea typeface="ＭＳ Ｐゴシック" charset="-128"/>
              </a:rPr>
              <a:t>It became "yocto-autobuilder" under Beth's stewardship in December 2012 when it was totally re-implemented.</a:t>
            </a:r>
          </a:p>
          <a:p>
            <a:pPr>
              <a:lnSpc>
                <a:spcPct val="100000"/>
              </a:lnSpc>
              <a:buClrTx/>
              <a:buSzTx/>
              <a:buFontTx/>
              <a:buNone/>
            </a:pPr>
            <a:endParaRPr lang="en-US" altLang="en-US" sz="2200">
              <a:solidFill>
                <a:srgbClr val="404040"/>
              </a:solidFill>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Autobuilder2</a:t>
            </a:r>
          </a:p>
          <a:p>
            <a:pPr lvl="1">
              <a:lnSpc>
                <a:spcPct val="100000"/>
              </a:lnSpc>
              <a:buClr>
                <a:srgbClr val="404040"/>
              </a:buClr>
              <a:buSzPct val="45000"/>
              <a:buFont typeface="Arial" charset="0"/>
              <a:buChar char="•"/>
            </a:pPr>
            <a:r>
              <a:rPr lang="en-US" altLang="en-US" sz="2200">
                <a:solidFill>
                  <a:srgbClr val="404040"/>
                </a:solidFill>
                <a:ea typeface="ＭＳ Ｐゴシック" charset="-128"/>
              </a:rPr>
              <a:t>In Feburary 2018 it was rewritten again, in particular to move from the long obsolete "buildbot eight" codebase to the "buildbot nine" one but also to fix many long running issues  and get back to using an upstream codebase.</a:t>
            </a:r>
          </a:p>
          <a:p>
            <a:pPr>
              <a:lnSpc>
                <a:spcPct val="100000"/>
              </a:lnSpc>
              <a:buClrTx/>
              <a:buSzTx/>
              <a:buFontTx/>
              <a:buNone/>
            </a:pPr>
            <a:endParaRPr lang="en-US" altLang="en-US" sz="2200">
              <a:solidFill>
                <a:srgbClr val="404040"/>
              </a:solidFill>
              <a:ea typeface="ＭＳ Ｐゴシック" charset="-128"/>
            </a:endParaRPr>
          </a:p>
        </p:txBody>
      </p:sp>
      <p:sp>
        <p:nvSpPr>
          <p:cNvPr id="15363" name="Rectangle 3"/>
          <p:cNvSpPr>
            <a:spLocks noChangeArrowheads="1"/>
          </p:cNvSpPr>
          <p:nvPr/>
        </p:nvSpPr>
        <p:spPr bwMode="auto">
          <a:xfrm>
            <a:off x="503238" y="5903913"/>
            <a:ext cx="8186737"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a:lnSpc>
                <a:spcPct val="100000"/>
              </a:lnSpc>
            </a:pPr>
            <a:r>
              <a:rPr lang="en-US" altLang="en-US" sz="1600" i="1">
                <a:solidFill>
                  <a:srgbClr val="404040"/>
                </a:solidFill>
                <a:ea typeface="ＭＳ Ｐゴシック" charset="-128"/>
              </a:rPr>
              <a:t>* Thanks to Richard Purdie who provided these information</a:t>
            </a:r>
          </a:p>
        </p:txBody>
      </p:sp>
      <p:pic>
        <p:nvPicPr>
          <p:cNvPr id="1536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t="-47173" b="-54584"/>
          <a:stretch>
            <a:fillRect/>
          </a:stretch>
        </p:blipFill>
        <p:spPr bwMode="auto">
          <a:xfrm>
            <a:off x="6624638" y="1989138"/>
            <a:ext cx="1727200" cy="530225"/>
          </a:xfrm>
          <a:prstGeom prst="rect">
            <a:avLst/>
          </a:prstGeom>
          <a:noFill/>
          <a:ln>
            <a:noFill/>
          </a:ln>
          <a:effectLst/>
          <a:extLst>
            <a:ext uri="{909E8E84-426E-40DD-AFC4-6F175D3DCCD1}">
              <a14:hiddenFill xmlns:a14="http://schemas.microsoft.com/office/drawing/2010/main">
                <a:blipFill dpi="0" rotWithShape="0">
                  <a:blip/>
                  <a:srcRect t="-47173" b="-5458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5850" y="1800225"/>
            <a:ext cx="1768475" cy="866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0196345"/>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Playing around with c-iota-workshop</a:t>
            </a:r>
          </a:p>
        </p:txBody>
      </p:sp>
      <p:sp>
        <p:nvSpPr>
          <p:cNvPr id="3" name="Content Placeholder 2"/>
          <p:cNvSpPr>
            <a:spLocks noGrp="1"/>
          </p:cNvSpPr>
          <p:nvPr>
            <p:ph sz="quarter" idx="13"/>
          </p:nvPr>
        </p:nvSpPr>
        <p:spPr>
          <a:xfrm>
            <a:off x="377693" y="1041530"/>
            <a:ext cx="8615669" cy="2513161"/>
          </a:xfrm>
        </p:spPr>
        <p:txBody>
          <a:bodyPr/>
          <a:lstStyle/>
          <a:p>
            <a:r>
              <a:rPr lang="en-US" sz="1400" b="0" dirty="0"/>
              <a:t>Install Bazel:</a:t>
            </a:r>
            <a:br>
              <a:rPr lang="en-US" sz="1400" b="0" dirty="0"/>
            </a:br>
            <a:r>
              <a:rPr lang="en-US" sz="1400" b="0" dirty="0">
                <a:hlinkClick r:id="rId2"/>
              </a:rPr>
              <a:t>https://docs.bazel.build/versions/master/install.html</a:t>
            </a:r>
            <a:endParaRPr lang="en-US" sz="1400" b="0" dirty="0"/>
          </a:p>
          <a:p>
            <a:r>
              <a:rPr lang="en-US" sz="1400" b="0" dirty="0"/>
              <a:t>Clone repo:</a:t>
            </a:r>
            <a:br>
              <a:rPr lang="en-US" sz="1400" b="0" dirty="0"/>
            </a:br>
            <a:r>
              <a:rPr lang="en-US" sz="1400" b="0" dirty="0">
                <a:highlight>
                  <a:srgbClr val="C0C0C0"/>
                </a:highlight>
              </a:rPr>
              <a:t>$ git clone https://github.com/iota-community/c-iota-workshop</a:t>
            </a:r>
          </a:p>
          <a:p>
            <a:r>
              <a:rPr lang="en-US" sz="1400" b="0" dirty="0"/>
              <a:t>Run an example:</a:t>
            </a:r>
            <a:br>
              <a:rPr lang="en-US" sz="1400" b="0" dirty="0"/>
            </a:br>
            <a:r>
              <a:rPr lang="en-US" sz="1400" b="0" dirty="0">
                <a:highlight>
                  <a:srgbClr val="C0C0C0"/>
                </a:highlight>
                <a:latin typeface="Courier New"/>
              </a:rPr>
              <a:t>$ cd c-iota-workshop</a:t>
            </a:r>
            <a:br>
              <a:rPr lang="en-US" sz="1400" b="0" dirty="0">
                <a:highlight>
                  <a:srgbClr val="C0C0C0"/>
                </a:highlight>
                <a:latin typeface="Courier New"/>
              </a:rPr>
            </a:br>
            <a:r>
              <a:rPr lang="en-US" sz="1400" b="0" dirty="0">
                <a:highlight>
                  <a:srgbClr val="C0C0C0"/>
                </a:highlight>
                <a:latin typeface="Courier New"/>
              </a:rPr>
              <a:t>$ </a:t>
            </a:r>
            <a:r>
              <a:rPr lang="en-US" sz="1400" b="0" dirty="0" err="1">
                <a:highlight>
                  <a:srgbClr val="C0C0C0"/>
                </a:highlight>
                <a:latin typeface="Courier New"/>
              </a:rPr>
              <a:t>bazel</a:t>
            </a:r>
            <a:r>
              <a:rPr lang="en-US" sz="1400" b="0" dirty="0">
                <a:highlight>
                  <a:srgbClr val="C0C0C0"/>
                </a:highlight>
                <a:latin typeface="Courier New"/>
              </a:rPr>
              <a:t> run -c opt examples:[EXAMPLE_NAME]</a:t>
            </a:r>
          </a:p>
          <a:p>
            <a:r>
              <a:rPr lang="en-US" sz="1400" b="0" dirty="0"/>
              <a:t>Following examples are available:</a:t>
            </a:r>
          </a:p>
          <a:p>
            <a:endParaRPr lang="en-US" sz="2000" b="0" dirty="0"/>
          </a:p>
          <a:p>
            <a:endParaRPr lang="en-US" b="0" dirty="0"/>
          </a:p>
          <a:p>
            <a:endParaRPr lang="en-US" b="0" dirty="0"/>
          </a:p>
        </p:txBody>
      </p:sp>
      <p:sp>
        <p:nvSpPr>
          <p:cNvPr id="4" name="CaixaDeTexto 3">
            <a:extLst>
              <a:ext uri="{FF2B5EF4-FFF2-40B4-BE49-F238E27FC236}">
                <a16:creationId xmlns="" xmlns:a16="http://schemas.microsoft.com/office/drawing/2014/main" id="{896171E0-F59D-4FFD-9086-0AC7C740C74E}"/>
              </a:ext>
            </a:extLst>
          </p:cNvPr>
          <p:cNvSpPr txBox="1"/>
          <p:nvPr/>
        </p:nvSpPr>
        <p:spPr>
          <a:xfrm>
            <a:off x="772081" y="3716306"/>
            <a:ext cx="58652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highlight>
                  <a:srgbClr val="C0C0C0"/>
                </a:highlight>
                <a:latin typeface="Courier New"/>
                <a:cs typeface="Courier New"/>
              </a:rPr>
              <a:t>hello_world</a:t>
            </a:r>
            <a:r>
              <a:rPr lang="en-US" dirty="0">
                <a:highlight>
                  <a:srgbClr val="C0C0C0"/>
                </a:highlight>
                <a:latin typeface="Courier New"/>
                <a:cs typeface="Courier New"/>
              </a:rPr>
              <a:t/>
            </a:r>
            <a:br>
              <a:rPr lang="en-US" dirty="0">
                <a:highlight>
                  <a:srgbClr val="C0C0C0"/>
                </a:highlight>
                <a:latin typeface="Courier New"/>
                <a:cs typeface="Courier New"/>
              </a:rPr>
            </a:br>
            <a:r>
              <a:rPr lang="en-US" dirty="0" err="1">
                <a:highlight>
                  <a:srgbClr val="C0C0C0"/>
                </a:highlight>
                <a:latin typeface="Courier New"/>
                <a:cs typeface="Courier New"/>
              </a:rPr>
              <a:t>send_hello</a:t>
            </a:r>
            <a:r>
              <a:rPr lang="en-US" dirty="0">
                <a:highlight>
                  <a:srgbClr val="C0C0C0"/>
                </a:highlight>
                <a:latin typeface="Courier New"/>
                <a:cs typeface="Courier New"/>
              </a:rPr>
              <a:t/>
            </a:r>
            <a:br>
              <a:rPr lang="en-US" dirty="0">
                <a:highlight>
                  <a:srgbClr val="C0C0C0"/>
                </a:highlight>
                <a:latin typeface="Courier New"/>
                <a:cs typeface="Courier New"/>
              </a:rPr>
            </a:br>
            <a:r>
              <a:rPr lang="en-US" dirty="0" err="1">
                <a:highlight>
                  <a:srgbClr val="C0C0C0"/>
                </a:highlight>
                <a:latin typeface="Courier New"/>
                <a:cs typeface="Courier New"/>
              </a:rPr>
              <a:t>receive_hello</a:t>
            </a:r>
            <a:r>
              <a:rPr lang="en-US" dirty="0">
                <a:highlight>
                  <a:srgbClr val="C0C0C0"/>
                </a:highlight>
                <a:latin typeface="Courier New"/>
                <a:cs typeface="Courier New"/>
              </a:rPr>
              <a:t/>
            </a:r>
            <a:br>
              <a:rPr lang="en-US" dirty="0">
                <a:highlight>
                  <a:srgbClr val="C0C0C0"/>
                </a:highlight>
                <a:latin typeface="Courier New"/>
                <a:cs typeface="Courier New"/>
              </a:rPr>
            </a:br>
            <a:r>
              <a:rPr lang="en-US" dirty="0" err="1">
                <a:highlight>
                  <a:srgbClr val="C0C0C0"/>
                </a:highlight>
                <a:latin typeface="Courier New"/>
                <a:cs typeface="Courier New"/>
              </a:rPr>
              <a:t>generate_address</a:t>
            </a:r>
            <a:r>
              <a:rPr lang="en-US" dirty="0">
                <a:highlight>
                  <a:srgbClr val="C0C0C0"/>
                </a:highlight>
                <a:latin typeface="Courier New"/>
                <a:cs typeface="Courier New"/>
              </a:rPr>
              <a:t/>
            </a:r>
            <a:br>
              <a:rPr lang="en-US" dirty="0">
                <a:highlight>
                  <a:srgbClr val="C0C0C0"/>
                </a:highlight>
                <a:latin typeface="Courier New"/>
                <a:cs typeface="Courier New"/>
              </a:rPr>
            </a:br>
            <a:r>
              <a:rPr lang="en-US" dirty="0" err="1">
                <a:highlight>
                  <a:srgbClr val="C0C0C0"/>
                </a:highlight>
                <a:latin typeface="Courier New"/>
                <a:cs typeface="Courier New"/>
              </a:rPr>
              <a:t>check_balances</a:t>
            </a:r>
            <a:r>
              <a:rPr lang="en-US" dirty="0">
                <a:highlight>
                  <a:srgbClr val="C0C0C0"/>
                </a:highlight>
                <a:latin typeface="Courier New"/>
                <a:cs typeface="Courier New"/>
              </a:rPr>
              <a:t/>
            </a:r>
            <a:br>
              <a:rPr lang="en-US" dirty="0">
                <a:highlight>
                  <a:srgbClr val="C0C0C0"/>
                </a:highlight>
                <a:latin typeface="Courier New"/>
                <a:cs typeface="Courier New"/>
              </a:rPr>
            </a:br>
            <a:r>
              <a:rPr lang="en-US" dirty="0" err="1">
                <a:highlight>
                  <a:srgbClr val="C0C0C0"/>
                </a:highlight>
                <a:latin typeface="Courier New"/>
                <a:cs typeface="Courier New"/>
              </a:rPr>
              <a:t>send_tokens</a:t>
            </a:r>
            <a:endParaRPr lang="pt-PT" dirty="0" err="1"/>
          </a:p>
        </p:txBody>
      </p:sp>
    </p:spTree>
    <p:extLst>
      <p:ext uri="{BB962C8B-B14F-4D97-AF65-F5344CB8AC3E}">
        <p14:creationId xmlns:p14="http://schemas.microsoft.com/office/powerpoint/2010/main" val="1850884223"/>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iota.go</a:t>
            </a:r>
          </a:p>
        </p:txBody>
      </p:sp>
      <p:sp>
        <p:nvSpPr>
          <p:cNvPr id="3" name="Content Placeholder 2"/>
          <p:cNvSpPr>
            <a:spLocks noGrp="1"/>
          </p:cNvSpPr>
          <p:nvPr>
            <p:ph sz="quarter" idx="13"/>
          </p:nvPr>
        </p:nvSpPr>
        <p:spPr/>
        <p:txBody>
          <a:bodyPr/>
          <a:lstStyle/>
          <a:p>
            <a:r>
              <a:rPr lang="en-US" b="0" dirty="0"/>
              <a:t>IOTA Go API Library allows:</a:t>
            </a:r>
            <a:endParaRPr lang="en-US" dirty="0"/>
          </a:p>
          <a:p>
            <a:pPr lvl="1"/>
            <a:r>
              <a:rPr lang="en-US" b="0" dirty="0">
                <a:solidFill>
                  <a:srgbClr val="414141"/>
                </a:solidFill>
              </a:rPr>
              <a:t>Create transactions</a:t>
            </a:r>
            <a:endParaRPr lang="en-US" dirty="0">
              <a:solidFill>
                <a:srgbClr val="414141"/>
              </a:solidFill>
            </a:endParaRPr>
          </a:p>
          <a:p>
            <a:pPr lvl="1"/>
            <a:r>
              <a:rPr lang="en-US" b="0" dirty="0">
                <a:solidFill>
                  <a:srgbClr val="414141"/>
                </a:solidFill>
              </a:rPr>
              <a:t>Sign transactions</a:t>
            </a:r>
            <a:endParaRPr lang="en-US" dirty="0">
              <a:solidFill>
                <a:srgbClr val="414141"/>
              </a:solidFill>
            </a:endParaRPr>
          </a:p>
          <a:p>
            <a:pPr lvl="1"/>
            <a:r>
              <a:rPr lang="en-US" b="0" dirty="0">
                <a:solidFill>
                  <a:srgbClr val="414141"/>
                </a:solidFill>
              </a:rPr>
              <a:t>Interact with an IRI node</a:t>
            </a:r>
            <a:endParaRPr lang="en-US" dirty="0">
              <a:solidFill>
                <a:srgbClr val="414141"/>
              </a:solidFill>
            </a:endParaRPr>
          </a:p>
          <a:p>
            <a:r>
              <a:rPr lang="en-US" b="0" dirty="0"/>
              <a:t>Recipe written, although more testing is needed for validation.</a:t>
            </a:r>
          </a:p>
          <a:p>
            <a:r>
              <a:rPr lang="en-US" b="0" dirty="0"/>
              <a:t>Recipe lists all </a:t>
            </a:r>
            <a:r>
              <a:rPr lang="en-US" b="0" dirty="0" err="1"/>
              <a:t>golang</a:t>
            </a:r>
            <a:r>
              <a:rPr lang="en-US" b="0" dirty="0"/>
              <a:t> package dependencies explicitly.</a:t>
            </a:r>
            <a:endParaRPr lang="en-US" b="0" dirty="0">
              <a:solidFill>
                <a:srgbClr val="414141"/>
              </a:solidFill>
            </a:endParaRPr>
          </a:p>
          <a:p>
            <a:r>
              <a:rPr lang="en-US" b="0" dirty="0"/>
              <a:t>Recipe for go-iota-workshop repository as an example of how to integrate with </a:t>
            </a:r>
            <a:r>
              <a:rPr lang="en-US" b="0" dirty="0" err="1"/>
              <a:t>iota.go</a:t>
            </a:r>
            <a:r>
              <a:rPr lang="en-US" b="0" dirty="0"/>
              <a:t> library</a:t>
            </a:r>
          </a:p>
          <a:p>
            <a:endParaRPr lang="en-US" b="0">
              <a:solidFill>
                <a:srgbClr val="414141"/>
              </a:solidFill>
            </a:endParaRPr>
          </a:p>
          <a:p>
            <a:endParaRPr lang="en-US">
              <a:solidFill>
                <a:srgbClr val="414141"/>
              </a:solidFill>
            </a:endParaRPr>
          </a:p>
        </p:txBody>
      </p:sp>
    </p:spTree>
    <p:extLst>
      <p:ext uri="{BB962C8B-B14F-4D97-AF65-F5344CB8AC3E}">
        <p14:creationId xmlns:p14="http://schemas.microsoft.com/office/powerpoint/2010/main" val="3462805573"/>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t>iota.go_1.0.0.bb</a:t>
            </a:r>
            <a:endParaRPr lang="pt-PT"/>
          </a:p>
        </p:txBody>
      </p:sp>
      <p:sp>
        <p:nvSpPr>
          <p:cNvPr id="3" name="Content Placeholder 2"/>
          <p:cNvSpPr>
            <a:spLocks noGrp="1"/>
          </p:cNvSpPr>
          <p:nvPr>
            <p:ph sz="quarter" idx="13"/>
          </p:nvPr>
        </p:nvSpPr>
        <p:spPr/>
        <p:txBody>
          <a:bodyPr/>
          <a:lstStyle/>
          <a:p>
            <a:r>
              <a:rPr lang="en-US" b="0">
                <a:hlinkClick r:id="rId2"/>
              </a:rPr>
              <a:t>https://github.com/bernardoaraujor/meta-iota/blob/go-dev/recipes-iota/iota.go/iota.go_1.0.0.bb</a:t>
            </a:r>
            <a:endParaRPr lang="en-US" b="0"/>
          </a:p>
          <a:p>
            <a:r>
              <a:rPr lang="en-US" b="0">
                <a:hlinkClick r:id="rId3"/>
              </a:rPr>
              <a:t>https://github.com/bernardoaraujor/meta-iota/blob/go-dev/recipes-iota/iota.go/go-iota-workshop_git.bb</a:t>
            </a:r>
          </a:p>
          <a:p>
            <a:pPr marL="76200" indent="0">
              <a:buNone/>
            </a:pPr>
            <a:endParaRPr lang="en-US" b="0"/>
          </a:p>
        </p:txBody>
      </p:sp>
    </p:spTree>
    <p:extLst>
      <p:ext uri="{BB962C8B-B14F-4D97-AF65-F5344CB8AC3E}">
        <p14:creationId xmlns:p14="http://schemas.microsoft.com/office/powerpoint/2010/main" val="2054288313"/>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Playing around with go-iota-workshop</a:t>
            </a:r>
          </a:p>
        </p:txBody>
      </p:sp>
      <p:sp>
        <p:nvSpPr>
          <p:cNvPr id="3" name="Content Placeholder 2"/>
          <p:cNvSpPr>
            <a:spLocks noGrp="1"/>
          </p:cNvSpPr>
          <p:nvPr>
            <p:ph sz="quarter" idx="13"/>
          </p:nvPr>
        </p:nvSpPr>
        <p:spPr>
          <a:xfrm>
            <a:off x="457747" y="1246114"/>
            <a:ext cx="8615669" cy="5000206"/>
          </a:xfrm>
        </p:spPr>
        <p:txBody>
          <a:bodyPr/>
          <a:lstStyle/>
          <a:p>
            <a:r>
              <a:rPr lang="en-US" sz="1400" b="0" dirty="0"/>
              <a:t>Install Golang (1.10+)</a:t>
            </a:r>
            <a:br>
              <a:rPr lang="en-US" sz="1400" b="0" dirty="0"/>
            </a:br>
            <a:r>
              <a:rPr lang="en-US" sz="1400" b="0" dirty="0">
                <a:hlinkClick r:id="rId2"/>
              </a:rPr>
              <a:t>https://golang.org/doc/install</a:t>
            </a:r>
            <a:endParaRPr lang="pt-PT" sz="1400"/>
          </a:p>
          <a:p>
            <a:r>
              <a:rPr lang="en-US" sz="1400" b="0" dirty="0"/>
              <a:t>Clone repo and download dependencies:</a:t>
            </a:r>
            <a:br>
              <a:rPr lang="en-US" sz="1400" b="0" dirty="0"/>
            </a:br>
            <a:r>
              <a:rPr lang="en-US" sz="1400" b="0" dirty="0">
                <a:highlight>
                  <a:srgbClr val="C0C0C0"/>
                </a:highlight>
              </a:rPr>
              <a:t>$ git clone </a:t>
            </a:r>
            <a:r>
              <a:rPr lang="en-US" sz="1400" b="0" dirty="0">
                <a:highlight>
                  <a:srgbClr val="C0C0C0"/>
                </a:highlight>
                <a:hlinkClick r:id="rId3"/>
              </a:rPr>
              <a:t>https://github.com/iota-community/go-iota-workshop</a:t>
            </a:r>
            <a:r>
              <a:rPr lang="en-US" sz="1400" b="0" dirty="0">
                <a:highlight>
                  <a:srgbClr val="C0C0C0"/>
                </a:highlight>
              </a:rPr>
              <a:t/>
            </a:r>
            <a:br>
              <a:rPr lang="en-US" sz="1400" b="0" dirty="0">
                <a:highlight>
                  <a:srgbClr val="C0C0C0"/>
                </a:highlight>
              </a:rPr>
            </a:br>
            <a:r>
              <a:rPr lang="en-US" sz="1400" b="0" dirty="0">
                <a:highlight>
                  <a:srgbClr val="C0C0C0"/>
                </a:highlight>
              </a:rPr>
              <a:t>$ cd go-iota-workshop; go mod download</a:t>
            </a:r>
          </a:p>
          <a:p>
            <a:r>
              <a:rPr lang="en-US" sz="1400" b="0" dirty="0"/>
              <a:t>Run an example:</a:t>
            </a:r>
            <a:br>
              <a:rPr lang="en-US" sz="1400" b="0" dirty="0"/>
            </a:br>
            <a:r>
              <a:rPr lang="en-US" sz="1400" b="0" dirty="0">
                <a:highlight>
                  <a:srgbClr val="C0C0C0"/>
                </a:highlight>
                <a:latin typeface="Courier New"/>
              </a:rPr>
              <a:t>$ </a:t>
            </a:r>
            <a:r>
              <a:rPr lang="en-US" sz="1400" b="0" dirty="0">
                <a:highlight>
                  <a:srgbClr val="C0C0C0"/>
                </a:highlight>
              </a:rPr>
              <a:t>go run </a:t>
            </a:r>
            <a:r>
              <a:rPr lang="en-US" sz="1400" b="0" dirty="0" err="1">
                <a:highlight>
                  <a:srgbClr val="C0C0C0"/>
                </a:highlight>
              </a:rPr>
              <a:t>iota_go</a:t>
            </a:r>
            <a:r>
              <a:rPr lang="en-US" sz="1400" b="0" dirty="0">
                <a:highlight>
                  <a:srgbClr val="C0C0C0"/>
                </a:highlight>
              </a:rPr>
              <a:t>_[EXAMPLE_NAME]/</a:t>
            </a:r>
            <a:r>
              <a:rPr lang="en-US" sz="1400" b="0" dirty="0" err="1">
                <a:highlight>
                  <a:srgbClr val="C0C0C0"/>
                </a:highlight>
              </a:rPr>
              <a:t>main.go</a:t>
            </a:r>
            <a:endParaRPr lang="en-US" sz="1400" b="0" dirty="0">
              <a:highlight>
                <a:srgbClr val="C0C0C0"/>
              </a:highlight>
            </a:endParaRPr>
          </a:p>
          <a:p>
            <a:r>
              <a:rPr lang="en-US" sz="1400" b="0" dirty="0"/>
              <a:t>Following examples are available:</a:t>
            </a:r>
            <a:br>
              <a:rPr lang="en-US" sz="1400" b="0" dirty="0"/>
            </a:br>
            <a:endParaRPr lang="en-US" sz="1800" b="0">
              <a:highlight>
                <a:srgbClr val="C0C0C0"/>
              </a:highlight>
              <a:latin typeface="Courier New"/>
            </a:endParaRPr>
          </a:p>
          <a:p>
            <a:endParaRPr lang="en-US" sz="2000" b="0" dirty="0"/>
          </a:p>
          <a:p>
            <a:endParaRPr lang="en-US" b="0" dirty="0"/>
          </a:p>
          <a:p>
            <a:endParaRPr lang="en-US" b="0" dirty="0"/>
          </a:p>
        </p:txBody>
      </p:sp>
      <p:sp>
        <p:nvSpPr>
          <p:cNvPr id="4" name="CaixaDeTexto 3">
            <a:extLst>
              <a:ext uri="{FF2B5EF4-FFF2-40B4-BE49-F238E27FC236}">
                <a16:creationId xmlns="" xmlns:a16="http://schemas.microsoft.com/office/drawing/2014/main" id="{E2658B30-7DE0-496D-BE14-583C38CDF6E4}"/>
              </a:ext>
            </a:extLst>
          </p:cNvPr>
          <p:cNvSpPr txBox="1"/>
          <p:nvPr/>
        </p:nvSpPr>
        <p:spPr>
          <a:xfrm>
            <a:off x="4402549" y="4069726"/>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solidFill>
                  <a:schemeClr val="accent6"/>
                </a:solidFill>
                <a:highlight>
                  <a:srgbClr val="C0C0C0"/>
                </a:highlight>
                <a:latin typeface="Courier New"/>
                <a:cs typeface="Courier New"/>
              </a:rPr>
              <a:t>send_tx</a:t>
            </a:r>
            <a:r>
              <a:rPr lang="en-US" dirty="0">
                <a:highlight>
                  <a:srgbClr val="C0C0C0"/>
                </a:highlight>
                <a:latin typeface="Courier New"/>
                <a:cs typeface="Courier New"/>
              </a:rPr>
              <a:t/>
            </a:r>
            <a:br>
              <a:rPr lang="en-US" dirty="0">
                <a:highlight>
                  <a:srgbClr val="C0C0C0"/>
                </a:highlight>
                <a:latin typeface="Courier New"/>
                <a:cs typeface="Courier New"/>
              </a:rPr>
            </a:br>
            <a:r>
              <a:rPr lang="en-US" err="1">
                <a:solidFill>
                  <a:schemeClr val="accent6"/>
                </a:solidFill>
                <a:highlight>
                  <a:srgbClr val="C0C0C0"/>
                </a:highlight>
                <a:latin typeface="Courier New"/>
                <a:cs typeface="Courier New"/>
              </a:rPr>
              <a:t>receive_tx</a:t>
            </a:r>
            <a:r>
              <a:rPr lang="en-US" dirty="0">
                <a:highlight>
                  <a:srgbClr val="C0C0C0"/>
                </a:highlight>
                <a:latin typeface="Courier New"/>
                <a:cs typeface="Courier New"/>
              </a:rPr>
              <a:t/>
            </a:r>
            <a:br>
              <a:rPr lang="en-US" dirty="0">
                <a:highlight>
                  <a:srgbClr val="C0C0C0"/>
                </a:highlight>
                <a:latin typeface="Courier New"/>
                <a:cs typeface="Courier New"/>
              </a:rPr>
            </a:br>
            <a:r>
              <a:rPr lang="en-US" err="1">
                <a:solidFill>
                  <a:schemeClr val="accent6"/>
                </a:solidFill>
                <a:highlight>
                  <a:srgbClr val="C0C0C0"/>
                </a:highlight>
                <a:latin typeface="Courier New"/>
                <a:cs typeface="Courier New"/>
              </a:rPr>
              <a:t>zmq</a:t>
            </a:r>
            <a:endParaRPr lang="en-US">
              <a:solidFill>
                <a:schemeClr val="accent6"/>
              </a:solidFill>
              <a:highlight>
                <a:srgbClr val="C0C0C0"/>
              </a:highlight>
              <a:latin typeface="Courier New"/>
              <a:cs typeface="Courier New"/>
            </a:endParaRPr>
          </a:p>
        </p:txBody>
      </p:sp>
      <p:sp>
        <p:nvSpPr>
          <p:cNvPr id="5" name="CaixaDeTexto 4">
            <a:extLst>
              <a:ext uri="{FF2B5EF4-FFF2-40B4-BE49-F238E27FC236}">
                <a16:creationId xmlns="" xmlns:a16="http://schemas.microsoft.com/office/drawing/2014/main" id="{20014A49-07D1-4262-81DF-A83CFB289612}"/>
              </a:ext>
            </a:extLst>
          </p:cNvPr>
          <p:cNvSpPr txBox="1"/>
          <p:nvPr/>
        </p:nvSpPr>
        <p:spPr>
          <a:xfrm>
            <a:off x="780976" y="3965364"/>
            <a:ext cx="27432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highlight>
                  <a:srgbClr val="C0C0C0"/>
                </a:highlight>
                <a:latin typeface="Courier New"/>
                <a:cs typeface="Courier New"/>
              </a:rPr>
              <a:t>helloworld</a:t>
            </a:r>
            <a:r>
              <a:rPr lang="en-US" dirty="0">
                <a:highlight>
                  <a:srgbClr val="C0C0C0"/>
                </a:highlight>
                <a:latin typeface="Courier New"/>
                <a:cs typeface="Courier New"/>
              </a:rPr>
              <a:t/>
            </a:r>
            <a:br>
              <a:rPr lang="en-US" dirty="0">
                <a:highlight>
                  <a:srgbClr val="C0C0C0"/>
                </a:highlight>
                <a:latin typeface="Courier New"/>
                <a:cs typeface="Courier New"/>
              </a:rPr>
            </a:br>
            <a:r>
              <a:rPr lang="en-US" dirty="0" err="1">
                <a:highlight>
                  <a:srgbClr val="C0C0C0"/>
                </a:highlight>
                <a:latin typeface="Courier New"/>
                <a:cs typeface="Courier New"/>
              </a:rPr>
              <a:t>send_data</a:t>
            </a:r>
            <a:r>
              <a:rPr lang="en-US" dirty="0">
                <a:highlight>
                  <a:srgbClr val="C0C0C0"/>
                </a:highlight>
                <a:latin typeface="Courier New"/>
                <a:cs typeface="Courier New"/>
              </a:rPr>
              <a:t/>
            </a:r>
            <a:br>
              <a:rPr lang="en-US" dirty="0">
                <a:highlight>
                  <a:srgbClr val="C0C0C0"/>
                </a:highlight>
                <a:latin typeface="Courier New"/>
                <a:cs typeface="Courier New"/>
              </a:rPr>
            </a:br>
            <a:r>
              <a:rPr lang="en-US" dirty="0" err="1">
                <a:highlight>
                  <a:srgbClr val="C0C0C0"/>
                </a:highlight>
                <a:latin typeface="Courier New"/>
                <a:cs typeface="Courier New"/>
              </a:rPr>
              <a:t>receive_data</a:t>
            </a:r>
            <a:r>
              <a:rPr lang="en-US" dirty="0">
                <a:highlight>
                  <a:srgbClr val="C0C0C0"/>
                </a:highlight>
                <a:latin typeface="Courier New"/>
                <a:cs typeface="Courier New"/>
              </a:rPr>
              <a:t/>
            </a:r>
            <a:br>
              <a:rPr lang="en-US" dirty="0">
                <a:highlight>
                  <a:srgbClr val="C0C0C0"/>
                </a:highlight>
                <a:latin typeface="Courier New"/>
                <a:cs typeface="Courier New"/>
              </a:rPr>
            </a:br>
            <a:r>
              <a:rPr lang="en-US" dirty="0" err="1">
                <a:highlight>
                  <a:srgbClr val="C0C0C0"/>
                </a:highlight>
                <a:latin typeface="Courier New"/>
                <a:cs typeface="Courier New"/>
              </a:rPr>
              <a:t>create_address</a:t>
            </a:r>
            <a:r>
              <a:rPr lang="en-US" dirty="0">
                <a:highlight>
                  <a:srgbClr val="C0C0C0"/>
                </a:highlight>
                <a:latin typeface="Courier New"/>
                <a:cs typeface="Courier New"/>
              </a:rPr>
              <a:t/>
            </a:r>
            <a:br>
              <a:rPr lang="en-US" dirty="0">
                <a:highlight>
                  <a:srgbClr val="C0C0C0"/>
                </a:highlight>
                <a:latin typeface="Courier New"/>
                <a:cs typeface="Courier New"/>
              </a:rPr>
            </a:br>
            <a:r>
              <a:rPr lang="en-US" dirty="0" err="1">
                <a:highlight>
                  <a:srgbClr val="C0C0C0"/>
                </a:highlight>
                <a:latin typeface="Courier New"/>
                <a:cs typeface="Courier New"/>
              </a:rPr>
              <a:t>check_balance</a:t>
            </a:r>
            <a:r>
              <a:rPr lang="en-US" dirty="0">
                <a:highlight>
                  <a:srgbClr val="C0C0C0"/>
                </a:highlight>
                <a:latin typeface="Courier New"/>
                <a:cs typeface="Courier New"/>
              </a:rPr>
              <a:t/>
            </a:r>
            <a:br>
              <a:rPr lang="en-US" dirty="0">
                <a:highlight>
                  <a:srgbClr val="C0C0C0"/>
                </a:highlight>
                <a:latin typeface="Courier New"/>
                <a:cs typeface="Courier New"/>
              </a:rPr>
            </a:br>
            <a:endParaRPr lang="pt-PT"/>
          </a:p>
        </p:txBody>
      </p:sp>
    </p:spTree>
    <p:extLst>
      <p:ext uri="{BB962C8B-B14F-4D97-AF65-F5344CB8AC3E}">
        <p14:creationId xmlns:p14="http://schemas.microsoft.com/office/powerpoint/2010/main" val="1986222982"/>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iota.lib.py / </a:t>
            </a:r>
            <a:r>
              <a:rPr lang="en-US" b="0" dirty="0" err="1"/>
              <a:t>PyOTA</a:t>
            </a:r>
            <a:endParaRPr lang="pt-PT" dirty="0" err="1"/>
          </a:p>
        </p:txBody>
      </p:sp>
      <p:sp>
        <p:nvSpPr>
          <p:cNvPr id="3" name="Content Placeholder 2"/>
          <p:cNvSpPr>
            <a:spLocks noGrp="1"/>
          </p:cNvSpPr>
          <p:nvPr>
            <p:ph sz="quarter" idx="13"/>
          </p:nvPr>
        </p:nvSpPr>
        <p:spPr/>
        <p:txBody>
          <a:bodyPr/>
          <a:lstStyle/>
          <a:p>
            <a:r>
              <a:rPr lang="en-US" b="0" dirty="0"/>
              <a:t>Official Python library for the IOTA Core.</a:t>
            </a:r>
          </a:p>
          <a:p>
            <a:r>
              <a:rPr lang="en-US" b="0" dirty="0"/>
              <a:t>Implements both the official API, as well as signing, bundles, utilities and conversion.</a:t>
            </a:r>
          </a:p>
          <a:p>
            <a:r>
              <a:rPr lang="en-US" b="0" dirty="0"/>
              <a:t>Python 3.6, 3.5 and 2.7.</a:t>
            </a:r>
          </a:p>
          <a:p>
            <a:r>
              <a:rPr lang="en-US" b="0"/>
              <a:t>inherit setuptools</a:t>
            </a:r>
            <a:endParaRPr lang="en-US" b="0" dirty="0"/>
          </a:p>
          <a:p>
            <a:r>
              <a:rPr lang="en-US" b="0" dirty="0"/>
              <a:t>Integration is planned for the near future</a:t>
            </a:r>
          </a:p>
          <a:p>
            <a:r>
              <a:rPr lang="en-US" b="0" dirty="0">
                <a:hlinkClick r:id="rId2"/>
              </a:rPr>
              <a:t>https://github.com/iotaledger/iota.lib.py</a:t>
            </a:r>
            <a:endParaRPr lang="en-US" dirty="0"/>
          </a:p>
          <a:p>
            <a:endParaRPr lang="en-US" b="0"/>
          </a:p>
        </p:txBody>
      </p:sp>
    </p:spTree>
    <p:extLst>
      <p:ext uri="{BB962C8B-B14F-4D97-AF65-F5344CB8AC3E}">
        <p14:creationId xmlns:p14="http://schemas.microsoft.com/office/powerpoint/2010/main" val="2590242132"/>
      </p:ext>
    </p:extLst>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Playing around with python-iota-workshop</a:t>
            </a:r>
          </a:p>
        </p:txBody>
      </p:sp>
      <p:sp>
        <p:nvSpPr>
          <p:cNvPr id="3" name="Content Placeholder 2"/>
          <p:cNvSpPr>
            <a:spLocks noGrp="1"/>
          </p:cNvSpPr>
          <p:nvPr>
            <p:ph sz="quarter" idx="13"/>
          </p:nvPr>
        </p:nvSpPr>
        <p:spPr>
          <a:xfrm>
            <a:off x="457747" y="1246114"/>
            <a:ext cx="8615669" cy="5000206"/>
          </a:xfrm>
        </p:spPr>
        <p:txBody>
          <a:bodyPr/>
          <a:lstStyle/>
          <a:p>
            <a:r>
              <a:rPr lang="en-US" sz="1800" b="0" dirty="0"/>
              <a:t>Install Python 3 and PIP</a:t>
            </a:r>
            <a:br>
              <a:rPr lang="en-US" sz="1800" b="0" dirty="0"/>
            </a:br>
            <a:r>
              <a:rPr lang="en-US" sz="1800" b="0" dirty="0">
                <a:hlinkClick r:id="rId2"/>
              </a:rPr>
              <a:t>https://www.python.org/downloads/</a:t>
            </a:r>
            <a:r>
              <a:rPr lang="en-US" sz="1800" b="0" dirty="0"/>
              <a:t/>
            </a:r>
            <a:br>
              <a:rPr lang="en-US" sz="1800" b="0" dirty="0"/>
            </a:br>
            <a:r>
              <a:rPr lang="en-US" sz="1800" b="0" dirty="0">
                <a:hlinkClick r:id="rId3"/>
              </a:rPr>
              <a:t>https://pip.pypa.io/en/stable/installing/</a:t>
            </a:r>
            <a:endParaRPr lang="pt-PT"/>
          </a:p>
          <a:p>
            <a:r>
              <a:rPr lang="en-US" sz="1800" b="0" dirty="0"/>
              <a:t>Clone repo and </a:t>
            </a:r>
            <a:r>
              <a:rPr lang="en-US" sz="1800" b="0" dirty="0" err="1"/>
              <a:t>donwload</a:t>
            </a:r>
            <a:r>
              <a:rPr lang="en-US" sz="1800" b="0" dirty="0"/>
              <a:t> dependencies:</a:t>
            </a:r>
            <a:br>
              <a:rPr lang="en-US" sz="1800" b="0" dirty="0"/>
            </a:br>
            <a:r>
              <a:rPr lang="en-US" sz="1800" b="0" dirty="0">
                <a:highlight>
                  <a:srgbClr val="C0C0C0"/>
                </a:highlight>
              </a:rPr>
              <a:t>$ git clone </a:t>
            </a:r>
            <a:r>
              <a:rPr lang="en-US" sz="1800" b="0" dirty="0">
                <a:highlight>
                  <a:srgbClr val="C0C0C0"/>
                </a:highlight>
                <a:hlinkClick r:id="rId4"/>
              </a:rPr>
              <a:t>https://github.com/iota-community/python-iota-workshop</a:t>
            </a:r>
            <a:r>
              <a:rPr lang="en-US" sz="1800" b="0" dirty="0">
                <a:highlight>
                  <a:srgbClr val="C0C0C0"/>
                </a:highlight>
              </a:rPr>
              <a:t/>
            </a:r>
            <a:br>
              <a:rPr lang="en-US" sz="1800" b="0" dirty="0">
                <a:highlight>
                  <a:srgbClr val="C0C0C0"/>
                </a:highlight>
              </a:rPr>
            </a:br>
            <a:r>
              <a:rPr lang="en-US" sz="1800" b="0" dirty="0">
                <a:highlight>
                  <a:srgbClr val="C0C0C0"/>
                </a:highlight>
              </a:rPr>
              <a:t>$ cd python-iota-workshop; pip install -r requirements.txt</a:t>
            </a:r>
            <a:endParaRPr lang="en-US" sz="1800" b="0" dirty="0"/>
          </a:p>
          <a:p>
            <a:r>
              <a:rPr lang="en-US" sz="1800" b="0" dirty="0"/>
              <a:t>Run an example:</a:t>
            </a:r>
            <a:br>
              <a:rPr lang="en-US" sz="1800" b="0" dirty="0"/>
            </a:br>
            <a:r>
              <a:rPr lang="en-US" sz="1800" b="0" dirty="0">
                <a:highlight>
                  <a:srgbClr val="C0C0C0"/>
                </a:highlight>
                <a:latin typeface="Courier New"/>
              </a:rPr>
              <a:t>$ </a:t>
            </a:r>
            <a:r>
              <a:rPr lang="en-US" sz="1800" b="0" dirty="0">
                <a:highlight>
                  <a:srgbClr val="C0C0C0"/>
                </a:highlight>
              </a:rPr>
              <a:t>python code/[EXAMPLE_NAME].</a:t>
            </a:r>
            <a:r>
              <a:rPr lang="en-US" sz="1800" b="0" dirty="0" err="1">
                <a:highlight>
                  <a:srgbClr val="C0C0C0"/>
                </a:highlight>
              </a:rPr>
              <a:t>py</a:t>
            </a:r>
            <a:endParaRPr lang="en-US" sz="1800" b="0">
              <a:highlight>
                <a:srgbClr val="C0C0C0"/>
              </a:highlight>
            </a:endParaRPr>
          </a:p>
          <a:p>
            <a:r>
              <a:rPr lang="en-US" sz="1800" b="0" dirty="0"/>
              <a:t>Following examples are available:</a:t>
            </a:r>
            <a:br>
              <a:rPr lang="en-US" sz="1800" b="0" dirty="0"/>
            </a:br>
            <a:r>
              <a:rPr lang="en-US" sz="1800" b="0" dirty="0">
                <a:highlight>
                  <a:srgbClr val="C0C0C0"/>
                </a:highlight>
              </a:rPr>
              <a:t>e01_hello_world.py    e04_generate_address.py  e07_send_data.py</a:t>
            </a:r>
            <a:br>
              <a:rPr lang="en-US" sz="1800" b="0" dirty="0">
                <a:highlight>
                  <a:srgbClr val="C0C0C0"/>
                </a:highlight>
              </a:rPr>
            </a:br>
            <a:r>
              <a:rPr lang="en-US" sz="1800" b="0" dirty="0">
                <a:highlight>
                  <a:srgbClr val="C0C0C0"/>
                </a:highlight>
              </a:rPr>
              <a:t>e02_send_hello.py     e05_check_balance.py     e08_receive_data.py</a:t>
            </a:r>
            <a:br>
              <a:rPr lang="en-US" sz="1800" b="0" dirty="0">
                <a:highlight>
                  <a:srgbClr val="C0C0C0"/>
                </a:highlight>
              </a:rPr>
            </a:br>
            <a:r>
              <a:rPr lang="en-US" sz="1800" b="0" dirty="0">
                <a:highlight>
                  <a:srgbClr val="C0C0C0"/>
                </a:highlight>
              </a:rPr>
              <a:t>e03_receive_hello.py  e06_send_tokens.py       e09_zmq_listen.py</a:t>
            </a:r>
            <a:endParaRPr lang="en-US">
              <a:highlight>
                <a:srgbClr val="C0C0C0"/>
              </a:highlight>
            </a:endParaRPr>
          </a:p>
          <a:p>
            <a:endParaRPr lang="en-US" sz="1800" b="0" dirty="0">
              <a:highlight>
                <a:srgbClr val="C0C0C0"/>
              </a:highlight>
            </a:endParaRPr>
          </a:p>
          <a:p>
            <a:endParaRPr lang="en-US" sz="2000" b="0" dirty="0"/>
          </a:p>
          <a:p>
            <a:endParaRPr lang="en-US" b="0" dirty="0"/>
          </a:p>
          <a:p>
            <a:endParaRPr lang="en-US" b="0" dirty="0"/>
          </a:p>
        </p:txBody>
      </p:sp>
    </p:spTree>
    <p:extLst>
      <p:ext uri="{BB962C8B-B14F-4D97-AF65-F5344CB8AC3E}">
        <p14:creationId xmlns:p14="http://schemas.microsoft.com/office/powerpoint/2010/main" val="1702941003"/>
      </p:ext>
    </p:extLst>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t>IOTA CLI App</a:t>
            </a:r>
            <a:endParaRPr lang="pt-PT"/>
          </a:p>
        </p:txBody>
      </p:sp>
      <p:sp>
        <p:nvSpPr>
          <p:cNvPr id="3" name="Content Placeholder 2"/>
          <p:cNvSpPr>
            <a:spLocks noGrp="1"/>
          </p:cNvSpPr>
          <p:nvPr>
            <p:ph sz="quarter" idx="13"/>
          </p:nvPr>
        </p:nvSpPr>
        <p:spPr/>
        <p:txBody>
          <a:bodyPr/>
          <a:lstStyle/>
          <a:p>
            <a:r>
              <a:rPr lang="en-US" b="0"/>
              <a:t>Command Line wallet and node management tool.</a:t>
            </a:r>
          </a:p>
          <a:p>
            <a:r>
              <a:rPr lang="en-US" b="0"/>
              <a:t>It is implemented in </a:t>
            </a:r>
            <a:r>
              <a:rPr lang="en-US" b="0" err="1"/>
              <a:t>nodejs</a:t>
            </a:r>
            <a:r>
              <a:rPr lang="en-US" b="0"/>
              <a:t>, and it’s available as a </a:t>
            </a:r>
            <a:r>
              <a:rPr lang="en-US" b="0" err="1"/>
              <a:t>npm</a:t>
            </a:r>
            <a:r>
              <a:rPr lang="en-US" b="0"/>
              <a:t> package. </a:t>
            </a:r>
          </a:p>
          <a:p>
            <a:r>
              <a:rPr lang="en-US" b="0"/>
              <a:t>To be integrated with the help of </a:t>
            </a:r>
            <a:r>
              <a:rPr lang="en-US" b="0" err="1"/>
              <a:t>devtool</a:t>
            </a:r>
            <a:r>
              <a:rPr lang="en-US" b="0"/>
              <a:t> </a:t>
            </a:r>
            <a:r>
              <a:rPr lang="en-US" b="0" err="1"/>
              <a:t>npm</a:t>
            </a:r>
            <a:r>
              <a:rPr lang="en-US" b="0"/>
              <a:t> functionality.</a:t>
            </a:r>
          </a:p>
          <a:p>
            <a:r>
              <a:rPr lang="en-US" b="0"/>
              <a:t>Integration planned for the near future.</a:t>
            </a:r>
          </a:p>
          <a:p>
            <a:r>
              <a:rPr lang="en-US" b="0">
                <a:hlinkClick r:id="rId2"/>
              </a:rPr>
              <a:t>https://github.com/iotaledger/cli-app</a:t>
            </a:r>
            <a:endParaRPr lang="en-US" b="0"/>
          </a:p>
          <a:p>
            <a:r>
              <a:rPr lang="en-US" b="0">
                <a:hlinkClick r:id="rId3"/>
              </a:rPr>
              <a:t>https://wiki.yoctoproject.org/wiki/TipsAndTricks/NPM</a:t>
            </a:r>
            <a:r>
              <a:rPr lang="en-US" b="0"/>
              <a:t> </a:t>
            </a:r>
            <a:endParaRPr lang="en-US"/>
          </a:p>
          <a:p>
            <a:endParaRPr lang="en-US" b="0"/>
          </a:p>
        </p:txBody>
      </p:sp>
    </p:spTree>
    <p:extLst>
      <p:ext uri="{BB962C8B-B14F-4D97-AF65-F5344CB8AC3E}">
        <p14:creationId xmlns:p14="http://schemas.microsoft.com/office/powerpoint/2010/main" val="2499962872"/>
      </p:ext>
    </p:extLst>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recipes-support</a:t>
            </a:r>
          </a:p>
        </p:txBody>
      </p:sp>
      <p:sp>
        <p:nvSpPr>
          <p:cNvPr id="3" name="Content Placeholder 2"/>
          <p:cNvSpPr>
            <a:spLocks noGrp="1"/>
          </p:cNvSpPr>
          <p:nvPr>
            <p:ph sz="quarter" idx="13"/>
          </p:nvPr>
        </p:nvSpPr>
        <p:spPr>
          <a:xfrm>
            <a:off x="448853" y="1016123"/>
            <a:ext cx="8233186" cy="4532312"/>
          </a:xfrm>
        </p:spPr>
        <p:txBody>
          <a:bodyPr/>
          <a:lstStyle/>
          <a:p>
            <a:pPr algn="just"/>
            <a:r>
              <a:rPr lang="en-US" b="0"/>
              <a:t>In order to fulfill dependencies, I had to write a few support recipes.</a:t>
            </a:r>
            <a:endParaRPr lang="pt-PT"/>
          </a:p>
          <a:p>
            <a:pPr lvl="1" algn="just"/>
            <a:r>
              <a:rPr lang="en-US" b="1"/>
              <a:t>nanopb_0.3.9.3.bb</a:t>
            </a:r>
            <a:r>
              <a:rPr lang="en-US" b="0"/>
              <a:t>: small code-size Protocol Buffers implementation in </a:t>
            </a:r>
            <a:r>
              <a:rPr lang="en-US" b="0" err="1"/>
              <a:t>ansi</a:t>
            </a:r>
            <a:r>
              <a:rPr lang="en-US" b="0"/>
              <a:t> C. Especially suitable for use in microcontrollers, but fits any memory restricted system</a:t>
            </a:r>
            <a:endParaRPr lang="pt-PT"/>
          </a:p>
          <a:p>
            <a:pPr lvl="1" algn="just"/>
            <a:r>
              <a:rPr lang="en-US" sz="2400" b="1"/>
              <a:t>keccak_git.bb</a:t>
            </a:r>
            <a:r>
              <a:rPr lang="en-US" sz="2400" b="0"/>
              <a:t>: </a:t>
            </a:r>
            <a:r>
              <a:rPr lang="en-US" sz="2400" b="0" err="1"/>
              <a:t>keccak</a:t>
            </a:r>
            <a:r>
              <a:rPr lang="en-US" sz="2400" b="0"/>
              <a:t> sponge function family including SHA3 implementation. Recipe needs improvement to support more architectures)</a:t>
            </a:r>
            <a:endParaRPr lang="en-US" sz="2400"/>
          </a:p>
          <a:p>
            <a:pPr lvl="1" algn="just"/>
            <a:r>
              <a:rPr lang="en-US" sz="2400" b="1"/>
              <a:t>logger_4.0.0.bb</a:t>
            </a:r>
            <a:r>
              <a:rPr lang="en-US" sz="2400" b="0"/>
              <a:t>: simple logging facility for the C language)</a:t>
            </a:r>
            <a:endParaRPr lang="en-US" sz="2400"/>
          </a:p>
          <a:p>
            <a:pPr lvl="1" algn="just"/>
            <a:r>
              <a:rPr lang="en-US" sz="2400" b="1"/>
              <a:t>libzmq_4.3.2.bb</a:t>
            </a:r>
            <a:r>
              <a:rPr lang="en-US" sz="2400" b="0"/>
              <a:t>: </a:t>
            </a:r>
            <a:r>
              <a:rPr lang="en-US" sz="2400" b="0" err="1"/>
              <a:t>ZeroMQ</a:t>
            </a:r>
            <a:r>
              <a:rPr lang="en-US" sz="2400" b="0"/>
              <a:t> core engine in C++</a:t>
            </a:r>
            <a:endParaRPr lang="en-US" sz="2400"/>
          </a:p>
          <a:p>
            <a:pPr algn="just"/>
            <a:r>
              <a:rPr lang="en-US" sz="2600" b="0"/>
              <a:t>Extra contribution to the OE community.</a:t>
            </a:r>
          </a:p>
          <a:p>
            <a:pPr lvl="1" algn="just"/>
            <a:endParaRPr lang="en-US" sz="2400"/>
          </a:p>
          <a:p>
            <a:pPr algn="just"/>
            <a:endParaRPr lang="en-US" sz="2000" b="0"/>
          </a:p>
          <a:p>
            <a:endParaRPr lang="en-US" sz="2000"/>
          </a:p>
        </p:txBody>
      </p:sp>
    </p:spTree>
    <p:extLst>
      <p:ext uri="{BB962C8B-B14F-4D97-AF65-F5344CB8AC3E}">
        <p14:creationId xmlns:p14="http://schemas.microsoft.com/office/powerpoint/2010/main" val="183199124"/>
      </p:ext>
    </p:extLst>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Future of meta-iota (2020-21)</a:t>
            </a:r>
          </a:p>
        </p:txBody>
      </p:sp>
      <p:sp>
        <p:nvSpPr>
          <p:cNvPr id="3" name="Content Placeholder 2"/>
          <p:cNvSpPr>
            <a:spLocks noGrp="1"/>
          </p:cNvSpPr>
          <p:nvPr>
            <p:ph sz="quarter" idx="13"/>
          </p:nvPr>
        </p:nvSpPr>
        <p:spPr>
          <a:xfrm>
            <a:off x="448853" y="1016123"/>
            <a:ext cx="8233186" cy="4532312"/>
          </a:xfrm>
        </p:spPr>
        <p:txBody>
          <a:bodyPr/>
          <a:lstStyle/>
          <a:p>
            <a:pPr algn="just"/>
            <a:r>
              <a:rPr lang="en-US" b="0"/>
              <a:t>Bee</a:t>
            </a:r>
            <a:endParaRPr lang="pt-PT"/>
          </a:p>
          <a:p>
            <a:pPr lvl="1" algn="just"/>
            <a:r>
              <a:rPr lang="en-US">
                <a:solidFill>
                  <a:srgbClr val="414141"/>
                </a:solidFill>
              </a:rPr>
              <a:t>Post </a:t>
            </a:r>
            <a:r>
              <a:rPr lang="en-US" err="1">
                <a:solidFill>
                  <a:srgbClr val="414141"/>
                </a:solidFill>
              </a:rPr>
              <a:t>Coordicide</a:t>
            </a:r>
            <a:r>
              <a:rPr lang="en-US">
                <a:solidFill>
                  <a:srgbClr val="414141"/>
                </a:solidFill>
              </a:rPr>
              <a:t> Reference Implementation</a:t>
            </a:r>
          </a:p>
          <a:p>
            <a:pPr lvl="1" algn="just"/>
            <a:r>
              <a:rPr lang="en-US">
                <a:solidFill>
                  <a:srgbClr val="414141"/>
                </a:solidFill>
              </a:rPr>
              <a:t>Official IOTA Foundation</a:t>
            </a:r>
            <a:endParaRPr lang="en-US" b="0">
              <a:solidFill>
                <a:srgbClr val="414141"/>
              </a:solidFill>
            </a:endParaRPr>
          </a:p>
          <a:p>
            <a:pPr lvl="1" algn="just"/>
            <a:r>
              <a:rPr lang="en-US">
                <a:solidFill>
                  <a:srgbClr val="414141"/>
                </a:solidFill>
              </a:rPr>
              <a:t>Rust (meta-rust and meta-rust-bin?)</a:t>
            </a:r>
          </a:p>
          <a:p>
            <a:pPr algn="just"/>
            <a:r>
              <a:rPr lang="en-US" b="0">
                <a:solidFill>
                  <a:srgbClr val="414141"/>
                </a:solidFill>
              </a:rPr>
              <a:t>Hornet</a:t>
            </a:r>
          </a:p>
          <a:p>
            <a:pPr lvl="1" algn="just"/>
            <a:r>
              <a:rPr lang="en-US">
                <a:solidFill>
                  <a:srgbClr val="414141"/>
                </a:solidFill>
              </a:rPr>
              <a:t>Post </a:t>
            </a:r>
            <a:r>
              <a:rPr lang="en-US" err="1">
                <a:solidFill>
                  <a:srgbClr val="414141"/>
                </a:solidFill>
              </a:rPr>
              <a:t>Coordicide</a:t>
            </a:r>
            <a:r>
              <a:rPr lang="en-US">
                <a:solidFill>
                  <a:srgbClr val="414141"/>
                </a:solidFill>
              </a:rPr>
              <a:t> Implementation</a:t>
            </a:r>
            <a:endParaRPr lang="en-US" b="0">
              <a:solidFill>
                <a:srgbClr val="414141"/>
              </a:solidFill>
            </a:endParaRPr>
          </a:p>
          <a:p>
            <a:pPr lvl="1" algn="just"/>
            <a:r>
              <a:rPr lang="en-US">
                <a:solidFill>
                  <a:srgbClr val="414141"/>
                </a:solidFill>
              </a:rPr>
              <a:t>Community based (EDF)</a:t>
            </a:r>
            <a:endParaRPr lang="en-US" b="0"/>
          </a:p>
          <a:p>
            <a:pPr lvl="1" algn="just"/>
            <a:r>
              <a:rPr lang="en-US">
                <a:solidFill>
                  <a:srgbClr val="414141"/>
                </a:solidFill>
              </a:rPr>
              <a:t>Go</a:t>
            </a:r>
            <a:endParaRPr lang="en-US" b="0"/>
          </a:p>
          <a:p>
            <a:pPr algn="just"/>
            <a:endParaRPr lang="en-US" b="0"/>
          </a:p>
          <a:p>
            <a:pPr algn="just"/>
            <a:endParaRPr lang="en-US" sz="2000" b="0"/>
          </a:p>
          <a:p>
            <a:endParaRPr lang="en-US" sz="2000"/>
          </a:p>
        </p:txBody>
      </p:sp>
    </p:spTree>
    <p:extLst>
      <p:ext uri="{BB962C8B-B14F-4D97-AF65-F5344CB8AC3E}">
        <p14:creationId xmlns:p14="http://schemas.microsoft.com/office/powerpoint/2010/main" val="3462362759"/>
      </p:ext>
    </p:extLst>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t>Ecosystem Development Fund</a:t>
            </a:r>
            <a:endParaRPr lang="pt-PT"/>
          </a:p>
        </p:txBody>
      </p:sp>
      <p:sp>
        <p:nvSpPr>
          <p:cNvPr id="3" name="Text Placeholder 2"/>
          <p:cNvSpPr>
            <a:spLocks noGrp="1"/>
          </p:cNvSpPr>
          <p:nvPr>
            <p:ph type="body" idx="1"/>
          </p:nvPr>
        </p:nvSpPr>
        <p:spPr/>
        <p:txBody>
          <a:bodyPr/>
          <a:lstStyle/>
          <a:p>
            <a:r>
              <a:rPr lang="en-US" b="0"/>
              <a:t>Boards for Proof-of-Concept</a:t>
            </a:r>
            <a:endParaRPr lang="pt-PT" err="1"/>
          </a:p>
        </p:txBody>
      </p:sp>
      <p:pic>
        <p:nvPicPr>
          <p:cNvPr id="4" name="Imagem 11" descr="Uma imagem com alimentação&#10;&#10;Descrição gerada com confiança muito alta">
            <a:extLst>
              <a:ext uri="{FF2B5EF4-FFF2-40B4-BE49-F238E27FC236}">
                <a16:creationId xmlns:a16="http://schemas.microsoft.com/office/drawing/2014/main" xmlns="" id="{5DA93DB0-6FC3-403B-BABB-B71C5FFBD487}"/>
              </a:ext>
            </a:extLst>
          </p:cNvPr>
          <p:cNvPicPr>
            <a:picLocks noChangeAspect="1"/>
          </p:cNvPicPr>
          <p:nvPr/>
        </p:nvPicPr>
        <p:blipFill>
          <a:blip r:embed="rId2"/>
          <a:stretch>
            <a:fillRect/>
          </a:stretch>
        </p:blipFill>
        <p:spPr>
          <a:xfrm>
            <a:off x="47284" y="17982"/>
            <a:ext cx="2743200" cy="2743200"/>
          </a:xfrm>
          <a:prstGeom prst="rect">
            <a:avLst/>
          </a:prstGeom>
        </p:spPr>
      </p:pic>
    </p:spTree>
    <p:extLst>
      <p:ext uri="{BB962C8B-B14F-4D97-AF65-F5344CB8AC3E}">
        <p14:creationId xmlns:p14="http://schemas.microsoft.com/office/powerpoint/2010/main" val="26118765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People behind Autobuilder *</a:t>
            </a:r>
          </a:p>
        </p:txBody>
      </p:sp>
      <p:sp>
        <p:nvSpPr>
          <p:cNvPr id="16386" name="Rectangle 2"/>
          <p:cNvSpPr>
            <a:spLocks noChangeArrowheads="1"/>
          </p:cNvSpPr>
          <p:nvPr/>
        </p:nvSpPr>
        <p:spPr bwMode="auto">
          <a:xfrm>
            <a:off x="454025" y="1150938"/>
            <a:ext cx="8226425" cy="4033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Project Autobuilder</a:t>
            </a:r>
          </a:p>
          <a:p>
            <a:pPr lvl="1">
              <a:lnSpc>
                <a:spcPct val="100000"/>
              </a:lnSpc>
              <a:buClr>
                <a:srgbClr val="404040"/>
              </a:buClr>
              <a:buSzPct val="45000"/>
              <a:buFont typeface="Arial" charset="0"/>
              <a:buChar char="•"/>
            </a:pPr>
            <a:r>
              <a:rPr lang="en-US" altLang="en-US" sz="2200">
                <a:solidFill>
                  <a:srgbClr val="404040"/>
                </a:solidFill>
                <a:ea typeface="ＭＳ Ｐゴシック" charset="-128"/>
              </a:rPr>
              <a:t>Richard Purdie, Elizabeth Flanagan, Joshua Lock as well as contributions from Tracy Graydon, Anibal Limón and Bill Randle.</a:t>
            </a:r>
          </a:p>
          <a:p>
            <a:pPr>
              <a:lnSpc>
                <a:spcPct val="100000"/>
              </a:lnSpc>
              <a:buClrTx/>
              <a:buSzTx/>
              <a:buFontTx/>
              <a:buNone/>
            </a:pPr>
            <a:endParaRPr lang="en-US" altLang="en-US" sz="2200">
              <a:solidFill>
                <a:srgbClr val="404040"/>
              </a:solidFill>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Project Autobuilder2</a:t>
            </a:r>
          </a:p>
          <a:p>
            <a:pPr lvl="1">
              <a:lnSpc>
                <a:spcPct val="100000"/>
              </a:lnSpc>
              <a:buClr>
                <a:srgbClr val="404040"/>
              </a:buClr>
              <a:buSzPct val="45000"/>
              <a:buFont typeface="Arial" charset="0"/>
              <a:buChar char="•"/>
            </a:pPr>
            <a:r>
              <a:rPr lang="en-US" altLang="en-US" sz="2200">
                <a:solidFill>
                  <a:srgbClr val="404040"/>
                </a:solidFill>
                <a:ea typeface="ＭＳ Ｐゴシック" charset="-128"/>
              </a:rPr>
              <a:t>Richard Purdie and Joshua Lock.</a:t>
            </a:r>
          </a:p>
          <a:p>
            <a:pPr lvl="1">
              <a:lnSpc>
                <a:spcPct val="100000"/>
              </a:lnSpc>
              <a:buClr>
                <a:srgbClr val="404040"/>
              </a:buClr>
              <a:buSzPct val="45000"/>
              <a:buFont typeface="Arial" charset="0"/>
              <a:buChar char="•"/>
            </a:pPr>
            <a:r>
              <a:rPr lang="en-US" altLang="en-US" sz="2200">
                <a:solidFill>
                  <a:srgbClr val="404040"/>
                </a:solidFill>
                <a:ea typeface="ＭＳ Ｐゴシック" charset="-128"/>
              </a:rPr>
              <a:t>Michael Halstead is the project sysadmin who maintains the infrastructure it all runs on top of.</a:t>
            </a:r>
          </a:p>
          <a:p>
            <a:pPr>
              <a:lnSpc>
                <a:spcPct val="100000"/>
              </a:lnSpc>
              <a:buClrTx/>
              <a:buSzTx/>
              <a:buFontTx/>
              <a:buNone/>
            </a:pPr>
            <a:endParaRPr lang="en-US" altLang="en-US" sz="2200">
              <a:solidFill>
                <a:srgbClr val="404040"/>
              </a:solidFill>
              <a:ea typeface="ＭＳ Ｐゴシック" charset="-128"/>
            </a:endParaRPr>
          </a:p>
        </p:txBody>
      </p:sp>
      <p:sp>
        <p:nvSpPr>
          <p:cNvPr id="16387" name="Rectangle 3"/>
          <p:cNvSpPr>
            <a:spLocks noChangeArrowheads="1"/>
          </p:cNvSpPr>
          <p:nvPr/>
        </p:nvSpPr>
        <p:spPr bwMode="auto">
          <a:xfrm>
            <a:off x="503238" y="5903913"/>
            <a:ext cx="8186737"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a:lnSpc>
                <a:spcPct val="100000"/>
              </a:lnSpc>
            </a:pPr>
            <a:r>
              <a:rPr lang="en-US" altLang="en-US" sz="1600" i="1">
                <a:solidFill>
                  <a:srgbClr val="404040"/>
                </a:solidFill>
                <a:ea typeface="ＭＳ Ｐゴシック" charset="-128"/>
              </a:rPr>
              <a:t>* Thanks to Richard Purdie who provided these information</a:t>
            </a:r>
          </a:p>
        </p:txBody>
      </p:sp>
    </p:spTree>
    <p:extLst>
      <p:ext uri="{BB962C8B-B14F-4D97-AF65-F5344CB8AC3E}">
        <p14:creationId xmlns:p14="http://schemas.microsoft.com/office/powerpoint/2010/main" val="3207066500"/>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t>IOTA Ecosystem Development Fund</a:t>
            </a:r>
            <a:endParaRPr lang="pt-PT"/>
          </a:p>
        </p:txBody>
      </p:sp>
      <p:sp>
        <p:nvSpPr>
          <p:cNvPr id="3" name="Content Placeholder 2"/>
          <p:cNvSpPr>
            <a:spLocks noGrp="1"/>
          </p:cNvSpPr>
          <p:nvPr>
            <p:ph sz="quarter" idx="13"/>
          </p:nvPr>
        </p:nvSpPr>
        <p:spPr>
          <a:xfrm>
            <a:off x="378515" y="1098184"/>
            <a:ext cx="8221463" cy="710590"/>
          </a:xfrm>
        </p:spPr>
        <p:txBody>
          <a:bodyPr/>
          <a:lstStyle/>
          <a:p>
            <a:pPr algn="just"/>
            <a:r>
              <a:rPr lang="en-US" sz="1400" b="0"/>
              <a:t>The IOTA EDF will allow me to validate Proof-of-Concepts on a few different boards with potential for IOTA Industrial applications.</a:t>
            </a:r>
          </a:p>
          <a:p>
            <a:pPr algn="just"/>
            <a:r>
              <a:rPr lang="en-US" sz="1400" b="0"/>
              <a:t>There is a big interest for FPGA projects in the IOTA Community. This is due to the Quorum Based computations, as well as accelerated Proof-of-Work (</a:t>
            </a:r>
            <a:r>
              <a:rPr lang="en-US" sz="1400" b="0" err="1"/>
              <a:t>PoW</a:t>
            </a:r>
            <a:r>
              <a:rPr lang="en-US" sz="1400" b="0"/>
              <a:t>), Address Generation and Signing. </a:t>
            </a:r>
          </a:p>
          <a:p>
            <a:endParaRPr lang="en-US" sz="1400" b="0"/>
          </a:p>
        </p:txBody>
      </p:sp>
      <p:graphicFrame>
        <p:nvGraphicFramePr>
          <p:cNvPr id="5" name="Tabela 4">
            <a:extLst>
              <a:ext uri="{FF2B5EF4-FFF2-40B4-BE49-F238E27FC236}">
                <a16:creationId xmlns="" xmlns:a16="http://schemas.microsoft.com/office/drawing/2014/main" id="{159FE93B-74E8-4C0B-8DB4-5D32F35465E8}"/>
              </a:ext>
            </a:extLst>
          </p:cNvPr>
          <p:cNvGraphicFramePr>
            <a:graphicFrameLocks noGrp="1"/>
          </p:cNvGraphicFramePr>
          <p:nvPr>
            <p:extLst>
              <p:ext uri="{D42A27DB-BD31-4B8C-83A1-F6EECF244321}">
                <p14:modId xmlns:p14="http://schemas.microsoft.com/office/powerpoint/2010/main" val="1260605494"/>
              </p:ext>
            </p:extLst>
          </p:nvPr>
        </p:nvGraphicFramePr>
        <p:xfrm>
          <a:off x="542170" y="2450124"/>
          <a:ext cx="7983412" cy="3474720"/>
        </p:xfrm>
        <a:graphic>
          <a:graphicData uri="http://schemas.openxmlformats.org/drawingml/2006/table">
            <a:tbl>
              <a:tblPr firstRow="1" bandRow="1"/>
              <a:tblGrid>
                <a:gridCol w="1995853">
                  <a:extLst>
                    <a:ext uri="{9D8B030D-6E8A-4147-A177-3AD203B41FA5}">
                      <a16:colId xmlns="" xmlns:a16="http://schemas.microsoft.com/office/drawing/2014/main" val="3924963242"/>
                    </a:ext>
                  </a:extLst>
                </a:gridCol>
                <a:gridCol w="1995853">
                  <a:extLst>
                    <a:ext uri="{9D8B030D-6E8A-4147-A177-3AD203B41FA5}">
                      <a16:colId xmlns="" xmlns:a16="http://schemas.microsoft.com/office/drawing/2014/main" val="1626470814"/>
                    </a:ext>
                  </a:extLst>
                </a:gridCol>
                <a:gridCol w="1995853">
                  <a:extLst>
                    <a:ext uri="{9D8B030D-6E8A-4147-A177-3AD203B41FA5}">
                      <a16:colId xmlns="" xmlns:a16="http://schemas.microsoft.com/office/drawing/2014/main" val="765823571"/>
                    </a:ext>
                  </a:extLst>
                </a:gridCol>
                <a:gridCol w="1995853">
                  <a:extLst>
                    <a:ext uri="{9D8B030D-6E8A-4147-A177-3AD203B41FA5}">
                      <a16:colId xmlns="" xmlns:a16="http://schemas.microsoft.com/office/drawing/2014/main" val="865597689"/>
                    </a:ext>
                  </a:extLst>
                </a:gridCol>
              </a:tblGrid>
              <a:tr h="442208">
                <a:tc>
                  <a:txBody>
                    <a:bodyPr/>
                    <a:lstStyle/>
                    <a:p>
                      <a:pPr algn="ctr" rtl="0" fontAlgn="t">
                        <a:spcBef>
                          <a:spcPts val="0"/>
                        </a:spcBef>
                        <a:spcAft>
                          <a:spcPts val="0"/>
                        </a:spcAft>
                      </a:pPr>
                      <a:r>
                        <a:rPr lang="pt-PT" sz="1200" b="1" u="none" strike="noStrike" err="1">
                          <a:effectLst/>
                        </a:rPr>
                        <a:t>Board</a:t>
                      </a:r>
                      <a:r>
                        <a:rPr lang="pt-PT" sz="1200" b="1" u="none" strike="noStrike">
                          <a:effectLst/>
                        </a:rPr>
                        <a:t> </a:t>
                      </a:r>
                      <a:endParaRPr lang="pt-PT" sz="1200" b="1">
                        <a:effectLst/>
                      </a:endParaRPr>
                    </a:p>
                  </a:txBody>
                  <a:tcPr/>
                </a:tc>
                <a:tc>
                  <a:txBody>
                    <a:bodyPr/>
                    <a:lstStyle/>
                    <a:p>
                      <a:pPr algn="ctr" rtl="0" fontAlgn="t">
                        <a:spcBef>
                          <a:spcPts val="0"/>
                        </a:spcBef>
                        <a:spcAft>
                          <a:spcPts val="0"/>
                        </a:spcAft>
                      </a:pPr>
                      <a:r>
                        <a:rPr lang="pt-PT" sz="1200" b="1" u="none" strike="noStrike" err="1">
                          <a:effectLst/>
                        </a:rPr>
                        <a:t>Manufacturer</a:t>
                      </a:r>
                      <a:r>
                        <a:rPr lang="pt-PT" sz="1200" b="1" u="none" strike="noStrike">
                          <a:effectLst/>
                        </a:rPr>
                        <a:t> </a:t>
                      </a:r>
                      <a:endParaRPr lang="pt-PT" sz="1200" b="1">
                        <a:effectLst/>
                      </a:endParaRPr>
                    </a:p>
                  </a:txBody>
                  <a:tcPr/>
                </a:tc>
                <a:tc>
                  <a:txBody>
                    <a:bodyPr/>
                    <a:lstStyle/>
                    <a:p>
                      <a:pPr algn="ctr" rtl="0" fontAlgn="t">
                        <a:spcBef>
                          <a:spcPts val="0"/>
                        </a:spcBef>
                        <a:spcAft>
                          <a:spcPts val="0"/>
                        </a:spcAft>
                      </a:pPr>
                      <a:r>
                        <a:rPr lang="pt-PT" sz="1200" b="1" u="none" strike="noStrike" err="1">
                          <a:effectLst/>
                        </a:rPr>
                        <a:t>Comment</a:t>
                      </a:r>
                      <a:r>
                        <a:rPr lang="pt-PT" sz="1200" b="1" u="none" strike="noStrike">
                          <a:effectLst/>
                        </a:rPr>
                        <a:t> </a:t>
                      </a:r>
                      <a:endParaRPr lang="pt-PT" sz="1200" b="1">
                        <a:effectLst/>
                      </a:endParaRPr>
                    </a:p>
                  </a:txBody>
                  <a:tcPr/>
                </a:tc>
                <a:tc>
                  <a:txBody>
                    <a:bodyPr/>
                    <a:lstStyle/>
                    <a:p>
                      <a:pPr algn="ctr" rtl="0" fontAlgn="t">
                        <a:spcBef>
                          <a:spcPts val="0"/>
                        </a:spcBef>
                        <a:spcAft>
                          <a:spcPts val="0"/>
                        </a:spcAft>
                      </a:pPr>
                      <a:r>
                        <a:rPr lang="pt-PT" sz="1200" b="1" u="none" strike="noStrike" err="1">
                          <a:effectLst/>
                        </a:rPr>
                        <a:t>OpenEmbedded</a:t>
                      </a:r>
                      <a:r>
                        <a:rPr lang="pt-PT" sz="1200" b="1" u="none" strike="noStrike">
                          <a:effectLst/>
                        </a:rPr>
                        <a:t> </a:t>
                      </a:r>
                      <a:endParaRPr lang="pt-PT" sz="1200" b="1">
                        <a:effectLst/>
                      </a:endParaRPr>
                    </a:p>
                    <a:p>
                      <a:pPr algn="ctr" rtl="0" fontAlgn="t">
                        <a:spcBef>
                          <a:spcPts val="0"/>
                        </a:spcBef>
                        <a:spcAft>
                          <a:spcPts val="0"/>
                        </a:spcAft>
                      </a:pPr>
                      <a:r>
                        <a:rPr lang="pt-PT" sz="1200" b="1" u="none" strike="noStrike">
                          <a:effectLst/>
                        </a:rPr>
                        <a:t>BSP </a:t>
                      </a:r>
                      <a:r>
                        <a:rPr lang="pt-PT" sz="1200" b="1" u="none" strike="noStrike" err="1">
                          <a:effectLst/>
                        </a:rPr>
                        <a:t>Layer</a:t>
                      </a:r>
                      <a:r>
                        <a:rPr lang="pt-PT" sz="1200" b="1" u="none" strike="noStrike">
                          <a:effectLst/>
                        </a:rPr>
                        <a:t> </a:t>
                      </a:r>
                      <a:endParaRPr lang="pt-PT" sz="1200" b="1">
                        <a:effectLst/>
                      </a:endParaRPr>
                    </a:p>
                  </a:txBody>
                  <a:tcPr/>
                </a:tc>
                <a:extLst>
                  <a:ext uri="{0D108BD9-81ED-4DB2-BD59-A6C34878D82A}">
                    <a16:rowId xmlns="" xmlns:a16="http://schemas.microsoft.com/office/drawing/2014/main" val="4192124672"/>
                  </a:ext>
                </a:extLst>
              </a:tr>
              <a:tr h="793707">
                <a:tc>
                  <a:txBody>
                    <a:bodyPr/>
                    <a:lstStyle/>
                    <a:p>
                      <a:pPr algn="just" rtl="0" fontAlgn="t">
                        <a:spcBef>
                          <a:spcPts val="0"/>
                        </a:spcBef>
                        <a:spcAft>
                          <a:spcPts val="0"/>
                        </a:spcAft>
                      </a:pPr>
                      <a:r>
                        <a:rPr lang="pt-PT" sz="1200" u="none" strike="noStrike">
                          <a:effectLst/>
                        </a:rPr>
                        <a:t>STM32MP157C-DK2 </a:t>
                      </a:r>
                      <a:endParaRPr lang="pt-PT" sz="1200">
                        <a:effectLst/>
                      </a:endParaRPr>
                    </a:p>
                  </a:txBody>
                  <a:tcPr/>
                </a:tc>
                <a:tc>
                  <a:txBody>
                    <a:bodyPr/>
                    <a:lstStyle/>
                    <a:p>
                      <a:pPr algn="just" rtl="0" fontAlgn="t">
                        <a:spcBef>
                          <a:spcPts val="0"/>
                        </a:spcBef>
                        <a:spcAft>
                          <a:spcPts val="0"/>
                        </a:spcAft>
                      </a:pPr>
                      <a:r>
                        <a:rPr lang="pt-PT" sz="1200" u="none" strike="noStrike" err="1">
                          <a:effectLst/>
                        </a:rPr>
                        <a:t>STMicroelectronics</a:t>
                      </a:r>
                      <a:r>
                        <a:rPr lang="pt-PT" sz="1200" u="none" strike="noStrike">
                          <a:effectLst/>
                        </a:rPr>
                        <a:t> </a:t>
                      </a:r>
                      <a:endParaRPr lang="pt-PT" sz="1200">
                        <a:effectLst/>
                      </a:endParaRPr>
                    </a:p>
                  </a:txBody>
                  <a:tcPr/>
                </a:tc>
                <a:tc>
                  <a:txBody>
                    <a:bodyPr/>
                    <a:lstStyle/>
                    <a:p>
                      <a:pPr algn="just" rtl="0" fontAlgn="t">
                        <a:spcBef>
                          <a:spcPts val="0"/>
                        </a:spcBef>
                        <a:spcAft>
                          <a:spcPts val="0"/>
                        </a:spcAft>
                      </a:pPr>
                      <a:r>
                        <a:rPr lang="pt-PT" sz="1200" u="none" strike="noStrike" err="1">
                          <a:effectLst/>
                        </a:rPr>
                        <a:t>The</a:t>
                      </a:r>
                      <a:r>
                        <a:rPr lang="pt-PT" sz="1200" u="none" strike="noStrike">
                          <a:effectLst/>
                        </a:rPr>
                        <a:t> </a:t>
                      </a:r>
                      <a:r>
                        <a:rPr lang="pt-PT" sz="1200" u="none" strike="noStrike" err="1">
                          <a:effectLst/>
                        </a:rPr>
                        <a:t>discovery</a:t>
                      </a:r>
                      <a:r>
                        <a:rPr lang="pt-PT" sz="1200" u="none" strike="noStrike">
                          <a:effectLst/>
                        </a:rPr>
                        <a:t> SBC for </a:t>
                      </a:r>
                      <a:r>
                        <a:rPr lang="pt-PT" sz="1200" u="none" strike="noStrike" err="1">
                          <a:effectLst/>
                        </a:rPr>
                        <a:t>STMicroelectronics</a:t>
                      </a:r>
                      <a:r>
                        <a:rPr lang="pt-PT" sz="1200" u="none" strike="noStrike">
                          <a:effectLst/>
                        </a:rPr>
                        <a:t> STM32MP1 Series </a:t>
                      </a:r>
                      <a:r>
                        <a:rPr lang="pt-PT" sz="1200" u="none" strike="noStrike" err="1">
                          <a:effectLst/>
                        </a:rPr>
                        <a:t>microprocessors</a:t>
                      </a:r>
                      <a:r>
                        <a:rPr lang="pt-PT" sz="1200" u="none" strike="noStrike">
                          <a:effectLst/>
                        </a:rPr>
                        <a:t> </a:t>
                      </a:r>
                      <a:endParaRPr lang="pt-PT" sz="1200">
                        <a:effectLst/>
                      </a:endParaRPr>
                    </a:p>
                  </a:txBody>
                  <a:tcPr/>
                </a:tc>
                <a:tc>
                  <a:txBody>
                    <a:bodyPr/>
                    <a:lstStyle/>
                    <a:p>
                      <a:pPr algn="just" rtl="0" fontAlgn="t">
                        <a:spcBef>
                          <a:spcPts val="0"/>
                        </a:spcBef>
                        <a:spcAft>
                          <a:spcPts val="0"/>
                        </a:spcAft>
                      </a:pPr>
                      <a:r>
                        <a:rPr lang="pt-PT" sz="1200" u="sng" strike="noStrike">
                          <a:effectLst/>
                          <a:hlinkClick r:id="rId2"/>
                        </a:rPr>
                        <a:t>meta-st-stm32mp</a:t>
                      </a:r>
                      <a:r>
                        <a:rPr lang="pt-PT" sz="1200" u="none" strike="noStrike">
                          <a:effectLst/>
                        </a:rPr>
                        <a:t> </a:t>
                      </a:r>
                      <a:endParaRPr lang="pt-PT" sz="1200">
                        <a:effectLst/>
                      </a:endParaRPr>
                    </a:p>
                  </a:txBody>
                  <a:tcPr/>
                </a:tc>
                <a:extLst>
                  <a:ext uri="{0D108BD9-81ED-4DB2-BD59-A6C34878D82A}">
                    <a16:rowId xmlns="" xmlns:a16="http://schemas.microsoft.com/office/drawing/2014/main" val="1665174212"/>
                  </a:ext>
                </a:extLst>
              </a:tr>
              <a:tr h="793707">
                <a:tc>
                  <a:txBody>
                    <a:bodyPr/>
                    <a:lstStyle/>
                    <a:p>
                      <a:pPr algn="just" rtl="0" fontAlgn="t">
                        <a:spcBef>
                          <a:spcPts val="0"/>
                        </a:spcBef>
                        <a:spcAft>
                          <a:spcPts val="0"/>
                        </a:spcAft>
                      </a:pPr>
                      <a:r>
                        <a:rPr lang="pt-PT" sz="1200" u="none" strike="noStrike">
                          <a:effectLst/>
                        </a:rPr>
                        <a:t>Colibri iMX6 Solo </a:t>
                      </a:r>
                      <a:r>
                        <a:rPr lang="pt-PT" sz="1200" u="none" strike="noStrike" err="1">
                          <a:effectLst/>
                        </a:rPr>
                        <a:t>SoM</a:t>
                      </a:r>
                      <a:r>
                        <a:rPr lang="pt-PT" sz="1200" u="none" strike="noStrike">
                          <a:effectLst/>
                        </a:rPr>
                        <a:t> + Viola </a:t>
                      </a:r>
                      <a:r>
                        <a:rPr lang="pt-PT" sz="1200" u="none" strike="noStrike" err="1">
                          <a:effectLst/>
                        </a:rPr>
                        <a:t>Carrier</a:t>
                      </a:r>
                      <a:r>
                        <a:rPr lang="pt-PT" sz="1200" u="none" strike="noStrike">
                          <a:effectLst/>
                        </a:rPr>
                        <a:t> </a:t>
                      </a:r>
                      <a:endParaRPr lang="pt-PT" sz="1200">
                        <a:effectLst/>
                      </a:endParaRPr>
                    </a:p>
                  </a:txBody>
                  <a:tcPr/>
                </a:tc>
                <a:tc>
                  <a:txBody>
                    <a:bodyPr/>
                    <a:lstStyle/>
                    <a:p>
                      <a:pPr algn="just" rtl="0" fontAlgn="t">
                        <a:spcBef>
                          <a:spcPts val="0"/>
                        </a:spcBef>
                        <a:spcAft>
                          <a:spcPts val="0"/>
                        </a:spcAft>
                      </a:pPr>
                      <a:r>
                        <a:rPr lang="pt-PT" sz="1200" u="none" strike="noStrike" err="1">
                          <a:effectLst/>
                        </a:rPr>
                        <a:t>Toradex</a:t>
                      </a:r>
                      <a:r>
                        <a:rPr lang="pt-PT" sz="1200" u="none" strike="noStrike">
                          <a:effectLst/>
                        </a:rPr>
                        <a:t> </a:t>
                      </a:r>
                      <a:endParaRPr lang="pt-PT" sz="1200">
                        <a:effectLst/>
                      </a:endParaRPr>
                    </a:p>
                  </a:txBody>
                  <a:tcPr/>
                </a:tc>
                <a:tc>
                  <a:txBody>
                    <a:bodyPr/>
                    <a:lstStyle/>
                    <a:p>
                      <a:pPr algn="just" rtl="0" fontAlgn="t">
                        <a:spcBef>
                          <a:spcPts val="0"/>
                        </a:spcBef>
                        <a:spcAft>
                          <a:spcPts val="0"/>
                        </a:spcAft>
                      </a:pPr>
                      <a:r>
                        <a:rPr lang="pt-PT" sz="1200" u="none" strike="noStrike" err="1">
                          <a:effectLst/>
                        </a:rPr>
                        <a:t>Toradex</a:t>
                      </a:r>
                      <a:r>
                        <a:rPr lang="pt-PT" sz="1200" u="none" strike="noStrike">
                          <a:effectLst/>
                        </a:rPr>
                        <a:t> </a:t>
                      </a:r>
                      <a:r>
                        <a:rPr lang="pt-PT" sz="1200" u="none" strike="noStrike" err="1">
                          <a:effectLst/>
                        </a:rPr>
                        <a:t>is</a:t>
                      </a:r>
                      <a:r>
                        <a:rPr lang="pt-PT" sz="1200" u="none" strike="noStrike">
                          <a:effectLst/>
                        </a:rPr>
                        <a:t> a </a:t>
                      </a:r>
                      <a:r>
                        <a:rPr lang="pt-PT" sz="1200" u="none" strike="noStrike" err="1">
                          <a:effectLst/>
                        </a:rPr>
                        <a:t>swiss</a:t>
                      </a:r>
                      <a:r>
                        <a:rPr lang="pt-PT" sz="1200" u="none" strike="noStrike">
                          <a:effectLst/>
                        </a:rPr>
                        <a:t> </a:t>
                      </a:r>
                      <a:r>
                        <a:rPr lang="pt-PT" sz="1200" u="none" strike="noStrike" err="1">
                          <a:effectLst/>
                        </a:rPr>
                        <a:t>manufacturer</a:t>
                      </a:r>
                      <a:r>
                        <a:rPr lang="pt-PT" sz="1200" u="none" strike="noStrike">
                          <a:effectLst/>
                        </a:rPr>
                        <a:t> </a:t>
                      </a:r>
                      <a:r>
                        <a:rPr lang="pt-PT" sz="1200" u="none" strike="noStrike" err="1">
                          <a:effectLst/>
                        </a:rPr>
                        <a:t>of</a:t>
                      </a:r>
                      <a:r>
                        <a:rPr lang="pt-PT" sz="1200" u="none" strike="noStrike">
                          <a:effectLst/>
                        </a:rPr>
                        <a:t> Industrial-grade </a:t>
                      </a:r>
                      <a:r>
                        <a:rPr lang="pt-PT" sz="1200" u="none" strike="noStrike" err="1">
                          <a:effectLst/>
                        </a:rPr>
                        <a:t>System</a:t>
                      </a:r>
                      <a:r>
                        <a:rPr lang="pt-PT" sz="1200" u="none" strike="noStrike">
                          <a:effectLst/>
                        </a:rPr>
                        <a:t> </a:t>
                      </a:r>
                      <a:r>
                        <a:rPr lang="pt-PT" sz="1200" u="none" strike="noStrike" err="1">
                          <a:effectLst/>
                        </a:rPr>
                        <a:t>on</a:t>
                      </a:r>
                      <a:r>
                        <a:rPr lang="pt-PT" sz="1200" u="none" strike="noStrike">
                          <a:effectLst/>
                        </a:rPr>
                        <a:t> Modules. </a:t>
                      </a:r>
                      <a:endParaRPr lang="pt-PT" sz="1200">
                        <a:effectLst/>
                      </a:endParaRPr>
                    </a:p>
                  </a:txBody>
                  <a:tcPr/>
                </a:tc>
                <a:tc>
                  <a:txBody>
                    <a:bodyPr/>
                    <a:lstStyle/>
                    <a:p>
                      <a:pPr algn="just" rtl="0" fontAlgn="t">
                        <a:spcBef>
                          <a:spcPts val="0"/>
                        </a:spcBef>
                        <a:spcAft>
                          <a:spcPts val="0"/>
                        </a:spcAft>
                      </a:pPr>
                      <a:r>
                        <a:rPr lang="pt-PT" sz="1200" u="sng" strike="noStrike">
                          <a:effectLst/>
                          <a:hlinkClick r:id="rId3"/>
                        </a:rPr>
                        <a:t>meta-freescale-3rdparty</a:t>
                      </a:r>
                      <a:r>
                        <a:rPr lang="pt-PT" sz="1200" u="none" strike="noStrike">
                          <a:effectLst/>
                        </a:rPr>
                        <a:t> </a:t>
                      </a:r>
                      <a:endParaRPr lang="pt-PT" sz="1200">
                        <a:effectLst/>
                      </a:endParaRPr>
                    </a:p>
                  </a:txBody>
                  <a:tcPr/>
                </a:tc>
                <a:extLst>
                  <a:ext uri="{0D108BD9-81ED-4DB2-BD59-A6C34878D82A}">
                    <a16:rowId xmlns="" xmlns:a16="http://schemas.microsoft.com/office/drawing/2014/main" val="1258928252"/>
                  </a:ext>
                </a:extLst>
              </a:tr>
              <a:tr h="1326630">
                <a:tc>
                  <a:txBody>
                    <a:bodyPr/>
                    <a:lstStyle/>
                    <a:p>
                      <a:pPr algn="just" rtl="0" fontAlgn="t">
                        <a:spcBef>
                          <a:spcPts val="0"/>
                        </a:spcBef>
                        <a:spcAft>
                          <a:spcPts val="0"/>
                        </a:spcAft>
                      </a:pPr>
                      <a:r>
                        <a:rPr lang="pt-PT" sz="1200" u="none" strike="noStrike">
                          <a:effectLst/>
                        </a:rPr>
                        <a:t>Zynq-7000 </a:t>
                      </a:r>
                      <a:r>
                        <a:rPr lang="pt-PT" sz="1200" u="none" strike="noStrike" err="1">
                          <a:effectLst/>
                        </a:rPr>
                        <a:t>SoC</a:t>
                      </a:r>
                      <a:r>
                        <a:rPr lang="pt-PT" sz="1200" u="none" strike="noStrike">
                          <a:effectLst/>
                        </a:rPr>
                        <a:t> ZC702 </a:t>
                      </a:r>
                      <a:r>
                        <a:rPr lang="pt-PT" sz="1200" u="none" strike="noStrike" err="1">
                          <a:effectLst/>
                        </a:rPr>
                        <a:t>Evaluation</a:t>
                      </a:r>
                      <a:r>
                        <a:rPr lang="pt-PT" sz="1200" u="none" strike="noStrike">
                          <a:effectLst/>
                        </a:rPr>
                        <a:t> Kit </a:t>
                      </a:r>
                      <a:endParaRPr lang="pt-PT" sz="1200">
                        <a:effectLst/>
                      </a:endParaRPr>
                    </a:p>
                  </a:txBody>
                  <a:tcPr/>
                </a:tc>
                <a:tc>
                  <a:txBody>
                    <a:bodyPr/>
                    <a:lstStyle/>
                    <a:p>
                      <a:pPr algn="just" rtl="0" fontAlgn="t">
                        <a:spcBef>
                          <a:spcPts val="0"/>
                        </a:spcBef>
                        <a:spcAft>
                          <a:spcPts val="0"/>
                        </a:spcAft>
                      </a:pPr>
                      <a:r>
                        <a:rPr lang="pt-PT" sz="1200" u="none" strike="noStrike" err="1">
                          <a:effectLst/>
                        </a:rPr>
                        <a:t>Xilinx</a:t>
                      </a:r>
                      <a:r>
                        <a:rPr lang="pt-PT" sz="1200" u="none" strike="noStrike">
                          <a:effectLst/>
                        </a:rPr>
                        <a:t> </a:t>
                      </a:r>
                      <a:endParaRPr lang="pt-PT" sz="1200">
                        <a:effectLst/>
                      </a:endParaRPr>
                    </a:p>
                  </a:txBody>
                  <a:tcPr/>
                </a:tc>
                <a:tc>
                  <a:txBody>
                    <a:bodyPr/>
                    <a:lstStyle/>
                    <a:p>
                      <a:pPr algn="just" rtl="0" fontAlgn="t">
                        <a:spcBef>
                          <a:spcPts val="0"/>
                        </a:spcBef>
                        <a:spcAft>
                          <a:spcPts val="0"/>
                        </a:spcAft>
                      </a:pPr>
                      <a:r>
                        <a:rPr lang="pt-PT" sz="1200" u="none" strike="noStrike" err="1">
                          <a:effectLst/>
                        </a:rPr>
                        <a:t>The</a:t>
                      </a:r>
                      <a:r>
                        <a:rPr lang="pt-PT" sz="1200" u="none" strike="noStrike">
                          <a:effectLst/>
                        </a:rPr>
                        <a:t> Zynq-7000 </a:t>
                      </a:r>
                      <a:r>
                        <a:rPr lang="pt-PT" sz="1200" u="none" strike="noStrike" err="1">
                          <a:effectLst/>
                        </a:rPr>
                        <a:t>is</a:t>
                      </a:r>
                      <a:r>
                        <a:rPr lang="pt-PT" sz="1200" u="none" strike="noStrike">
                          <a:effectLst/>
                        </a:rPr>
                        <a:t> a </a:t>
                      </a:r>
                      <a:r>
                        <a:rPr lang="pt-PT" sz="1200" u="none" strike="noStrike" err="1">
                          <a:effectLst/>
                        </a:rPr>
                        <a:t>SoC+FPGA</a:t>
                      </a:r>
                      <a:r>
                        <a:rPr lang="pt-PT" sz="1200" u="none" strike="noStrike">
                          <a:effectLst/>
                        </a:rPr>
                        <a:t> </a:t>
                      </a:r>
                      <a:r>
                        <a:rPr lang="pt-PT" sz="1200" u="none" strike="noStrike" err="1">
                          <a:effectLst/>
                        </a:rPr>
                        <a:t>with</a:t>
                      </a:r>
                      <a:r>
                        <a:rPr lang="pt-PT" sz="1200" u="none" strike="noStrike">
                          <a:effectLst/>
                        </a:rPr>
                        <a:t> </a:t>
                      </a:r>
                      <a:r>
                        <a:rPr lang="pt-PT" sz="1200" u="none" strike="noStrike" err="1">
                          <a:effectLst/>
                        </a:rPr>
                        <a:t>great</a:t>
                      </a:r>
                      <a:r>
                        <a:rPr lang="pt-PT" sz="1200" u="none" strike="noStrike">
                          <a:effectLst/>
                        </a:rPr>
                        <a:t> </a:t>
                      </a:r>
                      <a:r>
                        <a:rPr lang="pt-PT" sz="1200" u="none" strike="noStrike" err="1">
                          <a:effectLst/>
                        </a:rPr>
                        <a:t>potential</a:t>
                      </a:r>
                      <a:r>
                        <a:rPr lang="pt-PT" sz="1200" u="none" strike="noStrike">
                          <a:effectLst/>
                        </a:rPr>
                        <a:t> to </a:t>
                      </a:r>
                      <a:r>
                        <a:rPr lang="pt-PT" sz="1200" u="none" strike="noStrike" err="1">
                          <a:effectLst/>
                        </a:rPr>
                        <a:t>accelerate</a:t>
                      </a:r>
                      <a:r>
                        <a:rPr lang="pt-PT" sz="1200" u="none" strike="noStrike">
                          <a:effectLst/>
                        </a:rPr>
                        <a:t> </a:t>
                      </a:r>
                      <a:r>
                        <a:rPr lang="pt-PT" sz="1200" u="none" strike="noStrike" err="1">
                          <a:effectLst/>
                        </a:rPr>
                        <a:t>PoW</a:t>
                      </a:r>
                      <a:r>
                        <a:rPr lang="pt-PT" sz="1200" u="none" strike="noStrike">
                          <a:effectLst/>
                        </a:rPr>
                        <a:t>, </a:t>
                      </a:r>
                      <a:r>
                        <a:rPr lang="pt-PT" sz="1200" u="none" strike="noStrike" err="1">
                          <a:effectLst/>
                        </a:rPr>
                        <a:t>Mini-PoW</a:t>
                      </a:r>
                      <a:r>
                        <a:rPr lang="pt-PT" sz="1200" u="none" strike="noStrike">
                          <a:effectLst/>
                        </a:rPr>
                        <a:t>, </a:t>
                      </a:r>
                      <a:r>
                        <a:rPr lang="pt-PT" sz="1200" u="none" strike="noStrike" err="1">
                          <a:effectLst/>
                        </a:rPr>
                        <a:t>Address</a:t>
                      </a:r>
                      <a:r>
                        <a:rPr lang="pt-PT" sz="1200" u="none" strike="noStrike">
                          <a:effectLst/>
                        </a:rPr>
                        <a:t> </a:t>
                      </a:r>
                      <a:r>
                        <a:rPr lang="pt-PT" sz="1200" u="none" strike="noStrike" err="1">
                          <a:effectLst/>
                        </a:rPr>
                        <a:t>Generation</a:t>
                      </a:r>
                      <a:r>
                        <a:rPr lang="pt-PT" sz="1200" u="none" strike="noStrike">
                          <a:effectLst/>
                        </a:rPr>
                        <a:t> </a:t>
                      </a:r>
                      <a:r>
                        <a:rPr lang="pt-PT" sz="1200" u="none" strike="noStrike" err="1">
                          <a:effectLst/>
                        </a:rPr>
                        <a:t>and</a:t>
                      </a:r>
                      <a:r>
                        <a:rPr lang="pt-PT" sz="1200" u="none" strike="noStrike">
                          <a:effectLst/>
                        </a:rPr>
                        <a:t> </a:t>
                      </a:r>
                      <a:r>
                        <a:rPr lang="pt-PT" sz="1200" u="none" strike="noStrike" err="1">
                          <a:effectLst/>
                        </a:rPr>
                        <a:t>Signing</a:t>
                      </a:r>
                      <a:r>
                        <a:rPr lang="pt-PT" sz="1200" u="none" strike="noStrike">
                          <a:effectLst/>
                        </a:rPr>
                        <a:t>, as </a:t>
                      </a:r>
                      <a:r>
                        <a:rPr lang="pt-PT" sz="1200" u="none" strike="noStrike" err="1">
                          <a:effectLst/>
                        </a:rPr>
                        <a:t>well</a:t>
                      </a:r>
                      <a:r>
                        <a:rPr lang="pt-PT" sz="1200" u="none" strike="noStrike">
                          <a:effectLst/>
                        </a:rPr>
                        <a:t> as future </a:t>
                      </a:r>
                      <a:r>
                        <a:rPr lang="pt-PT" sz="1200" u="none" strike="noStrike" err="1">
                          <a:effectLst/>
                        </a:rPr>
                        <a:t>Qubic</a:t>
                      </a:r>
                      <a:r>
                        <a:rPr lang="pt-PT" sz="1200" u="none" strike="noStrike">
                          <a:effectLst/>
                        </a:rPr>
                        <a:t> </a:t>
                      </a:r>
                      <a:r>
                        <a:rPr lang="pt-PT" sz="1200" u="none" strike="noStrike" err="1">
                          <a:effectLst/>
                        </a:rPr>
                        <a:t>implementations</a:t>
                      </a:r>
                      <a:r>
                        <a:rPr lang="pt-PT" sz="1200" u="none" strike="noStrike">
                          <a:effectLst/>
                        </a:rPr>
                        <a:t>. </a:t>
                      </a:r>
                      <a:endParaRPr lang="pt-PT" sz="1200">
                        <a:effectLst/>
                      </a:endParaRPr>
                    </a:p>
                  </a:txBody>
                  <a:tcPr/>
                </a:tc>
                <a:tc>
                  <a:txBody>
                    <a:bodyPr/>
                    <a:lstStyle/>
                    <a:p>
                      <a:pPr algn="just" rtl="0" fontAlgn="t">
                        <a:spcBef>
                          <a:spcPts val="0"/>
                        </a:spcBef>
                        <a:spcAft>
                          <a:spcPts val="0"/>
                        </a:spcAft>
                      </a:pPr>
                      <a:r>
                        <a:rPr lang="pt-PT" sz="1200" u="sng" strike="noStrike">
                          <a:effectLst/>
                          <a:hlinkClick r:id="rId4"/>
                        </a:rPr>
                        <a:t>meta-xilinx</a:t>
                      </a:r>
                      <a:r>
                        <a:rPr lang="pt-PT" sz="1200" u="none" strike="noStrike">
                          <a:effectLst/>
                        </a:rPr>
                        <a:t> </a:t>
                      </a:r>
                      <a:endParaRPr lang="pt-PT" sz="1200">
                        <a:effectLst/>
                      </a:endParaRPr>
                    </a:p>
                  </a:txBody>
                  <a:tcPr/>
                </a:tc>
                <a:extLst>
                  <a:ext uri="{0D108BD9-81ED-4DB2-BD59-A6C34878D82A}">
                    <a16:rowId xmlns="" xmlns:a16="http://schemas.microsoft.com/office/drawing/2014/main" val="712322540"/>
                  </a:ext>
                </a:extLst>
              </a:tr>
            </a:tbl>
          </a:graphicData>
        </a:graphic>
      </p:graphicFrame>
      <p:sp>
        <p:nvSpPr>
          <p:cNvPr id="6" name="CaixaDeTexto 5">
            <a:extLst>
              <a:ext uri="{FF2B5EF4-FFF2-40B4-BE49-F238E27FC236}">
                <a16:creationId xmlns="" xmlns:a16="http://schemas.microsoft.com/office/drawing/2014/main" id="{8499528A-8546-4F88-BF09-63A724FF870B}"/>
              </a:ext>
            </a:extLst>
          </p:cNvPr>
          <p:cNvSpPr txBox="1"/>
          <p:nvPr/>
        </p:nvSpPr>
        <p:spPr>
          <a:xfrm>
            <a:off x="3610708" y="607255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241380913"/>
      </p:ext>
    </p:extLst>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t>IOTA Ecosystem Development Fund</a:t>
            </a:r>
            <a:endParaRPr lang="pt-PT"/>
          </a:p>
        </p:txBody>
      </p:sp>
      <p:sp>
        <p:nvSpPr>
          <p:cNvPr id="6" name="CaixaDeTexto 5">
            <a:extLst>
              <a:ext uri="{FF2B5EF4-FFF2-40B4-BE49-F238E27FC236}">
                <a16:creationId xmlns="" xmlns:a16="http://schemas.microsoft.com/office/drawing/2014/main" id="{8499528A-8546-4F88-BF09-63A724FF870B}"/>
              </a:ext>
            </a:extLst>
          </p:cNvPr>
          <p:cNvSpPr txBox="1"/>
          <p:nvPr/>
        </p:nvSpPr>
        <p:spPr>
          <a:xfrm>
            <a:off x="3610708" y="607255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9" name="Tabela 8">
            <a:extLst>
              <a:ext uri="{FF2B5EF4-FFF2-40B4-BE49-F238E27FC236}">
                <a16:creationId xmlns="" xmlns:a16="http://schemas.microsoft.com/office/drawing/2014/main" id="{9E624208-B751-43BB-82DF-00E55633F76C}"/>
              </a:ext>
            </a:extLst>
          </p:cNvPr>
          <p:cNvGraphicFramePr>
            <a:graphicFrameLocks noGrp="1"/>
          </p:cNvGraphicFramePr>
          <p:nvPr>
            <p:extLst>
              <p:ext uri="{D42A27DB-BD31-4B8C-83A1-F6EECF244321}">
                <p14:modId xmlns:p14="http://schemas.microsoft.com/office/powerpoint/2010/main" val="2700170772"/>
              </p:ext>
            </p:extLst>
          </p:nvPr>
        </p:nvGraphicFramePr>
        <p:xfrm>
          <a:off x="471831" y="1184031"/>
          <a:ext cx="8135812" cy="4739640"/>
        </p:xfrm>
        <a:graphic>
          <a:graphicData uri="http://schemas.openxmlformats.org/drawingml/2006/table">
            <a:tbl>
              <a:tblPr firstRow="1" bandRow="1"/>
              <a:tblGrid>
                <a:gridCol w="2033953">
                  <a:extLst>
                    <a:ext uri="{9D8B030D-6E8A-4147-A177-3AD203B41FA5}">
                      <a16:colId xmlns="" xmlns:a16="http://schemas.microsoft.com/office/drawing/2014/main" val="4038174357"/>
                    </a:ext>
                  </a:extLst>
                </a:gridCol>
                <a:gridCol w="2033953">
                  <a:extLst>
                    <a:ext uri="{9D8B030D-6E8A-4147-A177-3AD203B41FA5}">
                      <a16:colId xmlns="" xmlns:a16="http://schemas.microsoft.com/office/drawing/2014/main" val="2648687708"/>
                    </a:ext>
                  </a:extLst>
                </a:gridCol>
                <a:gridCol w="2033953">
                  <a:extLst>
                    <a:ext uri="{9D8B030D-6E8A-4147-A177-3AD203B41FA5}">
                      <a16:colId xmlns="" xmlns:a16="http://schemas.microsoft.com/office/drawing/2014/main" val="3431352355"/>
                    </a:ext>
                  </a:extLst>
                </a:gridCol>
                <a:gridCol w="2033953">
                  <a:extLst>
                    <a:ext uri="{9D8B030D-6E8A-4147-A177-3AD203B41FA5}">
                      <a16:colId xmlns="" xmlns:a16="http://schemas.microsoft.com/office/drawing/2014/main" val="545704904"/>
                    </a:ext>
                  </a:extLst>
                </a:gridCol>
              </a:tblGrid>
              <a:tr h="317500">
                <a:tc>
                  <a:txBody>
                    <a:bodyPr/>
                    <a:lstStyle/>
                    <a:p>
                      <a:pPr algn="ctr" rtl="0" fontAlgn="t">
                        <a:spcBef>
                          <a:spcPts val="0"/>
                        </a:spcBef>
                        <a:spcAft>
                          <a:spcPts val="0"/>
                        </a:spcAft>
                      </a:pPr>
                      <a:r>
                        <a:rPr lang="pt-PT" sz="1200" u="none" strike="noStrike" err="1">
                          <a:effectLst/>
                        </a:rPr>
                        <a:t>Board</a:t>
                      </a:r>
                      <a:r>
                        <a:rPr lang="pt-PT" sz="1200" u="none" strike="noStrike">
                          <a:effectLst/>
                        </a:rPr>
                        <a:t> </a:t>
                      </a:r>
                      <a:endParaRPr lang="pt-PT" sz="1200">
                        <a:effectLst/>
                      </a:endParaRPr>
                    </a:p>
                  </a:txBody>
                  <a:tcPr/>
                </a:tc>
                <a:tc>
                  <a:txBody>
                    <a:bodyPr/>
                    <a:lstStyle/>
                    <a:p>
                      <a:pPr algn="ctr" rtl="0" fontAlgn="t">
                        <a:spcBef>
                          <a:spcPts val="0"/>
                        </a:spcBef>
                        <a:spcAft>
                          <a:spcPts val="0"/>
                        </a:spcAft>
                      </a:pPr>
                      <a:r>
                        <a:rPr lang="pt-PT" sz="1200" u="none" strike="noStrike" err="1">
                          <a:effectLst/>
                        </a:rPr>
                        <a:t>Manufacturer</a:t>
                      </a:r>
                      <a:r>
                        <a:rPr lang="pt-PT" sz="1200" u="none" strike="noStrike">
                          <a:effectLst/>
                        </a:rPr>
                        <a:t> </a:t>
                      </a:r>
                      <a:endParaRPr lang="pt-PT" sz="1200">
                        <a:effectLst/>
                      </a:endParaRPr>
                    </a:p>
                  </a:txBody>
                  <a:tcPr/>
                </a:tc>
                <a:tc>
                  <a:txBody>
                    <a:bodyPr/>
                    <a:lstStyle/>
                    <a:p>
                      <a:pPr algn="ctr" rtl="0" fontAlgn="t">
                        <a:spcBef>
                          <a:spcPts val="0"/>
                        </a:spcBef>
                        <a:spcAft>
                          <a:spcPts val="0"/>
                        </a:spcAft>
                      </a:pPr>
                      <a:r>
                        <a:rPr lang="pt-PT" sz="1200" u="none" strike="noStrike" err="1">
                          <a:effectLst/>
                        </a:rPr>
                        <a:t>Comment</a:t>
                      </a:r>
                      <a:r>
                        <a:rPr lang="pt-PT" sz="1200" u="none" strike="noStrike">
                          <a:effectLst/>
                        </a:rPr>
                        <a:t> </a:t>
                      </a:r>
                      <a:endParaRPr lang="pt-PT" sz="1200">
                        <a:effectLst/>
                      </a:endParaRPr>
                    </a:p>
                  </a:txBody>
                  <a:tcPr/>
                </a:tc>
                <a:tc>
                  <a:txBody>
                    <a:bodyPr/>
                    <a:lstStyle/>
                    <a:p>
                      <a:pPr algn="ctr" rtl="0" fontAlgn="t">
                        <a:spcBef>
                          <a:spcPts val="0"/>
                        </a:spcBef>
                        <a:spcAft>
                          <a:spcPts val="0"/>
                        </a:spcAft>
                      </a:pPr>
                      <a:r>
                        <a:rPr lang="pt-PT" sz="1200" u="none" strike="noStrike" err="1">
                          <a:effectLst/>
                        </a:rPr>
                        <a:t>OpenEmbedded</a:t>
                      </a:r>
                      <a:r>
                        <a:rPr lang="pt-PT" sz="1200" u="none" strike="noStrike">
                          <a:effectLst/>
                        </a:rPr>
                        <a:t> </a:t>
                      </a:r>
                      <a:endParaRPr lang="pt-PT" sz="1200">
                        <a:effectLst/>
                      </a:endParaRPr>
                    </a:p>
                    <a:p>
                      <a:pPr algn="ctr" rtl="0" fontAlgn="t">
                        <a:spcBef>
                          <a:spcPts val="0"/>
                        </a:spcBef>
                        <a:spcAft>
                          <a:spcPts val="0"/>
                        </a:spcAft>
                      </a:pPr>
                      <a:r>
                        <a:rPr lang="pt-PT" sz="1200" u="none" strike="noStrike">
                          <a:effectLst/>
                        </a:rPr>
                        <a:t>BSP </a:t>
                      </a:r>
                      <a:r>
                        <a:rPr lang="pt-PT" sz="1200" u="none" strike="noStrike" err="1">
                          <a:effectLst/>
                        </a:rPr>
                        <a:t>Layer</a:t>
                      </a:r>
                      <a:r>
                        <a:rPr lang="pt-PT" sz="1200" u="none" strike="noStrike">
                          <a:effectLst/>
                        </a:rPr>
                        <a:t> </a:t>
                      </a:r>
                      <a:endParaRPr lang="pt-PT" sz="1200">
                        <a:effectLst/>
                      </a:endParaRPr>
                    </a:p>
                  </a:txBody>
                  <a:tcPr/>
                </a:tc>
                <a:extLst>
                  <a:ext uri="{0D108BD9-81ED-4DB2-BD59-A6C34878D82A}">
                    <a16:rowId xmlns="" xmlns:a16="http://schemas.microsoft.com/office/drawing/2014/main" val="1880523165"/>
                  </a:ext>
                </a:extLst>
              </a:tr>
              <a:tr h="1905000">
                <a:tc>
                  <a:txBody>
                    <a:bodyPr/>
                    <a:lstStyle/>
                    <a:p>
                      <a:pPr algn="just" rtl="0" fontAlgn="t">
                        <a:spcBef>
                          <a:spcPts val="0"/>
                        </a:spcBef>
                        <a:spcAft>
                          <a:spcPts val="0"/>
                        </a:spcAft>
                      </a:pPr>
                      <a:r>
                        <a:rPr lang="pt-PT" sz="1200" u="none" strike="noStrike">
                          <a:effectLst/>
                        </a:rPr>
                        <a:t>DE10-Nano </a:t>
                      </a:r>
                      <a:r>
                        <a:rPr lang="pt-PT" sz="1200" u="none" strike="noStrike" err="1">
                          <a:effectLst/>
                        </a:rPr>
                        <a:t>Development</a:t>
                      </a:r>
                      <a:r>
                        <a:rPr lang="pt-PT" sz="1200" u="none" strike="noStrike">
                          <a:effectLst/>
                        </a:rPr>
                        <a:t> Kit </a:t>
                      </a:r>
                      <a:endParaRPr lang="pt-PT" sz="1200">
                        <a:effectLst/>
                      </a:endParaRPr>
                    </a:p>
                  </a:txBody>
                  <a:tcPr/>
                </a:tc>
                <a:tc>
                  <a:txBody>
                    <a:bodyPr/>
                    <a:lstStyle/>
                    <a:p>
                      <a:pPr algn="just" rtl="0" fontAlgn="t">
                        <a:spcBef>
                          <a:spcPts val="0"/>
                        </a:spcBef>
                        <a:spcAft>
                          <a:spcPts val="0"/>
                        </a:spcAft>
                      </a:pPr>
                      <a:r>
                        <a:rPr lang="pt-PT" sz="1200" u="none" strike="noStrike" err="1">
                          <a:effectLst/>
                        </a:rPr>
                        <a:t>Terasic</a:t>
                      </a:r>
                      <a:r>
                        <a:rPr lang="pt-PT" sz="1200" u="none" strike="noStrike">
                          <a:effectLst/>
                        </a:rPr>
                        <a:t> Technologies </a:t>
                      </a:r>
                      <a:endParaRPr lang="pt-PT" sz="1200">
                        <a:effectLst/>
                      </a:endParaRPr>
                    </a:p>
                  </a:txBody>
                  <a:tcPr/>
                </a:tc>
                <a:tc>
                  <a:txBody>
                    <a:bodyPr/>
                    <a:lstStyle/>
                    <a:p>
                      <a:pPr algn="just" rtl="0" fontAlgn="t">
                        <a:spcBef>
                          <a:spcPts val="0"/>
                        </a:spcBef>
                        <a:spcAft>
                          <a:spcPts val="0"/>
                        </a:spcAft>
                      </a:pPr>
                      <a:r>
                        <a:rPr lang="pt-PT" sz="1200" u="none" strike="noStrike" err="1">
                          <a:effectLst/>
                        </a:rPr>
                        <a:t>The</a:t>
                      </a:r>
                      <a:r>
                        <a:rPr lang="pt-PT" sz="1200" u="none" strike="noStrike">
                          <a:effectLst/>
                        </a:rPr>
                        <a:t> E10-Nano </a:t>
                      </a:r>
                      <a:r>
                        <a:rPr lang="pt-PT" sz="1200" u="none" strike="noStrike" err="1">
                          <a:effectLst/>
                        </a:rPr>
                        <a:t>Development</a:t>
                      </a:r>
                      <a:r>
                        <a:rPr lang="pt-PT" sz="1200" u="none" strike="noStrike">
                          <a:effectLst/>
                        </a:rPr>
                        <a:t> Kit </a:t>
                      </a:r>
                      <a:r>
                        <a:rPr lang="pt-PT" sz="1200" u="none" strike="noStrike" err="1">
                          <a:effectLst/>
                        </a:rPr>
                        <a:t>is</a:t>
                      </a:r>
                      <a:r>
                        <a:rPr lang="pt-PT" sz="1200" u="none" strike="noStrike">
                          <a:effectLst/>
                        </a:rPr>
                        <a:t> </a:t>
                      </a:r>
                      <a:r>
                        <a:rPr lang="pt-PT" sz="1200" u="none" strike="noStrike" err="1">
                          <a:effectLst/>
                        </a:rPr>
                        <a:t>built</a:t>
                      </a:r>
                      <a:r>
                        <a:rPr lang="pt-PT" sz="1200" u="none" strike="noStrike">
                          <a:effectLst/>
                        </a:rPr>
                        <a:t> </a:t>
                      </a:r>
                      <a:r>
                        <a:rPr lang="pt-PT" sz="1200" u="none" strike="noStrike" err="1">
                          <a:effectLst/>
                        </a:rPr>
                        <a:t>around</a:t>
                      </a:r>
                      <a:r>
                        <a:rPr lang="pt-PT" sz="1200" u="none" strike="noStrike">
                          <a:effectLst/>
                        </a:rPr>
                        <a:t> </a:t>
                      </a:r>
                      <a:r>
                        <a:rPr lang="pt-PT" sz="1200" u="none" strike="noStrike" err="1">
                          <a:effectLst/>
                        </a:rPr>
                        <a:t>the</a:t>
                      </a:r>
                      <a:r>
                        <a:rPr lang="pt-PT" sz="1200" u="none" strike="noStrike">
                          <a:effectLst/>
                        </a:rPr>
                        <a:t> Intel/Altera </a:t>
                      </a:r>
                      <a:r>
                        <a:rPr lang="pt-PT" sz="1200" u="none" strike="noStrike" err="1">
                          <a:effectLst/>
                        </a:rPr>
                        <a:t>CycloneV</a:t>
                      </a:r>
                      <a:r>
                        <a:rPr lang="pt-PT" sz="1200" u="none" strike="noStrike">
                          <a:effectLst/>
                        </a:rPr>
                        <a:t> </a:t>
                      </a:r>
                      <a:r>
                        <a:rPr lang="pt-PT" sz="1200" u="none" strike="noStrike" err="1">
                          <a:effectLst/>
                        </a:rPr>
                        <a:t>SoC+FPGA</a:t>
                      </a:r>
                      <a:r>
                        <a:rPr lang="pt-PT" sz="1200" u="none" strike="noStrike">
                          <a:effectLst/>
                        </a:rPr>
                        <a:t>. Also </a:t>
                      </a:r>
                      <a:r>
                        <a:rPr lang="pt-PT" sz="1200" u="none" strike="noStrike" err="1">
                          <a:effectLst/>
                        </a:rPr>
                        <a:t>great</a:t>
                      </a:r>
                      <a:r>
                        <a:rPr lang="pt-PT" sz="1200" u="none" strike="noStrike">
                          <a:effectLst/>
                        </a:rPr>
                        <a:t> </a:t>
                      </a:r>
                      <a:r>
                        <a:rPr lang="pt-PT" sz="1200" u="none" strike="noStrike" err="1">
                          <a:effectLst/>
                        </a:rPr>
                        <a:t>potential</a:t>
                      </a:r>
                      <a:r>
                        <a:rPr lang="pt-PT" sz="1200" u="none" strike="noStrike">
                          <a:effectLst/>
                        </a:rPr>
                        <a:t> to </a:t>
                      </a:r>
                      <a:r>
                        <a:rPr lang="pt-PT" sz="1200" u="none" strike="noStrike" err="1">
                          <a:effectLst/>
                        </a:rPr>
                        <a:t>accelerate</a:t>
                      </a:r>
                      <a:r>
                        <a:rPr lang="pt-PT" sz="1200" u="none" strike="noStrike">
                          <a:effectLst/>
                        </a:rPr>
                        <a:t> </a:t>
                      </a:r>
                      <a:r>
                        <a:rPr lang="pt-PT" sz="1200" u="none" strike="noStrike" err="1">
                          <a:effectLst/>
                        </a:rPr>
                        <a:t>PoW</a:t>
                      </a:r>
                      <a:r>
                        <a:rPr lang="pt-PT" sz="1200" u="none" strike="noStrike">
                          <a:effectLst/>
                        </a:rPr>
                        <a:t>, </a:t>
                      </a:r>
                      <a:r>
                        <a:rPr lang="pt-PT" sz="1200" u="none" strike="noStrike" err="1">
                          <a:effectLst/>
                        </a:rPr>
                        <a:t>Mini-PoW</a:t>
                      </a:r>
                      <a:r>
                        <a:rPr lang="pt-PT" sz="1200" u="none" strike="noStrike">
                          <a:effectLst/>
                        </a:rPr>
                        <a:t>, </a:t>
                      </a:r>
                      <a:r>
                        <a:rPr lang="pt-PT" sz="1200" u="none" strike="noStrike" err="1">
                          <a:effectLst/>
                        </a:rPr>
                        <a:t>Address</a:t>
                      </a:r>
                      <a:r>
                        <a:rPr lang="pt-PT" sz="1200" u="none" strike="noStrike">
                          <a:effectLst/>
                        </a:rPr>
                        <a:t> </a:t>
                      </a:r>
                      <a:r>
                        <a:rPr lang="pt-PT" sz="1200" u="none" strike="noStrike" err="1">
                          <a:effectLst/>
                        </a:rPr>
                        <a:t>Generation</a:t>
                      </a:r>
                      <a:r>
                        <a:rPr lang="pt-PT" sz="1200" u="none" strike="noStrike">
                          <a:effectLst/>
                        </a:rPr>
                        <a:t> </a:t>
                      </a:r>
                      <a:r>
                        <a:rPr lang="pt-PT" sz="1200" u="none" strike="noStrike" err="1">
                          <a:effectLst/>
                        </a:rPr>
                        <a:t>and</a:t>
                      </a:r>
                      <a:r>
                        <a:rPr lang="pt-PT" sz="1200" u="none" strike="noStrike">
                          <a:effectLst/>
                        </a:rPr>
                        <a:t> </a:t>
                      </a:r>
                      <a:r>
                        <a:rPr lang="pt-PT" sz="1200" u="none" strike="noStrike" err="1">
                          <a:effectLst/>
                        </a:rPr>
                        <a:t>Signing</a:t>
                      </a:r>
                      <a:r>
                        <a:rPr lang="pt-PT" sz="1200" u="none" strike="noStrike">
                          <a:effectLst/>
                        </a:rPr>
                        <a:t>, as </a:t>
                      </a:r>
                      <a:r>
                        <a:rPr lang="pt-PT" sz="1200" u="none" strike="noStrike" err="1">
                          <a:effectLst/>
                        </a:rPr>
                        <a:t>well</a:t>
                      </a:r>
                      <a:r>
                        <a:rPr lang="pt-PT" sz="1200" u="none" strike="noStrike">
                          <a:effectLst/>
                        </a:rPr>
                        <a:t> as future </a:t>
                      </a:r>
                      <a:r>
                        <a:rPr lang="pt-PT" sz="1200" u="none" strike="noStrike" err="1">
                          <a:effectLst/>
                        </a:rPr>
                        <a:t>Qubic</a:t>
                      </a:r>
                      <a:r>
                        <a:rPr lang="pt-PT" sz="1200" u="none" strike="noStrike">
                          <a:effectLst/>
                        </a:rPr>
                        <a:t> </a:t>
                      </a:r>
                      <a:r>
                        <a:rPr lang="pt-PT" sz="1200" u="none" strike="noStrike" err="1">
                          <a:effectLst/>
                        </a:rPr>
                        <a:t>implementations</a:t>
                      </a:r>
                      <a:r>
                        <a:rPr lang="pt-PT" sz="1200" u="none" strike="noStrike">
                          <a:effectLst/>
                        </a:rPr>
                        <a:t>. </a:t>
                      </a:r>
                      <a:endParaRPr lang="pt-PT" sz="1200">
                        <a:effectLst/>
                      </a:endParaRPr>
                    </a:p>
                  </a:txBody>
                  <a:tcPr/>
                </a:tc>
                <a:tc>
                  <a:txBody>
                    <a:bodyPr/>
                    <a:lstStyle/>
                    <a:p>
                      <a:pPr algn="just" rtl="0" fontAlgn="t">
                        <a:spcBef>
                          <a:spcPts val="0"/>
                        </a:spcBef>
                        <a:spcAft>
                          <a:spcPts val="0"/>
                        </a:spcAft>
                      </a:pPr>
                      <a:r>
                        <a:rPr lang="pt-PT" sz="1200" u="sng" strike="noStrike">
                          <a:effectLst/>
                          <a:hlinkClick r:id="rId2"/>
                        </a:rPr>
                        <a:t>meta-de10-nano</a:t>
                      </a:r>
                      <a:r>
                        <a:rPr lang="pt-PT" sz="1200" u="none" strike="noStrike">
                          <a:effectLst/>
                          <a:hlinkClick r:id="rId2"/>
                        </a:rPr>
                        <a:t> </a:t>
                      </a:r>
                      <a:endParaRPr lang="pt-PT" sz="1200">
                        <a:effectLst/>
                      </a:endParaRPr>
                    </a:p>
                    <a:p>
                      <a:pPr algn="just" rtl="0" fontAlgn="t">
                        <a:spcBef>
                          <a:spcPts val="0"/>
                        </a:spcBef>
                        <a:spcAft>
                          <a:spcPts val="0"/>
                        </a:spcAft>
                      </a:pPr>
                      <a:r>
                        <a:rPr lang="pt-PT" sz="1200" u="sng" strike="noStrike">
                          <a:effectLst/>
                          <a:hlinkClick r:id="rId3"/>
                        </a:rPr>
                        <a:t>meta-altera</a:t>
                      </a:r>
                      <a:r>
                        <a:rPr lang="pt-PT" sz="1200" u="none" strike="noStrike">
                          <a:effectLst/>
                        </a:rPr>
                        <a:t> </a:t>
                      </a:r>
                      <a:endParaRPr lang="pt-PT" sz="1200">
                        <a:effectLst/>
                      </a:endParaRPr>
                    </a:p>
                  </a:txBody>
                  <a:tcPr/>
                </a:tc>
                <a:extLst>
                  <a:ext uri="{0D108BD9-81ED-4DB2-BD59-A6C34878D82A}">
                    <a16:rowId xmlns="" xmlns:a16="http://schemas.microsoft.com/office/drawing/2014/main" val="3456834985"/>
                  </a:ext>
                </a:extLst>
              </a:tr>
              <a:tr h="635000">
                <a:tc>
                  <a:txBody>
                    <a:bodyPr/>
                    <a:lstStyle/>
                    <a:p>
                      <a:pPr algn="just" rtl="0" fontAlgn="t">
                        <a:spcBef>
                          <a:spcPts val="0"/>
                        </a:spcBef>
                        <a:spcAft>
                          <a:spcPts val="0"/>
                        </a:spcAft>
                      </a:pPr>
                      <a:r>
                        <a:rPr lang="pt-PT" sz="1200" u="none" strike="noStrike" err="1">
                          <a:effectLst/>
                        </a:rPr>
                        <a:t>BeagleBone</a:t>
                      </a:r>
                      <a:r>
                        <a:rPr lang="pt-PT" sz="1200" u="none" strike="noStrike">
                          <a:effectLst/>
                        </a:rPr>
                        <a:t> </a:t>
                      </a:r>
                      <a:r>
                        <a:rPr lang="pt-PT" sz="1200" u="none" strike="noStrike" err="1">
                          <a:effectLst/>
                        </a:rPr>
                        <a:t>Black</a:t>
                      </a:r>
                      <a:r>
                        <a:rPr lang="pt-PT" sz="1200" u="none" strike="noStrike">
                          <a:effectLst/>
                        </a:rPr>
                        <a:t> </a:t>
                      </a:r>
                      <a:endParaRPr lang="pt-PT" sz="1200">
                        <a:effectLst/>
                      </a:endParaRPr>
                    </a:p>
                  </a:txBody>
                  <a:tcPr/>
                </a:tc>
                <a:tc>
                  <a:txBody>
                    <a:bodyPr/>
                    <a:lstStyle/>
                    <a:p>
                      <a:pPr algn="just" rtl="0" fontAlgn="t">
                        <a:spcBef>
                          <a:spcPts val="0"/>
                        </a:spcBef>
                        <a:spcAft>
                          <a:spcPts val="0"/>
                        </a:spcAft>
                      </a:pPr>
                      <a:r>
                        <a:rPr lang="pt-PT" sz="1200" u="none" strike="noStrike">
                          <a:effectLst/>
                        </a:rPr>
                        <a:t>Texas </a:t>
                      </a:r>
                      <a:r>
                        <a:rPr lang="pt-PT" sz="1200" u="none" strike="noStrike" err="1">
                          <a:effectLst/>
                        </a:rPr>
                        <a:t>Instruments</a:t>
                      </a:r>
                      <a:r>
                        <a:rPr lang="pt-PT" sz="1200" u="none" strike="noStrike">
                          <a:effectLst/>
                        </a:rPr>
                        <a:t> </a:t>
                      </a:r>
                      <a:endParaRPr lang="pt-PT" sz="1200">
                        <a:effectLst/>
                      </a:endParaRPr>
                    </a:p>
                  </a:txBody>
                  <a:tcPr/>
                </a:tc>
                <a:tc>
                  <a:txBody>
                    <a:bodyPr/>
                    <a:lstStyle/>
                    <a:p>
                      <a:pPr algn="just" rtl="0" fontAlgn="t">
                        <a:spcBef>
                          <a:spcPts val="0"/>
                        </a:spcBef>
                        <a:spcAft>
                          <a:spcPts val="0"/>
                        </a:spcAft>
                      </a:pPr>
                      <a:r>
                        <a:rPr lang="pt-PT" sz="1200" u="none" strike="noStrike" err="1">
                          <a:effectLst/>
                        </a:rPr>
                        <a:t>The</a:t>
                      </a:r>
                      <a:r>
                        <a:rPr lang="pt-PT" sz="1200" u="none" strike="noStrike">
                          <a:effectLst/>
                        </a:rPr>
                        <a:t> </a:t>
                      </a:r>
                      <a:r>
                        <a:rPr lang="pt-PT" sz="1200" u="none" strike="noStrike" err="1">
                          <a:effectLst/>
                        </a:rPr>
                        <a:t>most</a:t>
                      </a:r>
                      <a:r>
                        <a:rPr lang="pt-PT" sz="1200" u="none" strike="noStrike">
                          <a:effectLst/>
                        </a:rPr>
                        <a:t> popular SBC in </a:t>
                      </a:r>
                      <a:r>
                        <a:rPr lang="pt-PT" sz="1200" u="none" strike="noStrike" err="1">
                          <a:effectLst/>
                        </a:rPr>
                        <a:t>the</a:t>
                      </a:r>
                      <a:r>
                        <a:rPr lang="pt-PT" sz="1200" u="none" strike="noStrike">
                          <a:effectLst/>
                        </a:rPr>
                        <a:t> </a:t>
                      </a:r>
                      <a:r>
                        <a:rPr lang="pt-PT" sz="1200" u="none" strike="noStrike" err="1">
                          <a:effectLst/>
                        </a:rPr>
                        <a:t>Yocto</a:t>
                      </a:r>
                      <a:r>
                        <a:rPr lang="pt-PT" sz="1200" u="none" strike="noStrike">
                          <a:effectLst/>
                        </a:rPr>
                        <a:t> </a:t>
                      </a:r>
                      <a:r>
                        <a:rPr lang="pt-PT" sz="1200" u="none" strike="noStrike" err="1">
                          <a:effectLst/>
                        </a:rPr>
                        <a:t>Community</a:t>
                      </a:r>
                      <a:r>
                        <a:rPr lang="pt-PT" sz="1200" u="none" strike="noStrike">
                          <a:effectLst/>
                        </a:rPr>
                        <a:t>. </a:t>
                      </a:r>
                      <a:endParaRPr lang="pt-PT" sz="1200">
                        <a:effectLst/>
                      </a:endParaRPr>
                    </a:p>
                  </a:txBody>
                  <a:tcPr/>
                </a:tc>
                <a:tc>
                  <a:txBody>
                    <a:bodyPr/>
                    <a:lstStyle/>
                    <a:p>
                      <a:pPr algn="just" rtl="0" fontAlgn="t">
                        <a:spcBef>
                          <a:spcPts val="0"/>
                        </a:spcBef>
                        <a:spcAft>
                          <a:spcPts val="0"/>
                        </a:spcAft>
                      </a:pPr>
                      <a:r>
                        <a:rPr lang="pt-PT" sz="1200" u="sng" strike="noStrike">
                          <a:effectLst/>
                          <a:hlinkClick r:id="rId4"/>
                        </a:rPr>
                        <a:t>meta-yocto-bsp</a:t>
                      </a:r>
                      <a:r>
                        <a:rPr lang="pt-PT" sz="1200" u="none" strike="noStrike">
                          <a:effectLst/>
                          <a:hlinkClick r:id="rId4"/>
                        </a:rPr>
                        <a:t> </a:t>
                      </a:r>
                      <a:endParaRPr lang="pt-PT" sz="1200">
                        <a:effectLst/>
                      </a:endParaRPr>
                    </a:p>
                    <a:p>
                      <a:pPr algn="just" rtl="0" fontAlgn="t">
                        <a:spcBef>
                          <a:spcPts val="0"/>
                        </a:spcBef>
                        <a:spcAft>
                          <a:spcPts val="0"/>
                        </a:spcAft>
                      </a:pPr>
                      <a:r>
                        <a:rPr lang="pt-PT" sz="1200" u="sng" strike="noStrike">
                          <a:effectLst/>
                          <a:hlinkClick r:id="rId5"/>
                        </a:rPr>
                        <a:t>meta-ti</a:t>
                      </a:r>
                      <a:r>
                        <a:rPr lang="pt-PT" sz="1200" u="none" strike="noStrike">
                          <a:effectLst/>
                          <a:hlinkClick r:id="rId5"/>
                        </a:rPr>
                        <a:t> </a:t>
                      </a:r>
                      <a:endParaRPr lang="pt-PT" sz="1200">
                        <a:effectLst/>
                      </a:endParaRPr>
                    </a:p>
                    <a:p>
                      <a:pPr algn="just" rtl="0" fontAlgn="t">
                        <a:spcBef>
                          <a:spcPts val="0"/>
                        </a:spcBef>
                        <a:spcAft>
                          <a:spcPts val="0"/>
                        </a:spcAft>
                      </a:pPr>
                      <a:r>
                        <a:rPr lang="pt-PT" sz="1200" u="sng" strike="noStrike">
                          <a:effectLst/>
                          <a:hlinkClick r:id="rId6"/>
                        </a:rPr>
                        <a:t>meta-beagleboard</a:t>
                      </a:r>
                      <a:r>
                        <a:rPr lang="pt-PT" sz="1200" u="none" strike="noStrike">
                          <a:effectLst/>
                          <a:hlinkClick r:id="rId6"/>
                        </a:rPr>
                        <a:t> </a:t>
                      </a:r>
                      <a:endParaRPr lang="pt-PT" sz="1200">
                        <a:effectLst/>
                      </a:endParaRPr>
                    </a:p>
                    <a:p>
                      <a:pPr algn="just" rtl="0" fontAlgn="t">
                        <a:spcBef>
                          <a:spcPts val="0"/>
                        </a:spcBef>
                        <a:spcAft>
                          <a:spcPts val="0"/>
                        </a:spcAft>
                      </a:pPr>
                      <a:r>
                        <a:rPr lang="pt-PT" sz="1200" u="sng" strike="noStrike">
                          <a:effectLst/>
                          <a:hlinkClick r:id="rId7"/>
                        </a:rPr>
                        <a:t>meta-bbb</a:t>
                      </a:r>
                      <a:r>
                        <a:rPr lang="pt-PT" sz="1200" u="none" strike="noStrike">
                          <a:effectLst/>
                        </a:rPr>
                        <a:t> </a:t>
                      </a:r>
                      <a:endParaRPr lang="pt-PT" sz="1200">
                        <a:effectLst/>
                      </a:endParaRPr>
                    </a:p>
                  </a:txBody>
                  <a:tcPr/>
                </a:tc>
                <a:extLst>
                  <a:ext uri="{0D108BD9-81ED-4DB2-BD59-A6C34878D82A}">
                    <a16:rowId xmlns="" xmlns:a16="http://schemas.microsoft.com/office/drawing/2014/main" val="1726779339"/>
                  </a:ext>
                </a:extLst>
              </a:tr>
              <a:tr h="317500">
                <a:tc>
                  <a:txBody>
                    <a:bodyPr/>
                    <a:lstStyle/>
                    <a:p>
                      <a:pPr algn="just" rtl="0" fontAlgn="t">
                        <a:spcBef>
                          <a:spcPts val="0"/>
                        </a:spcBef>
                        <a:spcAft>
                          <a:spcPts val="0"/>
                        </a:spcAft>
                      </a:pPr>
                      <a:r>
                        <a:rPr lang="pt-PT" sz="1200" u="none" strike="noStrike" err="1">
                          <a:effectLst/>
                        </a:rPr>
                        <a:t>DragonBoard</a:t>
                      </a:r>
                      <a:r>
                        <a:rPr lang="pt-PT" sz="1200" u="none" strike="noStrike">
                          <a:effectLst/>
                        </a:rPr>
                        <a:t> 410c </a:t>
                      </a:r>
                      <a:endParaRPr lang="pt-PT" sz="1200">
                        <a:effectLst/>
                      </a:endParaRPr>
                    </a:p>
                  </a:txBody>
                  <a:tcPr/>
                </a:tc>
                <a:tc>
                  <a:txBody>
                    <a:bodyPr/>
                    <a:lstStyle/>
                    <a:p>
                      <a:pPr algn="just" rtl="0" fontAlgn="t">
                        <a:spcBef>
                          <a:spcPts val="0"/>
                        </a:spcBef>
                        <a:spcAft>
                          <a:spcPts val="0"/>
                        </a:spcAft>
                      </a:pPr>
                      <a:r>
                        <a:rPr lang="pt-PT" sz="1200" u="none" strike="noStrike">
                          <a:effectLst/>
                        </a:rPr>
                        <a:t>96Boards </a:t>
                      </a:r>
                      <a:endParaRPr lang="pt-PT" sz="1200">
                        <a:effectLst/>
                      </a:endParaRPr>
                    </a:p>
                  </a:txBody>
                  <a:tcPr/>
                </a:tc>
                <a:tc>
                  <a:txBody>
                    <a:bodyPr/>
                    <a:lstStyle/>
                    <a:p>
                      <a:pPr algn="just" rtl="0" fontAlgn="t">
                        <a:spcBef>
                          <a:spcPts val="0"/>
                        </a:spcBef>
                        <a:spcAft>
                          <a:spcPts val="0"/>
                        </a:spcAft>
                      </a:pPr>
                      <a:r>
                        <a:rPr lang="pt-PT" sz="1200" u="none" strike="noStrike">
                          <a:effectLst/>
                        </a:rPr>
                        <a:t>SBC </a:t>
                      </a:r>
                      <a:r>
                        <a:rPr lang="pt-PT" sz="1200" u="none" strike="noStrike" err="1">
                          <a:effectLst/>
                        </a:rPr>
                        <a:t>with</a:t>
                      </a:r>
                      <a:r>
                        <a:rPr lang="pt-PT" sz="1200" u="none" strike="noStrike">
                          <a:effectLst/>
                        </a:rPr>
                        <a:t> a </a:t>
                      </a:r>
                      <a:r>
                        <a:rPr lang="pt-PT" sz="1200" u="none" strike="noStrike" err="1">
                          <a:effectLst/>
                        </a:rPr>
                        <a:t>Qualcomm</a:t>
                      </a:r>
                      <a:r>
                        <a:rPr lang="pt-PT" sz="1200" u="none" strike="noStrike">
                          <a:effectLst/>
                        </a:rPr>
                        <a:t> </a:t>
                      </a:r>
                      <a:r>
                        <a:rPr lang="pt-PT" sz="1200" u="none" strike="noStrike" err="1">
                          <a:effectLst/>
                        </a:rPr>
                        <a:t>Snapdragon</a:t>
                      </a:r>
                      <a:r>
                        <a:rPr lang="pt-PT" sz="1200" u="none" strike="noStrike">
                          <a:effectLst/>
                        </a:rPr>
                        <a:t> 400 </a:t>
                      </a:r>
                      <a:endParaRPr lang="pt-PT" sz="1200">
                        <a:effectLst/>
                      </a:endParaRPr>
                    </a:p>
                  </a:txBody>
                  <a:tcPr/>
                </a:tc>
                <a:tc>
                  <a:txBody>
                    <a:bodyPr/>
                    <a:lstStyle/>
                    <a:p>
                      <a:pPr algn="just" rtl="0" fontAlgn="t">
                        <a:spcBef>
                          <a:spcPts val="0"/>
                        </a:spcBef>
                        <a:spcAft>
                          <a:spcPts val="0"/>
                        </a:spcAft>
                      </a:pPr>
                      <a:r>
                        <a:rPr lang="pt-PT" sz="1200" u="sng" strike="noStrike">
                          <a:effectLst/>
                          <a:hlinkClick r:id="rId8"/>
                        </a:rPr>
                        <a:t>meta-qcom</a:t>
                      </a:r>
                      <a:r>
                        <a:rPr lang="pt-PT" sz="1200" u="none" strike="noStrike">
                          <a:effectLst/>
                        </a:rPr>
                        <a:t> </a:t>
                      </a:r>
                      <a:endParaRPr lang="pt-PT" sz="1200">
                        <a:effectLst/>
                      </a:endParaRPr>
                    </a:p>
                  </a:txBody>
                  <a:tcPr/>
                </a:tc>
                <a:extLst>
                  <a:ext uri="{0D108BD9-81ED-4DB2-BD59-A6C34878D82A}">
                    <a16:rowId xmlns="" xmlns:a16="http://schemas.microsoft.com/office/drawing/2014/main" val="1620895481"/>
                  </a:ext>
                </a:extLst>
              </a:tr>
              <a:tr h="317500">
                <a:tc>
                  <a:txBody>
                    <a:bodyPr/>
                    <a:lstStyle/>
                    <a:p>
                      <a:pPr algn="just" rtl="0" fontAlgn="t">
                        <a:spcBef>
                          <a:spcPts val="0"/>
                        </a:spcBef>
                        <a:spcAft>
                          <a:spcPts val="0"/>
                        </a:spcAft>
                      </a:pPr>
                      <a:r>
                        <a:rPr lang="pt-PT" sz="1200" u="none" strike="noStrike">
                          <a:effectLst/>
                        </a:rPr>
                        <a:t>Orange Pi Zero </a:t>
                      </a:r>
                      <a:endParaRPr lang="pt-PT" sz="1200">
                        <a:effectLst/>
                      </a:endParaRPr>
                    </a:p>
                  </a:txBody>
                  <a:tcPr/>
                </a:tc>
                <a:tc>
                  <a:txBody>
                    <a:bodyPr/>
                    <a:lstStyle/>
                    <a:p>
                      <a:pPr algn="just" rtl="0" fontAlgn="t">
                        <a:spcBef>
                          <a:spcPts val="0"/>
                        </a:spcBef>
                        <a:spcAft>
                          <a:spcPts val="0"/>
                        </a:spcAft>
                      </a:pPr>
                      <a:r>
                        <a:rPr lang="pt-PT" sz="1200" u="none" strike="noStrike">
                          <a:effectLst/>
                        </a:rPr>
                        <a:t>Orange Pi </a:t>
                      </a:r>
                      <a:endParaRPr lang="pt-PT" sz="1200">
                        <a:effectLst/>
                      </a:endParaRPr>
                    </a:p>
                  </a:txBody>
                  <a:tcPr/>
                </a:tc>
                <a:tc>
                  <a:txBody>
                    <a:bodyPr/>
                    <a:lstStyle/>
                    <a:p>
                      <a:pPr algn="just" rtl="0" fontAlgn="t">
                        <a:spcBef>
                          <a:spcPts val="0"/>
                        </a:spcBef>
                        <a:spcAft>
                          <a:spcPts val="0"/>
                        </a:spcAft>
                      </a:pPr>
                      <a:r>
                        <a:rPr lang="pt-PT" sz="1200" u="none" strike="noStrike">
                          <a:effectLst/>
                        </a:rPr>
                        <a:t>Popular </a:t>
                      </a:r>
                      <a:r>
                        <a:rPr lang="pt-PT" sz="1200" u="none" strike="noStrike" err="1">
                          <a:effectLst/>
                        </a:rPr>
                        <a:t>small</a:t>
                      </a:r>
                      <a:r>
                        <a:rPr lang="pt-PT" sz="1200" u="none" strike="noStrike">
                          <a:effectLst/>
                        </a:rPr>
                        <a:t> SBC </a:t>
                      </a:r>
                      <a:r>
                        <a:rPr lang="pt-PT" sz="1200" u="none" strike="noStrike" err="1">
                          <a:effectLst/>
                        </a:rPr>
                        <a:t>with</a:t>
                      </a:r>
                      <a:r>
                        <a:rPr lang="pt-PT" sz="1200" u="none" strike="noStrike">
                          <a:effectLst/>
                        </a:rPr>
                        <a:t> </a:t>
                      </a:r>
                      <a:r>
                        <a:rPr lang="pt-PT" sz="1200" u="none" strike="noStrike" err="1">
                          <a:effectLst/>
                        </a:rPr>
                        <a:t>an</a:t>
                      </a:r>
                      <a:r>
                        <a:rPr lang="pt-PT" sz="1200" u="none" strike="noStrike">
                          <a:effectLst/>
                        </a:rPr>
                        <a:t> </a:t>
                      </a:r>
                      <a:r>
                        <a:rPr lang="pt-PT" sz="1200" u="none" strike="noStrike" err="1">
                          <a:effectLst/>
                        </a:rPr>
                        <a:t>AllWinner</a:t>
                      </a:r>
                      <a:r>
                        <a:rPr lang="pt-PT" sz="1200" u="none" strike="noStrike">
                          <a:effectLst/>
                        </a:rPr>
                        <a:t> H2 chip. </a:t>
                      </a:r>
                      <a:endParaRPr lang="pt-PT" sz="1200">
                        <a:effectLst/>
                      </a:endParaRPr>
                    </a:p>
                  </a:txBody>
                  <a:tcPr/>
                </a:tc>
                <a:tc>
                  <a:txBody>
                    <a:bodyPr/>
                    <a:lstStyle/>
                    <a:p>
                      <a:pPr algn="just" rtl="0" fontAlgn="t">
                        <a:spcBef>
                          <a:spcPts val="0"/>
                        </a:spcBef>
                        <a:spcAft>
                          <a:spcPts val="0"/>
                        </a:spcAft>
                      </a:pPr>
                      <a:r>
                        <a:rPr lang="pt-PT" sz="1200" u="sng" strike="noStrike">
                          <a:effectLst/>
                          <a:hlinkClick r:id="rId9"/>
                        </a:rPr>
                        <a:t>meta-sunxi</a:t>
                      </a:r>
                      <a:r>
                        <a:rPr lang="pt-PT" sz="1200" u="none" strike="noStrike">
                          <a:effectLst/>
                          <a:hlinkClick r:id="rId9"/>
                        </a:rPr>
                        <a:t> </a:t>
                      </a:r>
                      <a:endParaRPr lang="pt-PT" sz="1200">
                        <a:effectLst/>
                      </a:endParaRPr>
                    </a:p>
                    <a:p>
                      <a:pPr algn="just" rtl="0" fontAlgn="t">
                        <a:spcBef>
                          <a:spcPts val="0"/>
                        </a:spcBef>
                        <a:spcAft>
                          <a:spcPts val="0"/>
                        </a:spcAft>
                      </a:pPr>
                      <a:r>
                        <a:rPr lang="pt-PT" sz="1200" u="sng" strike="noStrike">
                          <a:effectLst/>
                          <a:hlinkClick r:id="rId10"/>
                        </a:rPr>
                        <a:t>meta-allwinner-hx</a:t>
                      </a:r>
                      <a:r>
                        <a:rPr lang="pt-PT" sz="1200" u="none" strike="noStrike">
                          <a:effectLst/>
                        </a:rPr>
                        <a:t> </a:t>
                      </a:r>
                      <a:endParaRPr lang="pt-PT" sz="1200">
                        <a:effectLst/>
                      </a:endParaRPr>
                    </a:p>
                  </a:txBody>
                  <a:tcPr/>
                </a:tc>
                <a:extLst>
                  <a:ext uri="{0D108BD9-81ED-4DB2-BD59-A6C34878D82A}">
                    <a16:rowId xmlns="" xmlns:a16="http://schemas.microsoft.com/office/drawing/2014/main" val="878766627"/>
                  </a:ext>
                </a:extLst>
              </a:tr>
              <a:tr h="482600">
                <a:tc>
                  <a:txBody>
                    <a:bodyPr/>
                    <a:lstStyle/>
                    <a:p>
                      <a:pPr algn="just" rtl="0" fontAlgn="t">
                        <a:spcBef>
                          <a:spcPts val="0"/>
                        </a:spcBef>
                        <a:spcAft>
                          <a:spcPts val="0"/>
                        </a:spcAft>
                      </a:pPr>
                      <a:r>
                        <a:rPr lang="pt-PT" sz="1200" u="none" strike="noStrike" err="1">
                          <a:effectLst/>
                        </a:rPr>
                        <a:t>Raspberry</a:t>
                      </a:r>
                      <a:r>
                        <a:rPr lang="pt-PT" sz="1200" u="none" strike="noStrike">
                          <a:effectLst/>
                        </a:rPr>
                        <a:t> Pi Zero W </a:t>
                      </a:r>
                      <a:endParaRPr lang="pt-PT" sz="1200">
                        <a:effectLst/>
                      </a:endParaRPr>
                    </a:p>
                  </a:txBody>
                  <a:tcPr/>
                </a:tc>
                <a:tc>
                  <a:txBody>
                    <a:bodyPr/>
                    <a:lstStyle/>
                    <a:p>
                      <a:pPr algn="just" rtl="0" fontAlgn="t">
                        <a:spcBef>
                          <a:spcPts val="0"/>
                        </a:spcBef>
                        <a:spcAft>
                          <a:spcPts val="0"/>
                        </a:spcAft>
                      </a:pPr>
                      <a:r>
                        <a:rPr lang="pt-PT" sz="1200" u="none" strike="noStrike" err="1">
                          <a:effectLst/>
                        </a:rPr>
                        <a:t>Raspberry</a:t>
                      </a:r>
                      <a:r>
                        <a:rPr lang="pt-PT" sz="1200" u="none" strike="noStrike">
                          <a:effectLst/>
                        </a:rPr>
                        <a:t> Pi Foundation </a:t>
                      </a:r>
                      <a:endParaRPr lang="pt-PT" sz="1200">
                        <a:effectLst/>
                      </a:endParaRPr>
                    </a:p>
                  </a:txBody>
                  <a:tcPr/>
                </a:tc>
                <a:tc>
                  <a:txBody>
                    <a:bodyPr/>
                    <a:lstStyle/>
                    <a:p>
                      <a:pPr algn="just" rtl="0" fontAlgn="t">
                        <a:spcBef>
                          <a:spcPts val="0"/>
                        </a:spcBef>
                        <a:spcAft>
                          <a:spcPts val="0"/>
                        </a:spcAft>
                      </a:pPr>
                      <a:r>
                        <a:rPr lang="pt-PT" sz="1200" u="none" strike="noStrike">
                          <a:effectLst/>
                        </a:rPr>
                        <a:t>Miniature </a:t>
                      </a:r>
                      <a:r>
                        <a:rPr lang="pt-PT" sz="1200" u="none" strike="noStrike" err="1">
                          <a:effectLst/>
                        </a:rPr>
                        <a:t>version</a:t>
                      </a:r>
                      <a:r>
                        <a:rPr lang="pt-PT" sz="1200" u="none" strike="noStrike">
                          <a:effectLst/>
                        </a:rPr>
                        <a:t> </a:t>
                      </a:r>
                      <a:r>
                        <a:rPr lang="pt-PT" sz="1200" u="none" strike="noStrike" err="1">
                          <a:effectLst/>
                        </a:rPr>
                        <a:t>of</a:t>
                      </a:r>
                      <a:r>
                        <a:rPr lang="pt-PT" sz="1200" u="none" strike="noStrike">
                          <a:effectLst/>
                        </a:rPr>
                        <a:t> </a:t>
                      </a:r>
                      <a:r>
                        <a:rPr lang="pt-PT" sz="1200" u="none" strike="noStrike" err="1">
                          <a:effectLst/>
                        </a:rPr>
                        <a:t>the</a:t>
                      </a:r>
                      <a:r>
                        <a:rPr lang="pt-PT" sz="1200" u="none" strike="noStrike">
                          <a:effectLst/>
                        </a:rPr>
                        <a:t> </a:t>
                      </a:r>
                      <a:r>
                        <a:rPr lang="pt-PT" sz="1200" u="none" strike="noStrike" err="1">
                          <a:effectLst/>
                        </a:rPr>
                        <a:t>RPi</a:t>
                      </a:r>
                      <a:r>
                        <a:rPr lang="pt-PT" sz="1200" u="none" strike="noStrike">
                          <a:effectLst/>
                        </a:rPr>
                        <a:t>, </a:t>
                      </a:r>
                      <a:r>
                        <a:rPr lang="pt-PT" sz="1200" u="none" strike="noStrike" err="1">
                          <a:effectLst/>
                        </a:rPr>
                        <a:t>with</a:t>
                      </a:r>
                      <a:r>
                        <a:rPr lang="pt-PT" sz="1200" u="none" strike="noStrike">
                          <a:effectLst/>
                        </a:rPr>
                        <a:t> Wireless </a:t>
                      </a:r>
                      <a:r>
                        <a:rPr lang="pt-PT" sz="1200" u="none" strike="noStrike" err="1">
                          <a:effectLst/>
                        </a:rPr>
                        <a:t>support</a:t>
                      </a:r>
                      <a:r>
                        <a:rPr lang="pt-PT" sz="1200" u="none" strike="noStrike">
                          <a:effectLst/>
                        </a:rPr>
                        <a:t>. </a:t>
                      </a:r>
                      <a:endParaRPr lang="pt-PT" sz="1200">
                        <a:effectLst/>
                      </a:endParaRPr>
                    </a:p>
                  </a:txBody>
                  <a:tcPr/>
                </a:tc>
                <a:tc>
                  <a:txBody>
                    <a:bodyPr/>
                    <a:lstStyle/>
                    <a:p>
                      <a:pPr algn="just" rtl="0" fontAlgn="t">
                        <a:spcBef>
                          <a:spcPts val="0"/>
                        </a:spcBef>
                        <a:spcAft>
                          <a:spcPts val="0"/>
                        </a:spcAft>
                      </a:pPr>
                      <a:r>
                        <a:rPr lang="pt-PT" sz="1200" u="sng" strike="noStrike">
                          <a:effectLst/>
                          <a:hlinkClick r:id="rId11"/>
                        </a:rPr>
                        <a:t>meta-raspberrypi</a:t>
                      </a:r>
                      <a:r>
                        <a:rPr lang="pt-PT" sz="1200" u="none" strike="noStrike">
                          <a:effectLst/>
                        </a:rPr>
                        <a:t> </a:t>
                      </a:r>
                      <a:endParaRPr lang="pt-PT" sz="1200">
                        <a:effectLst/>
                      </a:endParaRPr>
                    </a:p>
                  </a:txBody>
                  <a:tcPr/>
                </a:tc>
                <a:extLst>
                  <a:ext uri="{0D108BD9-81ED-4DB2-BD59-A6C34878D82A}">
                    <a16:rowId xmlns="" xmlns:a16="http://schemas.microsoft.com/office/drawing/2014/main" val="1332204870"/>
                  </a:ext>
                </a:extLst>
              </a:tr>
            </a:tbl>
          </a:graphicData>
        </a:graphic>
      </p:graphicFrame>
    </p:spTree>
    <p:extLst>
      <p:ext uri="{BB962C8B-B14F-4D97-AF65-F5344CB8AC3E}">
        <p14:creationId xmlns:p14="http://schemas.microsoft.com/office/powerpoint/2010/main" val="1934509294"/>
      </p:ext>
    </p:extLst>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14888" y="1143000"/>
            <a:ext cx="8233186" cy="4405086"/>
          </a:xfrm>
        </p:spPr>
        <p:txBody>
          <a:bodyPr/>
          <a:lstStyle/>
          <a:p>
            <a:r>
              <a:rPr lang="en-US" dirty="0" smtClean="0"/>
              <a:t>The </a:t>
            </a:r>
            <a:r>
              <a:rPr lang="en-US" dirty="0"/>
              <a:t>virtual </a:t>
            </a:r>
            <a:r>
              <a:rPr lang="en-US" dirty="0" smtClean="0"/>
              <a:t>host’s resources </a:t>
            </a:r>
            <a:r>
              <a:rPr lang="en-US" dirty="0"/>
              <a:t>can be found </a:t>
            </a:r>
            <a:r>
              <a:rPr lang="en-US" dirty="0" smtClean="0"/>
              <a:t>here: </a:t>
            </a:r>
            <a:endParaRPr lang="en-US" dirty="0"/>
          </a:p>
          <a:p>
            <a:pPr lvl="1"/>
            <a:r>
              <a:rPr lang="en-US" sz="2000" dirty="0">
                <a:solidFill>
                  <a:schemeClr val="tx1"/>
                </a:solidFill>
              </a:rPr>
              <a:t>Your </a:t>
            </a:r>
            <a:r>
              <a:rPr lang="en-US" sz="2000" dirty="0" smtClean="0">
                <a:solidFill>
                  <a:schemeClr val="tx1"/>
                </a:solidFill>
                <a:latin typeface="+mn-lt"/>
              </a:rPr>
              <a:t>Project: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latin typeface="+mn-lt"/>
                <a:cs typeface="Courier New" panose="02070309020205020404" pitchFamily="49" charset="0"/>
              </a:rPr>
              <a:t>/poky/build-qemux86_64</a:t>
            </a:r>
            <a:r>
              <a:rPr lang="en-US" sz="2000" dirty="0" smtClean="0">
                <a:solidFill>
                  <a:schemeClr val="tx1"/>
                </a:solidFill>
                <a:latin typeface="+mn-lt"/>
              </a:rPr>
              <a:t>“</a:t>
            </a:r>
            <a:endParaRPr lang="en-US" sz="2000" dirty="0">
              <a:solidFill>
                <a:schemeClr val="tx1"/>
              </a:solidFill>
              <a:latin typeface="+mn-lt"/>
            </a:endParaRPr>
          </a:p>
          <a:p>
            <a:pPr lvl="1"/>
            <a:r>
              <a:rPr lang="en-US" sz="2000" dirty="0" smtClean="0">
                <a:solidFill>
                  <a:schemeClr val="tx1"/>
                </a:solidFill>
              </a:rPr>
              <a:t>Extensible-SDK Install</a:t>
            </a:r>
            <a:r>
              <a:rPr lang="en-US" sz="2000" dirty="0">
                <a:solidFill>
                  <a:schemeClr val="tx1"/>
                </a:solidFill>
              </a:rPr>
              <a:t>: </a:t>
            </a:r>
            <a:r>
              <a:rPr lang="en-US" sz="2000" dirty="0" smtClean="0">
                <a:solidFill>
                  <a:schemeClr val="tx1"/>
                </a:solidFill>
              </a:rPr>
              <a:t>"/scratch/</a:t>
            </a:r>
            <a:r>
              <a:rPr lang="en-US" sz="2000" dirty="0" err="1" smtClean="0">
                <a:solidFill>
                  <a:schemeClr val="tx1"/>
                </a:solidFill>
              </a:rPr>
              <a:t>sdk</a:t>
            </a:r>
            <a:r>
              <a:rPr lang="en-US" sz="2000" dirty="0" smtClean="0">
                <a:solidFill>
                  <a:schemeClr val="tx1"/>
                </a:solidFill>
              </a:rPr>
              <a:t>/qemux86_64“</a:t>
            </a:r>
            <a:endParaRPr lang="en-US" sz="2000" dirty="0">
              <a:solidFill>
                <a:schemeClr val="tx1"/>
              </a:solidFill>
              <a:latin typeface="+mn-lt"/>
            </a:endParaRPr>
          </a:p>
          <a:p>
            <a:pPr lvl="1"/>
            <a:r>
              <a:rPr lang="en-US" sz="2000" dirty="0">
                <a:solidFill>
                  <a:schemeClr val="tx1"/>
                </a:solidFill>
                <a:latin typeface="+mn-lt"/>
              </a:rPr>
              <a:t>Sources: "/scratch</a:t>
            </a:r>
            <a:r>
              <a:rPr lang="en-US" sz="2000" dirty="0">
                <a:solidFill>
                  <a:schemeClr val="tx1"/>
                </a:solidFill>
                <a:cs typeface="Courier New" panose="02070309020205020404" pitchFamily="49" charset="0"/>
              </a:rPr>
              <a:t>/</a:t>
            </a:r>
            <a:r>
              <a:rPr lang="en-US" sz="2000" dirty="0" err="1">
                <a:solidFill>
                  <a:schemeClr val="tx1"/>
                </a:solidFill>
                <a:latin typeface="+mn-lt"/>
              </a:rPr>
              <a:t>src</a:t>
            </a:r>
            <a:r>
              <a:rPr lang="en-US" sz="2000" dirty="0">
                <a:solidFill>
                  <a:schemeClr val="tx1"/>
                </a:solidFill>
                <a:latin typeface="+mn-lt"/>
              </a:rPr>
              <a:t>“</a:t>
            </a:r>
          </a:p>
          <a:p>
            <a:pPr lvl="1"/>
            <a:r>
              <a:rPr lang="en-US" sz="2000" dirty="0" smtClean="0">
                <a:solidFill>
                  <a:schemeClr val="tx1"/>
                </a:solidFill>
                <a:latin typeface="+mn-lt"/>
              </a:rPr>
              <a:t>Poky: "</a:t>
            </a:r>
            <a:r>
              <a:rPr lang="en-US" sz="2000" dirty="0" smtClean="0">
                <a:solidFill>
                  <a:schemeClr val="tx1"/>
                </a:solidFill>
                <a:latin typeface="+mn-lt"/>
                <a:cs typeface="Courier New" panose="02070309020205020404" pitchFamily="49" charset="0"/>
              </a:rPr>
              <a:t>/scratch/poky"</a:t>
            </a:r>
            <a:endParaRPr lang="en-US" sz="2000" dirty="0" smtClean="0">
              <a:solidFill>
                <a:schemeClr val="tx1"/>
              </a:solidFill>
              <a:latin typeface="+mn-lt"/>
            </a:endParaRPr>
          </a:p>
          <a:p>
            <a:pPr lvl="1"/>
            <a:r>
              <a:rPr lang="en-US" sz="2000" dirty="0" smtClean="0">
                <a:solidFill>
                  <a:schemeClr val="tx1"/>
                </a:solidFill>
                <a:latin typeface="+mn-lt"/>
              </a:rPr>
              <a:t>Downloads</a:t>
            </a:r>
            <a:r>
              <a:rPr lang="en-US" sz="2000" dirty="0">
                <a:solidFill>
                  <a:schemeClr val="tx1"/>
                </a:solidFill>
                <a:latin typeface="+mn-lt"/>
              </a:rPr>
              <a:t>: </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smtClean="0">
                <a:solidFill>
                  <a:schemeClr val="tx1"/>
                </a:solidFill>
                <a:latin typeface="+mn-lt"/>
              </a:rPr>
              <a:t>downloads"</a:t>
            </a:r>
          </a:p>
          <a:p>
            <a:pPr lvl="1"/>
            <a:r>
              <a:rPr lang="en-US" sz="2000" dirty="0" err="1" smtClean="0">
                <a:solidFill>
                  <a:schemeClr val="tx1"/>
                </a:solidFill>
                <a:latin typeface="+mn-lt"/>
              </a:rPr>
              <a:t>Sstate</a:t>
            </a:r>
            <a:r>
              <a:rPr lang="en-US" sz="2000" dirty="0" smtClean="0">
                <a:solidFill>
                  <a:schemeClr val="tx1"/>
                </a:solidFill>
                <a:latin typeface="+mn-lt"/>
              </a:rPr>
              <a:t>-cache: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err="1" smtClean="0">
                <a:solidFill>
                  <a:schemeClr val="tx1"/>
                </a:solidFill>
                <a:latin typeface="+mn-lt"/>
              </a:rPr>
              <a:t>sstate</a:t>
            </a:r>
            <a:r>
              <a:rPr lang="en-US" sz="2000" dirty="0" smtClean="0">
                <a:solidFill>
                  <a:schemeClr val="tx1"/>
                </a:solidFill>
                <a:latin typeface="+mn-lt"/>
              </a:rPr>
              <a:t>-cache“</a:t>
            </a:r>
            <a:br>
              <a:rPr lang="en-US" sz="2000" dirty="0" smtClean="0">
                <a:solidFill>
                  <a:schemeClr val="tx1"/>
                </a:solidFill>
                <a:latin typeface="+mn-lt"/>
              </a:rPr>
            </a:br>
            <a:endParaRPr lang="en-US" sz="2000" dirty="0">
              <a:solidFill>
                <a:schemeClr val="tx1"/>
              </a:solidFill>
              <a:latin typeface="+mn-lt"/>
            </a:endParaRPr>
          </a:p>
          <a:p>
            <a:r>
              <a:rPr lang="en-US" dirty="0" smtClean="0"/>
              <a:t>You will be using SSH to communicate with your virtual server. </a:t>
            </a:r>
          </a:p>
          <a:p>
            <a:endParaRPr lang="en-US"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a:t>
            </a:r>
            <a:r>
              <a:rPr lang="en-US" dirty="0">
                <a:latin typeface="Arial" charset="0"/>
              </a:rPr>
              <a:t>prepared (1/2)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zeus</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                                        # </a:t>
            </a:r>
            <a:r>
              <a:rPr lang="en-US" sz="1600" b="1" i="1" dirty="0">
                <a:solidFill>
                  <a:schemeClr val="accent1"/>
                </a:solidFill>
                <a:latin typeface="Courier New" panose="02070309020205020404" pitchFamily="49" charset="0"/>
                <a:cs typeface="Courier New" panose="02070309020205020404" pitchFamily="49" charset="0"/>
              </a:rPr>
              <a:t>set up local shell</a:t>
            </a:r>
          </a:p>
          <a:p>
            <a:r>
              <a:rPr lang="en-US" sz="1600" b="1" dirty="0" smtClean="0">
                <a:solidFill>
                  <a:schemeClr val="tx1"/>
                </a:solidFill>
                <a:latin typeface="Courier New" panose="02070309020205020404" pitchFamily="49" charset="0"/>
                <a:cs typeface="Courier New" panose="02070309020205020404" pitchFamily="49" charset="0"/>
              </a:rPr>
              <a:t>$ # Prepare the project</a:t>
            </a: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a:t>
            </a:r>
            <a:endParaRPr lang="en-US" sz="1600" b="1"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 (2/2)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 </a:t>
            </a:r>
            <a:r>
              <a:rPr lang="en-US" sz="1600" b="1" dirty="0">
                <a:solidFill>
                  <a:schemeClr val="tx1"/>
                </a:solidFill>
                <a:latin typeface="Courier New" panose="02070309020205020404" pitchFamily="49" charset="0"/>
                <a:cs typeface="Courier New" panose="02070309020205020404" pitchFamily="49" charset="0"/>
              </a:rPr>
              <a:t>Build the </a:t>
            </a:r>
            <a:r>
              <a:rPr lang="en-US" sz="1600" b="1" dirty="0" err="1" smtClean="0">
                <a:solidFill>
                  <a:schemeClr val="tx1"/>
                </a:solidFill>
                <a:latin typeface="Courier New" panose="02070309020205020404" pitchFamily="49" charset="0"/>
                <a:cs typeface="Courier New" panose="02070309020205020404" pitchFamily="49" charset="0"/>
              </a:rPr>
              <a:t>eSDK</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a:solidFill>
                  <a:schemeClr val="tx1"/>
                </a:solidFill>
                <a:latin typeface="Courier New" panose="02070309020205020404" pitchFamily="49" charset="0"/>
                <a:cs typeface="Courier New" panose="02070309020205020404" pitchFamily="49" charset="0"/>
              </a:rPr>
              <a:t>bitbake</a:t>
            </a:r>
            <a:r>
              <a:rPr lang="en-US" sz="1600" b="1" dirty="0">
                <a:solidFill>
                  <a:schemeClr val="tx1"/>
                </a:solidFill>
                <a:latin typeface="Courier New" panose="02070309020205020404" pitchFamily="49" charset="0"/>
                <a:cs typeface="Courier New" panose="02070309020205020404" pitchFamily="49" charset="0"/>
              </a:rPr>
              <a:t> core-image-base -c </a:t>
            </a:r>
            <a:r>
              <a:rPr lang="en-US" sz="1600" b="1" dirty="0" err="1">
                <a:solidFill>
                  <a:schemeClr val="tx1"/>
                </a:solidFill>
                <a:latin typeface="Courier New" panose="02070309020205020404" pitchFamily="49" charset="0"/>
                <a:cs typeface="Courier New" panose="02070309020205020404" pitchFamily="49" charset="0"/>
              </a:rPr>
              <a:t>populate_sdk_ext</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/scratch/poky/build/</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a:t>
            </a:r>
            <a:r>
              <a:rPr lang="en-US" sz="1600" b="1" dirty="0" err="1">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poky-glibc-x86_64-core-image-base-</a:t>
            </a:r>
            <a:r>
              <a:rPr lang="en-US" sz="1600" b="1" dirty="0" smtClean="0">
                <a:solidFill>
                  <a:srgbClr val="FF0000"/>
                </a:solidFill>
                <a:latin typeface="Courier New" panose="02070309020205020404" pitchFamily="49" charset="0"/>
                <a:cs typeface="Courier New" panose="02070309020205020404" pitchFamily="49" charset="0"/>
              </a:rPr>
              <a:t>qemux86_64</a:t>
            </a:r>
            <a:r>
              <a:rPr lang="en-US" sz="1600" b="1" dirty="0" smtClean="0">
                <a:latin typeface="Courier New" panose="02070309020205020404" pitchFamily="49" charset="0"/>
                <a:cs typeface="Courier New" panose="02070309020205020404" pitchFamily="49" charset="0"/>
              </a:rPr>
              <a:t>-toolchain-ext-</a:t>
            </a:r>
            <a:r>
              <a:rPr lang="en-US" sz="1600" b="1" dirty="0">
                <a:latin typeface="Courier New" panose="02070309020205020404" pitchFamily="49" charset="0"/>
                <a:cs typeface="Courier New" panose="02070309020205020404" pitchFamily="49" charset="0"/>
              </a:rPr>
              <a:t>*.sh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-y -d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/qemux86_64</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                                        # return to clean shell</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bash                                        # </a:t>
            </a:r>
            <a:r>
              <a:rPr lang="en-US" sz="1600" b="1" i="1" dirty="0" smtClean="0">
                <a:solidFill>
                  <a:schemeClr val="accent1"/>
                </a:solidFill>
                <a:latin typeface="Courier New" panose="02070309020205020404" pitchFamily="49" charset="0"/>
                <a:cs typeface="Courier New" panose="02070309020205020404" pitchFamily="49" charset="0"/>
              </a:rPr>
              <a:t>set up local shell</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/qemux86_64</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/qemux86_64/environment-setup</a:t>
            </a:r>
            <a:r>
              <a:rPr lang="en-US" sz="1600" b="1" dirty="0" smtClean="0">
                <a:solidFill>
                  <a:srgbClr val="FF0000"/>
                </a:solidFill>
                <a:latin typeface="Courier New" panose="02070309020205020404" pitchFamily="49" charset="0"/>
                <a:cs typeface="Courier New" panose="02070309020205020404" pitchFamily="49" charset="0"/>
              </a:rPr>
              <a:t>-qemux86_64-</a:t>
            </a:r>
            <a:r>
              <a:rPr lang="en-US" sz="1600" b="1" dirty="0" smtClean="0">
                <a:latin typeface="Courier New" panose="02070309020205020404" pitchFamily="49" charset="0"/>
                <a:cs typeface="Courier New" panose="02070309020205020404" pitchFamily="49" charset="0"/>
              </a:rPr>
              <a:t>poky-linux-gnueabi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devtool</a:t>
            </a:r>
            <a:r>
              <a:rPr lang="en-US" sz="1600" b="1" dirty="0">
                <a:latin typeface="Courier New" panose="02070309020205020404" pitchFamily="49" charset="0"/>
                <a:cs typeface="Courier New" panose="02070309020205020404" pitchFamily="49" charset="0"/>
              </a:rPr>
              <a:t> modify virtual/kernel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exit                                        # return to clean shell</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5304583"/>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err="1">
                <a:cs typeface="Arial" charset="0"/>
              </a:rPr>
              <a:t>Devtool</a:t>
            </a:r>
            <a:r>
              <a:rPr lang="en-US" dirty="0">
                <a:cs typeface="Arial" charset="0"/>
              </a:rPr>
              <a:t>: Part </a:t>
            </a:r>
            <a:r>
              <a:rPr lang="en-US" dirty="0" smtClean="0">
                <a:cs typeface="Arial" charset="0"/>
              </a:rPr>
              <a:t>1</a:t>
            </a:r>
            <a:br>
              <a:rPr lang="en-US" dirty="0" smtClean="0">
                <a:cs typeface="Arial" charset="0"/>
              </a:rPr>
            </a:br>
            <a:r>
              <a:rPr lang="en-US" dirty="0" smtClean="0">
                <a:cs typeface="Arial" charset="0"/>
              </a:rPr>
              <a:t>Kernel recipes and </a:t>
            </a:r>
            <a:r>
              <a:rPr lang="en-US" dirty="0" err="1" smtClean="0">
                <a:cs typeface="Arial" charset="0"/>
              </a:rPr>
              <a:t>menuconfig</a:t>
            </a:r>
            <a:r>
              <a:rPr lang="en-US" dirty="0">
                <a:cs typeface="Arial" charset="0"/>
              </a:rPr>
              <a:t/>
            </a:r>
            <a:br>
              <a:rPr lang="en-US" dirty="0">
                <a:cs typeface="Arial" charset="0"/>
              </a:rPr>
            </a:br>
            <a:endParaRPr lang="en-US" dirty="0"/>
          </a:p>
        </p:txBody>
      </p:sp>
      <p:sp>
        <p:nvSpPr>
          <p:cNvPr id="5" name="Content Placeholder 3"/>
          <p:cNvSpPr>
            <a:spLocks noGrp="1"/>
          </p:cNvSpPr>
          <p:nvPr>
            <p:ph sz="quarter" idx="11"/>
          </p:nvPr>
        </p:nvSpPr>
        <p:spPr>
          <a:xfrm>
            <a:off x="930166" y="4125913"/>
            <a:ext cx="7749627" cy="866775"/>
          </a:xfrm>
        </p:spPr>
        <p:txBody>
          <a:bodyPr/>
          <a:lstStyle/>
          <a:p>
            <a:pPr eaLnBrk="1" hangingPunct="1">
              <a:spcBef>
                <a:spcPts val="900"/>
              </a:spcBef>
            </a:pPr>
            <a:r>
              <a:rPr lang="en-US" dirty="0" err="1"/>
              <a:t>Manjukumar</a:t>
            </a:r>
            <a:r>
              <a:rPr lang="en-US" dirty="0"/>
              <a:t> </a:t>
            </a:r>
            <a:r>
              <a:rPr lang="en-US" dirty="0" err="1"/>
              <a:t>Harthikote</a:t>
            </a:r>
            <a:r>
              <a:rPr lang="en-US" dirty="0"/>
              <a:t> </a:t>
            </a:r>
            <a:r>
              <a:rPr lang="en-US" dirty="0" err="1" smtClean="0"/>
              <a:t>Matha</a:t>
            </a:r>
            <a:r>
              <a:rPr lang="en-US" dirty="0"/>
              <a:t>, </a:t>
            </a:r>
            <a:r>
              <a:rPr lang="en-US" dirty="0" err="1"/>
              <a:t>Chandana</a:t>
            </a:r>
            <a:r>
              <a:rPr lang="en-US" dirty="0"/>
              <a:t> </a:t>
            </a:r>
            <a:r>
              <a:rPr lang="en-US" dirty="0" err="1" smtClean="0"/>
              <a:t>Kalluri</a:t>
            </a:r>
            <a:endParaRPr lang="en-US" dirty="0"/>
          </a:p>
          <a:p>
            <a:pPr eaLnBrk="1" hangingPunct="1">
              <a:spcBef>
                <a:spcPts val="900"/>
              </a:spcBef>
            </a:pPr>
            <a:r>
              <a:rPr lang="en-US" dirty="0" smtClean="0"/>
              <a:t>Presented by Mark Hatle </a:t>
            </a:r>
            <a:endParaRPr lang="en-US" dirty="0" smtClean="0">
              <a:latin typeface="Arial" charset="0"/>
            </a:endParaRPr>
          </a:p>
        </p:txBody>
      </p:sp>
    </p:spTree>
    <p:extLst>
      <p:ext uri="{BB962C8B-B14F-4D97-AF65-F5344CB8AC3E}">
        <p14:creationId xmlns:p14="http://schemas.microsoft.com/office/powerpoint/2010/main" val="3377179981"/>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24419"/>
            <a:ext cx="8227438" cy="889000"/>
          </a:xfrm>
        </p:spPr>
        <p:txBody>
          <a:bodyPr/>
          <a:lstStyle/>
          <a:p>
            <a:r>
              <a:rPr lang="en-US" sz="4400" dirty="0"/>
              <a:t>Summary</a:t>
            </a:r>
          </a:p>
        </p:txBody>
      </p:sp>
      <p:sp>
        <p:nvSpPr>
          <p:cNvPr id="3" name="Content Placeholder 2"/>
          <p:cNvSpPr>
            <a:spLocks noGrp="1"/>
          </p:cNvSpPr>
          <p:nvPr>
            <p:ph sz="quarter" idx="13"/>
          </p:nvPr>
        </p:nvSpPr>
        <p:spPr>
          <a:xfrm>
            <a:off x="448853" y="1395440"/>
            <a:ext cx="8233186" cy="4532312"/>
          </a:xfrm>
        </p:spPr>
        <p:txBody>
          <a:bodyPr/>
          <a:lstStyle/>
          <a:p>
            <a:r>
              <a:rPr lang="en-US" dirty="0"/>
              <a:t>Current </a:t>
            </a:r>
            <a:r>
              <a:rPr lang="en-US" dirty="0" err="1"/>
              <a:t>devtool</a:t>
            </a:r>
            <a:r>
              <a:rPr lang="en-US" dirty="0"/>
              <a:t> flow</a:t>
            </a:r>
          </a:p>
          <a:p>
            <a:r>
              <a:rPr lang="en-US" dirty="0" err="1"/>
              <a:t>Devtool</a:t>
            </a:r>
            <a:r>
              <a:rPr lang="en-US" dirty="0"/>
              <a:t> flow for kernel</a:t>
            </a:r>
          </a:p>
          <a:p>
            <a:r>
              <a:rPr lang="en-US" dirty="0" err="1"/>
              <a:t>Devtool</a:t>
            </a:r>
            <a:r>
              <a:rPr lang="en-US" dirty="0"/>
              <a:t> menuconfig</a:t>
            </a:r>
          </a:p>
        </p:txBody>
      </p:sp>
    </p:spTree>
    <p:extLst>
      <p:ext uri="{BB962C8B-B14F-4D97-AF65-F5344CB8AC3E}">
        <p14:creationId xmlns:p14="http://schemas.microsoft.com/office/powerpoint/2010/main" val="1940488648"/>
      </p:ext>
    </p:extLst>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281" y="184426"/>
            <a:ext cx="8227438" cy="605363"/>
          </a:xfrm>
        </p:spPr>
        <p:txBody>
          <a:bodyPr/>
          <a:lstStyle/>
          <a:p>
            <a:r>
              <a:rPr lang="en-US" sz="3200" dirty="0"/>
              <a:t>Initial </a:t>
            </a:r>
            <a:r>
              <a:rPr lang="en-US" sz="3200" dirty="0" err="1"/>
              <a:t>Devtool</a:t>
            </a:r>
            <a:r>
              <a:rPr lang="en-US" sz="3200" dirty="0"/>
              <a:t> flow for kernel</a:t>
            </a:r>
          </a:p>
        </p:txBody>
      </p:sp>
      <p:grpSp>
        <p:nvGrpSpPr>
          <p:cNvPr id="21" name="Group 20">
            <a:extLst>
              <a:ext uri="{FF2B5EF4-FFF2-40B4-BE49-F238E27FC236}">
                <a16:creationId xmlns="" xmlns:a16="http://schemas.microsoft.com/office/drawing/2014/main" id="{7914B224-E6CF-44EB-9F56-B5D99560A0E7}"/>
              </a:ext>
            </a:extLst>
          </p:cNvPr>
          <p:cNvGrpSpPr/>
          <p:nvPr/>
        </p:nvGrpSpPr>
        <p:grpSpPr>
          <a:xfrm>
            <a:off x="388873" y="789789"/>
            <a:ext cx="5932606" cy="3387640"/>
            <a:chOff x="3029446" y="853896"/>
            <a:chExt cx="5932606" cy="3387640"/>
          </a:xfrm>
        </p:grpSpPr>
        <p:sp>
          <p:nvSpPr>
            <p:cNvPr id="5" name="Rectangle 4">
              <a:extLst>
                <a:ext uri="{FF2B5EF4-FFF2-40B4-BE49-F238E27FC236}">
                  <a16:creationId xmlns="" xmlns:a16="http://schemas.microsoft.com/office/drawing/2014/main" id="{97E73EEB-F718-442A-B934-8E88CCE07922}"/>
                </a:ext>
              </a:extLst>
            </p:cNvPr>
            <p:cNvSpPr/>
            <p:nvPr/>
          </p:nvSpPr>
          <p:spPr>
            <a:xfrm>
              <a:off x="3029447" y="1073426"/>
              <a:ext cx="1653871" cy="69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Devtool</a:t>
              </a:r>
              <a:r>
                <a:rPr lang="en-US" dirty="0"/>
                <a:t> Modify</a:t>
              </a:r>
            </a:p>
          </p:txBody>
        </p:sp>
        <p:sp>
          <p:nvSpPr>
            <p:cNvPr id="6" name="Rectangle 5">
              <a:extLst>
                <a:ext uri="{FF2B5EF4-FFF2-40B4-BE49-F238E27FC236}">
                  <a16:creationId xmlns="" xmlns:a16="http://schemas.microsoft.com/office/drawing/2014/main" id="{ED59552A-C500-462A-B9D1-FE620035A47B}"/>
                </a:ext>
              </a:extLst>
            </p:cNvPr>
            <p:cNvSpPr/>
            <p:nvPr/>
          </p:nvSpPr>
          <p:spPr>
            <a:xfrm>
              <a:off x="3029447" y="2307624"/>
              <a:ext cx="1653871" cy="69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Devtool</a:t>
              </a:r>
              <a:r>
                <a:rPr lang="en-US" dirty="0"/>
                <a:t> build</a:t>
              </a:r>
            </a:p>
          </p:txBody>
        </p:sp>
        <p:sp>
          <p:nvSpPr>
            <p:cNvPr id="7" name="Rectangle 6">
              <a:extLst>
                <a:ext uri="{FF2B5EF4-FFF2-40B4-BE49-F238E27FC236}">
                  <a16:creationId xmlns="" xmlns:a16="http://schemas.microsoft.com/office/drawing/2014/main" id="{16C6FADE-ABE8-4201-8CDA-DC73CA82FF67}"/>
                </a:ext>
              </a:extLst>
            </p:cNvPr>
            <p:cNvSpPr/>
            <p:nvPr/>
          </p:nvSpPr>
          <p:spPr>
            <a:xfrm>
              <a:off x="3029446" y="3541822"/>
              <a:ext cx="1653871" cy="69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Devtool</a:t>
              </a:r>
              <a:r>
                <a:rPr lang="en-US" dirty="0"/>
                <a:t> finish</a:t>
              </a:r>
            </a:p>
          </p:txBody>
        </p:sp>
        <p:cxnSp>
          <p:nvCxnSpPr>
            <p:cNvPr id="9" name="Straight Arrow Connector 8">
              <a:extLst>
                <a:ext uri="{FF2B5EF4-FFF2-40B4-BE49-F238E27FC236}">
                  <a16:creationId xmlns="" xmlns:a16="http://schemas.microsoft.com/office/drawing/2014/main" id="{0876D080-6DFE-45D4-BE17-351961482276}"/>
                </a:ext>
              </a:extLst>
            </p:cNvPr>
            <p:cNvCxnSpPr>
              <a:stCxn id="5" idx="2"/>
              <a:endCxn id="6" idx="0"/>
            </p:cNvCxnSpPr>
            <p:nvPr/>
          </p:nvCxnSpPr>
          <p:spPr>
            <a:xfrm>
              <a:off x="3856383" y="1773140"/>
              <a:ext cx="0" cy="534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32E53395-EC66-4707-ABDD-CD124E17A2FB}"/>
                </a:ext>
              </a:extLst>
            </p:cNvPr>
            <p:cNvCxnSpPr>
              <a:cxnSpLocks/>
              <a:stCxn id="6" idx="2"/>
              <a:endCxn id="7" idx="0"/>
            </p:cNvCxnSpPr>
            <p:nvPr/>
          </p:nvCxnSpPr>
          <p:spPr>
            <a:xfrm flipH="1">
              <a:off x="3856382" y="3007338"/>
              <a:ext cx="1" cy="534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545D7613-DAA2-43EB-A104-29FD3376B1BB}"/>
                </a:ext>
              </a:extLst>
            </p:cNvPr>
            <p:cNvSpPr txBox="1"/>
            <p:nvPr/>
          </p:nvSpPr>
          <p:spPr>
            <a:xfrm>
              <a:off x="4683317" y="1916699"/>
              <a:ext cx="3954929" cy="307777"/>
            </a:xfrm>
            <a:prstGeom prst="rect">
              <a:avLst/>
            </a:prstGeom>
            <a:noFill/>
          </p:spPr>
          <p:txBody>
            <a:bodyPr wrap="none" rtlCol="0">
              <a:spAutoFit/>
            </a:bodyPr>
            <a:lstStyle/>
            <a:p>
              <a:r>
                <a:rPr lang="en-US" dirty="0"/>
                <a:t>Make manual changes to .config file and save it</a:t>
              </a:r>
            </a:p>
          </p:txBody>
        </p:sp>
        <p:sp>
          <p:nvSpPr>
            <p:cNvPr id="14" name="TextBox 13">
              <a:extLst>
                <a:ext uri="{FF2B5EF4-FFF2-40B4-BE49-F238E27FC236}">
                  <a16:creationId xmlns="" xmlns:a16="http://schemas.microsoft.com/office/drawing/2014/main" id="{96A9D6DE-44D7-4300-8F2D-805338FB75CF}"/>
                </a:ext>
              </a:extLst>
            </p:cNvPr>
            <p:cNvSpPr txBox="1"/>
            <p:nvPr/>
          </p:nvSpPr>
          <p:spPr>
            <a:xfrm>
              <a:off x="4683317" y="853896"/>
              <a:ext cx="4278735" cy="523220"/>
            </a:xfrm>
            <a:prstGeom prst="rect">
              <a:avLst/>
            </a:prstGeom>
            <a:noFill/>
          </p:spPr>
          <p:txBody>
            <a:bodyPr wrap="none" rtlCol="0">
              <a:spAutoFit/>
            </a:bodyPr>
            <a:lstStyle/>
            <a:p>
              <a:r>
                <a:rPr lang="en-US" dirty="0"/>
                <a:t>Fetch fresh copy of source from “SRC_URI”</a:t>
              </a:r>
            </a:p>
            <a:p>
              <a:r>
                <a:rPr lang="en-US" dirty="0"/>
                <a:t> </a:t>
              </a:r>
              <a:r>
                <a:rPr lang="en-US" b="1" i="1" dirty="0">
                  <a:solidFill>
                    <a:srgbClr val="FF0000"/>
                  </a:solidFill>
                </a:rPr>
                <a:t>(Takes about 5 mins to complete the command</a:t>
              </a:r>
              <a:r>
                <a:rPr lang="en-US" dirty="0">
                  <a:solidFill>
                    <a:srgbClr val="FF0000"/>
                  </a:solidFill>
                </a:rPr>
                <a:t>)</a:t>
              </a:r>
            </a:p>
          </p:txBody>
        </p:sp>
        <p:sp>
          <p:nvSpPr>
            <p:cNvPr id="15" name="TextBox 14">
              <a:extLst>
                <a:ext uri="{FF2B5EF4-FFF2-40B4-BE49-F238E27FC236}">
                  <a16:creationId xmlns="" xmlns:a16="http://schemas.microsoft.com/office/drawing/2014/main" id="{3FDBCFA5-3B35-4530-8145-A4EEC1793E95}"/>
                </a:ext>
              </a:extLst>
            </p:cNvPr>
            <p:cNvSpPr txBox="1"/>
            <p:nvPr/>
          </p:nvSpPr>
          <p:spPr>
            <a:xfrm>
              <a:off x="4816548" y="2541615"/>
              <a:ext cx="2850460" cy="307777"/>
            </a:xfrm>
            <a:prstGeom prst="rect">
              <a:avLst/>
            </a:prstGeom>
            <a:noFill/>
          </p:spPr>
          <p:txBody>
            <a:bodyPr wrap="none" rtlCol="0">
              <a:spAutoFit/>
            </a:bodyPr>
            <a:lstStyle/>
            <a:p>
              <a:r>
                <a:rPr lang="en-US" dirty="0"/>
                <a:t>Compile and check for breakages</a:t>
              </a:r>
            </a:p>
          </p:txBody>
        </p:sp>
        <p:sp>
          <p:nvSpPr>
            <p:cNvPr id="16" name="TextBox 15">
              <a:extLst>
                <a:ext uri="{FF2B5EF4-FFF2-40B4-BE49-F238E27FC236}">
                  <a16:creationId xmlns="" xmlns:a16="http://schemas.microsoft.com/office/drawing/2014/main" id="{FF5EE325-5DFB-45D4-9B2C-325AAEE6AA9F}"/>
                </a:ext>
              </a:extLst>
            </p:cNvPr>
            <p:cNvSpPr txBox="1"/>
            <p:nvPr/>
          </p:nvSpPr>
          <p:spPr>
            <a:xfrm>
              <a:off x="4778099" y="3737790"/>
              <a:ext cx="2353529" cy="307777"/>
            </a:xfrm>
            <a:prstGeom prst="rect">
              <a:avLst/>
            </a:prstGeom>
            <a:noFill/>
          </p:spPr>
          <p:txBody>
            <a:bodyPr wrap="none" rtlCol="0">
              <a:spAutoFit/>
            </a:bodyPr>
            <a:lstStyle/>
            <a:p>
              <a:r>
                <a:rPr lang="en-US" dirty="0"/>
                <a:t>Save changes to the recipe</a:t>
              </a:r>
            </a:p>
          </p:txBody>
        </p:sp>
      </p:grpSp>
      <p:sp>
        <p:nvSpPr>
          <p:cNvPr id="20" name="TextBox 19">
            <a:extLst>
              <a:ext uri="{FF2B5EF4-FFF2-40B4-BE49-F238E27FC236}">
                <a16:creationId xmlns="" xmlns:a16="http://schemas.microsoft.com/office/drawing/2014/main" id="{4048B81C-497A-475B-9548-5F57C06F1C71}"/>
              </a:ext>
            </a:extLst>
          </p:cNvPr>
          <p:cNvSpPr txBox="1"/>
          <p:nvPr/>
        </p:nvSpPr>
        <p:spPr>
          <a:xfrm>
            <a:off x="572493" y="4372441"/>
            <a:ext cx="8270423"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kernel </a:t>
            </a:r>
            <a:r>
              <a:rPr lang="en-US" sz="2000" dirty="0"/>
              <a:t>source is fetched and copied to work-shared during the normal workflow either by running bitbake </a:t>
            </a:r>
            <a:r>
              <a:rPr lang="en-US" sz="2000" dirty="0" err="1"/>
              <a:t>linux-yocto</a:t>
            </a:r>
            <a:r>
              <a:rPr lang="en-US" sz="2000" dirty="0"/>
              <a:t> or bitbake &lt;image-name&gt;</a:t>
            </a:r>
          </a:p>
          <a:p>
            <a:pPr marL="285750" indent="-285750">
              <a:buFont typeface="Arial" panose="020B0604020202020204" pitchFamily="34" charset="0"/>
              <a:buChar char="•"/>
            </a:pPr>
            <a:r>
              <a:rPr lang="en-US" sz="2000" dirty="0"/>
              <a:t>User runs </a:t>
            </a:r>
            <a:r>
              <a:rPr lang="en-US" sz="2000" dirty="0" err="1"/>
              <a:t>devtool</a:t>
            </a:r>
            <a:r>
              <a:rPr lang="en-US" sz="2000" dirty="0"/>
              <a:t> modify </a:t>
            </a:r>
            <a:r>
              <a:rPr lang="en-US" sz="2000" dirty="0" err="1" smtClean="0"/>
              <a:t>linux-yocto</a:t>
            </a:r>
            <a:endParaRPr lang="en-US" sz="2000" dirty="0" smtClean="0"/>
          </a:p>
          <a:p>
            <a:pPr marL="285750" indent="-285750">
              <a:buFont typeface="Arial" panose="020B0604020202020204" pitchFamily="34" charset="0"/>
              <a:buChar char="•"/>
            </a:pPr>
            <a:r>
              <a:rPr lang="en-US" sz="2000" dirty="0" smtClean="0"/>
              <a:t>The </a:t>
            </a:r>
            <a:r>
              <a:rPr lang="en-US" sz="2000" dirty="0"/>
              <a:t>command will take about 5 mins because it will extract a new copy of source into workspace even though a copy of kernel source is present in a shared location from normal flow. Next it will configure the kernel.</a:t>
            </a:r>
          </a:p>
        </p:txBody>
      </p:sp>
    </p:spTree>
    <p:extLst>
      <p:ext uri="{BB962C8B-B14F-4D97-AF65-F5344CB8AC3E}">
        <p14:creationId xmlns:p14="http://schemas.microsoft.com/office/powerpoint/2010/main" val="25115052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Buildbot</a:t>
            </a:r>
          </a:p>
        </p:txBody>
      </p:sp>
      <p:pic>
        <p:nvPicPr>
          <p:cNvPr id="174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938" y="2057400"/>
            <a:ext cx="7653337" cy="2551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2830311"/>
      </p:ext>
    </p:extLst>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281" y="184426"/>
            <a:ext cx="8227438" cy="889000"/>
          </a:xfrm>
        </p:spPr>
        <p:txBody>
          <a:bodyPr/>
          <a:lstStyle/>
          <a:p>
            <a:r>
              <a:rPr lang="en-US" sz="3200" dirty="0"/>
              <a:t>New  </a:t>
            </a:r>
            <a:r>
              <a:rPr lang="en-US" sz="3200" dirty="0" err="1"/>
              <a:t>Devtool</a:t>
            </a:r>
            <a:r>
              <a:rPr lang="en-US" sz="3200" dirty="0"/>
              <a:t> flow for kernel – case 1</a:t>
            </a:r>
          </a:p>
        </p:txBody>
      </p:sp>
      <p:grpSp>
        <p:nvGrpSpPr>
          <p:cNvPr id="2" name="Group 1">
            <a:extLst>
              <a:ext uri="{FF2B5EF4-FFF2-40B4-BE49-F238E27FC236}">
                <a16:creationId xmlns="" xmlns:a16="http://schemas.microsoft.com/office/drawing/2014/main" id="{983BB1D4-D564-4F30-80A3-2A115BFBF5FD}"/>
              </a:ext>
            </a:extLst>
          </p:cNvPr>
          <p:cNvGrpSpPr/>
          <p:nvPr/>
        </p:nvGrpSpPr>
        <p:grpSpPr>
          <a:xfrm>
            <a:off x="642086" y="930303"/>
            <a:ext cx="5120641" cy="3768918"/>
            <a:chOff x="3029446" y="1073426"/>
            <a:chExt cx="5407807" cy="4092936"/>
          </a:xfrm>
        </p:grpSpPr>
        <p:sp>
          <p:nvSpPr>
            <p:cNvPr id="5" name="Rectangle 4">
              <a:extLst>
                <a:ext uri="{FF2B5EF4-FFF2-40B4-BE49-F238E27FC236}">
                  <a16:creationId xmlns="" xmlns:a16="http://schemas.microsoft.com/office/drawing/2014/main" id="{97E73EEB-F718-442A-B934-8E88CCE07922}"/>
                </a:ext>
              </a:extLst>
            </p:cNvPr>
            <p:cNvSpPr/>
            <p:nvPr/>
          </p:nvSpPr>
          <p:spPr>
            <a:xfrm>
              <a:off x="3029447" y="1073426"/>
              <a:ext cx="1653871" cy="69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Devtool</a:t>
              </a:r>
              <a:r>
                <a:rPr lang="en-US" sz="2000" dirty="0"/>
                <a:t> Modify</a:t>
              </a:r>
            </a:p>
          </p:txBody>
        </p:sp>
        <p:sp>
          <p:nvSpPr>
            <p:cNvPr id="6" name="Rectangle 5">
              <a:extLst>
                <a:ext uri="{FF2B5EF4-FFF2-40B4-BE49-F238E27FC236}">
                  <a16:creationId xmlns="" xmlns:a16="http://schemas.microsoft.com/office/drawing/2014/main" id="{ED59552A-C500-462A-B9D1-FE620035A47B}"/>
                </a:ext>
              </a:extLst>
            </p:cNvPr>
            <p:cNvSpPr/>
            <p:nvPr/>
          </p:nvSpPr>
          <p:spPr>
            <a:xfrm>
              <a:off x="3029447" y="3250429"/>
              <a:ext cx="1653871" cy="69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Devtool</a:t>
              </a:r>
              <a:r>
                <a:rPr lang="en-US" sz="2000" dirty="0"/>
                <a:t> build</a:t>
              </a:r>
            </a:p>
          </p:txBody>
        </p:sp>
        <p:sp>
          <p:nvSpPr>
            <p:cNvPr id="7" name="Rectangle 6">
              <a:extLst>
                <a:ext uri="{FF2B5EF4-FFF2-40B4-BE49-F238E27FC236}">
                  <a16:creationId xmlns="" xmlns:a16="http://schemas.microsoft.com/office/drawing/2014/main" id="{16C6FADE-ABE8-4201-8CDA-DC73CA82FF67}"/>
                </a:ext>
              </a:extLst>
            </p:cNvPr>
            <p:cNvSpPr/>
            <p:nvPr/>
          </p:nvSpPr>
          <p:spPr>
            <a:xfrm>
              <a:off x="3029447" y="4466648"/>
              <a:ext cx="1653871" cy="69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Devtool</a:t>
              </a:r>
              <a:r>
                <a:rPr lang="en-US" sz="2000" dirty="0"/>
                <a:t> finish</a:t>
              </a:r>
            </a:p>
          </p:txBody>
        </p:sp>
        <p:cxnSp>
          <p:nvCxnSpPr>
            <p:cNvPr id="11" name="Straight Arrow Connector 10">
              <a:extLst>
                <a:ext uri="{FF2B5EF4-FFF2-40B4-BE49-F238E27FC236}">
                  <a16:creationId xmlns="" xmlns:a16="http://schemas.microsoft.com/office/drawing/2014/main" id="{32E53395-EC66-4707-ABDD-CD124E17A2FB}"/>
                </a:ext>
              </a:extLst>
            </p:cNvPr>
            <p:cNvCxnSpPr>
              <a:cxnSpLocks/>
              <a:stCxn id="6" idx="2"/>
              <a:endCxn id="7" idx="0"/>
            </p:cNvCxnSpPr>
            <p:nvPr/>
          </p:nvCxnSpPr>
          <p:spPr>
            <a:xfrm>
              <a:off x="3856383" y="3950143"/>
              <a:ext cx="0" cy="516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545D7613-DAA2-43EB-A104-29FD3376B1BB}"/>
                </a:ext>
              </a:extLst>
            </p:cNvPr>
            <p:cNvSpPr txBox="1"/>
            <p:nvPr/>
          </p:nvSpPr>
          <p:spPr>
            <a:xfrm>
              <a:off x="4840402" y="2161927"/>
              <a:ext cx="2632452" cy="523220"/>
            </a:xfrm>
            <a:prstGeom prst="rect">
              <a:avLst/>
            </a:prstGeom>
            <a:noFill/>
          </p:spPr>
          <p:txBody>
            <a:bodyPr wrap="none" rtlCol="0">
              <a:spAutoFit/>
            </a:bodyPr>
            <a:lstStyle/>
            <a:p>
              <a:r>
                <a:rPr lang="en-US" dirty="0"/>
                <a:t>Use menuconfig GUI to make</a:t>
              </a:r>
            </a:p>
            <a:p>
              <a:r>
                <a:rPr lang="en-US" dirty="0"/>
                <a:t> modifications to kernel configs</a:t>
              </a:r>
            </a:p>
          </p:txBody>
        </p:sp>
        <p:sp>
          <p:nvSpPr>
            <p:cNvPr id="14" name="TextBox 13">
              <a:extLst>
                <a:ext uri="{FF2B5EF4-FFF2-40B4-BE49-F238E27FC236}">
                  <a16:creationId xmlns="" xmlns:a16="http://schemas.microsoft.com/office/drawing/2014/main" id="{96A9D6DE-44D7-4300-8F2D-805338FB75CF}"/>
                </a:ext>
              </a:extLst>
            </p:cNvPr>
            <p:cNvSpPr txBox="1"/>
            <p:nvPr/>
          </p:nvSpPr>
          <p:spPr>
            <a:xfrm>
              <a:off x="4780483" y="1073426"/>
              <a:ext cx="3656770" cy="523220"/>
            </a:xfrm>
            <a:prstGeom prst="rect">
              <a:avLst/>
            </a:prstGeom>
            <a:noFill/>
          </p:spPr>
          <p:txBody>
            <a:bodyPr wrap="none" rtlCol="0">
              <a:spAutoFit/>
            </a:bodyPr>
            <a:lstStyle/>
            <a:p>
              <a:r>
                <a:rPr lang="en-US" dirty="0"/>
                <a:t>Fetch fresh copy of source from “SRC_URI”</a:t>
              </a:r>
            </a:p>
            <a:p>
              <a:r>
                <a:rPr lang="en-US" b="1" i="1" dirty="0">
                  <a:solidFill>
                    <a:srgbClr val="FF0000"/>
                  </a:solidFill>
                </a:rPr>
                <a:t>(Takes about 15 seconds )</a:t>
              </a:r>
            </a:p>
          </p:txBody>
        </p:sp>
        <p:sp>
          <p:nvSpPr>
            <p:cNvPr id="15" name="TextBox 14">
              <a:extLst>
                <a:ext uri="{FF2B5EF4-FFF2-40B4-BE49-F238E27FC236}">
                  <a16:creationId xmlns="" xmlns:a16="http://schemas.microsoft.com/office/drawing/2014/main" id="{3FDBCFA5-3B35-4530-8145-A4EEC1793E95}"/>
                </a:ext>
              </a:extLst>
            </p:cNvPr>
            <p:cNvSpPr txBox="1"/>
            <p:nvPr/>
          </p:nvSpPr>
          <p:spPr>
            <a:xfrm>
              <a:off x="4780483" y="3212216"/>
              <a:ext cx="2850460" cy="307777"/>
            </a:xfrm>
            <a:prstGeom prst="rect">
              <a:avLst/>
            </a:prstGeom>
            <a:noFill/>
          </p:spPr>
          <p:txBody>
            <a:bodyPr wrap="none" rtlCol="0">
              <a:spAutoFit/>
            </a:bodyPr>
            <a:lstStyle/>
            <a:p>
              <a:r>
                <a:rPr lang="en-US" dirty="0"/>
                <a:t>Compile and check for breakages</a:t>
              </a:r>
            </a:p>
          </p:txBody>
        </p:sp>
        <p:sp>
          <p:nvSpPr>
            <p:cNvPr id="16" name="TextBox 15">
              <a:extLst>
                <a:ext uri="{FF2B5EF4-FFF2-40B4-BE49-F238E27FC236}">
                  <a16:creationId xmlns="" xmlns:a16="http://schemas.microsoft.com/office/drawing/2014/main" id="{FF5EE325-5DFB-45D4-9B2C-325AAEE6AA9F}"/>
                </a:ext>
              </a:extLst>
            </p:cNvPr>
            <p:cNvSpPr txBox="1"/>
            <p:nvPr/>
          </p:nvSpPr>
          <p:spPr>
            <a:xfrm>
              <a:off x="4979863" y="4466648"/>
              <a:ext cx="2353529" cy="307777"/>
            </a:xfrm>
            <a:prstGeom prst="rect">
              <a:avLst/>
            </a:prstGeom>
            <a:noFill/>
          </p:spPr>
          <p:txBody>
            <a:bodyPr wrap="none" rtlCol="0">
              <a:spAutoFit/>
            </a:bodyPr>
            <a:lstStyle/>
            <a:p>
              <a:r>
                <a:rPr lang="en-US" dirty="0"/>
                <a:t>Save changes to the recipe</a:t>
              </a:r>
            </a:p>
          </p:txBody>
        </p:sp>
        <p:sp>
          <p:nvSpPr>
            <p:cNvPr id="12" name="Rectangle 11">
              <a:extLst>
                <a:ext uri="{FF2B5EF4-FFF2-40B4-BE49-F238E27FC236}">
                  <a16:creationId xmlns="" xmlns:a16="http://schemas.microsoft.com/office/drawing/2014/main" id="{81C872E8-EFEB-40EC-A1D9-896AD0063A77}"/>
                </a:ext>
              </a:extLst>
            </p:cNvPr>
            <p:cNvSpPr/>
            <p:nvPr/>
          </p:nvSpPr>
          <p:spPr>
            <a:xfrm>
              <a:off x="3029446" y="2161927"/>
              <a:ext cx="1653871" cy="69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Devtool</a:t>
              </a:r>
              <a:r>
                <a:rPr lang="en-US" sz="2000" dirty="0"/>
                <a:t> </a:t>
              </a:r>
              <a:r>
                <a:rPr lang="en-US" sz="2000" dirty="0" err="1" smtClean="0"/>
                <a:t>menuconfig</a:t>
              </a:r>
              <a:endParaRPr lang="en-US" sz="2000" dirty="0"/>
            </a:p>
          </p:txBody>
        </p:sp>
        <p:cxnSp>
          <p:nvCxnSpPr>
            <p:cNvPr id="10" name="Straight Arrow Connector 9">
              <a:extLst>
                <a:ext uri="{FF2B5EF4-FFF2-40B4-BE49-F238E27FC236}">
                  <a16:creationId xmlns="" xmlns:a16="http://schemas.microsoft.com/office/drawing/2014/main" id="{68049D24-754F-49E0-803D-375563004030}"/>
                </a:ext>
              </a:extLst>
            </p:cNvPr>
            <p:cNvCxnSpPr>
              <a:stCxn id="5" idx="2"/>
              <a:endCxn id="12" idx="0"/>
            </p:cNvCxnSpPr>
            <p:nvPr/>
          </p:nvCxnSpPr>
          <p:spPr>
            <a:xfrm flipH="1">
              <a:off x="3856382" y="1773140"/>
              <a:ext cx="1" cy="388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D0644A85-AE89-4776-BACE-1BEECFFA2EB1}"/>
                </a:ext>
              </a:extLst>
            </p:cNvPr>
            <p:cNvCxnSpPr>
              <a:stCxn id="12" idx="2"/>
              <a:endCxn id="6" idx="0"/>
            </p:cNvCxnSpPr>
            <p:nvPr/>
          </p:nvCxnSpPr>
          <p:spPr>
            <a:xfrm>
              <a:off x="3856382" y="2861641"/>
              <a:ext cx="1" cy="388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 xmlns:a16="http://schemas.microsoft.com/office/drawing/2014/main" id="{CAED3434-275A-4D2F-A288-05B161E1AB53}"/>
              </a:ext>
            </a:extLst>
          </p:cNvPr>
          <p:cNvSpPr txBox="1"/>
          <p:nvPr/>
        </p:nvSpPr>
        <p:spPr>
          <a:xfrm>
            <a:off x="458281" y="4837205"/>
            <a:ext cx="7999012"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kernel </a:t>
            </a:r>
            <a:r>
              <a:rPr lang="en-US" sz="2000" dirty="0"/>
              <a:t>source is fetched and copied to work-shared during the normal workflow either by running bitbake </a:t>
            </a:r>
            <a:r>
              <a:rPr lang="en-US" sz="2000" dirty="0" err="1"/>
              <a:t>linux-yocto</a:t>
            </a:r>
            <a:r>
              <a:rPr lang="en-US" sz="2000" dirty="0"/>
              <a:t> or bitbake &lt;image-name&gt;</a:t>
            </a:r>
          </a:p>
          <a:p>
            <a:pPr marL="285750" indent="-285750">
              <a:buFont typeface="Arial" panose="020B0604020202020204" pitchFamily="34" charset="0"/>
              <a:buChar char="•"/>
            </a:pPr>
            <a:r>
              <a:rPr lang="en-US" sz="2000" dirty="0"/>
              <a:t>User runs </a:t>
            </a:r>
            <a:r>
              <a:rPr lang="en-US" sz="2000" dirty="0" err="1"/>
              <a:t>devtool</a:t>
            </a:r>
            <a:r>
              <a:rPr lang="en-US" sz="2000" dirty="0"/>
              <a:t> modify </a:t>
            </a:r>
            <a:r>
              <a:rPr lang="en-US" sz="2000" dirty="0" err="1"/>
              <a:t>linux</a:t>
            </a:r>
            <a:r>
              <a:rPr lang="en-US" sz="2000" dirty="0"/>
              <a:t>-yocto</a:t>
            </a:r>
          </a:p>
          <a:p>
            <a:pPr marL="285750" lvl="1" indent="-285750">
              <a:buFont typeface="Arial" panose="020B0604020202020204" pitchFamily="34" charset="0"/>
              <a:buChar char="•"/>
            </a:pPr>
            <a:r>
              <a:rPr lang="en-US" sz="2000" dirty="0"/>
              <a:t>The </a:t>
            </a:r>
            <a:r>
              <a:rPr lang="en-US" sz="2000" dirty="0" err="1"/>
              <a:t>devtool</a:t>
            </a:r>
            <a:r>
              <a:rPr lang="en-US" sz="2000" dirty="0"/>
              <a:t> modify command will take about 15 seconds because it will copy source from work-shared and configure the kernel. </a:t>
            </a:r>
          </a:p>
        </p:txBody>
      </p:sp>
    </p:spTree>
    <p:extLst>
      <p:ext uri="{BB962C8B-B14F-4D97-AF65-F5344CB8AC3E}">
        <p14:creationId xmlns:p14="http://schemas.microsoft.com/office/powerpoint/2010/main" val="197715081"/>
      </p:ext>
    </p:extLst>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281" y="184426"/>
            <a:ext cx="8227438" cy="889000"/>
          </a:xfrm>
        </p:spPr>
        <p:txBody>
          <a:bodyPr/>
          <a:lstStyle/>
          <a:p>
            <a:r>
              <a:rPr lang="en-US" sz="3200" dirty="0"/>
              <a:t>New  </a:t>
            </a:r>
            <a:r>
              <a:rPr lang="en-US" sz="3200" dirty="0" err="1"/>
              <a:t>Devtool</a:t>
            </a:r>
            <a:r>
              <a:rPr lang="en-US" sz="3200" dirty="0"/>
              <a:t> flow for kernel – case 2</a:t>
            </a:r>
          </a:p>
        </p:txBody>
      </p:sp>
      <p:grpSp>
        <p:nvGrpSpPr>
          <p:cNvPr id="2" name="Group 1">
            <a:extLst>
              <a:ext uri="{FF2B5EF4-FFF2-40B4-BE49-F238E27FC236}">
                <a16:creationId xmlns="" xmlns:a16="http://schemas.microsoft.com/office/drawing/2014/main" id="{983BB1D4-D564-4F30-80A3-2A115BFBF5FD}"/>
              </a:ext>
            </a:extLst>
          </p:cNvPr>
          <p:cNvGrpSpPr/>
          <p:nvPr/>
        </p:nvGrpSpPr>
        <p:grpSpPr>
          <a:xfrm>
            <a:off x="736682" y="930303"/>
            <a:ext cx="5314823" cy="3679715"/>
            <a:chOff x="3029446" y="1073426"/>
            <a:chExt cx="5612879" cy="3996061"/>
          </a:xfrm>
        </p:grpSpPr>
        <p:sp>
          <p:nvSpPr>
            <p:cNvPr id="5" name="Rectangle 4">
              <a:extLst>
                <a:ext uri="{FF2B5EF4-FFF2-40B4-BE49-F238E27FC236}">
                  <a16:creationId xmlns="" xmlns:a16="http://schemas.microsoft.com/office/drawing/2014/main" id="{97E73EEB-F718-442A-B934-8E88CCE07922}"/>
                </a:ext>
              </a:extLst>
            </p:cNvPr>
            <p:cNvSpPr/>
            <p:nvPr/>
          </p:nvSpPr>
          <p:spPr>
            <a:xfrm>
              <a:off x="3029447" y="1073426"/>
              <a:ext cx="1653871" cy="69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Devtool</a:t>
              </a:r>
              <a:r>
                <a:rPr lang="en-US" sz="2000" dirty="0"/>
                <a:t> Modify</a:t>
              </a:r>
            </a:p>
          </p:txBody>
        </p:sp>
        <p:sp>
          <p:nvSpPr>
            <p:cNvPr id="6" name="Rectangle 5">
              <a:extLst>
                <a:ext uri="{FF2B5EF4-FFF2-40B4-BE49-F238E27FC236}">
                  <a16:creationId xmlns="" xmlns:a16="http://schemas.microsoft.com/office/drawing/2014/main" id="{ED59552A-C500-462A-B9D1-FE620035A47B}"/>
                </a:ext>
              </a:extLst>
            </p:cNvPr>
            <p:cNvSpPr/>
            <p:nvPr/>
          </p:nvSpPr>
          <p:spPr>
            <a:xfrm>
              <a:off x="3029447" y="3250429"/>
              <a:ext cx="1653871" cy="69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Devtool</a:t>
              </a:r>
              <a:r>
                <a:rPr lang="en-US" sz="2000" dirty="0"/>
                <a:t> build</a:t>
              </a:r>
            </a:p>
          </p:txBody>
        </p:sp>
        <p:sp>
          <p:nvSpPr>
            <p:cNvPr id="7" name="Rectangle 6">
              <a:extLst>
                <a:ext uri="{FF2B5EF4-FFF2-40B4-BE49-F238E27FC236}">
                  <a16:creationId xmlns="" xmlns:a16="http://schemas.microsoft.com/office/drawing/2014/main" id="{16C6FADE-ABE8-4201-8CDA-DC73CA82FF67}"/>
                </a:ext>
              </a:extLst>
            </p:cNvPr>
            <p:cNvSpPr/>
            <p:nvPr/>
          </p:nvSpPr>
          <p:spPr>
            <a:xfrm>
              <a:off x="3029447" y="4369773"/>
              <a:ext cx="1653871" cy="69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Devtool</a:t>
              </a:r>
              <a:r>
                <a:rPr lang="en-US" sz="2000" dirty="0"/>
                <a:t> finish</a:t>
              </a:r>
            </a:p>
          </p:txBody>
        </p:sp>
        <p:cxnSp>
          <p:nvCxnSpPr>
            <p:cNvPr id="11" name="Straight Arrow Connector 10">
              <a:extLst>
                <a:ext uri="{FF2B5EF4-FFF2-40B4-BE49-F238E27FC236}">
                  <a16:creationId xmlns="" xmlns:a16="http://schemas.microsoft.com/office/drawing/2014/main" id="{32E53395-EC66-4707-ABDD-CD124E17A2FB}"/>
                </a:ext>
              </a:extLst>
            </p:cNvPr>
            <p:cNvCxnSpPr>
              <a:cxnSpLocks/>
              <a:stCxn id="6" idx="2"/>
              <a:endCxn id="7" idx="0"/>
            </p:cNvCxnSpPr>
            <p:nvPr/>
          </p:nvCxnSpPr>
          <p:spPr>
            <a:xfrm>
              <a:off x="3856383" y="3950144"/>
              <a:ext cx="0" cy="419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545D7613-DAA2-43EB-A104-29FD3376B1BB}"/>
                </a:ext>
              </a:extLst>
            </p:cNvPr>
            <p:cNvSpPr txBox="1"/>
            <p:nvPr/>
          </p:nvSpPr>
          <p:spPr>
            <a:xfrm>
              <a:off x="4840402" y="2161927"/>
              <a:ext cx="2632452" cy="523220"/>
            </a:xfrm>
            <a:prstGeom prst="rect">
              <a:avLst/>
            </a:prstGeom>
            <a:noFill/>
          </p:spPr>
          <p:txBody>
            <a:bodyPr wrap="none" rtlCol="0">
              <a:spAutoFit/>
            </a:bodyPr>
            <a:lstStyle/>
            <a:p>
              <a:r>
                <a:rPr lang="en-US" dirty="0"/>
                <a:t>Use menuconfig GUI to make</a:t>
              </a:r>
            </a:p>
            <a:p>
              <a:r>
                <a:rPr lang="en-US" dirty="0"/>
                <a:t> modifications to kernel configs</a:t>
              </a:r>
            </a:p>
          </p:txBody>
        </p:sp>
        <p:sp>
          <p:nvSpPr>
            <p:cNvPr id="14" name="TextBox 13">
              <a:extLst>
                <a:ext uri="{FF2B5EF4-FFF2-40B4-BE49-F238E27FC236}">
                  <a16:creationId xmlns="" xmlns:a16="http://schemas.microsoft.com/office/drawing/2014/main" id="{96A9D6DE-44D7-4300-8F2D-805338FB75CF}"/>
                </a:ext>
              </a:extLst>
            </p:cNvPr>
            <p:cNvSpPr txBox="1"/>
            <p:nvPr/>
          </p:nvSpPr>
          <p:spPr>
            <a:xfrm>
              <a:off x="4780483" y="1073426"/>
              <a:ext cx="3861842" cy="568202"/>
            </a:xfrm>
            <a:prstGeom prst="rect">
              <a:avLst/>
            </a:prstGeom>
            <a:noFill/>
          </p:spPr>
          <p:txBody>
            <a:bodyPr wrap="none" rtlCol="0">
              <a:spAutoFit/>
            </a:bodyPr>
            <a:lstStyle/>
            <a:p>
              <a:r>
                <a:rPr lang="en-US" dirty="0"/>
                <a:t>Fetch fresh copy of source from “SRC_URI”</a:t>
              </a:r>
            </a:p>
            <a:p>
              <a:r>
                <a:rPr lang="en-US" b="1" i="1" dirty="0">
                  <a:solidFill>
                    <a:srgbClr val="FF0000"/>
                  </a:solidFill>
                </a:rPr>
                <a:t>(Takes about 5 mins )</a:t>
              </a:r>
            </a:p>
          </p:txBody>
        </p:sp>
        <p:sp>
          <p:nvSpPr>
            <p:cNvPr id="15" name="TextBox 14">
              <a:extLst>
                <a:ext uri="{FF2B5EF4-FFF2-40B4-BE49-F238E27FC236}">
                  <a16:creationId xmlns="" xmlns:a16="http://schemas.microsoft.com/office/drawing/2014/main" id="{3FDBCFA5-3B35-4530-8145-A4EEC1793E95}"/>
                </a:ext>
              </a:extLst>
            </p:cNvPr>
            <p:cNvSpPr txBox="1"/>
            <p:nvPr/>
          </p:nvSpPr>
          <p:spPr>
            <a:xfrm>
              <a:off x="4780483" y="3212216"/>
              <a:ext cx="2850460" cy="307777"/>
            </a:xfrm>
            <a:prstGeom prst="rect">
              <a:avLst/>
            </a:prstGeom>
            <a:noFill/>
          </p:spPr>
          <p:txBody>
            <a:bodyPr wrap="none" rtlCol="0">
              <a:spAutoFit/>
            </a:bodyPr>
            <a:lstStyle/>
            <a:p>
              <a:r>
                <a:rPr lang="en-US" dirty="0"/>
                <a:t>Compile and check for breakages</a:t>
              </a:r>
            </a:p>
          </p:txBody>
        </p:sp>
        <p:sp>
          <p:nvSpPr>
            <p:cNvPr id="16" name="TextBox 15">
              <a:extLst>
                <a:ext uri="{FF2B5EF4-FFF2-40B4-BE49-F238E27FC236}">
                  <a16:creationId xmlns="" xmlns:a16="http://schemas.microsoft.com/office/drawing/2014/main" id="{FF5EE325-5DFB-45D4-9B2C-325AAEE6AA9F}"/>
                </a:ext>
              </a:extLst>
            </p:cNvPr>
            <p:cNvSpPr txBox="1"/>
            <p:nvPr/>
          </p:nvSpPr>
          <p:spPr>
            <a:xfrm>
              <a:off x="4979863" y="4466648"/>
              <a:ext cx="2353529" cy="307777"/>
            </a:xfrm>
            <a:prstGeom prst="rect">
              <a:avLst/>
            </a:prstGeom>
            <a:noFill/>
          </p:spPr>
          <p:txBody>
            <a:bodyPr wrap="none" rtlCol="0">
              <a:spAutoFit/>
            </a:bodyPr>
            <a:lstStyle/>
            <a:p>
              <a:r>
                <a:rPr lang="en-US" dirty="0"/>
                <a:t>Save changes to the recipe</a:t>
              </a:r>
            </a:p>
          </p:txBody>
        </p:sp>
        <p:sp>
          <p:nvSpPr>
            <p:cNvPr id="12" name="Rectangle 11">
              <a:extLst>
                <a:ext uri="{FF2B5EF4-FFF2-40B4-BE49-F238E27FC236}">
                  <a16:creationId xmlns="" xmlns:a16="http://schemas.microsoft.com/office/drawing/2014/main" id="{81C872E8-EFEB-40EC-A1D9-896AD0063A77}"/>
                </a:ext>
              </a:extLst>
            </p:cNvPr>
            <p:cNvSpPr/>
            <p:nvPr/>
          </p:nvSpPr>
          <p:spPr>
            <a:xfrm>
              <a:off x="3029446" y="2161927"/>
              <a:ext cx="1653871" cy="69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Devtool</a:t>
              </a:r>
              <a:r>
                <a:rPr lang="en-US" sz="2000" dirty="0"/>
                <a:t> menuconfig</a:t>
              </a:r>
            </a:p>
          </p:txBody>
        </p:sp>
        <p:cxnSp>
          <p:nvCxnSpPr>
            <p:cNvPr id="10" name="Straight Arrow Connector 9">
              <a:extLst>
                <a:ext uri="{FF2B5EF4-FFF2-40B4-BE49-F238E27FC236}">
                  <a16:creationId xmlns="" xmlns:a16="http://schemas.microsoft.com/office/drawing/2014/main" id="{68049D24-754F-49E0-803D-375563004030}"/>
                </a:ext>
              </a:extLst>
            </p:cNvPr>
            <p:cNvCxnSpPr>
              <a:stCxn id="5" idx="2"/>
              <a:endCxn id="12" idx="0"/>
            </p:cNvCxnSpPr>
            <p:nvPr/>
          </p:nvCxnSpPr>
          <p:spPr>
            <a:xfrm flipH="1">
              <a:off x="3856382" y="1773140"/>
              <a:ext cx="1" cy="388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D0644A85-AE89-4776-BACE-1BEECFFA2EB1}"/>
                </a:ext>
              </a:extLst>
            </p:cNvPr>
            <p:cNvCxnSpPr>
              <a:stCxn id="12" idx="2"/>
              <a:endCxn id="6" idx="0"/>
            </p:cNvCxnSpPr>
            <p:nvPr/>
          </p:nvCxnSpPr>
          <p:spPr>
            <a:xfrm>
              <a:off x="3856382" y="2861641"/>
              <a:ext cx="1" cy="388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 xmlns:a16="http://schemas.microsoft.com/office/drawing/2014/main" id="{CAED3434-275A-4D2F-A288-05B161E1AB53}"/>
              </a:ext>
            </a:extLst>
          </p:cNvPr>
          <p:cNvSpPr txBox="1"/>
          <p:nvPr/>
        </p:nvSpPr>
        <p:spPr>
          <a:xfrm>
            <a:off x="458281" y="4587687"/>
            <a:ext cx="7999012"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The kernel </a:t>
            </a:r>
            <a:r>
              <a:rPr lang="en-US" sz="1800" dirty="0"/>
              <a:t>source is not fetched and copied to work-shared during the normal workflow either by not running bitbake </a:t>
            </a:r>
            <a:r>
              <a:rPr lang="en-US" sz="1800" dirty="0" err="1"/>
              <a:t>linux-yocto</a:t>
            </a:r>
            <a:r>
              <a:rPr lang="en-US" sz="1800" dirty="0"/>
              <a:t> or bitbake &lt;image-name&gt;</a:t>
            </a:r>
          </a:p>
          <a:p>
            <a:pPr marL="285750" indent="-285750">
              <a:buFont typeface="Arial" panose="020B0604020202020204" pitchFamily="34" charset="0"/>
              <a:buChar char="•"/>
            </a:pPr>
            <a:r>
              <a:rPr lang="en-US" sz="1800" dirty="0"/>
              <a:t>User runs </a:t>
            </a:r>
            <a:r>
              <a:rPr lang="en-US" sz="1800" dirty="0" err="1"/>
              <a:t>devtool</a:t>
            </a:r>
            <a:r>
              <a:rPr lang="en-US" sz="1800" dirty="0"/>
              <a:t> modify </a:t>
            </a:r>
            <a:r>
              <a:rPr lang="en-US" sz="1800" dirty="0" err="1"/>
              <a:t>linux</a:t>
            </a:r>
            <a:r>
              <a:rPr lang="en-US" sz="1800" dirty="0"/>
              <a:t>-yocto</a:t>
            </a:r>
          </a:p>
          <a:p>
            <a:pPr marL="285750" lvl="1" indent="-285750">
              <a:buFont typeface="Arial" panose="020B0604020202020204" pitchFamily="34" charset="0"/>
              <a:buChar char="•"/>
            </a:pPr>
            <a:r>
              <a:rPr lang="en-US" sz="1800" dirty="0"/>
              <a:t>The </a:t>
            </a:r>
            <a:r>
              <a:rPr lang="en-US" sz="1800" dirty="0" err="1"/>
              <a:t>devtool</a:t>
            </a:r>
            <a:r>
              <a:rPr lang="en-US" sz="1800" dirty="0"/>
              <a:t> modify command will take about 5 mins because it will fetch new copy of source into workspace and place a copy in work-shared. Any dependent packages that need kernel-source will now find a copy in work-shared instead of fetching the source again.</a:t>
            </a:r>
          </a:p>
        </p:txBody>
      </p:sp>
    </p:spTree>
    <p:extLst>
      <p:ext uri="{BB962C8B-B14F-4D97-AF65-F5344CB8AC3E}">
        <p14:creationId xmlns:p14="http://schemas.microsoft.com/office/powerpoint/2010/main" val="3105409589"/>
      </p:ext>
    </p:extLst>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E719B2C-3369-43B0-84C8-4C1BACF65F48}"/>
              </a:ext>
            </a:extLst>
          </p:cNvPr>
          <p:cNvSpPr>
            <a:spLocks noGrp="1"/>
          </p:cNvSpPr>
          <p:nvPr>
            <p:ph type="title"/>
          </p:nvPr>
        </p:nvSpPr>
        <p:spPr/>
        <p:txBody>
          <a:bodyPr/>
          <a:lstStyle/>
          <a:p>
            <a:r>
              <a:rPr lang="en-US" sz="4400" dirty="0"/>
              <a:t>Commands</a:t>
            </a:r>
          </a:p>
        </p:txBody>
      </p:sp>
    </p:spTree>
    <p:extLst>
      <p:ext uri="{BB962C8B-B14F-4D97-AF65-F5344CB8AC3E}">
        <p14:creationId xmlns:p14="http://schemas.microsoft.com/office/powerpoint/2010/main" val="3985377172"/>
      </p:ext>
    </p:extLst>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E873BBA-8258-4BA3-AE06-D172141970F2}"/>
              </a:ext>
            </a:extLst>
          </p:cNvPr>
          <p:cNvSpPr>
            <a:spLocks noGrp="1"/>
          </p:cNvSpPr>
          <p:nvPr>
            <p:ph type="title"/>
          </p:nvPr>
        </p:nvSpPr>
        <p:spPr>
          <a:xfrm>
            <a:off x="247289" y="209735"/>
            <a:ext cx="6718053" cy="442272"/>
          </a:xfrm>
        </p:spPr>
        <p:txBody>
          <a:bodyPr/>
          <a:lstStyle/>
          <a:p>
            <a:r>
              <a:rPr lang="en-US" dirty="0"/>
              <a:t>Original </a:t>
            </a:r>
            <a:r>
              <a:rPr lang="en-US" dirty="0" err="1"/>
              <a:t>Devtool</a:t>
            </a:r>
            <a:r>
              <a:rPr lang="en-US" dirty="0"/>
              <a:t> modify flow commands</a:t>
            </a:r>
            <a:br>
              <a:rPr lang="en-US" dirty="0"/>
            </a:br>
            <a:endParaRPr lang="en-US" dirty="0">
              <a:solidFill>
                <a:schemeClr val="bg2"/>
              </a:solidFill>
            </a:endParaRPr>
          </a:p>
        </p:txBody>
      </p:sp>
      <p:sp>
        <p:nvSpPr>
          <p:cNvPr id="5" name="CustomShape 4">
            <a:extLst>
              <a:ext uri="{FF2B5EF4-FFF2-40B4-BE49-F238E27FC236}">
                <a16:creationId xmlns="" xmlns:a16="http://schemas.microsoft.com/office/drawing/2014/main" id="{13D4319E-906B-4B8A-9488-6607CEED237C}"/>
              </a:ext>
            </a:extLst>
          </p:cNvPr>
          <p:cNvSpPr/>
          <p:nvPr/>
        </p:nvSpPr>
        <p:spPr>
          <a:xfrm>
            <a:off x="247290" y="977237"/>
            <a:ext cx="7984440" cy="1408154"/>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defPPr>
              <a:defRPr lang="en-US"/>
            </a:defPPr>
            <a:lvl1pPr algn="l" rtl="0" fontAlgn="base">
              <a:spcBef>
                <a:spcPct val="0"/>
              </a:spcBef>
              <a:spcAft>
                <a:spcPct val="0"/>
              </a:spcAft>
              <a:defRPr sz="24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mn-lt"/>
                <a:ea typeface="+mn-ea"/>
                <a:cs typeface="+mn-cs"/>
              </a:defRPr>
            </a:lvl2pPr>
            <a:lvl3pPr marL="914400" algn="l" rtl="0" fontAlgn="base">
              <a:spcBef>
                <a:spcPct val="0"/>
              </a:spcBef>
              <a:spcAft>
                <a:spcPct val="0"/>
              </a:spcAft>
              <a:defRPr sz="2400" kern="1200">
                <a:solidFill>
                  <a:schemeClr val="tx1"/>
                </a:solidFill>
                <a:latin typeface="+mn-lt"/>
                <a:ea typeface="+mn-ea"/>
                <a:cs typeface="+mn-cs"/>
              </a:defRPr>
            </a:lvl3pPr>
            <a:lvl4pPr marL="1371600" algn="l" rtl="0" fontAlgn="base">
              <a:spcBef>
                <a:spcPct val="0"/>
              </a:spcBef>
              <a:spcAft>
                <a:spcPct val="0"/>
              </a:spcAft>
              <a:defRPr sz="2400" kern="1200">
                <a:solidFill>
                  <a:schemeClr val="tx1"/>
                </a:solidFill>
                <a:latin typeface="+mn-lt"/>
                <a:ea typeface="+mn-ea"/>
                <a:cs typeface="+mn-cs"/>
              </a:defRPr>
            </a:lvl4pPr>
            <a:lvl5pPr marL="1828800" algn="l" rtl="0" fontAlgn="base">
              <a:spcBef>
                <a:spcPct val="0"/>
              </a:spcBef>
              <a:spcAft>
                <a:spcPct val="0"/>
              </a:spcAft>
              <a:defRPr sz="2400" kern="1200">
                <a:solidFill>
                  <a:schemeClr val="tx1"/>
                </a:solidFill>
                <a:latin typeface="+mn-lt"/>
                <a:ea typeface="+mn-ea"/>
                <a:cs typeface="+mn-cs"/>
              </a:defRPr>
            </a:lvl5pPr>
            <a:lvl6pPr marL="2286000" algn="l" defTabSz="457200" rtl="0" eaLnBrk="1" latinLnBrk="0" hangingPunct="1">
              <a:defRPr sz="2400" kern="1200">
                <a:solidFill>
                  <a:schemeClr val="tx1"/>
                </a:solidFill>
                <a:latin typeface="+mn-lt"/>
                <a:ea typeface="+mn-ea"/>
                <a:cs typeface="+mn-cs"/>
              </a:defRPr>
            </a:lvl6pPr>
            <a:lvl7pPr marL="2743200" algn="l" defTabSz="457200" rtl="0" eaLnBrk="1" latinLnBrk="0" hangingPunct="1">
              <a:defRPr sz="2400" kern="1200">
                <a:solidFill>
                  <a:schemeClr val="tx1"/>
                </a:solidFill>
                <a:latin typeface="+mn-lt"/>
                <a:ea typeface="+mn-ea"/>
                <a:cs typeface="+mn-cs"/>
              </a:defRPr>
            </a:lvl7pPr>
            <a:lvl8pPr marL="3200400" algn="l" defTabSz="457200" rtl="0" eaLnBrk="1" latinLnBrk="0" hangingPunct="1">
              <a:defRPr sz="2400" kern="1200">
                <a:solidFill>
                  <a:schemeClr val="tx1"/>
                </a:solidFill>
                <a:latin typeface="+mn-lt"/>
                <a:ea typeface="+mn-ea"/>
                <a:cs typeface="+mn-cs"/>
              </a:defRPr>
            </a:lvl8pPr>
            <a:lvl9pPr marL="3657600" algn="l" defTabSz="457200" rtl="0" eaLnBrk="1" latinLnBrk="0" hangingPunct="1">
              <a:defRPr sz="2400" kern="1200">
                <a:solidFill>
                  <a:schemeClr val="tx1"/>
                </a:solidFill>
                <a:latin typeface="+mn-lt"/>
                <a:ea typeface="+mn-ea"/>
                <a:cs typeface="+mn-cs"/>
              </a:defRPr>
            </a:lvl9pPr>
          </a:lstStyle>
          <a:p>
            <a:endParaRPr lang="en-US" sz="1400" b="1" dirty="0"/>
          </a:p>
          <a:p>
            <a:r>
              <a:rPr lang="en-US" sz="1600" b="1" dirty="0"/>
              <a:t>$ source </a:t>
            </a:r>
            <a:r>
              <a:rPr lang="en-US" sz="1600" b="1" dirty="0" err="1"/>
              <a:t>oe</a:t>
            </a:r>
            <a:r>
              <a:rPr lang="en-US" sz="1600" b="1" dirty="0"/>
              <a:t>-</a:t>
            </a:r>
            <a:r>
              <a:rPr lang="en-US" sz="1600" b="1" dirty="0" err="1"/>
              <a:t>init</a:t>
            </a:r>
            <a:r>
              <a:rPr lang="en-US" sz="1600" b="1" dirty="0"/>
              <a:t>-build-env</a:t>
            </a:r>
          </a:p>
          <a:p>
            <a:r>
              <a:rPr lang="en-US" sz="1600" b="1" dirty="0"/>
              <a:t>$ bitbake </a:t>
            </a:r>
            <a:r>
              <a:rPr lang="en-US" sz="1600" b="1" dirty="0" err="1"/>
              <a:t>linux</a:t>
            </a:r>
            <a:r>
              <a:rPr lang="en-US" sz="1600" b="1" dirty="0"/>
              <a:t>-yocto &lt;this takes about 5 mins&gt;</a:t>
            </a:r>
          </a:p>
          <a:p>
            <a:r>
              <a:rPr lang="en-US" sz="1600" b="1" dirty="0"/>
              <a:t>$ </a:t>
            </a:r>
            <a:r>
              <a:rPr lang="en-US" sz="1600" b="1" dirty="0" err="1"/>
              <a:t>devtool</a:t>
            </a:r>
            <a:r>
              <a:rPr lang="en-US" sz="1600" b="1" dirty="0"/>
              <a:t> modify </a:t>
            </a:r>
            <a:r>
              <a:rPr lang="en-US" sz="1600" b="1" dirty="0" err="1"/>
              <a:t>linux</a:t>
            </a:r>
            <a:r>
              <a:rPr lang="en-US" sz="1600" b="1" dirty="0"/>
              <a:t>-yocto &lt;this takes about 5 mins&gt;</a:t>
            </a:r>
            <a:endParaRPr lang="en-US" sz="1600" b="1" i="1" dirty="0">
              <a:solidFill>
                <a:schemeClr val="accent1"/>
              </a:solidFill>
            </a:endParaRPr>
          </a:p>
          <a:p>
            <a:endParaRPr lang="en-US" sz="1600" b="1" dirty="0"/>
          </a:p>
          <a:p>
            <a:endParaRPr lang="en-US" sz="1600" b="1" dirty="0"/>
          </a:p>
          <a:p>
            <a:endParaRPr lang="en-US" sz="1400" b="1" dirty="0"/>
          </a:p>
        </p:txBody>
      </p:sp>
      <p:sp>
        <p:nvSpPr>
          <p:cNvPr id="7" name="CustomShape 4">
            <a:extLst>
              <a:ext uri="{FF2B5EF4-FFF2-40B4-BE49-F238E27FC236}">
                <a16:creationId xmlns="" xmlns:a16="http://schemas.microsoft.com/office/drawing/2014/main" id="{8A4AF96C-C940-4D81-9829-7E07BEAA866E}"/>
              </a:ext>
            </a:extLst>
          </p:cNvPr>
          <p:cNvSpPr/>
          <p:nvPr/>
        </p:nvSpPr>
        <p:spPr>
          <a:xfrm>
            <a:off x="247289" y="3580550"/>
            <a:ext cx="7984440" cy="1629369"/>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defPPr>
              <a:defRPr lang="en-US"/>
            </a:defPPr>
            <a:lvl1pPr algn="l" rtl="0" fontAlgn="base">
              <a:spcBef>
                <a:spcPct val="0"/>
              </a:spcBef>
              <a:spcAft>
                <a:spcPct val="0"/>
              </a:spcAft>
              <a:defRPr sz="24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mn-lt"/>
                <a:ea typeface="+mn-ea"/>
                <a:cs typeface="+mn-cs"/>
              </a:defRPr>
            </a:lvl2pPr>
            <a:lvl3pPr marL="914400" algn="l" rtl="0" fontAlgn="base">
              <a:spcBef>
                <a:spcPct val="0"/>
              </a:spcBef>
              <a:spcAft>
                <a:spcPct val="0"/>
              </a:spcAft>
              <a:defRPr sz="2400" kern="1200">
                <a:solidFill>
                  <a:schemeClr val="tx1"/>
                </a:solidFill>
                <a:latin typeface="+mn-lt"/>
                <a:ea typeface="+mn-ea"/>
                <a:cs typeface="+mn-cs"/>
              </a:defRPr>
            </a:lvl3pPr>
            <a:lvl4pPr marL="1371600" algn="l" rtl="0" fontAlgn="base">
              <a:spcBef>
                <a:spcPct val="0"/>
              </a:spcBef>
              <a:spcAft>
                <a:spcPct val="0"/>
              </a:spcAft>
              <a:defRPr sz="2400" kern="1200">
                <a:solidFill>
                  <a:schemeClr val="tx1"/>
                </a:solidFill>
                <a:latin typeface="+mn-lt"/>
                <a:ea typeface="+mn-ea"/>
                <a:cs typeface="+mn-cs"/>
              </a:defRPr>
            </a:lvl4pPr>
            <a:lvl5pPr marL="1828800" algn="l" rtl="0" fontAlgn="base">
              <a:spcBef>
                <a:spcPct val="0"/>
              </a:spcBef>
              <a:spcAft>
                <a:spcPct val="0"/>
              </a:spcAft>
              <a:defRPr sz="2400" kern="1200">
                <a:solidFill>
                  <a:schemeClr val="tx1"/>
                </a:solidFill>
                <a:latin typeface="+mn-lt"/>
                <a:ea typeface="+mn-ea"/>
                <a:cs typeface="+mn-cs"/>
              </a:defRPr>
            </a:lvl5pPr>
            <a:lvl6pPr marL="2286000" algn="l" defTabSz="457200" rtl="0" eaLnBrk="1" latinLnBrk="0" hangingPunct="1">
              <a:defRPr sz="2400" kern="1200">
                <a:solidFill>
                  <a:schemeClr val="tx1"/>
                </a:solidFill>
                <a:latin typeface="+mn-lt"/>
                <a:ea typeface="+mn-ea"/>
                <a:cs typeface="+mn-cs"/>
              </a:defRPr>
            </a:lvl6pPr>
            <a:lvl7pPr marL="2743200" algn="l" defTabSz="457200" rtl="0" eaLnBrk="1" latinLnBrk="0" hangingPunct="1">
              <a:defRPr sz="2400" kern="1200">
                <a:solidFill>
                  <a:schemeClr val="tx1"/>
                </a:solidFill>
                <a:latin typeface="+mn-lt"/>
                <a:ea typeface="+mn-ea"/>
                <a:cs typeface="+mn-cs"/>
              </a:defRPr>
            </a:lvl7pPr>
            <a:lvl8pPr marL="3200400" algn="l" defTabSz="457200" rtl="0" eaLnBrk="1" latinLnBrk="0" hangingPunct="1">
              <a:defRPr sz="2400" kern="1200">
                <a:solidFill>
                  <a:schemeClr val="tx1"/>
                </a:solidFill>
                <a:latin typeface="+mn-lt"/>
                <a:ea typeface="+mn-ea"/>
                <a:cs typeface="+mn-cs"/>
              </a:defRPr>
            </a:lvl8pPr>
            <a:lvl9pPr marL="3657600" algn="l" defTabSz="457200" rtl="0" eaLnBrk="1" latinLnBrk="0" hangingPunct="1">
              <a:defRPr sz="2400" kern="1200">
                <a:solidFill>
                  <a:schemeClr val="tx1"/>
                </a:solidFill>
                <a:latin typeface="+mn-lt"/>
                <a:ea typeface="+mn-ea"/>
                <a:cs typeface="+mn-cs"/>
              </a:defRPr>
            </a:lvl9pPr>
          </a:lstStyle>
          <a:p>
            <a:endParaRPr lang="en-US" sz="1400" b="1" dirty="0"/>
          </a:p>
          <a:p>
            <a:r>
              <a:rPr lang="en-US" sz="1600" b="1" dirty="0"/>
              <a:t>$ source </a:t>
            </a:r>
            <a:r>
              <a:rPr lang="en-US" sz="1600" b="1" dirty="0" err="1"/>
              <a:t>oe</a:t>
            </a:r>
            <a:r>
              <a:rPr lang="en-US" sz="1600" b="1" dirty="0"/>
              <a:t>-</a:t>
            </a:r>
            <a:r>
              <a:rPr lang="en-US" sz="1600" b="1" dirty="0" err="1"/>
              <a:t>init</a:t>
            </a:r>
            <a:r>
              <a:rPr lang="en-US" sz="1600" b="1" dirty="0"/>
              <a:t>-build-env</a:t>
            </a:r>
          </a:p>
          <a:p>
            <a:r>
              <a:rPr lang="en-US" sz="1600" b="1" dirty="0"/>
              <a:t>$ bitbake </a:t>
            </a:r>
            <a:r>
              <a:rPr lang="en-US" sz="1600" b="1" dirty="0" err="1"/>
              <a:t>linux-yocto</a:t>
            </a:r>
            <a:r>
              <a:rPr lang="en-US" sz="1600" b="1" dirty="0"/>
              <a:t> &lt;this takes about 5 mins</a:t>
            </a:r>
            <a:r>
              <a:rPr lang="en-US" sz="1600" b="1" dirty="0" smtClean="0"/>
              <a:t>&gt;</a:t>
            </a:r>
          </a:p>
          <a:p>
            <a:r>
              <a:rPr lang="en-US" sz="1600" b="1" dirty="0" smtClean="0">
                <a:solidFill>
                  <a:srgbClr val="00B050"/>
                </a:solidFill>
              </a:rPr>
              <a:t>$ # Observe that the kernel </a:t>
            </a:r>
            <a:r>
              <a:rPr lang="en-US" sz="1600" b="1" dirty="0" err="1" smtClean="0">
                <a:solidFill>
                  <a:srgbClr val="00B050"/>
                </a:solidFill>
              </a:rPr>
              <a:t>souce</a:t>
            </a:r>
            <a:r>
              <a:rPr lang="en-US" sz="1600" b="1" dirty="0" smtClean="0">
                <a:solidFill>
                  <a:srgbClr val="00B050"/>
                </a:solidFill>
              </a:rPr>
              <a:t> was fetched:</a:t>
            </a:r>
            <a:endParaRPr lang="en-US" sz="1600" b="1" dirty="0">
              <a:solidFill>
                <a:srgbClr val="00B050"/>
              </a:solidFill>
            </a:endParaRPr>
          </a:p>
          <a:p>
            <a:r>
              <a:rPr lang="en-US" sz="1600" b="1" dirty="0">
                <a:solidFill>
                  <a:schemeClr val="accent6"/>
                </a:solidFill>
              </a:rPr>
              <a:t>$ ls </a:t>
            </a:r>
            <a:r>
              <a:rPr lang="en-US" sz="1600" b="1" dirty="0" err="1" smtClean="0">
                <a:solidFill>
                  <a:schemeClr val="accent6"/>
                </a:solidFill>
              </a:rPr>
              <a:t>tmp</a:t>
            </a:r>
            <a:r>
              <a:rPr lang="en-US" sz="1600" b="1" dirty="0" smtClean="0">
                <a:solidFill>
                  <a:schemeClr val="accent6"/>
                </a:solidFill>
              </a:rPr>
              <a:t>/work-shared/</a:t>
            </a:r>
            <a:r>
              <a:rPr lang="en-US" sz="1600" b="1" dirty="0" smtClean="0">
                <a:solidFill>
                  <a:srgbClr val="FF0000"/>
                </a:solidFill>
              </a:rPr>
              <a:t>qemux86_64</a:t>
            </a:r>
            <a:r>
              <a:rPr lang="en-US" sz="1600" b="1" dirty="0" smtClean="0">
                <a:solidFill>
                  <a:schemeClr val="accent6"/>
                </a:solidFill>
              </a:rPr>
              <a:t>/kernel-source  </a:t>
            </a:r>
            <a:endParaRPr lang="en-US" sz="1600" b="1" dirty="0" smtClean="0">
              <a:solidFill>
                <a:schemeClr val="accent6"/>
              </a:solidFill>
            </a:endParaRPr>
          </a:p>
          <a:p>
            <a:r>
              <a:rPr lang="en-US" sz="1600" b="1" dirty="0" smtClean="0">
                <a:solidFill>
                  <a:schemeClr val="accent6"/>
                </a:solidFill>
              </a:rPr>
              <a:t>$ </a:t>
            </a:r>
            <a:r>
              <a:rPr lang="en-US" sz="1600" b="1" dirty="0" err="1">
                <a:solidFill>
                  <a:schemeClr val="accent6"/>
                </a:solidFill>
              </a:rPr>
              <a:t>devtool</a:t>
            </a:r>
            <a:r>
              <a:rPr lang="en-US" sz="1600" b="1" dirty="0">
                <a:solidFill>
                  <a:schemeClr val="accent6"/>
                </a:solidFill>
              </a:rPr>
              <a:t> modify </a:t>
            </a:r>
            <a:r>
              <a:rPr lang="en-US" sz="1600" b="1" dirty="0" err="1">
                <a:solidFill>
                  <a:schemeClr val="accent6"/>
                </a:solidFill>
              </a:rPr>
              <a:t>linux-yocto</a:t>
            </a:r>
            <a:r>
              <a:rPr lang="en-US" sz="1600" b="1" dirty="0">
                <a:solidFill>
                  <a:schemeClr val="accent6"/>
                </a:solidFill>
              </a:rPr>
              <a:t> &lt;this takes about 15 seconds&gt; </a:t>
            </a:r>
            <a:endParaRPr lang="en-US" sz="1600" b="1" i="1" dirty="0">
              <a:solidFill>
                <a:schemeClr val="accent6"/>
              </a:solidFill>
            </a:endParaRPr>
          </a:p>
          <a:p>
            <a:endParaRPr lang="en-US" sz="1600" b="1" dirty="0">
              <a:solidFill>
                <a:schemeClr val="accent6"/>
              </a:solidFill>
            </a:endParaRPr>
          </a:p>
          <a:p>
            <a:endParaRPr lang="en-US" sz="1600" b="1" dirty="0"/>
          </a:p>
          <a:p>
            <a:endParaRPr lang="en-US" sz="1400" b="1" dirty="0"/>
          </a:p>
        </p:txBody>
      </p:sp>
      <p:sp>
        <p:nvSpPr>
          <p:cNvPr id="8" name="Title 3">
            <a:extLst>
              <a:ext uri="{FF2B5EF4-FFF2-40B4-BE49-F238E27FC236}">
                <a16:creationId xmlns="" xmlns:a16="http://schemas.microsoft.com/office/drawing/2014/main" id="{A86034C8-DAE4-495D-854D-7CB7637F5A4A}"/>
              </a:ext>
            </a:extLst>
          </p:cNvPr>
          <p:cNvSpPr txBox="1">
            <a:spLocks/>
          </p:cNvSpPr>
          <p:nvPr/>
        </p:nvSpPr>
        <p:spPr>
          <a:xfrm>
            <a:off x="399689" y="2886872"/>
            <a:ext cx="8089132" cy="442272"/>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600" b="1" i="0" u="none" strike="noStrike" cap="none">
                <a:solidFill>
                  <a:srgbClr val="40404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600" b="1" i="0" u="none" strike="noStrike" cap="none">
                <a:solidFill>
                  <a:srgbClr val="40404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600" b="1" i="0" u="none" strike="noStrike" cap="none">
                <a:solidFill>
                  <a:srgbClr val="40404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600" b="1" i="0" u="none" strike="noStrike" cap="none">
                <a:solidFill>
                  <a:srgbClr val="404040"/>
                </a:solidFill>
                <a:latin typeface="Arial"/>
                <a:ea typeface="Arial"/>
                <a:cs typeface="Arial"/>
                <a:sym typeface="Arial"/>
              </a:defRPr>
            </a:lvl5pPr>
            <a:lvl6pPr marR="0" lvl="5" algn="l" rtl="0">
              <a:lnSpc>
                <a:spcPct val="108333"/>
              </a:lnSpc>
              <a:spcBef>
                <a:spcPts val="0"/>
              </a:spcBef>
              <a:spcAft>
                <a:spcPts val="0"/>
              </a:spcAft>
              <a:buClr>
                <a:srgbClr val="000000"/>
              </a:buClr>
              <a:buSzPts val="1400"/>
              <a:buFont typeface="Arial"/>
              <a:buNone/>
              <a:defRPr sz="2400" b="0" i="0" u="none" strike="noStrike" cap="none">
                <a:solidFill>
                  <a:schemeClr val="hlink"/>
                </a:solidFill>
                <a:latin typeface="Exo Medium"/>
                <a:ea typeface="Exo Medium"/>
                <a:cs typeface="Exo Medium"/>
                <a:sym typeface="Exo Medium"/>
              </a:defRPr>
            </a:lvl6pPr>
            <a:lvl7pPr marR="0" lvl="6" algn="l" rtl="0">
              <a:lnSpc>
                <a:spcPct val="108333"/>
              </a:lnSpc>
              <a:spcBef>
                <a:spcPts val="0"/>
              </a:spcBef>
              <a:spcAft>
                <a:spcPts val="0"/>
              </a:spcAft>
              <a:buClr>
                <a:srgbClr val="000000"/>
              </a:buClr>
              <a:buSzPts val="1400"/>
              <a:buFont typeface="Arial"/>
              <a:buNone/>
              <a:defRPr sz="2400" b="0" i="0" u="none" strike="noStrike" cap="none">
                <a:solidFill>
                  <a:schemeClr val="hlink"/>
                </a:solidFill>
                <a:latin typeface="Exo Medium"/>
                <a:ea typeface="Exo Medium"/>
                <a:cs typeface="Exo Medium"/>
                <a:sym typeface="Exo Medium"/>
              </a:defRPr>
            </a:lvl7pPr>
            <a:lvl8pPr marR="0" lvl="7" algn="l" rtl="0">
              <a:lnSpc>
                <a:spcPct val="108333"/>
              </a:lnSpc>
              <a:spcBef>
                <a:spcPts val="0"/>
              </a:spcBef>
              <a:spcAft>
                <a:spcPts val="0"/>
              </a:spcAft>
              <a:buClr>
                <a:srgbClr val="000000"/>
              </a:buClr>
              <a:buSzPts val="1400"/>
              <a:buFont typeface="Arial"/>
              <a:buNone/>
              <a:defRPr sz="2400" b="0" i="0" u="none" strike="noStrike" cap="none">
                <a:solidFill>
                  <a:schemeClr val="hlink"/>
                </a:solidFill>
                <a:latin typeface="Exo Medium"/>
                <a:ea typeface="Exo Medium"/>
                <a:cs typeface="Exo Medium"/>
                <a:sym typeface="Exo Medium"/>
              </a:defRPr>
            </a:lvl8pPr>
            <a:lvl9pPr marR="0" lvl="8" algn="l" rtl="0">
              <a:lnSpc>
                <a:spcPct val="108333"/>
              </a:lnSpc>
              <a:spcBef>
                <a:spcPts val="0"/>
              </a:spcBef>
              <a:spcAft>
                <a:spcPts val="0"/>
              </a:spcAft>
              <a:buClr>
                <a:srgbClr val="000000"/>
              </a:buClr>
              <a:buSzPts val="1400"/>
              <a:buFont typeface="Arial"/>
              <a:buNone/>
              <a:defRPr sz="2400" b="0" i="0" u="none" strike="noStrike" cap="none">
                <a:solidFill>
                  <a:schemeClr val="hlink"/>
                </a:solidFill>
                <a:latin typeface="Exo Medium"/>
                <a:ea typeface="Exo Medium"/>
                <a:cs typeface="Exo Medium"/>
                <a:sym typeface="Exo Medium"/>
              </a:defRPr>
            </a:lvl9pPr>
          </a:lstStyle>
          <a:p>
            <a:r>
              <a:rPr lang="en-US" dirty="0"/>
              <a:t>New </a:t>
            </a:r>
            <a:r>
              <a:rPr lang="en-US" dirty="0" err="1"/>
              <a:t>Devtool</a:t>
            </a:r>
            <a:r>
              <a:rPr lang="en-US" dirty="0"/>
              <a:t> modify flow commands – Case 1</a:t>
            </a:r>
            <a:br>
              <a:rPr lang="en-US" dirty="0"/>
            </a:br>
            <a:endParaRPr lang="en-US" dirty="0">
              <a:solidFill>
                <a:schemeClr val="bg2"/>
              </a:solidFill>
            </a:endParaRPr>
          </a:p>
        </p:txBody>
      </p:sp>
    </p:spTree>
    <p:extLst>
      <p:ext uri="{BB962C8B-B14F-4D97-AF65-F5344CB8AC3E}">
        <p14:creationId xmlns:p14="http://schemas.microsoft.com/office/powerpoint/2010/main" val="683683412"/>
      </p:ext>
    </p:extLst>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 xmlns:a16="http://schemas.microsoft.com/office/drawing/2014/main" id="{A86034C8-DAE4-495D-854D-7CB7637F5A4A}"/>
              </a:ext>
            </a:extLst>
          </p:cNvPr>
          <p:cNvSpPr txBox="1">
            <a:spLocks/>
          </p:cNvSpPr>
          <p:nvPr/>
        </p:nvSpPr>
        <p:spPr>
          <a:xfrm>
            <a:off x="302949" y="378700"/>
            <a:ext cx="8089132" cy="442272"/>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600" b="1" i="0" u="none" strike="noStrike" cap="none">
                <a:solidFill>
                  <a:srgbClr val="40404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600" b="1" i="0" u="none" strike="noStrike" cap="none">
                <a:solidFill>
                  <a:srgbClr val="40404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600" b="1" i="0" u="none" strike="noStrike" cap="none">
                <a:solidFill>
                  <a:srgbClr val="40404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600" b="1" i="0" u="none" strike="noStrike" cap="none">
                <a:solidFill>
                  <a:srgbClr val="404040"/>
                </a:solidFill>
                <a:latin typeface="Arial"/>
                <a:ea typeface="Arial"/>
                <a:cs typeface="Arial"/>
                <a:sym typeface="Arial"/>
              </a:defRPr>
            </a:lvl5pPr>
            <a:lvl6pPr marR="0" lvl="5" algn="l" rtl="0">
              <a:lnSpc>
                <a:spcPct val="108333"/>
              </a:lnSpc>
              <a:spcBef>
                <a:spcPts val="0"/>
              </a:spcBef>
              <a:spcAft>
                <a:spcPts val="0"/>
              </a:spcAft>
              <a:buClr>
                <a:srgbClr val="000000"/>
              </a:buClr>
              <a:buSzPts val="1400"/>
              <a:buFont typeface="Arial"/>
              <a:buNone/>
              <a:defRPr sz="2400" b="0" i="0" u="none" strike="noStrike" cap="none">
                <a:solidFill>
                  <a:schemeClr val="hlink"/>
                </a:solidFill>
                <a:latin typeface="Exo Medium"/>
                <a:ea typeface="Exo Medium"/>
                <a:cs typeface="Exo Medium"/>
                <a:sym typeface="Exo Medium"/>
              </a:defRPr>
            </a:lvl6pPr>
            <a:lvl7pPr marR="0" lvl="6" algn="l" rtl="0">
              <a:lnSpc>
                <a:spcPct val="108333"/>
              </a:lnSpc>
              <a:spcBef>
                <a:spcPts val="0"/>
              </a:spcBef>
              <a:spcAft>
                <a:spcPts val="0"/>
              </a:spcAft>
              <a:buClr>
                <a:srgbClr val="000000"/>
              </a:buClr>
              <a:buSzPts val="1400"/>
              <a:buFont typeface="Arial"/>
              <a:buNone/>
              <a:defRPr sz="2400" b="0" i="0" u="none" strike="noStrike" cap="none">
                <a:solidFill>
                  <a:schemeClr val="hlink"/>
                </a:solidFill>
                <a:latin typeface="Exo Medium"/>
                <a:ea typeface="Exo Medium"/>
                <a:cs typeface="Exo Medium"/>
                <a:sym typeface="Exo Medium"/>
              </a:defRPr>
            </a:lvl7pPr>
            <a:lvl8pPr marR="0" lvl="7" algn="l" rtl="0">
              <a:lnSpc>
                <a:spcPct val="108333"/>
              </a:lnSpc>
              <a:spcBef>
                <a:spcPts val="0"/>
              </a:spcBef>
              <a:spcAft>
                <a:spcPts val="0"/>
              </a:spcAft>
              <a:buClr>
                <a:srgbClr val="000000"/>
              </a:buClr>
              <a:buSzPts val="1400"/>
              <a:buFont typeface="Arial"/>
              <a:buNone/>
              <a:defRPr sz="2400" b="0" i="0" u="none" strike="noStrike" cap="none">
                <a:solidFill>
                  <a:schemeClr val="hlink"/>
                </a:solidFill>
                <a:latin typeface="Exo Medium"/>
                <a:ea typeface="Exo Medium"/>
                <a:cs typeface="Exo Medium"/>
                <a:sym typeface="Exo Medium"/>
              </a:defRPr>
            </a:lvl8pPr>
            <a:lvl9pPr marR="0" lvl="8" algn="l" rtl="0">
              <a:lnSpc>
                <a:spcPct val="108333"/>
              </a:lnSpc>
              <a:spcBef>
                <a:spcPts val="0"/>
              </a:spcBef>
              <a:spcAft>
                <a:spcPts val="0"/>
              </a:spcAft>
              <a:buClr>
                <a:srgbClr val="000000"/>
              </a:buClr>
              <a:buSzPts val="1400"/>
              <a:buFont typeface="Arial"/>
              <a:buNone/>
              <a:defRPr sz="2400" b="0" i="0" u="none" strike="noStrike" cap="none">
                <a:solidFill>
                  <a:schemeClr val="hlink"/>
                </a:solidFill>
                <a:latin typeface="Exo Medium"/>
                <a:ea typeface="Exo Medium"/>
                <a:cs typeface="Exo Medium"/>
                <a:sym typeface="Exo Medium"/>
              </a:defRPr>
            </a:lvl9pPr>
          </a:lstStyle>
          <a:p>
            <a:r>
              <a:rPr lang="en-US" dirty="0"/>
              <a:t>New </a:t>
            </a:r>
            <a:r>
              <a:rPr lang="en-US" dirty="0" err="1"/>
              <a:t>Devtool</a:t>
            </a:r>
            <a:r>
              <a:rPr lang="en-US" dirty="0"/>
              <a:t> modify flow commands – Case 2</a:t>
            </a:r>
            <a:br>
              <a:rPr lang="en-US" dirty="0"/>
            </a:br>
            <a:endParaRPr lang="en-US" dirty="0">
              <a:solidFill>
                <a:schemeClr val="bg2"/>
              </a:solidFill>
            </a:endParaRPr>
          </a:p>
        </p:txBody>
      </p:sp>
      <p:sp>
        <p:nvSpPr>
          <p:cNvPr id="7" name="CustomShape 4">
            <a:extLst>
              <a:ext uri="{FF2B5EF4-FFF2-40B4-BE49-F238E27FC236}">
                <a16:creationId xmlns="" xmlns:a16="http://schemas.microsoft.com/office/drawing/2014/main" id="{8A4AF96C-C940-4D81-9829-7E07BEAA866E}"/>
              </a:ext>
            </a:extLst>
          </p:cNvPr>
          <p:cNvSpPr/>
          <p:nvPr/>
        </p:nvSpPr>
        <p:spPr>
          <a:xfrm>
            <a:off x="302949" y="1169393"/>
            <a:ext cx="7984440" cy="1408154"/>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defPPr>
              <a:defRPr lang="en-US"/>
            </a:defPPr>
            <a:lvl1pPr algn="l" rtl="0" fontAlgn="base">
              <a:spcBef>
                <a:spcPct val="0"/>
              </a:spcBef>
              <a:spcAft>
                <a:spcPct val="0"/>
              </a:spcAft>
              <a:defRPr sz="24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mn-lt"/>
                <a:ea typeface="+mn-ea"/>
                <a:cs typeface="+mn-cs"/>
              </a:defRPr>
            </a:lvl2pPr>
            <a:lvl3pPr marL="914400" algn="l" rtl="0" fontAlgn="base">
              <a:spcBef>
                <a:spcPct val="0"/>
              </a:spcBef>
              <a:spcAft>
                <a:spcPct val="0"/>
              </a:spcAft>
              <a:defRPr sz="2400" kern="1200">
                <a:solidFill>
                  <a:schemeClr val="tx1"/>
                </a:solidFill>
                <a:latin typeface="+mn-lt"/>
                <a:ea typeface="+mn-ea"/>
                <a:cs typeface="+mn-cs"/>
              </a:defRPr>
            </a:lvl3pPr>
            <a:lvl4pPr marL="1371600" algn="l" rtl="0" fontAlgn="base">
              <a:spcBef>
                <a:spcPct val="0"/>
              </a:spcBef>
              <a:spcAft>
                <a:spcPct val="0"/>
              </a:spcAft>
              <a:defRPr sz="2400" kern="1200">
                <a:solidFill>
                  <a:schemeClr val="tx1"/>
                </a:solidFill>
                <a:latin typeface="+mn-lt"/>
                <a:ea typeface="+mn-ea"/>
                <a:cs typeface="+mn-cs"/>
              </a:defRPr>
            </a:lvl4pPr>
            <a:lvl5pPr marL="1828800" algn="l" rtl="0" fontAlgn="base">
              <a:spcBef>
                <a:spcPct val="0"/>
              </a:spcBef>
              <a:spcAft>
                <a:spcPct val="0"/>
              </a:spcAft>
              <a:defRPr sz="2400" kern="1200">
                <a:solidFill>
                  <a:schemeClr val="tx1"/>
                </a:solidFill>
                <a:latin typeface="+mn-lt"/>
                <a:ea typeface="+mn-ea"/>
                <a:cs typeface="+mn-cs"/>
              </a:defRPr>
            </a:lvl5pPr>
            <a:lvl6pPr marL="2286000" algn="l" defTabSz="457200" rtl="0" eaLnBrk="1" latinLnBrk="0" hangingPunct="1">
              <a:defRPr sz="2400" kern="1200">
                <a:solidFill>
                  <a:schemeClr val="tx1"/>
                </a:solidFill>
                <a:latin typeface="+mn-lt"/>
                <a:ea typeface="+mn-ea"/>
                <a:cs typeface="+mn-cs"/>
              </a:defRPr>
            </a:lvl6pPr>
            <a:lvl7pPr marL="2743200" algn="l" defTabSz="457200" rtl="0" eaLnBrk="1" latinLnBrk="0" hangingPunct="1">
              <a:defRPr sz="2400" kern="1200">
                <a:solidFill>
                  <a:schemeClr val="tx1"/>
                </a:solidFill>
                <a:latin typeface="+mn-lt"/>
                <a:ea typeface="+mn-ea"/>
                <a:cs typeface="+mn-cs"/>
              </a:defRPr>
            </a:lvl7pPr>
            <a:lvl8pPr marL="3200400" algn="l" defTabSz="457200" rtl="0" eaLnBrk="1" latinLnBrk="0" hangingPunct="1">
              <a:defRPr sz="2400" kern="1200">
                <a:solidFill>
                  <a:schemeClr val="tx1"/>
                </a:solidFill>
                <a:latin typeface="+mn-lt"/>
                <a:ea typeface="+mn-ea"/>
                <a:cs typeface="+mn-cs"/>
              </a:defRPr>
            </a:lvl8pPr>
            <a:lvl9pPr marL="3657600" algn="l" defTabSz="457200" rtl="0" eaLnBrk="1" latinLnBrk="0" hangingPunct="1">
              <a:defRPr sz="2400" kern="1200">
                <a:solidFill>
                  <a:schemeClr val="tx1"/>
                </a:solidFill>
                <a:latin typeface="+mn-lt"/>
                <a:ea typeface="+mn-ea"/>
                <a:cs typeface="+mn-cs"/>
              </a:defRPr>
            </a:lvl9pPr>
          </a:lstStyle>
          <a:p>
            <a:endParaRPr lang="en-US" sz="1400" b="1" dirty="0"/>
          </a:p>
          <a:p>
            <a:r>
              <a:rPr lang="en-US" sz="1600" b="1" dirty="0"/>
              <a:t>$ source </a:t>
            </a:r>
            <a:r>
              <a:rPr lang="en-US" sz="1600" b="1" dirty="0" err="1"/>
              <a:t>oe</a:t>
            </a:r>
            <a:r>
              <a:rPr lang="en-US" sz="1600" b="1" dirty="0"/>
              <a:t>-</a:t>
            </a:r>
            <a:r>
              <a:rPr lang="en-US" sz="1600" b="1" dirty="0" err="1"/>
              <a:t>init</a:t>
            </a:r>
            <a:r>
              <a:rPr lang="en-US" sz="1600" b="1" dirty="0"/>
              <a:t>-build-env</a:t>
            </a:r>
          </a:p>
          <a:p>
            <a:r>
              <a:rPr lang="en-US" sz="1600" b="1" dirty="0"/>
              <a:t>$ ls </a:t>
            </a:r>
            <a:r>
              <a:rPr lang="en-US" sz="1600" b="1" dirty="0" err="1" smtClean="0"/>
              <a:t>tmp</a:t>
            </a:r>
            <a:r>
              <a:rPr lang="en-US" sz="1600" b="1" dirty="0" smtClean="0"/>
              <a:t>/work-shared/</a:t>
            </a:r>
            <a:r>
              <a:rPr lang="en-US" sz="1600" b="1" dirty="0" smtClean="0">
                <a:solidFill>
                  <a:srgbClr val="FF0000"/>
                </a:solidFill>
              </a:rPr>
              <a:t>qemux86_64</a:t>
            </a:r>
            <a:r>
              <a:rPr lang="en-US" sz="1600" b="1" dirty="0" smtClean="0"/>
              <a:t>/kernel-source  </a:t>
            </a:r>
            <a:r>
              <a:rPr lang="en-US" sz="1600" b="1" dirty="0"/>
              <a:t>&lt;kernel source not present&gt;</a:t>
            </a:r>
          </a:p>
          <a:p>
            <a:r>
              <a:rPr lang="en-US" sz="1600" b="1" dirty="0"/>
              <a:t>$ </a:t>
            </a:r>
            <a:r>
              <a:rPr lang="en-US" sz="1600" b="1" dirty="0" err="1"/>
              <a:t>devtool</a:t>
            </a:r>
            <a:r>
              <a:rPr lang="en-US" sz="1600" b="1" dirty="0"/>
              <a:t> modify </a:t>
            </a:r>
            <a:r>
              <a:rPr lang="en-US" sz="1600" b="1" dirty="0" err="1"/>
              <a:t>linux</a:t>
            </a:r>
            <a:r>
              <a:rPr lang="en-US" sz="1600" b="1" dirty="0"/>
              <a:t>-yocto &lt;this takes about 5 mins&gt;</a:t>
            </a:r>
          </a:p>
          <a:p>
            <a:r>
              <a:rPr lang="en-US" sz="1600" b="1" dirty="0"/>
              <a:t>$ ls </a:t>
            </a:r>
            <a:r>
              <a:rPr lang="en-US" sz="1600" b="1" dirty="0" err="1"/>
              <a:t>tmp</a:t>
            </a:r>
            <a:r>
              <a:rPr lang="en-US" sz="1600" b="1" dirty="0"/>
              <a:t>/work-shared/</a:t>
            </a:r>
            <a:r>
              <a:rPr lang="en-US" sz="1600" b="1" dirty="0">
                <a:solidFill>
                  <a:srgbClr val="FF0000"/>
                </a:solidFill>
              </a:rPr>
              <a:t>qemux86_64</a:t>
            </a:r>
            <a:r>
              <a:rPr lang="en-US" sz="1600" b="1" dirty="0"/>
              <a:t>/kernel-source  &lt;kernel source copied &gt;</a:t>
            </a:r>
            <a:endParaRPr lang="en-US" sz="1600" b="1" i="1" dirty="0">
              <a:solidFill>
                <a:schemeClr val="accent1"/>
              </a:solidFill>
            </a:endParaRPr>
          </a:p>
          <a:p>
            <a:endParaRPr lang="en-US" sz="1600" b="1" dirty="0"/>
          </a:p>
          <a:p>
            <a:endParaRPr lang="en-US" sz="1600" b="1" dirty="0"/>
          </a:p>
          <a:p>
            <a:endParaRPr lang="en-US" sz="1400" b="1" dirty="0"/>
          </a:p>
        </p:txBody>
      </p:sp>
    </p:spTree>
    <p:extLst>
      <p:ext uri="{BB962C8B-B14F-4D97-AF65-F5344CB8AC3E}">
        <p14:creationId xmlns:p14="http://schemas.microsoft.com/office/powerpoint/2010/main" val="248339687"/>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 xmlns:a16="http://schemas.microsoft.com/office/drawing/2014/main" id="{18376F98-FEDD-4396-AF7E-20F5BB190D31}"/>
              </a:ext>
            </a:extLst>
          </p:cNvPr>
          <p:cNvSpPr>
            <a:spLocks noGrp="1"/>
          </p:cNvSpPr>
          <p:nvPr>
            <p:ph type="title"/>
          </p:nvPr>
        </p:nvSpPr>
        <p:spPr>
          <a:xfrm>
            <a:off x="247291" y="209735"/>
            <a:ext cx="3736312" cy="521785"/>
          </a:xfrm>
        </p:spPr>
        <p:txBody>
          <a:bodyPr/>
          <a:lstStyle/>
          <a:p>
            <a:r>
              <a:rPr lang="en-US" dirty="0" err="1"/>
              <a:t>Devtool</a:t>
            </a:r>
            <a:r>
              <a:rPr lang="en-US" dirty="0"/>
              <a:t> menuconfig:</a:t>
            </a:r>
            <a:br>
              <a:rPr lang="en-US" dirty="0"/>
            </a:br>
            <a:r>
              <a:rPr lang="en-US" dirty="0"/>
              <a:t/>
            </a:r>
            <a:br>
              <a:rPr lang="en-US" dirty="0"/>
            </a:br>
            <a:endParaRPr lang="en-US" dirty="0">
              <a:solidFill>
                <a:schemeClr val="bg2"/>
              </a:solidFill>
            </a:endParaRPr>
          </a:p>
        </p:txBody>
      </p:sp>
      <p:sp>
        <p:nvSpPr>
          <p:cNvPr id="5" name="CustomShape 4">
            <a:extLst>
              <a:ext uri="{FF2B5EF4-FFF2-40B4-BE49-F238E27FC236}">
                <a16:creationId xmlns="" xmlns:a16="http://schemas.microsoft.com/office/drawing/2014/main" id="{A6B10432-1F37-48D1-B8A4-6483ADB78937}"/>
              </a:ext>
            </a:extLst>
          </p:cNvPr>
          <p:cNvSpPr/>
          <p:nvPr/>
        </p:nvSpPr>
        <p:spPr>
          <a:xfrm>
            <a:off x="247291" y="867243"/>
            <a:ext cx="7984440" cy="1200096"/>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defPPr>
              <a:defRPr lang="en-US"/>
            </a:defPPr>
            <a:lvl1pPr algn="l" rtl="0" fontAlgn="base">
              <a:spcBef>
                <a:spcPct val="0"/>
              </a:spcBef>
              <a:spcAft>
                <a:spcPct val="0"/>
              </a:spcAft>
              <a:defRPr sz="24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mn-lt"/>
                <a:ea typeface="+mn-ea"/>
                <a:cs typeface="+mn-cs"/>
              </a:defRPr>
            </a:lvl2pPr>
            <a:lvl3pPr marL="914400" algn="l" rtl="0" fontAlgn="base">
              <a:spcBef>
                <a:spcPct val="0"/>
              </a:spcBef>
              <a:spcAft>
                <a:spcPct val="0"/>
              </a:spcAft>
              <a:defRPr sz="2400" kern="1200">
                <a:solidFill>
                  <a:schemeClr val="tx1"/>
                </a:solidFill>
                <a:latin typeface="+mn-lt"/>
                <a:ea typeface="+mn-ea"/>
                <a:cs typeface="+mn-cs"/>
              </a:defRPr>
            </a:lvl3pPr>
            <a:lvl4pPr marL="1371600" algn="l" rtl="0" fontAlgn="base">
              <a:spcBef>
                <a:spcPct val="0"/>
              </a:spcBef>
              <a:spcAft>
                <a:spcPct val="0"/>
              </a:spcAft>
              <a:defRPr sz="2400" kern="1200">
                <a:solidFill>
                  <a:schemeClr val="tx1"/>
                </a:solidFill>
                <a:latin typeface="+mn-lt"/>
                <a:ea typeface="+mn-ea"/>
                <a:cs typeface="+mn-cs"/>
              </a:defRPr>
            </a:lvl4pPr>
            <a:lvl5pPr marL="1828800" algn="l" rtl="0" fontAlgn="base">
              <a:spcBef>
                <a:spcPct val="0"/>
              </a:spcBef>
              <a:spcAft>
                <a:spcPct val="0"/>
              </a:spcAft>
              <a:defRPr sz="2400" kern="1200">
                <a:solidFill>
                  <a:schemeClr val="tx1"/>
                </a:solidFill>
                <a:latin typeface="+mn-lt"/>
                <a:ea typeface="+mn-ea"/>
                <a:cs typeface="+mn-cs"/>
              </a:defRPr>
            </a:lvl5pPr>
            <a:lvl6pPr marL="2286000" algn="l" defTabSz="457200" rtl="0" eaLnBrk="1" latinLnBrk="0" hangingPunct="1">
              <a:defRPr sz="2400" kern="1200">
                <a:solidFill>
                  <a:schemeClr val="tx1"/>
                </a:solidFill>
                <a:latin typeface="+mn-lt"/>
                <a:ea typeface="+mn-ea"/>
                <a:cs typeface="+mn-cs"/>
              </a:defRPr>
            </a:lvl6pPr>
            <a:lvl7pPr marL="2743200" algn="l" defTabSz="457200" rtl="0" eaLnBrk="1" latinLnBrk="0" hangingPunct="1">
              <a:defRPr sz="2400" kern="1200">
                <a:solidFill>
                  <a:schemeClr val="tx1"/>
                </a:solidFill>
                <a:latin typeface="+mn-lt"/>
                <a:ea typeface="+mn-ea"/>
                <a:cs typeface="+mn-cs"/>
              </a:defRPr>
            </a:lvl7pPr>
            <a:lvl8pPr marL="3200400" algn="l" defTabSz="457200" rtl="0" eaLnBrk="1" latinLnBrk="0" hangingPunct="1">
              <a:defRPr sz="2400" kern="1200">
                <a:solidFill>
                  <a:schemeClr val="tx1"/>
                </a:solidFill>
                <a:latin typeface="+mn-lt"/>
                <a:ea typeface="+mn-ea"/>
                <a:cs typeface="+mn-cs"/>
              </a:defRPr>
            </a:lvl8pPr>
            <a:lvl9pPr marL="3657600" algn="l" defTabSz="457200" rtl="0" eaLnBrk="1" latinLnBrk="0" hangingPunct="1">
              <a:defRPr sz="2400" kern="1200">
                <a:solidFill>
                  <a:schemeClr val="tx1"/>
                </a:solidFill>
                <a:latin typeface="+mn-lt"/>
                <a:ea typeface="+mn-ea"/>
                <a:cs typeface="+mn-cs"/>
              </a:defRPr>
            </a:lvl9pPr>
          </a:lstStyle>
          <a:p>
            <a:endParaRPr lang="en-US" sz="1400" b="1" dirty="0"/>
          </a:p>
          <a:p>
            <a:r>
              <a:rPr lang="en-US" sz="1600" b="1" dirty="0"/>
              <a:t>$ source </a:t>
            </a:r>
            <a:r>
              <a:rPr lang="en-US" sz="1600" b="1" dirty="0" err="1"/>
              <a:t>oe</a:t>
            </a:r>
            <a:r>
              <a:rPr lang="en-US" sz="1600" b="1" dirty="0"/>
              <a:t>-</a:t>
            </a:r>
            <a:r>
              <a:rPr lang="en-US" sz="1600" b="1" dirty="0" err="1"/>
              <a:t>init</a:t>
            </a:r>
            <a:r>
              <a:rPr lang="en-US" sz="1600" b="1" dirty="0"/>
              <a:t>-build-env</a:t>
            </a:r>
          </a:p>
          <a:p>
            <a:r>
              <a:rPr lang="en-US" sz="1600" b="1" dirty="0"/>
              <a:t>$ </a:t>
            </a:r>
            <a:r>
              <a:rPr lang="en-US" sz="1600" b="1" dirty="0" err="1"/>
              <a:t>devtool</a:t>
            </a:r>
            <a:r>
              <a:rPr lang="en-US" sz="1600" b="1" dirty="0"/>
              <a:t> modify </a:t>
            </a:r>
            <a:r>
              <a:rPr lang="en-US" sz="1600" b="1" dirty="0" err="1"/>
              <a:t>linux</a:t>
            </a:r>
            <a:r>
              <a:rPr lang="en-US" sz="1600" b="1" dirty="0"/>
              <a:t>-yocto</a:t>
            </a:r>
          </a:p>
          <a:p>
            <a:r>
              <a:rPr lang="en-US" sz="1600" b="1" dirty="0"/>
              <a:t>$ </a:t>
            </a:r>
            <a:r>
              <a:rPr lang="en-US" sz="1600" b="1" dirty="0" err="1"/>
              <a:t>devtool</a:t>
            </a:r>
            <a:r>
              <a:rPr lang="en-US" sz="1600" b="1" dirty="0"/>
              <a:t> menuconfig </a:t>
            </a:r>
            <a:r>
              <a:rPr lang="en-US" sz="1600" b="1" dirty="0" err="1"/>
              <a:t>linux</a:t>
            </a:r>
            <a:r>
              <a:rPr lang="en-US" sz="1600" b="1" dirty="0"/>
              <a:t>-yocto</a:t>
            </a:r>
          </a:p>
          <a:p>
            <a:endParaRPr lang="en-US" sz="1600" b="1" i="1" dirty="0">
              <a:solidFill>
                <a:schemeClr val="accent1"/>
              </a:solidFill>
            </a:endParaRPr>
          </a:p>
          <a:p>
            <a:endParaRPr lang="en-US" sz="1600" b="1" dirty="0"/>
          </a:p>
          <a:p>
            <a:endParaRPr lang="en-US" sz="1600" b="1" dirty="0"/>
          </a:p>
          <a:p>
            <a:endParaRPr lang="en-US" sz="1400" b="1" dirty="0"/>
          </a:p>
        </p:txBody>
      </p:sp>
      <p:pic>
        <p:nvPicPr>
          <p:cNvPr id="3" name="Picture 2">
            <a:extLst>
              <a:ext uri="{FF2B5EF4-FFF2-40B4-BE49-F238E27FC236}">
                <a16:creationId xmlns="" xmlns:a16="http://schemas.microsoft.com/office/drawing/2014/main" id="{928BCC35-C2AA-4255-91BB-753CCC8C50B0}"/>
              </a:ext>
            </a:extLst>
          </p:cNvPr>
          <p:cNvPicPr>
            <a:picLocks noChangeAspect="1"/>
          </p:cNvPicPr>
          <p:nvPr/>
        </p:nvPicPr>
        <p:blipFill>
          <a:blip r:embed="rId2"/>
          <a:stretch>
            <a:fillRect/>
          </a:stretch>
        </p:blipFill>
        <p:spPr>
          <a:xfrm>
            <a:off x="247291" y="2375530"/>
            <a:ext cx="8045919" cy="2106940"/>
          </a:xfrm>
          <a:prstGeom prst="rect">
            <a:avLst/>
          </a:prstGeom>
        </p:spPr>
      </p:pic>
      <p:pic>
        <p:nvPicPr>
          <p:cNvPr id="8" name="Picture 7">
            <a:extLst>
              <a:ext uri="{FF2B5EF4-FFF2-40B4-BE49-F238E27FC236}">
                <a16:creationId xmlns="" xmlns:a16="http://schemas.microsoft.com/office/drawing/2014/main" id="{33019078-0D26-40E3-B4E1-47FF3D6B78D0}"/>
              </a:ext>
            </a:extLst>
          </p:cNvPr>
          <p:cNvPicPr>
            <a:picLocks noChangeAspect="1"/>
          </p:cNvPicPr>
          <p:nvPr/>
        </p:nvPicPr>
        <p:blipFill>
          <a:blip r:embed="rId3"/>
          <a:stretch>
            <a:fillRect/>
          </a:stretch>
        </p:blipFill>
        <p:spPr>
          <a:xfrm>
            <a:off x="2819710" y="4797449"/>
            <a:ext cx="5581284" cy="1734515"/>
          </a:xfrm>
          <a:prstGeom prst="rect">
            <a:avLst/>
          </a:prstGeom>
        </p:spPr>
      </p:pic>
      <p:sp>
        <p:nvSpPr>
          <p:cNvPr id="2" name="Line Callout 1 1"/>
          <p:cNvSpPr/>
          <p:nvPr/>
        </p:nvSpPr>
        <p:spPr>
          <a:xfrm flipH="1">
            <a:off x="409963" y="4616605"/>
            <a:ext cx="2038709" cy="814039"/>
          </a:xfrm>
          <a:prstGeom prst="borderCallout1">
            <a:avLst>
              <a:gd name="adj1" fmla="val -4327"/>
              <a:gd name="adj2" fmla="val 76423"/>
              <a:gd name="adj3" fmla="val -115384"/>
              <a:gd name="adj4" fmla="val 38219"/>
            </a:avLst>
          </a:prstGeom>
          <a:solidFill>
            <a:schemeClr val="accent2">
              <a:lumMod val="20000"/>
              <a:lumOff val="80000"/>
            </a:schemeClr>
          </a:solidFill>
          <a:ln>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1. Enable this kernel option </a:t>
            </a:r>
            <a:endParaRPr lang="en-US" sz="1800" b="1" dirty="0">
              <a:solidFill>
                <a:schemeClr val="tx1"/>
              </a:solidFill>
            </a:endParaRPr>
          </a:p>
        </p:txBody>
      </p:sp>
      <p:sp>
        <p:nvSpPr>
          <p:cNvPr id="9" name="Line Callout 1 8"/>
          <p:cNvSpPr/>
          <p:nvPr/>
        </p:nvSpPr>
        <p:spPr>
          <a:xfrm flipH="1">
            <a:off x="562362" y="5720350"/>
            <a:ext cx="2038709" cy="814039"/>
          </a:xfrm>
          <a:prstGeom prst="borderCallout1">
            <a:avLst>
              <a:gd name="adj1" fmla="val 53207"/>
              <a:gd name="adj2" fmla="val 1488"/>
              <a:gd name="adj3" fmla="val 14753"/>
              <a:gd name="adj4" fmla="val -86491"/>
            </a:avLst>
          </a:prstGeom>
          <a:solidFill>
            <a:schemeClr val="accent2">
              <a:lumMod val="20000"/>
              <a:lumOff val="80000"/>
            </a:schemeClr>
          </a:solidFill>
          <a:ln>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2. Save this change</a:t>
            </a:r>
            <a:endParaRPr lang="en-US" sz="1800" b="1" dirty="0">
              <a:solidFill>
                <a:schemeClr val="tx1"/>
              </a:solidFill>
            </a:endParaRPr>
          </a:p>
        </p:txBody>
      </p:sp>
    </p:spTree>
    <p:extLst>
      <p:ext uri="{BB962C8B-B14F-4D97-AF65-F5344CB8AC3E}">
        <p14:creationId xmlns:p14="http://schemas.microsoft.com/office/powerpoint/2010/main" val="1551151021"/>
      </p:ext>
    </p:extLst>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8AF40AB-D90F-4634-A4BE-E1A952E370DD}"/>
              </a:ext>
            </a:extLst>
          </p:cNvPr>
          <p:cNvSpPr>
            <a:spLocks noGrp="1"/>
          </p:cNvSpPr>
          <p:nvPr>
            <p:ph type="title"/>
          </p:nvPr>
        </p:nvSpPr>
        <p:spPr>
          <a:xfrm>
            <a:off x="191232" y="440323"/>
            <a:ext cx="8227438" cy="513834"/>
          </a:xfrm>
        </p:spPr>
        <p:txBody>
          <a:bodyPr/>
          <a:lstStyle/>
          <a:p>
            <a:r>
              <a:rPr lang="en-US" dirty="0" err="1"/>
              <a:t>Devtool</a:t>
            </a:r>
            <a:r>
              <a:rPr lang="en-US" dirty="0"/>
              <a:t> menuconfig summary:</a:t>
            </a:r>
          </a:p>
        </p:txBody>
      </p:sp>
      <p:sp>
        <p:nvSpPr>
          <p:cNvPr id="9" name="CustomShape 4">
            <a:extLst>
              <a:ext uri="{FF2B5EF4-FFF2-40B4-BE49-F238E27FC236}">
                <a16:creationId xmlns="" xmlns:a16="http://schemas.microsoft.com/office/drawing/2014/main" id="{B0064080-3D77-420C-BE53-11B5FC0EC713}"/>
              </a:ext>
            </a:extLst>
          </p:cNvPr>
          <p:cNvSpPr/>
          <p:nvPr/>
        </p:nvSpPr>
        <p:spPr>
          <a:xfrm>
            <a:off x="191232" y="1439188"/>
            <a:ext cx="8761536" cy="2625918"/>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defPPr>
              <a:defRPr lang="en-US"/>
            </a:defPPr>
            <a:lvl1pPr algn="l" rtl="0" fontAlgn="base">
              <a:spcBef>
                <a:spcPct val="0"/>
              </a:spcBef>
              <a:spcAft>
                <a:spcPct val="0"/>
              </a:spcAft>
              <a:defRPr sz="24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mn-lt"/>
                <a:ea typeface="+mn-ea"/>
                <a:cs typeface="+mn-cs"/>
              </a:defRPr>
            </a:lvl2pPr>
            <a:lvl3pPr marL="914400" algn="l" rtl="0" fontAlgn="base">
              <a:spcBef>
                <a:spcPct val="0"/>
              </a:spcBef>
              <a:spcAft>
                <a:spcPct val="0"/>
              </a:spcAft>
              <a:defRPr sz="2400" kern="1200">
                <a:solidFill>
                  <a:schemeClr val="tx1"/>
                </a:solidFill>
                <a:latin typeface="+mn-lt"/>
                <a:ea typeface="+mn-ea"/>
                <a:cs typeface="+mn-cs"/>
              </a:defRPr>
            </a:lvl3pPr>
            <a:lvl4pPr marL="1371600" algn="l" rtl="0" fontAlgn="base">
              <a:spcBef>
                <a:spcPct val="0"/>
              </a:spcBef>
              <a:spcAft>
                <a:spcPct val="0"/>
              </a:spcAft>
              <a:defRPr sz="2400" kern="1200">
                <a:solidFill>
                  <a:schemeClr val="tx1"/>
                </a:solidFill>
                <a:latin typeface="+mn-lt"/>
                <a:ea typeface="+mn-ea"/>
                <a:cs typeface="+mn-cs"/>
              </a:defRPr>
            </a:lvl4pPr>
            <a:lvl5pPr marL="1828800" algn="l" rtl="0" fontAlgn="base">
              <a:spcBef>
                <a:spcPct val="0"/>
              </a:spcBef>
              <a:spcAft>
                <a:spcPct val="0"/>
              </a:spcAft>
              <a:defRPr sz="2400" kern="1200">
                <a:solidFill>
                  <a:schemeClr val="tx1"/>
                </a:solidFill>
                <a:latin typeface="+mn-lt"/>
                <a:ea typeface="+mn-ea"/>
                <a:cs typeface="+mn-cs"/>
              </a:defRPr>
            </a:lvl5pPr>
            <a:lvl6pPr marL="2286000" algn="l" defTabSz="457200" rtl="0" eaLnBrk="1" latinLnBrk="0" hangingPunct="1">
              <a:defRPr sz="2400" kern="1200">
                <a:solidFill>
                  <a:schemeClr val="tx1"/>
                </a:solidFill>
                <a:latin typeface="+mn-lt"/>
                <a:ea typeface="+mn-ea"/>
                <a:cs typeface="+mn-cs"/>
              </a:defRPr>
            </a:lvl6pPr>
            <a:lvl7pPr marL="2743200" algn="l" defTabSz="457200" rtl="0" eaLnBrk="1" latinLnBrk="0" hangingPunct="1">
              <a:defRPr sz="2400" kern="1200">
                <a:solidFill>
                  <a:schemeClr val="tx1"/>
                </a:solidFill>
                <a:latin typeface="+mn-lt"/>
                <a:ea typeface="+mn-ea"/>
                <a:cs typeface="+mn-cs"/>
              </a:defRPr>
            </a:lvl7pPr>
            <a:lvl8pPr marL="3200400" algn="l" defTabSz="457200" rtl="0" eaLnBrk="1" latinLnBrk="0" hangingPunct="1">
              <a:defRPr sz="2400" kern="1200">
                <a:solidFill>
                  <a:schemeClr val="tx1"/>
                </a:solidFill>
                <a:latin typeface="+mn-lt"/>
                <a:ea typeface="+mn-ea"/>
                <a:cs typeface="+mn-cs"/>
              </a:defRPr>
            </a:lvl8pPr>
            <a:lvl9pPr marL="3657600" algn="l" defTabSz="457200" rtl="0" eaLnBrk="1" latinLnBrk="0" hangingPunct="1">
              <a:defRPr sz="2400" kern="1200">
                <a:solidFill>
                  <a:schemeClr val="tx1"/>
                </a:solidFill>
                <a:latin typeface="+mn-lt"/>
                <a:ea typeface="+mn-ea"/>
                <a:cs typeface="+mn-cs"/>
              </a:defRPr>
            </a:lvl9pPr>
          </a:lstStyle>
          <a:p>
            <a:endParaRPr lang="en-US" sz="1400" b="1" dirty="0"/>
          </a:p>
          <a:p>
            <a:r>
              <a:rPr lang="en-US" sz="1600" b="1" dirty="0"/>
              <a:t>$ </a:t>
            </a:r>
            <a:r>
              <a:rPr lang="en-US" sz="1600" b="1" dirty="0" err="1"/>
              <a:t>devtool</a:t>
            </a:r>
            <a:r>
              <a:rPr lang="en-US" sz="1600" b="1" dirty="0"/>
              <a:t> menuconfig </a:t>
            </a:r>
            <a:r>
              <a:rPr lang="en-US" sz="1600" b="1" dirty="0" err="1"/>
              <a:t>linux</a:t>
            </a:r>
            <a:r>
              <a:rPr lang="en-US" sz="1600" b="1" dirty="0"/>
              <a:t>-yocto</a:t>
            </a:r>
          </a:p>
          <a:p>
            <a:r>
              <a:rPr lang="en-US" sz="1600" b="1" dirty="0" smtClean="0"/>
              <a:t>…</a:t>
            </a:r>
            <a:endParaRPr lang="en-US" sz="1600" b="1" dirty="0"/>
          </a:p>
          <a:p>
            <a:pPr algn="just"/>
            <a:r>
              <a:rPr lang="en-US" sz="1600" b="1" dirty="0" err="1"/>
              <a:t>Sstate</a:t>
            </a:r>
            <a:r>
              <a:rPr lang="en-US" sz="1600" b="1" dirty="0"/>
              <a:t> summary: Wanted 0 Found 0 Missed 0 Current 48 (0% match, 100% complete)</a:t>
            </a:r>
          </a:p>
          <a:p>
            <a:pPr algn="just"/>
            <a:r>
              <a:rPr lang="en-US" sz="1600" b="1" dirty="0"/>
              <a:t>NOTE: Executing Tasks</a:t>
            </a:r>
          </a:p>
          <a:p>
            <a:pPr algn="just"/>
            <a:r>
              <a:rPr lang="en-US" sz="1600" b="1" dirty="0"/>
              <a:t>NOTE: </a:t>
            </a:r>
            <a:r>
              <a:rPr lang="en-US" sz="1600" b="1" dirty="0" err="1"/>
              <a:t>Setscene</a:t>
            </a:r>
            <a:r>
              <a:rPr lang="en-US" sz="1600" b="1" dirty="0"/>
              <a:t> tasks completed</a:t>
            </a:r>
          </a:p>
          <a:p>
            <a:pPr algn="just"/>
            <a:r>
              <a:rPr lang="en-US" sz="1600" b="1" dirty="0"/>
              <a:t>NOTE: Tasks Summary: Attempted 380 tasks of which 372 didn't need to be rerun and all</a:t>
            </a:r>
          </a:p>
          <a:p>
            <a:pPr algn="just"/>
            <a:r>
              <a:rPr lang="en-US" sz="1600" b="1" dirty="0"/>
              <a:t>succeeded.</a:t>
            </a:r>
          </a:p>
          <a:p>
            <a:pPr algn="just"/>
            <a:r>
              <a:rPr lang="en-US" sz="1600" b="1" dirty="0"/>
              <a:t>INFO: Updating config fragment /workspaces/</a:t>
            </a:r>
            <a:r>
              <a:rPr lang="en-US" sz="1600" b="1" dirty="0" err="1"/>
              <a:t>ckalluri</a:t>
            </a:r>
            <a:r>
              <a:rPr lang="en-US" sz="1600" b="1" dirty="0"/>
              <a:t>/poky/builds/menuconfig/</a:t>
            </a:r>
          </a:p>
          <a:p>
            <a:pPr algn="just"/>
            <a:r>
              <a:rPr lang="en-US" sz="1600" b="1" dirty="0"/>
              <a:t>workspace/sources/</a:t>
            </a:r>
            <a:r>
              <a:rPr lang="en-US" sz="1600" b="1" dirty="0" err="1"/>
              <a:t>linux</a:t>
            </a:r>
            <a:r>
              <a:rPr lang="en-US" sz="1600" b="1" dirty="0"/>
              <a:t>-yocto/</a:t>
            </a:r>
            <a:r>
              <a:rPr lang="en-US" sz="1600" b="1" dirty="0" err="1"/>
              <a:t>oe</a:t>
            </a:r>
            <a:r>
              <a:rPr lang="en-US" sz="1600" b="1" dirty="0"/>
              <a:t>-local-files/</a:t>
            </a:r>
            <a:r>
              <a:rPr lang="en-US" sz="1600" b="1" dirty="0" err="1"/>
              <a:t>devtool-fragment.cfg</a:t>
            </a:r>
            <a:endParaRPr lang="en-US" sz="1600" b="1" dirty="0"/>
          </a:p>
          <a:p>
            <a:endParaRPr lang="en-US" sz="1600" b="1" dirty="0"/>
          </a:p>
          <a:p>
            <a:endParaRPr lang="en-US" sz="1600" b="1" i="1" dirty="0">
              <a:solidFill>
                <a:schemeClr val="accent1"/>
              </a:solidFill>
            </a:endParaRPr>
          </a:p>
          <a:p>
            <a:endParaRPr lang="en-US" sz="1600" b="1" dirty="0"/>
          </a:p>
          <a:p>
            <a:endParaRPr lang="en-US" sz="1600" b="1" dirty="0"/>
          </a:p>
          <a:p>
            <a:endParaRPr lang="en-US" sz="1400" b="1" dirty="0"/>
          </a:p>
        </p:txBody>
      </p:sp>
    </p:spTree>
    <p:extLst>
      <p:ext uri="{BB962C8B-B14F-4D97-AF65-F5344CB8AC3E}">
        <p14:creationId xmlns:p14="http://schemas.microsoft.com/office/powerpoint/2010/main" val="1028264747"/>
      </p:ext>
    </p:extLst>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A62FC01-E34E-4581-B12D-7C94C6A85A09}"/>
              </a:ext>
            </a:extLst>
          </p:cNvPr>
          <p:cNvSpPr>
            <a:spLocks noGrp="1"/>
          </p:cNvSpPr>
          <p:nvPr>
            <p:ph type="title"/>
          </p:nvPr>
        </p:nvSpPr>
        <p:spPr>
          <a:xfrm>
            <a:off x="207535" y="575495"/>
            <a:ext cx="8227438" cy="521786"/>
          </a:xfrm>
        </p:spPr>
        <p:txBody>
          <a:bodyPr/>
          <a:lstStyle/>
          <a:p>
            <a:r>
              <a:rPr lang="en-US" dirty="0" err="1"/>
              <a:t>Devtool</a:t>
            </a:r>
            <a:r>
              <a:rPr lang="en-US" dirty="0"/>
              <a:t> finish</a:t>
            </a:r>
          </a:p>
        </p:txBody>
      </p:sp>
      <p:sp>
        <p:nvSpPr>
          <p:cNvPr id="7" name="CustomShape 4">
            <a:extLst>
              <a:ext uri="{FF2B5EF4-FFF2-40B4-BE49-F238E27FC236}">
                <a16:creationId xmlns="" xmlns:a16="http://schemas.microsoft.com/office/drawing/2014/main" id="{7A0F461C-AD91-4EF9-8FC3-D6B395304726}"/>
              </a:ext>
            </a:extLst>
          </p:cNvPr>
          <p:cNvSpPr/>
          <p:nvPr/>
        </p:nvSpPr>
        <p:spPr>
          <a:xfrm>
            <a:off x="207535" y="1789044"/>
            <a:ext cx="8761536" cy="3140764"/>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defPPr>
              <a:defRPr lang="en-US"/>
            </a:defPPr>
            <a:lvl1pPr algn="l" rtl="0" fontAlgn="base">
              <a:spcBef>
                <a:spcPct val="0"/>
              </a:spcBef>
              <a:spcAft>
                <a:spcPct val="0"/>
              </a:spcAft>
              <a:defRPr sz="24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mn-lt"/>
                <a:ea typeface="+mn-ea"/>
                <a:cs typeface="+mn-cs"/>
              </a:defRPr>
            </a:lvl2pPr>
            <a:lvl3pPr marL="914400" algn="l" rtl="0" fontAlgn="base">
              <a:spcBef>
                <a:spcPct val="0"/>
              </a:spcBef>
              <a:spcAft>
                <a:spcPct val="0"/>
              </a:spcAft>
              <a:defRPr sz="2400" kern="1200">
                <a:solidFill>
                  <a:schemeClr val="tx1"/>
                </a:solidFill>
                <a:latin typeface="+mn-lt"/>
                <a:ea typeface="+mn-ea"/>
                <a:cs typeface="+mn-cs"/>
              </a:defRPr>
            </a:lvl3pPr>
            <a:lvl4pPr marL="1371600" algn="l" rtl="0" fontAlgn="base">
              <a:spcBef>
                <a:spcPct val="0"/>
              </a:spcBef>
              <a:spcAft>
                <a:spcPct val="0"/>
              </a:spcAft>
              <a:defRPr sz="2400" kern="1200">
                <a:solidFill>
                  <a:schemeClr val="tx1"/>
                </a:solidFill>
                <a:latin typeface="+mn-lt"/>
                <a:ea typeface="+mn-ea"/>
                <a:cs typeface="+mn-cs"/>
              </a:defRPr>
            </a:lvl4pPr>
            <a:lvl5pPr marL="1828800" algn="l" rtl="0" fontAlgn="base">
              <a:spcBef>
                <a:spcPct val="0"/>
              </a:spcBef>
              <a:spcAft>
                <a:spcPct val="0"/>
              </a:spcAft>
              <a:defRPr sz="2400" kern="1200">
                <a:solidFill>
                  <a:schemeClr val="tx1"/>
                </a:solidFill>
                <a:latin typeface="+mn-lt"/>
                <a:ea typeface="+mn-ea"/>
                <a:cs typeface="+mn-cs"/>
              </a:defRPr>
            </a:lvl5pPr>
            <a:lvl6pPr marL="2286000" algn="l" defTabSz="457200" rtl="0" eaLnBrk="1" latinLnBrk="0" hangingPunct="1">
              <a:defRPr sz="2400" kern="1200">
                <a:solidFill>
                  <a:schemeClr val="tx1"/>
                </a:solidFill>
                <a:latin typeface="+mn-lt"/>
                <a:ea typeface="+mn-ea"/>
                <a:cs typeface="+mn-cs"/>
              </a:defRPr>
            </a:lvl6pPr>
            <a:lvl7pPr marL="2743200" algn="l" defTabSz="457200" rtl="0" eaLnBrk="1" latinLnBrk="0" hangingPunct="1">
              <a:defRPr sz="2400" kern="1200">
                <a:solidFill>
                  <a:schemeClr val="tx1"/>
                </a:solidFill>
                <a:latin typeface="+mn-lt"/>
                <a:ea typeface="+mn-ea"/>
                <a:cs typeface="+mn-cs"/>
              </a:defRPr>
            </a:lvl7pPr>
            <a:lvl8pPr marL="3200400" algn="l" defTabSz="457200" rtl="0" eaLnBrk="1" latinLnBrk="0" hangingPunct="1">
              <a:defRPr sz="2400" kern="1200">
                <a:solidFill>
                  <a:schemeClr val="tx1"/>
                </a:solidFill>
                <a:latin typeface="+mn-lt"/>
                <a:ea typeface="+mn-ea"/>
                <a:cs typeface="+mn-cs"/>
              </a:defRPr>
            </a:lvl8pPr>
            <a:lvl9pPr marL="3657600" algn="l" defTabSz="457200" rtl="0" eaLnBrk="1" latinLnBrk="0" hangingPunct="1">
              <a:defRPr sz="2400" kern="1200">
                <a:solidFill>
                  <a:schemeClr val="tx1"/>
                </a:solidFill>
                <a:latin typeface="+mn-lt"/>
                <a:ea typeface="+mn-ea"/>
                <a:cs typeface="+mn-cs"/>
              </a:defRPr>
            </a:lvl9pPr>
          </a:lstStyle>
          <a:p>
            <a:endParaRPr lang="en-US" sz="1400" b="1" dirty="0"/>
          </a:p>
          <a:p>
            <a:r>
              <a:rPr lang="en-US" sz="1600" b="1" dirty="0"/>
              <a:t>$ </a:t>
            </a:r>
            <a:r>
              <a:rPr lang="en-US" sz="1600" b="1" dirty="0" err="1"/>
              <a:t>devtool</a:t>
            </a:r>
            <a:r>
              <a:rPr lang="en-US" sz="1600" b="1" dirty="0"/>
              <a:t> finish </a:t>
            </a:r>
            <a:r>
              <a:rPr lang="en-US" sz="1600" b="1" dirty="0" err="1"/>
              <a:t>linux</a:t>
            </a:r>
            <a:r>
              <a:rPr lang="en-US" sz="1600" b="1" dirty="0"/>
              <a:t>-yocto meta-yocto-</a:t>
            </a:r>
            <a:r>
              <a:rPr lang="en-US" sz="1600" b="1" dirty="0" err="1"/>
              <a:t>bsp</a:t>
            </a:r>
            <a:endParaRPr lang="en-US" sz="1600" b="1" dirty="0"/>
          </a:p>
          <a:p>
            <a:endParaRPr lang="en-US" sz="1600" b="1" dirty="0"/>
          </a:p>
          <a:p>
            <a:r>
              <a:rPr lang="en-US" sz="1600" b="1" dirty="0"/>
              <a:t>$cat ../../meta-yocto-</a:t>
            </a:r>
            <a:r>
              <a:rPr lang="en-US" sz="1600" b="1" dirty="0" err="1"/>
              <a:t>bsp</a:t>
            </a:r>
            <a:r>
              <a:rPr lang="en-US" sz="1600" b="1" dirty="0"/>
              <a:t>/recipes-kernel/</a:t>
            </a:r>
            <a:r>
              <a:rPr lang="en-US" sz="1600" b="1" dirty="0" err="1"/>
              <a:t>linux</a:t>
            </a:r>
            <a:r>
              <a:rPr lang="en-US" sz="1600" b="1" dirty="0"/>
              <a:t>/</a:t>
            </a:r>
            <a:r>
              <a:rPr lang="en-US" sz="1600" b="1" dirty="0" err="1"/>
              <a:t>linux</a:t>
            </a:r>
            <a:r>
              <a:rPr lang="en-US" sz="1600" b="1" dirty="0"/>
              <a:t>-yocto_%.</a:t>
            </a:r>
            <a:r>
              <a:rPr lang="en-US" sz="1600" b="1" dirty="0" err="1"/>
              <a:t>bbappend</a:t>
            </a:r>
            <a:endParaRPr lang="en-US" sz="1600" b="1" dirty="0"/>
          </a:p>
          <a:p>
            <a:r>
              <a:rPr lang="en-US" sz="1600" b="1" dirty="0" err="1"/>
              <a:t>FILESEXTRAPATHS_prepend</a:t>
            </a:r>
            <a:r>
              <a:rPr lang="en-US" sz="1600" b="1" dirty="0"/>
              <a:t> := "${THISDIR}/${PN}:"</a:t>
            </a:r>
          </a:p>
          <a:p>
            <a:endParaRPr lang="en-US" sz="1600" b="1" dirty="0"/>
          </a:p>
          <a:p>
            <a:r>
              <a:rPr lang="en-US" sz="1600" b="1" dirty="0"/>
              <a:t>SRC_URI += "file://devtool-fragment.cfg"</a:t>
            </a:r>
          </a:p>
          <a:p>
            <a:endParaRPr lang="en-US" sz="1600" b="1" dirty="0"/>
          </a:p>
          <a:p>
            <a:r>
              <a:rPr lang="en-US" sz="1600" b="1" dirty="0"/>
              <a:t>$cat ../../meta-yocto-</a:t>
            </a:r>
            <a:r>
              <a:rPr lang="en-US" sz="1600" b="1" dirty="0" err="1"/>
              <a:t>bsp</a:t>
            </a:r>
            <a:r>
              <a:rPr lang="en-US" sz="1600" b="1" dirty="0"/>
              <a:t>/recipes-kernel/</a:t>
            </a:r>
            <a:r>
              <a:rPr lang="en-US" sz="1600" b="1" dirty="0" err="1"/>
              <a:t>linux</a:t>
            </a:r>
            <a:r>
              <a:rPr lang="en-US" sz="1600" b="1" dirty="0"/>
              <a:t>/</a:t>
            </a:r>
            <a:r>
              <a:rPr lang="en-US" sz="1600" b="1" dirty="0" err="1"/>
              <a:t>linux</a:t>
            </a:r>
            <a:r>
              <a:rPr lang="en-US" sz="1600" b="1" dirty="0"/>
              <a:t>-yocto/</a:t>
            </a:r>
            <a:r>
              <a:rPr lang="en-US" sz="1600" b="1" dirty="0" err="1"/>
              <a:t>devtool-fragment.cfg</a:t>
            </a:r>
            <a:endParaRPr lang="en-US" sz="1600" b="1" dirty="0"/>
          </a:p>
          <a:p>
            <a:r>
              <a:rPr lang="en-US" sz="1600" b="1" dirty="0"/>
              <a:t># CONFIG_INITRAMFS_FORCE is not set</a:t>
            </a:r>
          </a:p>
          <a:p>
            <a:r>
              <a:rPr lang="en-US" sz="1600" b="1" dirty="0"/>
              <a:t>CONFIG_CMDLINE_FORCE=y</a:t>
            </a:r>
          </a:p>
          <a:p>
            <a:endParaRPr lang="en-US" sz="1600" b="1" dirty="0"/>
          </a:p>
          <a:p>
            <a:endParaRPr lang="en-US" sz="1600" b="1" i="1" dirty="0">
              <a:solidFill>
                <a:schemeClr val="accent1"/>
              </a:solidFill>
            </a:endParaRPr>
          </a:p>
          <a:p>
            <a:endParaRPr lang="en-US" sz="1600" b="1" dirty="0"/>
          </a:p>
          <a:p>
            <a:endParaRPr lang="en-US" sz="1600" b="1" dirty="0"/>
          </a:p>
          <a:p>
            <a:endParaRPr lang="en-US" sz="1400" b="1" dirty="0"/>
          </a:p>
        </p:txBody>
      </p:sp>
    </p:spTree>
    <p:extLst>
      <p:ext uri="{BB962C8B-B14F-4D97-AF65-F5344CB8AC3E}">
        <p14:creationId xmlns:p14="http://schemas.microsoft.com/office/powerpoint/2010/main" val="741367976"/>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err="1">
                <a:cs typeface="Arial" charset="0"/>
              </a:rPr>
              <a:t>Devtool</a:t>
            </a:r>
            <a:r>
              <a:rPr lang="en-US" dirty="0">
                <a:cs typeface="Arial" charset="0"/>
              </a:rPr>
              <a:t>: Part </a:t>
            </a:r>
            <a:r>
              <a:rPr lang="en-US" dirty="0" smtClean="0">
                <a:cs typeface="Arial" charset="0"/>
              </a:rPr>
              <a:t>2</a:t>
            </a:r>
            <a:br>
              <a:rPr lang="en-US" dirty="0" smtClean="0">
                <a:cs typeface="Arial" charset="0"/>
              </a:rPr>
            </a:br>
            <a:r>
              <a:rPr lang="en-US" dirty="0" smtClean="0">
                <a:cs typeface="Arial" charset="0"/>
              </a:rPr>
              <a:t>Kernel </a:t>
            </a:r>
            <a:r>
              <a:rPr lang="en-US" dirty="0">
                <a:cs typeface="Arial" charset="0"/>
              </a:rPr>
              <a:t>Modules with </a:t>
            </a:r>
            <a:r>
              <a:rPr lang="en-US" dirty="0" err="1" smtClean="0">
                <a:cs typeface="Arial" charset="0"/>
              </a:rPr>
              <a:t>eSDKs</a:t>
            </a:r>
            <a:endParaRPr lang="en-US" dirty="0"/>
          </a:p>
        </p:txBody>
      </p:sp>
      <p:sp>
        <p:nvSpPr>
          <p:cNvPr id="5" name="Content Placeholder 3"/>
          <p:cNvSpPr>
            <a:spLocks noGrp="1"/>
          </p:cNvSpPr>
          <p:nvPr>
            <p:ph sz="quarter" idx="11"/>
          </p:nvPr>
        </p:nvSpPr>
        <p:spPr>
          <a:xfrm>
            <a:off x="930166" y="4125913"/>
            <a:ext cx="7749627" cy="866775"/>
          </a:xfrm>
        </p:spPr>
        <p:txBody>
          <a:bodyPr/>
          <a:lstStyle/>
          <a:p>
            <a:pPr eaLnBrk="1" hangingPunct="1">
              <a:spcBef>
                <a:spcPts val="900"/>
              </a:spcBef>
            </a:pPr>
            <a:r>
              <a:rPr lang="en-US" dirty="0"/>
              <a:t> Marco </a:t>
            </a:r>
            <a:r>
              <a:rPr lang="en-US" dirty="0" err="1"/>
              <a:t>Cavallini</a:t>
            </a:r>
            <a:endParaRPr lang="en-US" dirty="0" smtClean="0">
              <a:latin typeface="Arial" charset="0"/>
            </a:endParaRPr>
          </a:p>
        </p:txBody>
      </p:sp>
    </p:spTree>
    <p:extLst>
      <p:ext uri="{BB962C8B-B14F-4D97-AF65-F5344CB8AC3E}">
        <p14:creationId xmlns:p14="http://schemas.microsoft.com/office/powerpoint/2010/main" val="658162879"/>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modules with </a:t>
            </a:r>
            <a:r>
              <a:rPr lang="en-US" dirty="0" err="1"/>
              <a:t>eSDKs</a:t>
            </a:r>
            <a:r>
              <a:rPr lang="en-US" dirty="0"/>
              <a:t> – Overview</a:t>
            </a:r>
          </a:p>
        </p:txBody>
      </p:sp>
      <p:sp>
        <p:nvSpPr>
          <p:cNvPr id="3" name="Content Placeholder 2"/>
          <p:cNvSpPr>
            <a:spLocks noGrp="1"/>
          </p:cNvSpPr>
          <p:nvPr>
            <p:ph idx="4294967295"/>
          </p:nvPr>
        </p:nvSpPr>
        <p:spPr>
          <a:xfrm>
            <a:off x="430305" y="1205753"/>
            <a:ext cx="8229600" cy="4525963"/>
          </a:xfrm>
          <a:prstGeom prst="rect">
            <a:avLst/>
          </a:prstGeom>
        </p:spPr>
        <p:txBody>
          <a:bodyPr>
            <a:normAutofit/>
          </a:bodyPr>
          <a:lstStyle/>
          <a:p>
            <a:r>
              <a:rPr lang="en-US" dirty="0"/>
              <a:t>The Extensible SDK (</a:t>
            </a:r>
            <a:r>
              <a:rPr lang="en-US" dirty="0" err="1"/>
              <a:t>eSDK</a:t>
            </a:r>
            <a:r>
              <a:rPr lang="en-US" dirty="0"/>
              <a:t>) is a portable </a:t>
            </a:r>
            <a:r>
              <a:rPr lang="en-US" dirty="0" smtClean="0"/>
              <a:t>and standalone </a:t>
            </a:r>
            <a:r>
              <a:rPr lang="en-US" dirty="0"/>
              <a:t>development environment , basically </a:t>
            </a:r>
            <a:r>
              <a:rPr lang="en-US" dirty="0" smtClean="0"/>
              <a:t>an SDK </a:t>
            </a:r>
            <a:r>
              <a:rPr lang="en-US" dirty="0"/>
              <a:t>with an added </a:t>
            </a:r>
            <a:r>
              <a:rPr lang="en-US" dirty="0" err="1"/>
              <a:t>bitbake</a:t>
            </a:r>
            <a:r>
              <a:rPr lang="en-US" dirty="0"/>
              <a:t> executive via </a:t>
            </a:r>
            <a:r>
              <a:rPr lang="en-US" dirty="0" err="1"/>
              <a:t>devtool</a:t>
            </a:r>
            <a:r>
              <a:rPr lang="en-US" dirty="0"/>
              <a:t>.</a:t>
            </a:r>
          </a:p>
          <a:p>
            <a:r>
              <a:rPr lang="en-US" dirty="0" smtClean="0"/>
              <a:t>The </a:t>
            </a:r>
            <a:r>
              <a:rPr lang="en-US" dirty="0"/>
              <a:t>“</a:t>
            </a:r>
            <a:r>
              <a:rPr lang="en-US" dirty="0" err="1"/>
              <a:t>devtool</a:t>
            </a:r>
            <a:r>
              <a:rPr lang="en-US" dirty="0"/>
              <a:t>” is a collection of tools to </a:t>
            </a:r>
            <a:r>
              <a:rPr lang="en-US" dirty="0" smtClean="0"/>
              <a:t>help development</a:t>
            </a:r>
            <a:r>
              <a:rPr lang="en-US" dirty="0"/>
              <a:t>, in particular user space development.</a:t>
            </a:r>
          </a:p>
          <a:p>
            <a:r>
              <a:rPr lang="en-US" dirty="0" smtClean="0"/>
              <a:t>We </a:t>
            </a:r>
            <a:r>
              <a:rPr lang="en-US" dirty="0"/>
              <a:t>can use </a:t>
            </a:r>
            <a:r>
              <a:rPr lang="en-US" dirty="0" err="1"/>
              <a:t>devtool</a:t>
            </a:r>
            <a:r>
              <a:rPr lang="en-US" dirty="0"/>
              <a:t> to manage a new kernel </a:t>
            </a:r>
            <a:r>
              <a:rPr lang="en-US" dirty="0" smtClean="0"/>
              <a:t>module:</a:t>
            </a:r>
          </a:p>
          <a:p>
            <a:pPr lvl="1"/>
            <a:r>
              <a:rPr lang="en-US" b="0" dirty="0" smtClean="0"/>
              <a:t>Like </a:t>
            </a:r>
            <a:r>
              <a:rPr lang="en-US" b="0" dirty="0"/>
              <a:t>normal applications is possible to import and create </a:t>
            </a:r>
            <a:r>
              <a:rPr lang="en-US" b="0" dirty="0" smtClean="0"/>
              <a:t>a wrapper </a:t>
            </a:r>
            <a:r>
              <a:rPr lang="en-US" b="0" dirty="0"/>
              <a:t>recipe to manage the kernel module with </a:t>
            </a:r>
            <a:r>
              <a:rPr lang="en-US" b="0" dirty="0" err="1"/>
              <a:t>eSDKs</a:t>
            </a:r>
            <a:r>
              <a:rPr lang="en-US" b="0" dirty="0"/>
              <a:t>.</a:t>
            </a:r>
            <a:endParaRPr lang="en-US" dirty="0">
              <a:solidFill>
                <a:srgbClr val="666666"/>
              </a:solidFill>
              <a:latin typeface="Open Sans"/>
            </a:endParaRPr>
          </a:p>
        </p:txBody>
      </p:sp>
    </p:spTree>
    <p:extLst>
      <p:ext uri="{BB962C8B-B14F-4D97-AF65-F5344CB8AC3E}">
        <p14:creationId xmlns:p14="http://schemas.microsoft.com/office/powerpoint/2010/main" val="402401684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Buildbot basics</a:t>
            </a:r>
          </a:p>
        </p:txBody>
      </p:sp>
      <p:sp>
        <p:nvSpPr>
          <p:cNvPr id="18434" name="Rectangle 2"/>
          <p:cNvSpPr>
            <a:spLocks noChangeArrowheads="1"/>
          </p:cNvSpPr>
          <p:nvPr/>
        </p:nvSpPr>
        <p:spPr bwMode="auto">
          <a:xfrm>
            <a:off x="454025" y="1150938"/>
            <a:ext cx="8226425" cy="4033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Buildbot is a job scheduling system</a:t>
            </a:r>
          </a:p>
          <a:p>
            <a:pPr lvl="1">
              <a:lnSpc>
                <a:spcPct val="100000"/>
              </a:lnSpc>
              <a:buClr>
                <a:srgbClr val="404040"/>
              </a:buClr>
              <a:buSzPct val="45000"/>
              <a:buFont typeface="Arial" charset="0"/>
              <a:buChar char="•"/>
            </a:pPr>
            <a:r>
              <a:rPr lang="en-US" altLang="en-US" sz="2200">
                <a:solidFill>
                  <a:srgbClr val="404040"/>
                </a:solidFill>
                <a:ea typeface="ＭＳ Ｐゴシック" charset="-128"/>
              </a:rPr>
              <a:t>it queues jobs, executes the jobs when the required resources are available, and reports the results</a:t>
            </a:r>
          </a:p>
          <a:p>
            <a:pPr>
              <a:lnSpc>
                <a:spcPct val="100000"/>
              </a:lnSpc>
              <a:buClrTx/>
              <a:buSzTx/>
              <a:buFontTx/>
              <a:buNone/>
            </a:pPr>
            <a:endParaRPr lang="en-US" altLang="en-US" sz="2200">
              <a:solidFill>
                <a:srgbClr val="404040"/>
              </a:solidFill>
              <a:ea typeface="ＭＳ Ｐゴシック" charset="-128"/>
            </a:endParaRPr>
          </a:p>
          <a:p>
            <a:pPr>
              <a:lnSpc>
                <a:spcPct val="100000"/>
              </a:lnSpc>
              <a:buClrTx/>
              <a:buSzTx/>
              <a:buFontTx/>
              <a:buNone/>
            </a:pPr>
            <a:endParaRPr lang="en-US" altLang="en-US" sz="2200">
              <a:solidFill>
                <a:srgbClr val="404040"/>
              </a:solidFill>
              <a:ea typeface="ＭＳ Ｐゴシック" charset="-128"/>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2663825"/>
            <a:ext cx="6286500" cy="2990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97915396"/>
      </p:ext>
    </p:extLst>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457200" lvl="0" indent="-457200">
              <a:spcBef>
                <a:spcPts val="1800"/>
              </a:spcBef>
              <a:buClr>
                <a:srgbClr val="0098DB"/>
              </a:buClr>
              <a:buSzPct val="100000"/>
              <a:buFont typeface="Arial" pitchFamily="32"/>
              <a:buChar char="•"/>
            </a:pPr>
            <a:r>
              <a:rPr lang="en-US" dirty="0"/>
              <a:t>We have two choices</a:t>
            </a:r>
          </a:p>
          <a:p>
            <a:pPr marL="457200" lvl="0" indent="-457200">
              <a:spcBef>
                <a:spcPts val="1800"/>
              </a:spcBef>
              <a:buClr>
                <a:srgbClr val="0098DB"/>
              </a:buClr>
              <a:buSzPct val="100000"/>
              <a:buFont typeface="Arial" pitchFamily="32"/>
              <a:buChar char="•"/>
            </a:pPr>
            <a:r>
              <a:rPr lang="en-US" dirty="0"/>
              <a:t>Out of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in a different directory outside of the kernel source tree</a:t>
            </a:r>
          </a:p>
          <a:p>
            <a:pPr marL="457200" lvl="0" indent="-457200">
              <a:spcBef>
                <a:spcPts val="1800"/>
              </a:spcBef>
              <a:buClr>
                <a:srgbClr val="0098DB"/>
              </a:buClr>
              <a:buSzPct val="100000"/>
              <a:buFont typeface="Arial" pitchFamily="32"/>
              <a:buChar char="•"/>
            </a:pPr>
            <a:r>
              <a:rPr lang="en-US" dirty="0"/>
              <a:t>Inside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managed by a </a:t>
            </a:r>
            <a:r>
              <a:rPr lang="en-US" dirty="0" err="1">
                <a:solidFill>
                  <a:srgbClr val="404040"/>
                </a:solidFill>
              </a:rPr>
              <a:t>KConfig</a:t>
            </a:r>
            <a:r>
              <a:rPr lang="en-US" dirty="0">
                <a:solidFill>
                  <a:srgbClr val="404040"/>
                </a:solidFill>
              </a:rPr>
              <a:t> and a </a:t>
            </a:r>
            <a:r>
              <a:rPr lang="en-US" dirty="0" err="1">
                <a:solidFill>
                  <a:srgbClr val="404040"/>
                </a:solidFill>
              </a:rPr>
              <a:t>Makefile</a:t>
            </a:r>
            <a:r>
              <a:rPr lang="en-US" dirty="0">
                <a:solidFill>
                  <a:srgbClr val="404040"/>
                </a:solidFill>
              </a:rPr>
              <a:t> into a kernel directory</a:t>
            </a:r>
          </a:p>
        </p:txBody>
      </p:sp>
    </p:spTree>
    <p:extLst>
      <p:ext uri="{BB962C8B-B14F-4D97-AF65-F5344CB8AC3E}">
        <p14:creationId xmlns:p14="http://schemas.microsoft.com/office/powerpoint/2010/main" val="4214324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out</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outside of the kernel source tree </a:t>
            </a:r>
            <a:r>
              <a:rPr lang="en-US" dirty="0" smtClean="0"/>
              <a:t>in a </a:t>
            </a:r>
            <a:r>
              <a:rPr lang="en-US" dirty="0"/>
              <a:t>different directory</a:t>
            </a:r>
          </a:p>
          <a:p>
            <a:r>
              <a:rPr lang="en-US" dirty="0" smtClean="0"/>
              <a:t>Advantages</a:t>
            </a:r>
            <a:endParaRPr lang="en-US" dirty="0"/>
          </a:p>
          <a:p>
            <a:pPr lvl="1"/>
            <a:r>
              <a:rPr lang="en-US" b="0" dirty="0" smtClean="0"/>
              <a:t>Might </a:t>
            </a:r>
            <a:r>
              <a:rPr lang="en-US" b="0" dirty="0"/>
              <a:t>be easier to handle modifications than modify it </a:t>
            </a:r>
            <a:r>
              <a:rPr lang="en-US" b="0" dirty="0" smtClean="0"/>
              <a:t>into the </a:t>
            </a:r>
            <a:r>
              <a:rPr lang="en-US" b="0" dirty="0"/>
              <a:t>kernel itself</a:t>
            </a:r>
          </a:p>
          <a:p>
            <a:r>
              <a:rPr lang="en-US" dirty="0" smtClean="0"/>
              <a:t>Drawbacks</a:t>
            </a:r>
            <a:endParaRPr lang="en-US" dirty="0"/>
          </a:p>
          <a:p>
            <a:pPr lvl="1"/>
            <a:r>
              <a:rPr lang="en-US" b="0" dirty="0" smtClean="0"/>
              <a:t>Not </a:t>
            </a:r>
            <a:r>
              <a:rPr lang="en-US" b="0" dirty="0"/>
              <a:t>integrated to the kernel </a:t>
            </a:r>
            <a:r>
              <a:rPr lang="en-US" b="0" dirty="0" smtClean="0"/>
              <a:t>configuration/compilation process</a:t>
            </a:r>
            <a:endParaRPr lang="en-US" dirty="0"/>
          </a:p>
          <a:p>
            <a:pPr lvl="1"/>
            <a:r>
              <a:rPr lang="en-US" b="0" dirty="0" smtClean="0"/>
              <a:t>Needs </a:t>
            </a:r>
            <a:r>
              <a:rPr lang="en-US" b="0" dirty="0"/>
              <a:t>to be built </a:t>
            </a:r>
            <a:r>
              <a:rPr lang="en-US" b="0" dirty="0" smtClean="0"/>
              <a:t>separately</a:t>
            </a:r>
          </a:p>
          <a:p>
            <a:pPr lvl="1"/>
            <a:r>
              <a:rPr lang="en-US" b="0" dirty="0" smtClean="0"/>
              <a:t>The </a:t>
            </a:r>
            <a:r>
              <a:rPr lang="en-US" b="0" dirty="0"/>
              <a:t>driver cannot be built statically</a:t>
            </a:r>
            <a:endParaRPr lang="en-US" dirty="0">
              <a:solidFill>
                <a:srgbClr val="404040"/>
              </a:solidFill>
            </a:endParaRPr>
          </a:p>
        </p:txBody>
      </p:sp>
    </p:spTree>
    <p:extLst>
      <p:ext uri="{BB962C8B-B14F-4D97-AF65-F5344CB8AC3E}">
        <p14:creationId xmlns:p14="http://schemas.microsoft.com/office/powerpoint/2010/main" val="1370076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in</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inside the same directory tree of </a:t>
            </a:r>
            <a:r>
              <a:rPr lang="en-US" dirty="0" smtClean="0"/>
              <a:t>the kernel </a:t>
            </a:r>
            <a:r>
              <a:rPr lang="en-US" dirty="0"/>
              <a:t>sources</a:t>
            </a:r>
          </a:p>
          <a:p>
            <a:r>
              <a:rPr lang="en-US" dirty="0" smtClean="0"/>
              <a:t>Advantages</a:t>
            </a:r>
          </a:p>
          <a:p>
            <a:pPr lvl="1"/>
            <a:r>
              <a:rPr lang="en-US" b="0" dirty="0" smtClean="0"/>
              <a:t>Well </a:t>
            </a:r>
            <a:r>
              <a:rPr lang="en-US" b="0" dirty="0"/>
              <a:t>integrated into the kernel configuration </a:t>
            </a:r>
            <a:r>
              <a:rPr lang="en-US" b="0" dirty="0" smtClean="0"/>
              <a:t>and compilation process</a:t>
            </a:r>
          </a:p>
          <a:p>
            <a:pPr lvl="1"/>
            <a:r>
              <a:rPr lang="en-US" b="0" dirty="0" smtClean="0"/>
              <a:t>The </a:t>
            </a:r>
            <a:r>
              <a:rPr lang="en-US" b="0" dirty="0"/>
              <a:t>driver can be built statically if needed</a:t>
            </a:r>
          </a:p>
          <a:p>
            <a:r>
              <a:rPr lang="en-US" dirty="0" smtClean="0"/>
              <a:t>Drawbacks</a:t>
            </a:r>
            <a:endParaRPr lang="en-US" dirty="0"/>
          </a:p>
          <a:p>
            <a:pPr lvl="1"/>
            <a:r>
              <a:rPr lang="en-US" b="0" dirty="0" smtClean="0"/>
              <a:t>Bigger </a:t>
            </a:r>
            <a:r>
              <a:rPr lang="en-US" b="0" dirty="0"/>
              <a:t>kernel </a:t>
            </a:r>
            <a:r>
              <a:rPr lang="en-US" b="0" dirty="0" smtClean="0"/>
              <a:t>size</a:t>
            </a:r>
          </a:p>
          <a:p>
            <a:pPr lvl="1"/>
            <a:r>
              <a:rPr lang="en-US" b="0" dirty="0" smtClean="0"/>
              <a:t>Slower </a:t>
            </a:r>
            <a:r>
              <a:rPr lang="en-US" b="0" dirty="0"/>
              <a:t>boot time</a:t>
            </a:r>
            <a:endParaRPr lang="en-US" dirty="0">
              <a:solidFill>
                <a:srgbClr val="404040"/>
              </a:solidFill>
            </a:endParaRPr>
          </a:p>
        </p:txBody>
      </p:sp>
    </p:spTree>
    <p:extLst>
      <p:ext uri="{BB962C8B-B14F-4D97-AF65-F5344CB8AC3E}">
        <p14:creationId xmlns:p14="http://schemas.microsoft.com/office/powerpoint/2010/main" val="64939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r>
              <a:rPr lang="en-US" sz="2600" b="1" kern="1200" dirty="0" smtClean="0">
                <a:solidFill>
                  <a:srgbClr val="0098DB"/>
                </a:solidFill>
                <a:highlight>
                  <a:scrgbClr r="0" g="0" b="0">
                    <a:alpha val="0"/>
                  </a:scrgbClr>
                </a:highlight>
                <a:latin typeface="Arial"/>
                <a:ea typeface="ＭＳ Ｐゴシック"/>
                <a:cs typeface="Arial"/>
              </a:rPr>
              <a:t>– The source code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419760" y="1066800"/>
            <a:ext cx="8251560" cy="50532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module.h</a:t>
            </a:r>
            <a:r>
              <a:rPr lang="en-US" sz="1600" dirty="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kernel.h</a:t>
            </a:r>
            <a:r>
              <a:rPr lang="en-US" sz="1600" dirty="0" smtClean="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a:t>
            </a:r>
            <a:r>
              <a:rPr lang="en-US" sz="1600" dirty="0" err="1">
                <a:solidFill>
                  <a:schemeClr val="tx2"/>
                </a:solidFill>
                <a:latin typeface="Courier New" panose="02070309020205020404" pitchFamily="49" charset="0"/>
                <a:cs typeface="Courier New" panose="02070309020205020404" pitchFamily="49" charset="0"/>
              </a:rPr>
              <a:t>int</a:t>
            </a:r>
            <a:r>
              <a:rPr lang="en-US" sz="1600" dirty="0">
                <a:solidFill>
                  <a:schemeClr val="tx2"/>
                </a:solidFill>
                <a:latin typeface="Courier New" panose="02070309020205020404" pitchFamily="49" charset="0"/>
                <a:cs typeface="Courier New" panose="02070309020205020404" pitchFamily="49" charset="0"/>
              </a:rPr>
              <a:t> __</a:t>
            </a:r>
            <a:r>
              <a:rPr lang="en-US" sz="1600" dirty="0" err="1">
                <a:solidFill>
                  <a:schemeClr val="tx2"/>
                </a:solidFill>
                <a:latin typeface="Courier New" panose="02070309020205020404" pitchFamily="49" charset="0"/>
                <a:cs typeface="Courier New" panose="02070309020205020404" pitchFamily="49" charset="0"/>
              </a:rPr>
              <a:t>init</a:t>
            </a:r>
            <a:r>
              <a:rPr lang="en-US" sz="1600" dirty="0">
                <a:solidFill>
                  <a:schemeClr val="tx2"/>
                </a:solidFill>
                <a:latin typeface="Courier New" panose="02070309020205020404" pitchFamily="49" charset="0"/>
                <a:cs typeface="Courier New" panose="02070309020205020404" pitchFamily="49" charset="0"/>
              </a:rPr>
              <a:t> </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a:t>
            </a:r>
            <a:r>
              <a:rPr lang="en-US" sz="1600" dirty="0" err="1" smtClean="0">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("When half way through the journey of our life\n");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return </a:t>
            </a:r>
            <a:r>
              <a:rPr lang="en-US" sz="1600" dirty="0">
                <a:solidFill>
                  <a:schemeClr val="tx2"/>
                </a:solidFill>
                <a:latin typeface="Courier New" panose="02070309020205020404" pitchFamily="49" charset="0"/>
                <a:cs typeface="Courier New" panose="02070309020205020404" pitchFamily="49" charset="0"/>
              </a:rPr>
              <a:t>0;</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void __exit </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a:t>
            </a:r>
            <a:r>
              <a:rPr lang="en-US" sz="1600" dirty="0" err="1" smtClean="0">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("I found that I was in a gloomy wood\n");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module_init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module_exit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MODULE_LICENSE("GPL");</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MODULE_DESCRIPTION("Greeting module from the Divine Comedy");</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MODULE_AUTHOR("Dante Alighieri");</a:t>
            </a:r>
          </a:p>
        </p:txBody>
      </p:sp>
    </p:spTree>
    <p:extLst>
      <p:ext uri="{BB962C8B-B14F-4D97-AF65-F5344CB8AC3E}">
        <p14:creationId xmlns:p14="http://schemas.microsoft.com/office/powerpoint/2010/main" val="2570597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 The </a:t>
            </a:r>
            <a:r>
              <a:rPr lang="en-US" sz="2600" b="1" kern="1200" dirty="0" err="1">
                <a:solidFill>
                  <a:srgbClr val="0098DB"/>
                </a:solidFill>
                <a:highlight>
                  <a:scrgbClr r="0" g="0" b="0">
                    <a:alpha val="0"/>
                  </a:scrgbClr>
                </a:highlight>
                <a:latin typeface="Arial"/>
                <a:ea typeface="ＭＳ Ｐゴシック"/>
                <a:cs typeface="Arial"/>
              </a:rPr>
              <a:t>Makefile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533760" y="12328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smtClean="0">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a:t>
            </a:r>
            <a:r>
              <a:rPr lang="en-US" sz="2000" dirty="0">
                <a:solidFill>
                  <a:schemeClr val="tx1"/>
                </a:solidFill>
                <a:latin typeface="Courier New" pitchFamily="49"/>
                <a:cs typeface="Courier New" pitchFamily="49"/>
              </a:rPr>
              <a:t>) M=$(SRC) modules</a:t>
            </a:r>
            <a:br>
              <a:rPr lang="en-US" sz="2000" dirty="0">
                <a:solidFill>
                  <a:schemeClr val="tx1"/>
                </a:solidFill>
                <a:latin typeface="Courier New" pitchFamily="49"/>
                <a:cs typeface="Courier New" pitchFamily="49"/>
              </a:rPr>
            </a:br>
            <a:r>
              <a:rPr lang="en-US" sz="2000" dirty="0" smtClean="0">
                <a:solidFill>
                  <a:schemeClr val="tx1"/>
                </a:solidFill>
                <a:latin typeface="Courier New" pitchFamily="49"/>
                <a:cs typeface="Courier New" pitchFamily="49"/>
              </a:rPr>
              <a:t/>
            </a:r>
            <a:br>
              <a:rPr lang="en-US" sz="2000" dirty="0" smtClean="0">
                <a:solidFill>
                  <a:schemeClr val="tx1"/>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
        <p:nvSpPr>
          <p:cNvPr id="4" name="Rectangle 3"/>
          <p:cNvSpPr/>
          <p:nvPr/>
        </p:nvSpPr>
        <p:spPr>
          <a:xfrm>
            <a:off x="609600" y="4419600"/>
            <a:ext cx="8153400" cy="1815882"/>
          </a:xfrm>
          <a:prstGeom prst="rect">
            <a:avLst/>
          </a:prstGeom>
        </p:spPr>
        <p:txBody>
          <a:bodyPr wrap="square">
            <a:spAutoFit/>
          </a:bodyPr>
          <a:lstStyle/>
          <a:p>
            <a:pPr marL="342900" indent="-342900">
              <a:buFont typeface="Arial" panose="020B0604020202020204" pitchFamily="34" charset="0"/>
              <a:buChar char="•"/>
            </a:pPr>
            <a:r>
              <a:rPr lang="en-US" sz="2000" b="1" i="1" dirty="0"/>
              <a:t>KERNEL_SRC </a:t>
            </a:r>
            <a:r>
              <a:rPr lang="en-US" sz="2000" i="1" dirty="0"/>
              <a:t>is the location of the kernel </a:t>
            </a:r>
            <a:r>
              <a:rPr lang="en-US" sz="2000" i="1" dirty="0" smtClean="0"/>
              <a:t>sources.</a:t>
            </a:r>
          </a:p>
          <a:p>
            <a:pPr marL="342900" indent="-342900">
              <a:buFont typeface="Arial" panose="020B0604020202020204" pitchFamily="34" charset="0"/>
              <a:buChar char="•"/>
            </a:pPr>
            <a:r>
              <a:rPr lang="en-US" sz="2000" i="1" dirty="0" smtClean="0"/>
              <a:t>This </a:t>
            </a:r>
            <a:r>
              <a:rPr lang="en-US" sz="2000" i="1" dirty="0"/>
              <a:t>variable is set to the value of </a:t>
            </a:r>
            <a:r>
              <a:rPr lang="en-US" sz="2000" i="1" dirty="0" smtClean="0"/>
              <a:t>the STAGING_KERNEL_DIR</a:t>
            </a:r>
            <a:r>
              <a:rPr lang="en-US" sz="2000" i="1" dirty="0"/>
              <a:t> </a:t>
            </a:r>
            <a:r>
              <a:rPr lang="en-US" sz="2000" i="1" dirty="0" smtClean="0"/>
              <a:t>within </a:t>
            </a:r>
            <a:r>
              <a:rPr lang="en-US" sz="2000" i="1" dirty="0"/>
              <a:t>the module class (</a:t>
            </a:r>
            <a:r>
              <a:rPr lang="en-US" sz="2000" i="1" dirty="0" err="1" smtClean="0"/>
              <a:t>module.bbclass</a:t>
            </a:r>
            <a:r>
              <a:rPr lang="en-US" sz="2000" i="1" dirty="0" smtClean="0"/>
              <a:t>)</a:t>
            </a:r>
            <a:br>
              <a:rPr lang="en-US" sz="2000" i="1" dirty="0" smtClean="0"/>
            </a:br>
            <a:endParaRPr lang="en-US" sz="2000" i="1" dirty="0" smtClean="0"/>
          </a:p>
          <a:p>
            <a:pPr marL="342900" indent="-342900">
              <a:buFont typeface="Arial" panose="020B0604020202020204" pitchFamily="34" charset="0"/>
              <a:buChar char="•"/>
            </a:pPr>
            <a:r>
              <a:rPr lang="fr-FR" sz="1600" i="1" dirty="0" smtClean="0"/>
              <a:t>Sources </a:t>
            </a:r>
            <a:r>
              <a:rPr lang="fr-FR" sz="1600" i="1" dirty="0" smtClean="0"/>
              <a:t>avalable </a:t>
            </a:r>
            <a:r>
              <a:rPr lang="fr-FR" sz="1600" i="1" dirty="0"/>
              <a:t>on </a:t>
            </a:r>
            <a:r>
              <a:rPr lang="fr-FR" sz="1600" i="1" dirty="0">
                <a:hlinkClick r:id="rId3"/>
              </a:rPr>
              <a:t>https://</a:t>
            </a:r>
            <a:r>
              <a:rPr lang="fr-FR" sz="1600" i="1" dirty="0" smtClean="0">
                <a:hlinkClick r:id="rId3"/>
              </a:rPr>
              <a:t>github.com/koansoftware/simplest-kernel-module.git</a:t>
            </a:r>
            <a:r>
              <a:rPr lang="en-US" sz="1600" dirty="0"/>
              <a:t/>
            </a:r>
            <a:br>
              <a:rPr lang="en-US" sz="1600" dirty="0"/>
            </a:br>
            <a:r>
              <a:rPr lang="en-US" sz="1600" dirty="0" smtClean="0"/>
              <a:t>and in </a:t>
            </a:r>
            <a:r>
              <a:rPr lang="en-US" sz="1600" b="1" dirty="0" smtClean="0">
                <a:solidFill>
                  <a:srgbClr val="0071C5"/>
                </a:solidFill>
              </a:rPr>
              <a:t>/scratch/</a:t>
            </a:r>
            <a:r>
              <a:rPr lang="en-US" sz="1600" b="1" dirty="0" err="1" smtClean="0">
                <a:solidFill>
                  <a:srgbClr val="0071C5"/>
                </a:solidFill>
              </a:rPr>
              <a:t>src</a:t>
            </a:r>
            <a:r>
              <a:rPr lang="en-US" sz="1600" b="1" dirty="0" smtClean="0">
                <a:solidFill>
                  <a:srgbClr val="0071C5"/>
                </a:solidFill>
              </a:rPr>
              <a:t>/</a:t>
            </a:r>
            <a:r>
              <a:rPr lang="en-US" sz="1600" b="1" dirty="0" err="1" smtClean="0">
                <a:solidFill>
                  <a:srgbClr val="0071C5"/>
                </a:solidFill>
              </a:rPr>
              <a:t>kmod</a:t>
            </a:r>
            <a:endParaRPr lang="fr-FR" sz="1600" b="1" i="1" dirty="0" smtClean="0">
              <a:solidFill>
                <a:srgbClr val="0071C5"/>
              </a:solidFill>
            </a:endParaRPr>
          </a:p>
        </p:txBody>
      </p:sp>
    </p:spTree>
    <p:extLst>
      <p:ext uri="{BB962C8B-B14F-4D97-AF65-F5344CB8AC3E}">
        <p14:creationId xmlns:p14="http://schemas.microsoft.com/office/powerpoint/2010/main" val="913148119"/>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endParaRPr lang="en-US" sz="1800" b="0" dirty="0">
              <a:solidFill>
                <a:srgbClr val="37424A"/>
              </a:solidFill>
            </a:endParaRPr>
          </a:p>
          <a:p>
            <a:r>
              <a:rPr lang="en-US" sz="1800" b="0" dirty="0" smtClean="0">
                <a:solidFill>
                  <a:srgbClr val="37424A"/>
                </a:solidFill>
              </a:rPr>
              <a:t>Here is how the </a:t>
            </a:r>
            <a:r>
              <a:rPr lang="en-US" sz="1800" b="0" dirty="0" err="1" smtClean="0">
                <a:solidFill>
                  <a:srgbClr val="37424A"/>
                </a:solidFill>
              </a:rPr>
              <a:t>eSDK</a:t>
            </a:r>
            <a:r>
              <a:rPr lang="en-US" sz="1800" b="0" dirty="0" smtClean="0">
                <a:solidFill>
                  <a:srgbClr val="37424A"/>
                </a:solidFill>
              </a:rPr>
              <a:t> was prepared for this class account:</a:t>
            </a:r>
          </a:p>
          <a:p>
            <a:endParaRPr lang="en-US" sz="900" b="0" dirty="0" smtClean="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r>
              <a:rPr lang="en-US" sz="1800" dirty="0"/>
              <a:t>This installed the </a:t>
            </a:r>
            <a:r>
              <a:rPr lang="en-US" sz="1800" dirty="0" err="1"/>
              <a:t>eSDK</a:t>
            </a:r>
            <a:r>
              <a:rPr lang="en-US" sz="1800" dirty="0"/>
              <a:t> </a:t>
            </a:r>
            <a:r>
              <a:rPr lang="en-US" sz="1800" dirty="0" smtClean="0"/>
              <a:t>into:</a:t>
            </a:r>
            <a:br>
              <a:rPr lang="en-US" sz="1800" dirty="0" smtClean="0"/>
            </a:br>
            <a:r>
              <a:rPr lang="en-US" sz="700" dirty="0" smtClean="0"/>
              <a:t>	</a:t>
            </a:r>
            <a:br>
              <a:rPr lang="en-US" sz="700" dirty="0" smtClean="0"/>
            </a:br>
            <a:r>
              <a:rPr lang="en-US" sz="1600" dirty="0" smtClean="0"/>
              <a:t>/scratch/</a:t>
            </a:r>
            <a:r>
              <a:rPr lang="en-US" sz="1600" dirty="0" err="1" smtClean="0"/>
              <a:t>sdk</a:t>
            </a:r>
            <a:r>
              <a:rPr lang="en-US" sz="1600" dirty="0" smtClean="0"/>
              <a:t>/qemux86_64</a:t>
            </a:r>
            <a:endParaRPr lang="en-US" sz="1600" b="0" dirty="0" smtClean="0">
              <a:solidFill>
                <a:srgbClr val="FF0000"/>
              </a:solidFill>
            </a:endParaRPr>
          </a:p>
          <a:p>
            <a:endParaRPr lang="en-US" sz="1800" dirty="0">
              <a:solidFill>
                <a:schemeClr val="tx1"/>
              </a:solidFill>
            </a:endParaRPr>
          </a:p>
        </p:txBody>
      </p:sp>
      <p:sp>
        <p:nvSpPr>
          <p:cNvPr id="5" name="CustomShape 4"/>
          <p:cNvSpPr/>
          <p:nvPr/>
        </p:nvSpPr>
        <p:spPr>
          <a:xfrm>
            <a:off x="250392" y="2019300"/>
            <a:ext cx="8688892" cy="28321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accent3">
                    <a:lumMod val="60000"/>
                    <a:lumOff val="40000"/>
                  </a:schemeClr>
                </a:solidFill>
              </a:rPr>
              <a:t>&lt; </a:t>
            </a:r>
            <a:r>
              <a:rPr lang="en-US" sz="1400" b="1" dirty="0">
                <a:solidFill>
                  <a:schemeClr val="accent3">
                    <a:lumMod val="60000"/>
                    <a:lumOff val="40000"/>
                  </a:schemeClr>
                </a:solidFill>
              </a:rPr>
              <a:t>DO NOT ENTER THE FOLLOWING COMMANDS : ALREADY EXECUTED </a:t>
            </a:r>
            <a:r>
              <a:rPr lang="en-US" sz="1400" b="1" dirty="0" smtClean="0">
                <a:solidFill>
                  <a:schemeClr val="accent3">
                    <a:lumMod val="60000"/>
                    <a:lumOff val="40000"/>
                  </a:schemeClr>
                </a:solidFill>
              </a:rPr>
              <a:t>&gt;</a:t>
            </a:r>
          </a:p>
          <a:p>
            <a:endParaRPr lang="en-US" sz="1400" b="1" dirty="0"/>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bitbake</a:t>
            </a:r>
            <a:r>
              <a:rPr lang="en-US" sz="1400" b="1" dirty="0" smtClean="0">
                <a:latin typeface="Courier New" panose="02070309020205020404" pitchFamily="49" charset="0"/>
                <a:cs typeface="Courier New" panose="02070309020205020404" pitchFamily="49" charset="0"/>
              </a:rPr>
              <a:t> core-image-base -c </a:t>
            </a:r>
            <a:r>
              <a:rPr lang="en-US" sz="1400" b="1" dirty="0" err="1" smtClean="0">
                <a:latin typeface="Courier New" panose="02070309020205020404" pitchFamily="49" charset="0"/>
                <a:cs typeface="Courier New" panose="02070309020205020404" pitchFamily="49" charset="0"/>
              </a:rPr>
              <a:t>populate_sdk_ext</a:t>
            </a:r>
            <a:endParaRPr lang="en-US" sz="14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cd /</a:t>
            </a:r>
            <a:r>
              <a:rPr lang="en-US" sz="1400" b="1" dirty="0" smtClean="0">
                <a:latin typeface="Courier New" panose="02070309020205020404" pitchFamily="49" charset="0"/>
                <a:cs typeface="Courier New" panose="02070309020205020404" pitchFamily="49" charset="0"/>
              </a:rPr>
              <a:t>scratch/working/build/</a:t>
            </a:r>
            <a:r>
              <a:rPr lang="en-US" sz="1400" b="1" dirty="0" err="1" smtClean="0">
                <a:latin typeface="Courier New" panose="02070309020205020404" pitchFamily="49" charset="0"/>
                <a:cs typeface="Courier New" panose="02070309020205020404" pitchFamily="49" charset="0"/>
              </a:rPr>
              <a:t>tmp</a:t>
            </a:r>
            <a:r>
              <a:rPr lang="en-US" sz="1400" b="1" dirty="0" smtClean="0">
                <a:latin typeface="Courier New" panose="02070309020205020404" pitchFamily="49" charset="0"/>
                <a:cs typeface="Courier New" panose="02070309020205020404" pitchFamily="49" charset="0"/>
              </a:rPr>
              <a:t>/deploy/</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poky-glibc-x86_64-core-image-base-core2-64-qemux86-64-toolchain-ext-3.0.sh</a:t>
            </a:r>
            <a:r>
              <a:rPr lang="en-US"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-d </a:t>
            </a:r>
            <a:r>
              <a:rPr lang="en-US" sz="1400" b="1" dirty="0" smtClean="0">
                <a:latin typeface="Courier New" panose="02070309020205020404" pitchFamily="49" charset="0"/>
                <a:cs typeface="Courier New" panose="02070309020205020404" pitchFamily="49" charset="0"/>
              </a:rPr>
              <a:t>/scratch/</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/qemux86_64 </a:t>
            </a:r>
            <a:r>
              <a:rPr lang="en-US" sz="1400" b="1" dirty="0" smtClean="0">
                <a:latin typeface="Courier New" panose="02070309020205020404" pitchFamily="49" charset="0"/>
                <a:cs typeface="Courier New" panose="02070309020205020404" pitchFamily="49" charset="0"/>
              </a:rPr>
              <a:t>–y</a:t>
            </a:r>
          </a:p>
          <a:p>
            <a:r>
              <a:rPr lang="en-US" sz="1400" b="1" dirty="0" smtClean="0">
                <a:latin typeface="Courier New" panose="02070309020205020404" pitchFamily="49" charset="0"/>
                <a:cs typeface="Courier New" panose="02070309020205020404" pitchFamily="49" charset="0"/>
              </a:rPr>
              <a:t>$ cd </a:t>
            </a:r>
            <a:r>
              <a:rPr lang="en-US" sz="1400" b="1" dirty="0" smtClean="0">
                <a:latin typeface="Courier New" panose="02070309020205020404" pitchFamily="49" charset="0"/>
                <a:cs typeface="Courier New" panose="02070309020205020404" pitchFamily="49" charset="0"/>
              </a:rPr>
              <a:t>/scratch/</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/qemux86_64</a:t>
            </a:r>
            <a:endParaRPr lang="en-US" sz="14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environment-setup-core2-64-poky-linux </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devtool</a:t>
            </a:r>
            <a:r>
              <a:rPr lang="en-US" sz="1400" b="1" dirty="0">
                <a:latin typeface="Courier New" panose="02070309020205020404" pitchFamily="49" charset="0"/>
                <a:cs typeface="Courier New" panose="02070309020205020404" pitchFamily="49" charset="0"/>
              </a:rPr>
              <a:t> modify </a:t>
            </a:r>
            <a:r>
              <a:rPr lang="en-US" sz="1400" b="1" dirty="0" smtClean="0">
                <a:latin typeface="Courier New" panose="02070309020205020404" pitchFamily="49" charset="0"/>
                <a:cs typeface="Courier New" panose="02070309020205020404" pitchFamily="49" charset="0"/>
              </a:rPr>
              <a:t>virtual/kernel</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37979654"/>
      </p:ext>
    </p:extLst>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Overview</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b="0" dirty="0"/>
              <a:t>Starting from now we are using the </a:t>
            </a:r>
            <a:r>
              <a:rPr lang="en-US" sz="1800" dirty="0" err="1"/>
              <a:t>eSDK</a:t>
            </a:r>
            <a:r>
              <a:rPr lang="en-US" sz="1800" dirty="0"/>
              <a:t> </a:t>
            </a:r>
            <a:r>
              <a:rPr lang="en-US" sz="1800" b="0" dirty="0"/>
              <a:t>and not </a:t>
            </a:r>
            <a:r>
              <a:rPr lang="en-US" sz="1800" b="0" dirty="0" smtClean="0"/>
              <a:t>the project</a:t>
            </a:r>
            <a:endParaRPr lang="en-US" sz="1800" b="0" dirty="0"/>
          </a:p>
          <a:p>
            <a:r>
              <a:rPr lang="en-US" sz="1800" b="0" dirty="0" smtClean="0"/>
              <a:t>During </a:t>
            </a:r>
            <a:r>
              <a:rPr lang="en-US" sz="1800" b="0" dirty="0"/>
              <a:t>this exercise we using two different </a:t>
            </a:r>
            <a:r>
              <a:rPr lang="en-US" sz="1800" b="0" dirty="0" smtClean="0"/>
              <a:t>machines</a:t>
            </a:r>
          </a:p>
          <a:p>
            <a:pPr lvl="1"/>
            <a:r>
              <a:rPr lang="en-US" sz="1800" b="0" dirty="0" smtClean="0"/>
              <a:t>The </a:t>
            </a:r>
            <a:r>
              <a:rPr lang="en-US" sz="1800" b="1" dirty="0"/>
              <a:t>HOST</a:t>
            </a:r>
            <a:r>
              <a:rPr lang="en-US" sz="1800" dirty="0"/>
              <a:t> </a:t>
            </a:r>
            <a:r>
              <a:rPr lang="en-US" sz="1800" b="0" dirty="0"/>
              <a:t>containing the </a:t>
            </a:r>
            <a:r>
              <a:rPr lang="en-US" sz="1800" b="0" dirty="0" err="1"/>
              <a:t>eSDK</a:t>
            </a:r>
            <a:r>
              <a:rPr lang="en-US" sz="1800" b="0" dirty="0"/>
              <a:t> (providing </a:t>
            </a:r>
            <a:r>
              <a:rPr lang="en-US" sz="1800" b="0" dirty="0" err="1" smtClean="0"/>
              <a:t>devtool</a:t>
            </a:r>
            <a:r>
              <a:rPr lang="en-US" sz="1800" b="0" dirty="0" smtClean="0"/>
              <a:t>)</a:t>
            </a:r>
          </a:p>
          <a:p>
            <a:pPr lvl="1"/>
            <a:r>
              <a:rPr lang="en-US" sz="1800" b="0" dirty="0" smtClean="0"/>
              <a:t>The </a:t>
            </a:r>
            <a:r>
              <a:rPr lang="en-US" sz="1800" b="1" dirty="0"/>
              <a:t>TARGET</a:t>
            </a:r>
            <a:r>
              <a:rPr lang="en-US" sz="1800" dirty="0"/>
              <a:t> </a:t>
            </a:r>
            <a:r>
              <a:rPr lang="en-US" sz="1800" b="0" dirty="0"/>
              <a:t>running the final </a:t>
            </a:r>
            <a:r>
              <a:rPr lang="en-US" sz="1800" b="0" dirty="0" smtClean="0"/>
              <a:t>qemux86_64 </a:t>
            </a:r>
            <a:r>
              <a:rPr lang="en-US" sz="1800" b="0" dirty="0"/>
              <a:t>image</a:t>
            </a:r>
            <a:endParaRPr lang="en-US" sz="1800" dirty="0">
              <a:solidFill>
                <a:schemeClr val="tx1"/>
              </a:solidFill>
            </a:endParaRPr>
          </a:p>
        </p:txBody>
      </p:sp>
      <p:sp>
        <p:nvSpPr>
          <p:cNvPr id="5" name="CustomShape 4"/>
          <p:cNvSpPr/>
          <p:nvPr/>
        </p:nvSpPr>
        <p:spPr>
          <a:xfrm>
            <a:off x="452840" y="3670300"/>
            <a:ext cx="3192060" cy="2019300"/>
          </a:xfrm>
          <a:prstGeom prst="rect">
            <a:avLst/>
          </a:prstGeom>
          <a:solidFill>
            <a:schemeClr val="accent1">
              <a:lumMod val="40000"/>
              <a:lumOff val="6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Host </a:t>
            </a:r>
          </a:p>
          <a:p>
            <a:pPr algn="ctr"/>
            <a:endParaRPr lang="en-US" sz="1400" b="1" dirty="0">
              <a:solidFill>
                <a:schemeClr val="tx2"/>
              </a:solidFill>
            </a:endParaRPr>
          </a:p>
          <a:p>
            <a:r>
              <a:rPr lang="en-US" sz="1400" b="1" dirty="0" err="1" smtClean="0">
                <a:solidFill>
                  <a:schemeClr val="tx2"/>
                </a:solidFill>
              </a:rPr>
              <a:t>eSDK</a:t>
            </a:r>
            <a:r>
              <a:rPr lang="en-US" sz="1400" b="1" dirty="0" smtClean="0">
                <a:solidFill>
                  <a:schemeClr val="tx2"/>
                </a:solidFill>
              </a:rPr>
              <a:t>:~$</a:t>
            </a:r>
          </a:p>
        </p:txBody>
      </p:sp>
      <p:sp>
        <p:nvSpPr>
          <p:cNvPr id="6" name="CustomShape 4"/>
          <p:cNvSpPr/>
          <p:nvPr/>
        </p:nvSpPr>
        <p:spPr>
          <a:xfrm>
            <a:off x="4745440" y="3695700"/>
            <a:ext cx="3192060" cy="2019300"/>
          </a:xfrm>
          <a:prstGeom prst="rect">
            <a:avLst/>
          </a:prstGeom>
          <a:solidFill>
            <a:schemeClr val="accent2">
              <a:lumMod val="60000"/>
              <a:lumOff val="4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Target</a:t>
            </a:r>
          </a:p>
          <a:p>
            <a:pPr algn="ctr"/>
            <a:endParaRPr lang="en-US" sz="1400" b="1" dirty="0">
              <a:solidFill>
                <a:schemeClr val="tx2"/>
              </a:solidFill>
            </a:endParaRPr>
          </a:p>
          <a:p>
            <a:r>
              <a:rPr lang="en-US" sz="1400" b="1" dirty="0" smtClean="0">
                <a:solidFill>
                  <a:schemeClr val="tx2"/>
                </a:solidFill>
              </a:rPr>
              <a:t>root@qemux86_64:~$</a:t>
            </a:r>
            <a:endParaRPr lang="en-US" sz="1400" b="1" dirty="0" smtClean="0">
              <a:solidFill>
                <a:schemeClr val="tx2"/>
              </a:solidFill>
            </a:endParaRPr>
          </a:p>
        </p:txBody>
      </p:sp>
    </p:spTree>
    <p:extLst>
      <p:ext uri="{BB962C8B-B14F-4D97-AF65-F5344CB8AC3E}">
        <p14:creationId xmlns:p14="http://schemas.microsoft.com/office/powerpoint/2010/main" val="313616695"/>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err="1" smtClean="0"/>
              <a:t>Global</a:t>
            </a:r>
            <a:r>
              <a:rPr lang="en-US" kern="1200" dirty="0" err="1" smtClean="0">
                <a:solidFill>
                  <a:srgbClr val="0098DB"/>
                </a:solidFill>
                <a:highlight>
                  <a:scrgbClr r="0" g="0" b="0">
                    <a:alpha val="0"/>
                  </a:scrgbClr>
                </a:highlight>
                <a:ea typeface="ＭＳ Ｐゴシック"/>
              </a:rPr>
              <a:t>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endParaRPr lang="en-US" sz="1800" b="0" dirty="0" smtClean="0"/>
          </a:p>
        </p:txBody>
      </p:sp>
      <p:sp>
        <p:nvSpPr>
          <p:cNvPr id="5" name="CustomShape 4"/>
          <p:cNvSpPr/>
          <p:nvPr/>
        </p:nvSpPr>
        <p:spPr>
          <a:xfrm>
            <a:off x="436348" y="1943100"/>
            <a:ext cx="8284570" cy="2311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/qemux86_64</a:t>
            </a:r>
            <a:endParaRPr lang="en-US" sz="1600" b="1" dirty="0" smtClean="0">
              <a:solidFill>
                <a:srgbClr val="FF0000"/>
              </a:solidFill>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r>
              <a:rPr lang="en-US" sz="1600" b="1" i="1" dirty="0" smtClean="0">
                <a:solidFill>
                  <a:schemeClr val="accent1"/>
                </a:solidFill>
                <a:latin typeface="Courier New" panose="02070309020205020404" pitchFamily="49" charset="0"/>
                <a:cs typeface="Courier New" panose="02070309020205020404" pitchFamily="49" charset="0"/>
              </a:rPr>
              <a:t> bash					# safe shell</a:t>
            </a:r>
          </a:p>
          <a:p>
            <a:r>
              <a:rPr lang="en-US" sz="1600" b="1" dirty="0" smtClean="0">
                <a:latin typeface="Courier New" panose="02070309020205020404" pitchFamily="49" charset="0"/>
                <a:cs typeface="Courier New" panose="02070309020205020404" pitchFamily="49" charset="0"/>
              </a:rPr>
              <a:t>$ source </a:t>
            </a:r>
            <a:r>
              <a:rPr lang="en-US" sz="1600" b="1" dirty="0">
                <a:latin typeface="Courier New" panose="02070309020205020404" pitchFamily="49" charset="0"/>
                <a:cs typeface="Courier New" panose="02070309020205020404" pitchFamily="49" charset="0"/>
              </a:rPr>
              <a:t>environment-setup-core2-64-poky-linux</a:t>
            </a:r>
            <a:endParaRPr lang="en-US" sz="1600" b="1" dirty="0" smtClean="0">
              <a:solidFill>
                <a:srgbClr val="FF0000"/>
              </a:solidFill>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SDK environment now set up;</a:t>
            </a:r>
          </a:p>
          <a:p>
            <a:r>
              <a:rPr lang="en-US" sz="1600" b="1" dirty="0">
                <a:latin typeface="Courier New" panose="02070309020205020404" pitchFamily="49" charset="0"/>
                <a:cs typeface="Courier New" panose="02070309020205020404" pitchFamily="49" charset="0"/>
              </a:rPr>
              <a:t>additionally you may now run </a:t>
            </a:r>
            <a:r>
              <a:rPr lang="en-US" sz="1600" b="1" dirty="0" err="1">
                <a:latin typeface="Courier New" panose="02070309020205020404" pitchFamily="49" charset="0"/>
                <a:cs typeface="Courier New" panose="02070309020205020404" pitchFamily="49" charset="0"/>
              </a:rPr>
              <a:t>devtool</a:t>
            </a:r>
            <a:r>
              <a:rPr lang="en-US" sz="1600" b="1" dirty="0">
                <a:latin typeface="Courier New" panose="02070309020205020404" pitchFamily="49" charset="0"/>
                <a:cs typeface="Courier New" panose="02070309020205020404" pitchFamily="49" charset="0"/>
              </a:rPr>
              <a:t> to perform development tasks.</a:t>
            </a:r>
          </a:p>
          <a:p>
            <a:r>
              <a:rPr lang="en-US" sz="1600" b="1" dirty="0">
                <a:latin typeface="Courier New" panose="02070309020205020404" pitchFamily="49" charset="0"/>
                <a:cs typeface="Courier New" panose="02070309020205020404" pitchFamily="49" charset="0"/>
              </a:rPr>
              <a:t>Run </a:t>
            </a:r>
            <a:r>
              <a:rPr lang="en-US" sz="1600" b="1" dirty="0" err="1">
                <a:latin typeface="Courier New" panose="02070309020205020404" pitchFamily="49" charset="0"/>
                <a:cs typeface="Courier New" panose="02070309020205020404" pitchFamily="49" charset="0"/>
              </a:rPr>
              <a:t>devtool</a:t>
            </a:r>
            <a:r>
              <a:rPr lang="en-US" sz="1600" b="1" dirty="0">
                <a:latin typeface="Courier New" panose="02070309020205020404" pitchFamily="49" charset="0"/>
                <a:cs typeface="Courier New" panose="02070309020205020404" pitchFamily="49" charset="0"/>
              </a:rPr>
              <a:t> --help for further details</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endParaRPr lang="en-US" sz="1600" b="1" dirty="0" smtClean="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65294713"/>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883071"/>
            <a:ext cx="8233186" cy="5047830"/>
          </a:xfrm>
        </p:spPr>
        <p:txBody>
          <a:bodyPr/>
          <a:lstStyle/>
          <a:p>
            <a:r>
              <a:rPr lang="en-US" sz="1800" b="0" dirty="0"/>
              <a:t>After you have setup the </a:t>
            </a:r>
            <a:r>
              <a:rPr lang="en-US" sz="1800" b="0" dirty="0" err="1"/>
              <a:t>eSDK</a:t>
            </a:r>
            <a:r>
              <a:rPr lang="en-US" sz="1800" b="0" dirty="0"/>
              <a:t> environment, build an image</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This will create a new image into:</a:t>
            </a:r>
            <a:r>
              <a:rPr lang="en-US" sz="1800" dirty="0"/>
              <a:t/>
            </a:r>
            <a:br>
              <a:rPr lang="en-US" sz="1800" dirty="0"/>
            </a:br>
            <a:r>
              <a:rPr lang="en-US" sz="1800" dirty="0" smtClean="0"/>
              <a:t/>
            </a:r>
            <a:br>
              <a:rPr lang="en-US" sz="1800" dirty="0" smtClean="0"/>
            </a:br>
            <a:r>
              <a:rPr lang="en-US" sz="1800" b="0" dirty="0" smtClean="0"/>
              <a:t>/scratch/</a:t>
            </a:r>
            <a:r>
              <a:rPr lang="en-US" sz="1800" b="0" dirty="0" err="1" smtClean="0"/>
              <a:t>sdk</a:t>
            </a:r>
            <a:r>
              <a:rPr lang="en-US" sz="1800" b="0" dirty="0" smtClean="0"/>
              <a:t>/qemux86_64</a:t>
            </a:r>
            <a:r>
              <a:rPr lang="en-US" sz="1800" b="0" dirty="0" smtClean="0">
                <a:solidFill>
                  <a:srgbClr val="FF0000"/>
                </a:solidFill>
              </a:rPr>
              <a:t>/</a:t>
            </a:r>
            <a:r>
              <a:rPr lang="en-US" sz="1800" b="0" dirty="0" err="1" smtClean="0">
                <a:solidFill>
                  <a:srgbClr val="FF0000"/>
                </a:solidFill>
              </a:rPr>
              <a:t>tmp</a:t>
            </a:r>
            <a:r>
              <a:rPr lang="en-US" sz="1800" b="0" dirty="0" smtClean="0">
                <a:solidFill>
                  <a:srgbClr val="FF0000"/>
                </a:solidFill>
              </a:rPr>
              <a:t>/deploy/images/qemux86_64</a:t>
            </a:r>
            <a:endParaRPr lang="en-US" sz="1800" b="0" dirty="0">
              <a:solidFill>
                <a:srgbClr val="FF0000"/>
              </a:solidFill>
            </a:endParaRPr>
          </a:p>
        </p:txBody>
      </p:sp>
      <p:sp>
        <p:nvSpPr>
          <p:cNvPr id="5" name="CustomShape 4"/>
          <p:cNvSpPr/>
          <p:nvPr/>
        </p:nvSpPr>
        <p:spPr>
          <a:xfrm>
            <a:off x="490940" y="2108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72897881"/>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1206499"/>
            <a:ext cx="8233186" cy="4724401"/>
          </a:xfrm>
        </p:spPr>
        <p:txBody>
          <a:bodyPr/>
          <a:lstStyle/>
          <a:p>
            <a:r>
              <a:rPr lang="en-US" sz="2000" b="0" dirty="0"/>
              <a:t>Run the image to check if everything is OK</a:t>
            </a:r>
          </a:p>
          <a:p>
            <a:r>
              <a:rPr lang="en-US" sz="2000" b="0" dirty="0" smtClean="0"/>
              <a:t>This </a:t>
            </a:r>
            <a:r>
              <a:rPr lang="en-US" sz="2000" b="0" dirty="0"/>
              <a:t>will run the </a:t>
            </a:r>
            <a:r>
              <a:rPr lang="en-US" sz="2000" b="0" dirty="0" smtClean="0"/>
              <a:t>QEMU machine </a:t>
            </a:r>
            <a:r>
              <a:rPr lang="en-US" sz="2000" b="0" dirty="0"/>
              <a:t>in the TARGET shell you were using</a:t>
            </a:r>
          </a:p>
          <a:p>
            <a:r>
              <a:rPr lang="en-US" sz="2000" b="0" dirty="0" smtClean="0"/>
              <a:t>Login </a:t>
            </a:r>
            <a:r>
              <a:rPr lang="en-US" sz="2000" b="0" dirty="0"/>
              <a:t>using </a:t>
            </a:r>
            <a:r>
              <a:rPr lang="en-US" sz="2000" b="0" dirty="0" smtClean="0"/>
              <a:t>user</a:t>
            </a:r>
            <a:r>
              <a:rPr lang="en-US" sz="2000" dirty="0" smtClean="0"/>
              <a:t>: </a:t>
            </a:r>
            <a:r>
              <a:rPr lang="en-US" sz="2000" dirty="0"/>
              <a:t>root  </a:t>
            </a:r>
            <a:r>
              <a:rPr lang="en-US" sz="2000" b="0" dirty="0" smtClean="0"/>
              <a:t>(</a:t>
            </a:r>
            <a:r>
              <a:rPr lang="en-US" sz="2000" b="0" dirty="0"/>
              <a:t>no password required)</a:t>
            </a:r>
            <a:r>
              <a:rPr lang="en-US" sz="2000" dirty="0" smtClean="0"/>
              <a:t/>
            </a:r>
            <a:br>
              <a:rPr lang="en-US" sz="20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33274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runqemu</a:t>
            </a:r>
            <a:r>
              <a:rPr lang="en-US" sz="1800" b="1" dirty="0" smtClean="0">
                <a:latin typeface="Courier New" panose="02070309020205020404" pitchFamily="49" charset="0"/>
                <a:cs typeface="Courier New" panose="02070309020205020404" pitchFamily="49" charset="0"/>
              </a:rPr>
              <a:t> qemux86-64</a:t>
            </a:r>
            <a:r>
              <a:rPr lang="en-US" sz="1800" b="1" dirty="0" smtClean="0">
                <a:solidFill>
                  <a:srgbClr val="FF0000"/>
                </a:solidFill>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nographic</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9339105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Buildbot basics</a:t>
            </a:r>
          </a:p>
        </p:txBody>
      </p:sp>
      <p:sp>
        <p:nvSpPr>
          <p:cNvPr id="19458" name="Rectangle 2"/>
          <p:cNvSpPr>
            <a:spLocks noChangeArrowheads="1"/>
          </p:cNvSpPr>
          <p:nvPr/>
        </p:nvSpPr>
        <p:spPr bwMode="auto">
          <a:xfrm>
            <a:off x="454025" y="1150938"/>
            <a:ext cx="8226425" cy="4033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Workers are typically run on separate machines</a:t>
            </a:r>
          </a:p>
          <a:p>
            <a:pPr>
              <a:lnSpc>
                <a:spcPct val="100000"/>
              </a:lnSpc>
              <a:buClrTx/>
              <a:buSzTx/>
              <a:buFontTx/>
              <a:buNone/>
            </a:pPr>
            <a:endParaRPr lang="en-US" altLang="en-US" sz="2400">
              <a:solidFill>
                <a:srgbClr val="414141"/>
              </a:solidFill>
              <a:ea typeface="ＭＳ Ｐゴシック" charset="-128"/>
            </a:endParaRPr>
          </a:p>
        </p:txBody>
      </p:sp>
      <p:pic>
        <p:nvPicPr>
          <p:cNvPr id="1945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5738" y="2592388"/>
            <a:ext cx="8669337" cy="2932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72582724"/>
      </p:ext>
    </p:extLst>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Hooking a new module into the build</a:t>
            </a:r>
          </a:p>
        </p:txBody>
      </p:sp>
      <p:sp>
        <p:nvSpPr>
          <p:cNvPr id="4" name="Content Placeholder 3"/>
          <p:cNvSpPr>
            <a:spLocks noGrp="1"/>
          </p:cNvSpPr>
          <p:nvPr>
            <p:ph sz="quarter" idx="13"/>
          </p:nvPr>
        </p:nvSpPr>
        <p:spPr>
          <a:xfrm>
            <a:off x="356494" y="1264071"/>
            <a:ext cx="8233186" cy="4793829"/>
          </a:xfrm>
        </p:spPr>
        <p:txBody>
          <a:bodyPr/>
          <a:lstStyle/>
          <a:p>
            <a:r>
              <a:rPr lang="en-US" sz="2000" dirty="0"/>
              <a:t>Run the </a:t>
            </a:r>
            <a:r>
              <a:rPr lang="en-US" sz="2000" dirty="0" err="1"/>
              <a:t>devtool</a:t>
            </a:r>
            <a:r>
              <a:rPr lang="en-US" sz="2000" dirty="0"/>
              <a:t> to add a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lvl="1"/>
            <a:r>
              <a:rPr lang="en-US" sz="1800" b="0" dirty="0" smtClean="0"/>
              <a:t>This </a:t>
            </a:r>
            <a:r>
              <a:rPr lang="en-US" sz="1800" b="0" dirty="0"/>
              <a:t>generates a minimal recipe in the workspace </a:t>
            </a:r>
            <a:r>
              <a:rPr lang="en-US" sz="1800" b="0" dirty="0" smtClean="0"/>
              <a:t>layer</a:t>
            </a:r>
          </a:p>
          <a:p>
            <a:pPr lvl="1"/>
            <a:r>
              <a:rPr lang="en-US" sz="2000" b="0" dirty="0" smtClean="0"/>
              <a:t>This </a:t>
            </a:r>
            <a:r>
              <a:rPr lang="en-US" sz="2000" b="0" dirty="0"/>
              <a:t>adds EXTERNALSRC in </a:t>
            </a:r>
            <a:r>
              <a:rPr lang="en-US" sz="2000" b="0" dirty="0" smtClean="0"/>
              <a:t>an workspace/appends/</a:t>
            </a:r>
            <a:r>
              <a:rPr lang="en-US" sz="2000" b="0" dirty="0" err="1" smtClean="0"/>
              <a:t>simplestmodule_git.bbappend</a:t>
            </a:r>
            <a:r>
              <a:rPr lang="en-US" sz="2000" b="0" dirty="0" smtClean="0"/>
              <a:t> </a:t>
            </a:r>
            <a:r>
              <a:rPr lang="en-US" sz="2000" b="0" dirty="0"/>
              <a:t>file that </a:t>
            </a:r>
            <a:r>
              <a:rPr lang="en-US" sz="2000" b="0" dirty="0" smtClean="0"/>
              <a:t>points to </a:t>
            </a:r>
            <a:r>
              <a:rPr lang="en-US" sz="2000" b="0" dirty="0"/>
              <a:t>the </a:t>
            </a:r>
            <a:r>
              <a:rPr lang="en-US" sz="2000" b="0" dirty="0" smtClean="0"/>
              <a:t>sources</a:t>
            </a:r>
          </a:p>
          <a:p>
            <a:pPr lvl="1"/>
            <a:r>
              <a:rPr lang="en-US" sz="2000" b="0" dirty="0" smtClean="0"/>
              <a:t>In </a:t>
            </a:r>
            <a:r>
              <a:rPr lang="en-US" sz="2000" b="0" dirty="0"/>
              <a:t>other words, the source tree stays where it is, </a:t>
            </a:r>
            <a:r>
              <a:rPr lang="en-US" sz="2000" b="0" dirty="0" err="1"/>
              <a:t>devtool</a:t>
            </a:r>
            <a:r>
              <a:rPr lang="en-US" sz="2000" b="0" dirty="0"/>
              <a:t> </a:t>
            </a:r>
            <a:r>
              <a:rPr lang="en-US" sz="2000" b="0" dirty="0" smtClean="0"/>
              <a:t>just creates </a:t>
            </a:r>
            <a:r>
              <a:rPr lang="en-US" sz="2000" b="0" dirty="0"/>
              <a:t>a wrapper recipe that points to </a:t>
            </a:r>
            <a:r>
              <a:rPr lang="en-US" sz="2000" b="0" dirty="0" smtClean="0"/>
              <a:t>it</a:t>
            </a:r>
          </a:p>
          <a:p>
            <a:r>
              <a:rPr lang="en-US" sz="1600" i="1" dirty="0"/>
              <a:t>Note: this does not add your image to the original build engineer’s image</a:t>
            </a:r>
            <a:r>
              <a:rPr lang="en-US" sz="1600" i="1" dirty="0" smtClean="0"/>
              <a:t>, </a:t>
            </a:r>
            <a:r>
              <a:rPr lang="en-US" sz="1800" i="1" dirty="0" smtClean="0"/>
              <a:t>which </a:t>
            </a:r>
            <a:r>
              <a:rPr lang="en-US" sz="1800" i="1" dirty="0"/>
              <a:t>requires changing the platform project’s </a:t>
            </a:r>
            <a:r>
              <a:rPr lang="en-US" sz="1800" i="1" dirty="0" err="1"/>
              <a:t>conf</a:t>
            </a:r>
            <a:r>
              <a:rPr lang="en-US" sz="1800" i="1" dirty="0"/>
              <a:t>/</a:t>
            </a:r>
            <a:r>
              <a:rPr lang="en-US" sz="1800" i="1" dirty="0" err="1"/>
              <a:t>local.conf</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54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a:t>devtool</a:t>
            </a:r>
            <a:r>
              <a:rPr lang="en-US" sz="1800" b="1" dirty="0"/>
              <a:t> add --version 1.0 </a:t>
            </a:r>
            <a:r>
              <a:rPr lang="en-US" sz="1800" b="1" dirty="0" err="1"/>
              <a:t>simplestmodule</a:t>
            </a:r>
            <a:r>
              <a:rPr lang="en-US" sz="1800" b="1" dirty="0"/>
              <a:t> \</a:t>
            </a:r>
          </a:p>
          <a:p>
            <a:r>
              <a:rPr lang="en-US" sz="1800" b="1" dirty="0" smtClean="0"/>
              <a:t>       /</a:t>
            </a:r>
            <a:r>
              <a:rPr lang="en-US" sz="1800" b="1" dirty="0"/>
              <a:t>scratch/</a:t>
            </a:r>
            <a:r>
              <a:rPr lang="en-US" sz="1800" b="1" dirty="0" err="1"/>
              <a:t>src</a:t>
            </a:r>
            <a:r>
              <a:rPr lang="en-US" sz="1800" b="1" dirty="0"/>
              <a:t>/</a:t>
            </a:r>
            <a:r>
              <a:rPr lang="en-US" sz="1800" b="1" dirty="0" err="1"/>
              <a:t>kmod</a:t>
            </a:r>
            <a:r>
              <a:rPr lang="en-US" sz="1800" b="1" dirty="0"/>
              <a:t>/simplest-kernel-module/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60207695"/>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828800"/>
            <a:ext cx="7725599" cy="408671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indent="0">
              <a:buNone/>
            </a:pPr>
            <a:r>
              <a:rPr lang="en-US" sz="1600" dirty="0">
                <a:solidFill>
                  <a:schemeClr val="tx1"/>
                </a:solidFill>
                <a:latin typeface="Courier New" panose="02070309020205020404" pitchFamily="49" charset="0"/>
                <a:cs typeface="Courier New" panose="02070309020205020404" pitchFamily="49" charset="0"/>
              </a:rPr>
              <a:t>$ tree </a:t>
            </a:r>
            <a:r>
              <a:rPr lang="en-US" sz="1600" dirty="0" smtClean="0">
                <a:solidFill>
                  <a:schemeClr val="tx1"/>
                </a:solidFill>
                <a:latin typeface="Courier New" panose="02070309020205020404" pitchFamily="49" charset="0"/>
                <a:cs typeface="Courier New" panose="02070309020205020404" pitchFamily="49" charset="0"/>
              </a:rPr>
              <a:t>/scratch/</a:t>
            </a:r>
            <a:r>
              <a:rPr lang="en-US" sz="1600" dirty="0" err="1" smtClean="0">
                <a:solidFill>
                  <a:schemeClr val="tx1"/>
                </a:solidFill>
                <a:latin typeface="Courier New" panose="02070309020205020404" pitchFamily="49" charset="0"/>
                <a:cs typeface="Courier New" panose="02070309020205020404" pitchFamily="49" charset="0"/>
              </a:rPr>
              <a:t>sdk</a:t>
            </a:r>
            <a:r>
              <a:rPr lang="en-US" sz="1600" dirty="0" smtClean="0">
                <a:solidFill>
                  <a:schemeClr val="tx1"/>
                </a:solidFill>
                <a:latin typeface="Courier New" panose="02070309020205020404" pitchFamily="49" charset="0"/>
                <a:cs typeface="Courier New" panose="02070309020205020404" pitchFamily="49" charset="0"/>
              </a:rPr>
              <a:t>/qemux86_64/workspace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/scratch/</a:t>
            </a:r>
            <a:r>
              <a:rPr lang="en-US" sz="1600" dirty="0" err="1" smtClean="0">
                <a:solidFill>
                  <a:schemeClr val="tx1"/>
                </a:solidFill>
                <a:latin typeface="Courier New" panose="02070309020205020404" pitchFamily="49" charset="0"/>
                <a:cs typeface="Courier New" panose="02070309020205020404" pitchFamily="49" charset="0"/>
              </a:rPr>
              <a:t>sdk</a:t>
            </a:r>
            <a:r>
              <a:rPr lang="en-US" sz="1600" dirty="0" smtClean="0">
                <a:solidFill>
                  <a:schemeClr val="tx1"/>
                </a:solidFill>
                <a:latin typeface="Courier New" panose="02070309020205020404" pitchFamily="49" charset="0"/>
                <a:cs typeface="Courier New" panose="02070309020205020404" pitchFamily="49" charset="0"/>
              </a:rPr>
              <a:t>/qemux86_64/workspace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appends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800" dirty="0" err="1" smtClean="0">
                <a:solidFill>
                  <a:schemeClr val="tx2"/>
                </a:solidFill>
                <a:latin typeface="Courier New" panose="02070309020205020404" pitchFamily="49" charset="0"/>
                <a:cs typeface="Courier New" panose="02070309020205020404" pitchFamily="49" charset="0"/>
              </a:rPr>
              <a:t>simplestmodule_git.bbappend</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layer.conf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README</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recipes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600" dirty="0" err="1" smtClean="0">
                <a:solidFill>
                  <a:schemeClr val="tx1"/>
                </a:solidFill>
                <a:latin typeface="Courier New" panose="02070309020205020404" pitchFamily="49" charset="0"/>
                <a:cs typeface="Courier New" panose="02070309020205020404" pitchFamily="49" charset="0"/>
              </a:rPr>
              <a:t>simplestmodule</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800" dirty="0">
                <a:solidFill>
                  <a:schemeClr val="tx2"/>
                </a:solidFill>
                <a:latin typeface="Courier New" panose="02070309020205020404" pitchFamily="49" charset="0"/>
                <a:cs typeface="Courier New" panose="02070309020205020404" pitchFamily="49" charset="0"/>
              </a:rPr>
              <a:t>simplestmodule_git.b</a:t>
            </a:r>
            <a:r>
              <a:rPr lang="en-US" sz="1800" dirty="0">
                <a:solidFill>
                  <a:schemeClr val="tx1"/>
                </a:solidFill>
                <a:latin typeface="Courier New" panose="02070309020205020404" pitchFamily="49" charset="0"/>
                <a:cs typeface="Courier New" panose="02070309020205020404" pitchFamily="49" charset="0"/>
              </a:rPr>
              <a:t>b</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3565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Build </a:t>
            </a:r>
            <a:r>
              <a:rPr lang="en-US" dirty="0"/>
              <a:t>the </a:t>
            </a:r>
            <a:r>
              <a:rPr lang="en-US" dirty="0" smtClean="0"/>
              <a:t>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dirty="0"/>
              <a:t>Build the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marL="0" indent="0">
              <a:buNone/>
            </a:pPr>
            <a:endParaRPr lang="en-US" sz="2000" b="0" i="1" dirty="0" smtClean="0"/>
          </a:p>
          <a:p>
            <a:pPr marL="0" indent="0">
              <a:buNone/>
            </a:pPr>
            <a:r>
              <a:rPr lang="en-US" sz="2000" b="0" i="1" dirty="0" smtClean="0"/>
              <a:t>This </a:t>
            </a:r>
            <a:r>
              <a:rPr lang="en-US" sz="2000" b="0" i="1" dirty="0"/>
              <a:t>will create the </a:t>
            </a:r>
            <a:r>
              <a:rPr lang="en-US" sz="2000" i="1" dirty="0" err="1"/>
              <a:t>simplestmodule.ko</a:t>
            </a:r>
            <a:r>
              <a:rPr lang="en-US" sz="2000" i="1" dirty="0"/>
              <a:t> </a:t>
            </a:r>
            <a:r>
              <a:rPr lang="en-US" sz="2000" b="0" i="1" dirty="0"/>
              <a:t>kernel </a:t>
            </a:r>
            <a:r>
              <a:rPr lang="en-US" sz="2000" b="0" i="1" dirty="0" smtClean="0"/>
              <a:t>module</a:t>
            </a:r>
            <a:br>
              <a:rPr lang="en-US" sz="2000" b="0" i="1" dirty="0" smtClean="0"/>
            </a:br>
            <a:endParaRPr lang="en-US" sz="2000" b="0" i="1" dirty="0"/>
          </a:p>
          <a:p>
            <a:pPr marL="0" indent="0">
              <a:buNone/>
            </a:pPr>
            <a:r>
              <a:rPr lang="en-US" sz="2000" b="0" i="1" dirty="0"/>
              <a:t>This downloads the kernel sources (already downloaded for </a:t>
            </a:r>
            <a:r>
              <a:rPr lang="en-US" sz="2000" b="0" i="1" dirty="0" smtClean="0"/>
              <a:t>you):</a:t>
            </a:r>
            <a:br>
              <a:rPr lang="en-US" sz="2000" b="0" i="1" dirty="0" smtClean="0"/>
            </a:br>
            <a:r>
              <a:rPr lang="en-US" sz="2000" b="0" i="1" dirty="0" smtClean="0"/>
              <a:t>  </a:t>
            </a:r>
            <a:r>
              <a:rPr lang="en-US" sz="1800" b="0" i="1" dirty="0" smtClean="0"/>
              <a:t>linux-yocto-4.12.12+gitAUTOINC+eda4d18ce4_67b62d8d7b-r0 </a:t>
            </a:r>
            <a:r>
              <a:rPr lang="en-US" sz="1800" b="0" i="1" dirty="0" err="1"/>
              <a:t>do_fetch</a:t>
            </a:r>
            <a:r>
              <a:rPr lang="en-US" sz="1600" b="0" dirty="0" smtClean="0"/>
              <a:t/>
            </a:r>
            <a:br>
              <a:rPr lang="en-US" sz="16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796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 </a:t>
            </a:r>
            <a:r>
              <a:rPr lang="en-US" sz="1800" b="1" dirty="0" err="1" smtClean="0"/>
              <a:t>simplestmodule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23446664"/>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i="1" dirty="0"/>
              <a:t>Get the target’s IP address from the target </a:t>
            </a:r>
            <a:r>
              <a:rPr lang="en-US" sz="2000" i="1" dirty="0" smtClean="0"/>
              <a:t>serial console</a:t>
            </a:r>
            <a:r>
              <a:rPr lang="en-US" sz="2000" i="1" dirty="0"/>
              <a:t/>
            </a:r>
            <a:br>
              <a:rPr lang="en-US" sz="2000" i="1" dirty="0"/>
            </a:br>
            <a:r>
              <a:rPr lang="en-US" sz="2000" i="1" dirty="0" smtClean="0"/>
              <a:t/>
            </a:r>
            <a:br>
              <a:rPr lang="en-US" sz="2000" i="1" dirty="0" smtClean="0"/>
            </a:br>
            <a:r>
              <a:rPr lang="en-US" sz="2000" b="0" dirty="0" smtClean="0"/>
              <a:t>root@qemux86_64:~# </a:t>
            </a:r>
            <a:r>
              <a:rPr lang="en-US" sz="2000" b="0" dirty="0" err="1"/>
              <a:t>ifconfig</a:t>
            </a:r>
            <a:endParaRPr lang="en-US" sz="2000" b="0" dirty="0"/>
          </a:p>
          <a:p>
            <a:r>
              <a:rPr lang="en-US" sz="2000" u="sng" dirty="0" smtClean="0"/>
              <a:t>In </a:t>
            </a:r>
            <a:r>
              <a:rPr lang="en-US" sz="2000" u="sng" dirty="0"/>
              <a:t>the </a:t>
            </a:r>
            <a:r>
              <a:rPr lang="en-US" sz="2000" u="sng" dirty="0" err="1"/>
              <a:t>eSDK</a:t>
            </a:r>
            <a:r>
              <a:rPr lang="en-US" sz="2000" u="sng" dirty="0"/>
              <a:t> </a:t>
            </a:r>
            <a:r>
              <a:rPr lang="en-US" sz="2000" b="0" u="sng" dirty="0"/>
              <a:t>(HOST) </a:t>
            </a:r>
            <a:r>
              <a:rPr lang="en-US" sz="2000" u="sng" dirty="0"/>
              <a:t>shell</a:t>
            </a:r>
            <a:r>
              <a:rPr lang="en-US" sz="2000" dirty="0"/>
              <a:t>, deploy the </a:t>
            </a:r>
            <a:r>
              <a:rPr lang="en-US" sz="2000" dirty="0" smtClean="0"/>
              <a:t>output</a:t>
            </a:r>
            <a:br>
              <a:rPr lang="en-US" sz="2000" dirty="0" smtClean="0"/>
            </a:br>
            <a:r>
              <a:rPr lang="en-US" sz="2000" dirty="0" smtClean="0"/>
              <a:t>   </a:t>
            </a:r>
            <a:r>
              <a:rPr lang="en-US" sz="2000" b="0" dirty="0" smtClean="0"/>
              <a:t>(</a:t>
            </a:r>
            <a:r>
              <a:rPr lang="en-US" sz="2000" b="0" i="1" dirty="0" smtClean="0"/>
              <a:t>the </a:t>
            </a:r>
            <a:r>
              <a:rPr lang="en-US" sz="2000" b="0" i="1" dirty="0"/>
              <a:t>target’s </a:t>
            </a:r>
            <a:r>
              <a:rPr lang="en-US" sz="2000" b="0" i="1" dirty="0" err="1"/>
              <a:t>ip</a:t>
            </a:r>
            <a:r>
              <a:rPr lang="en-US" sz="2000" b="0" i="1" dirty="0"/>
              <a:t> address may change</a:t>
            </a:r>
            <a:r>
              <a:rPr lang="en-US" sz="2000" b="0" i="1" dirty="0" smtClean="0"/>
              <a:t>)</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endParaRPr lang="en-US" sz="2000" b="0" i="1" dirty="0" smtClean="0"/>
          </a:p>
          <a:p>
            <a:r>
              <a:rPr lang="en-US" sz="2000" b="0" i="1" dirty="0" smtClean="0"/>
              <a:t>NOTE</a:t>
            </a:r>
            <a:r>
              <a:rPr lang="en-US" sz="2000" b="0" i="1" dirty="0"/>
              <a:t>: the ‘-s’ option will note any </a:t>
            </a:r>
            <a:r>
              <a:rPr lang="en-US" sz="2000" b="0" i="1" dirty="0" err="1"/>
              <a:t>ssh</a:t>
            </a:r>
            <a:r>
              <a:rPr lang="en-US" sz="2000" b="0" i="1" dirty="0"/>
              <a:t> </a:t>
            </a:r>
            <a:r>
              <a:rPr lang="en-US" sz="2000" b="0" i="1" dirty="0" err="1"/>
              <a:t>keygen</a:t>
            </a:r>
            <a:r>
              <a:rPr lang="en-US" sz="2000" b="0" i="1" dirty="0"/>
              <a:t> issues, allowing you </a:t>
            </a:r>
            <a:r>
              <a:rPr lang="en-US" sz="2000" b="0" i="1" dirty="0" smtClean="0"/>
              <a:t>to (for </a:t>
            </a:r>
            <a:r>
              <a:rPr lang="en-US" sz="2000" b="0" i="1" dirty="0"/>
              <a:t>example) remove/add this IP address to the known hosts table</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770340" y="3340100"/>
            <a:ext cx="767516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600" b="1" dirty="0" smtClean="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devtool</a:t>
            </a:r>
            <a:r>
              <a:rPr lang="en-US" sz="1600" b="1" dirty="0">
                <a:solidFill>
                  <a:schemeClr val="tx2"/>
                </a:solidFill>
                <a:latin typeface="Courier New" panose="02070309020205020404" pitchFamily="49" charset="0"/>
                <a:cs typeface="Courier New" panose="02070309020205020404" pitchFamily="49" charset="0"/>
              </a:rPr>
              <a:t> deploy-target -s </a:t>
            </a:r>
            <a:r>
              <a:rPr lang="en-US" sz="1600" b="1" dirty="0" err="1">
                <a:solidFill>
                  <a:schemeClr val="tx2"/>
                </a:solidFill>
                <a:latin typeface="Courier New" panose="02070309020205020404" pitchFamily="49" charset="0"/>
                <a:cs typeface="Courier New" panose="02070309020205020404" pitchFamily="49" charset="0"/>
              </a:rPr>
              <a:t>simplestmodule</a:t>
            </a:r>
            <a:r>
              <a:rPr lang="en-US" sz="1600" b="1" dirty="0">
                <a:solidFill>
                  <a:schemeClr val="tx2"/>
                </a:solidFill>
                <a:latin typeface="Courier New" panose="02070309020205020404" pitchFamily="49" charset="0"/>
                <a:cs typeface="Courier New" panose="02070309020205020404" pitchFamily="49" charset="0"/>
              </a:rPr>
              <a:t> root@192.168.7.2</a:t>
            </a:r>
          </a:p>
        </p:txBody>
      </p:sp>
    </p:spTree>
    <p:extLst>
      <p:ext uri="{BB962C8B-B14F-4D97-AF65-F5344CB8AC3E}">
        <p14:creationId xmlns:p14="http://schemas.microsoft.com/office/powerpoint/2010/main" val="2251206442"/>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Details</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smtClean="0"/>
              <a:t>(qemux86_64)</a:t>
            </a:r>
            <a:r>
              <a:rPr lang="en-US" sz="2000" dirty="0" smtClean="0"/>
              <a:t>, </a:t>
            </a:r>
            <a:r>
              <a:rPr lang="en-US" sz="2000" dirty="0"/>
              <a:t>observe the result of </a:t>
            </a:r>
            <a:r>
              <a:rPr lang="en-US" sz="2000" dirty="0" smtClean="0"/>
              <a:t>deployment</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327545" y="1714500"/>
            <a:ext cx="8502555" cy="4013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latin typeface="Courier New" panose="02070309020205020404" pitchFamily="49" charset="0"/>
                <a:cs typeface="Courier New" panose="02070309020205020404" pitchFamily="49" charset="0"/>
              </a:rPr>
              <a:t>devtool_deploy.list</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100</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108 	0.1KB/s 	00:00</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devtool_deploy.sh </a:t>
            </a:r>
            <a:r>
              <a:rPr lang="en-US" sz="1400" b="1" dirty="0" smtClean="0">
                <a:latin typeface="Courier New" panose="02070309020205020404" pitchFamily="49" charset="0"/>
                <a:cs typeface="Courier New" panose="02070309020205020404" pitchFamily="49" charset="0"/>
              </a:rPr>
              <a:t>		100</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1017 	1.0KB/s 	00:00</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./lib/</a:t>
            </a:r>
          </a:p>
          <a:p>
            <a:r>
              <a:rPr lang="en-US" sz="1400" b="1" dirty="0">
                <a:latin typeface="Courier New" panose="02070309020205020404" pitchFamily="49" charset="0"/>
                <a:cs typeface="Courier New" panose="02070309020205020404" pitchFamily="49" charset="0"/>
              </a:rPr>
              <a:t>./lib/modules/</a:t>
            </a:r>
          </a:p>
          <a:p>
            <a:r>
              <a:rPr lang="en-US" sz="1400" b="1" dirty="0">
                <a:latin typeface="Courier New" panose="02070309020205020404" pitchFamily="49" charset="0"/>
                <a:cs typeface="Courier New" panose="02070309020205020404" pitchFamily="49" charset="0"/>
              </a:rPr>
              <a:t>./</a:t>
            </a:r>
            <a:r>
              <a:rPr lang="en-US" sz="1400" b="1" dirty="0">
                <a:solidFill>
                  <a:srgbClr val="FF0000"/>
                </a:solidFill>
                <a:latin typeface="Courier New" panose="02070309020205020404" pitchFamily="49" charset="0"/>
                <a:cs typeface="Courier New" panose="02070309020205020404" pitchFamily="49" charset="0"/>
              </a:rPr>
              <a:t>lib/modules/4.12.12-yocto-standard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./lib/modules/4.12.12-yocto-standard/extra/</a:t>
            </a:r>
          </a:p>
          <a:p>
            <a:r>
              <a:rPr lang="en-US" sz="1400" b="1" dirty="0">
                <a:latin typeface="Courier New" panose="02070309020205020404" pitchFamily="49" charset="0"/>
                <a:cs typeface="Courier New" panose="02070309020205020404" pitchFamily="49" charset="0"/>
              </a:rPr>
              <a:t>./lib/modules/4.12.12-yocto-standard/extra/</a:t>
            </a:r>
            <a:r>
              <a:rPr lang="en-US" sz="1400" b="1" dirty="0" err="1">
                <a:latin typeface="Courier New" panose="02070309020205020404" pitchFamily="49" charset="0"/>
                <a:cs typeface="Courier New" panose="02070309020205020404" pitchFamily="49" charset="0"/>
              </a:rPr>
              <a:t>hellokernel.ko</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Module.symvers</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modprobe.d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/modules-</a:t>
            </a:r>
            <a:r>
              <a:rPr lang="en-US" sz="1400" b="1" dirty="0" err="1">
                <a:latin typeface="Courier New" panose="02070309020205020404" pitchFamily="49" charset="0"/>
                <a:cs typeface="Courier New" panose="02070309020205020404" pitchFamily="49" charset="0"/>
              </a:rPr>
              <a:t>load.d</a:t>
            </a:r>
            <a:r>
              <a:rPr lang="en-US" sz="1400" b="1" dirty="0" smtClean="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NOTE: Successfully </a:t>
            </a:r>
            <a:r>
              <a:rPr lang="en-US" sz="1400" b="1" dirty="0" smtClean="0">
                <a:latin typeface="Courier New" panose="02070309020205020404" pitchFamily="49" charset="0"/>
                <a:cs typeface="Courier New" panose="02070309020205020404" pitchFamily="49" charset="0"/>
              </a:rPr>
              <a:t>deployed</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/scratch/</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/qemux86_64</a:t>
            </a:r>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err="1" smtClean="0">
                <a:solidFill>
                  <a:srgbClr val="FF0000"/>
                </a:solidFill>
                <a:latin typeface="Courier New" panose="02070309020205020404" pitchFamily="49" charset="0"/>
                <a:cs typeface="Courier New" panose="02070309020205020404" pitchFamily="49" charset="0"/>
              </a:rPr>
              <a:t>tmp</a:t>
            </a:r>
            <a:r>
              <a:rPr lang="en-US" sz="1400" b="1" dirty="0" smtClean="0">
                <a:solidFill>
                  <a:srgbClr val="FF0000"/>
                </a:solidFill>
                <a:latin typeface="Courier New" panose="02070309020205020404" pitchFamily="49" charset="0"/>
                <a:cs typeface="Courier New" panose="02070309020205020404" pitchFamily="49" charset="0"/>
              </a:rPr>
              <a:t>/work/qemux86_64-poky-linux-gnueabi/</a:t>
            </a:r>
            <a:r>
              <a:rPr lang="en-US" sz="1400" b="1" dirty="0" err="1" smtClean="0">
                <a:solidFill>
                  <a:srgbClr val="FF0000"/>
                </a:solidFill>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79875998"/>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Load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u="sng" dirty="0"/>
              <a:t>In the target </a:t>
            </a:r>
            <a:r>
              <a:rPr lang="en-US" b="0" u="sng" dirty="0" smtClean="0"/>
              <a:t>(qemux86_64)</a:t>
            </a:r>
            <a:r>
              <a:rPr lang="en-US" u="sng" dirty="0" smtClean="0"/>
              <a:t>, </a:t>
            </a:r>
            <a:r>
              <a:rPr lang="en-US" dirty="0"/>
              <a:t>load the module and </a:t>
            </a:r>
            <a:r>
              <a:rPr lang="en-US" dirty="0" smtClean="0"/>
              <a:t>observe the </a:t>
            </a:r>
            <a:r>
              <a:rPr lang="en-US" dirty="0"/>
              <a:t>results</a:t>
            </a:r>
            <a:endParaRPr lang="en-US" dirty="0" smtClean="0"/>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332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root@qemux86_64:~# </a:t>
            </a:r>
            <a:r>
              <a:rPr lang="en-US" sz="1400" b="1" dirty="0" err="1">
                <a:solidFill>
                  <a:schemeClr val="tx2"/>
                </a:solidFill>
                <a:latin typeface="Courier New" panose="02070309020205020404" pitchFamily="49" charset="0"/>
                <a:cs typeface="Courier New" panose="02070309020205020404" pitchFamily="49" charset="0"/>
              </a:rPr>
              <a:t>depmod</a:t>
            </a:r>
            <a:r>
              <a:rPr lang="en-US" sz="1400" b="1" dirty="0">
                <a:solidFill>
                  <a:schemeClr val="tx2"/>
                </a:solidFill>
                <a:latin typeface="Courier New" panose="02070309020205020404" pitchFamily="49" charset="0"/>
                <a:cs typeface="Courier New" panose="02070309020205020404" pitchFamily="49" charset="0"/>
              </a:rPr>
              <a:t> </a:t>
            </a:r>
            <a:r>
              <a:rPr lang="en-US" sz="1400" b="1" dirty="0" smtClean="0">
                <a:solidFill>
                  <a:schemeClr val="tx2"/>
                </a:solidFill>
                <a:latin typeface="Courier New" panose="02070309020205020404" pitchFamily="49" charset="0"/>
                <a:cs typeface="Courier New" panose="02070309020205020404" pitchFamily="49" charset="0"/>
              </a:rPr>
              <a:t>–a</a:t>
            </a:r>
          </a:p>
          <a:p>
            <a:endParaRPr lang="en-US" sz="1400" b="1" dirty="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root@qemux86_64:~# </a:t>
            </a:r>
            <a:r>
              <a:rPr lang="en-US" sz="1400" b="1" dirty="0" err="1">
                <a:solidFill>
                  <a:schemeClr val="tx2"/>
                </a:solidFill>
                <a:latin typeface="Courier New" panose="02070309020205020404" pitchFamily="49" charset="0"/>
                <a:cs typeface="Courier New" panose="02070309020205020404" pitchFamily="49" charset="0"/>
              </a:rPr>
              <a:t>modprobe</a:t>
            </a:r>
            <a:r>
              <a:rPr lang="en-US" sz="1400" b="1" dirty="0">
                <a:solidFill>
                  <a:schemeClr val="tx2"/>
                </a:solidFill>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hellokernel</a:t>
            </a:r>
            <a:endParaRPr lang="en-US" sz="1400" b="1" dirty="0">
              <a:solidFill>
                <a:schemeClr val="tx2"/>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[ 874.941880] </a:t>
            </a:r>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loading out-of-tree module taints kernel.</a:t>
            </a:r>
          </a:p>
          <a:p>
            <a:r>
              <a:rPr lang="en-US" sz="1400" b="1" dirty="0">
                <a:latin typeface="Courier New" panose="02070309020205020404" pitchFamily="49" charset="0"/>
                <a:cs typeface="Courier New" panose="02070309020205020404" pitchFamily="49" charset="0"/>
              </a:rPr>
              <a:t>[ 874.960165] When half way through the journey of our life</a:t>
            </a:r>
          </a:p>
          <a:p>
            <a:endParaRPr lang="en-US" sz="1400" b="1" dirty="0" smtClean="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root@qemux86_64:~# </a:t>
            </a:r>
            <a:r>
              <a:rPr lang="en-US" sz="1400" b="1" dirty="0" err="1">
                <a:solidFill>
                  <a:schemeClr val="tx2"/>
                </a:solidFill>
                <a:latin typeface="Courier New" panose="02070309020205020404" pitchFamily="49" charset="0"/>
                <a:cs typeface="Courier New" panose="02070309020205020404" pitchFamily="49" charset="0"/>
              </a:rPr>
              <a:t>lsmod</a:t>
            </a:r>
            <a:endParaRPr lang="en-US" sz="1400" b="1" dirty="0">
              <a:solidFill>
                <a:schemeClr val="tx2"/>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Module        </a:t>
            </a:r>
            <a:r>
              <a:rPr lang="en-US" sz="1400" b="1" dirty="0" smtClean="0">
                <a:latin typeface="Courier New" panose="02070309020205020404" pitchFamily="49" charset="0"/>
                <a:cs typeface="Courier New" panose="02070309020205020404" pitchFamily="49" charset="0"/>
              </a:rPr>
              <a:t>    Size  </a:t>
            </a:r>
            <a:r>
              <a:rPr lang="en-US" sz="1400" b="1" dirty="0">
                <a:latin typeface="Courier New" panose="02070309020205020404" pitchFamily="49" charset="0"/>
                <a:cs typeface="Courier New" panose="02070309020205020404" pitchFamily="49" charset="0"/>
              </a:rPr>
              <a:t>Used by</a:t>
            </a:r>
          </a:p>
          <a:p>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929  0</a:t>
            </a:r>
          </a:p>
          <a:p>
            <a:r>
              <a:rPr lang="en-US" sz="1400" b="1" dirty="0" err="1">
                <a:latin typeface="Courier New" panose="02070309020205020404" pitchFamily="49" charset="0"/>
                <a:cs typeface="Courier New" panose="02070309020205020404" pitchFamily="49" charset="0"/>
              </a:rPr>
              <a:t>nfsd</a:t>
            </a:r>
            <a:r>
              <a:rPr lang="en-US" sz="1400" b="1" dirty="0">
                <a:latin typeface="Courier New" panose="02070309020205020404" pitchFamily="49" charset="0"/>
                <a:cs typeface="Courier New" panose="02070309020205020404" pitchFamily="49" charset="0"/>
              </a:rPr>
              <a:t>            271348  11</a:t>
            </a:r>
          </a:p>
          <a:p>
            <a:endParaRPr lang="en-US" sz="1400" b="1" dirty="0" smtClean="0"/>
          </a:p>
        </p:txBody>
      </p:sp>
    </p:spTree>
    <p:extLst>
      <p:ext uri="{BB962C8B-B14F-4D97-AF65-F5344CB8AC3E}">
        <p14:creationId xmlns:p14="http://schemas.microsoft.com/office/powerpoint/2010/main" val="232666441"/>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Unl</a:t>
            </a:r>
            <a:r>
              <a:rPr lang="en-US" dirty="0" smtClean="0"/>
              <a:t>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smtClean="0"/>
              <a:t>(</a:t>
            </a:r>
            <a:r>
              <a:rPr lang="en-US" sz="2000" b="0" u="sng" dirty="0" smtClean="0">
                <a:solidFill>
                  <a:schemeClr val="tx1"/>
                </a:solidFill>
              </a:rPr>
              <a:t>qemux86_64</a:t>
            </a:r>
            <a:r>
              <a:rPr lang="en-US" sz="2000" b="0" u="sng" dirty="0" smtClean="0"/>
              <a:t>)</a:t>
            </a:r>
            <a:r>
              <a:rPr lang="en-US" sz="2000" dirty="0" smtClean="0"/>
              <a:t>, </a:t>
            </a:r>
            <a:r>
              <a:rPr lang="en-US" sz="2000" dirty="0" smtClean="0"/>
              <a:t>unload </a:t>
            </a:r>
            <a:r>
              <a:rPr lang="en-US" sz="2000" dirty="0"/>
              <a:t>the </a:t>
            </a:r>
            <a:r>
              <a:rPr lang="en-US" sz="2000" dirty="0" smtClean="0"/>
              <a:t>module</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222500"/>
            <a:ext cx="7984440" cy="18415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root@qemux86_64</a:t>
            </a:r>
            <a:r>
              <a:rPr lang="en-US" sz="1400" b="1" dirty="0" smtClean="0">
                <a:solidFill>
                  <a:schemeClr val="tx2"/>
                </a:solidFill>
                <a:latin typeface="Courier New" panose="02070309020205020404" pitchFamily="49" charset="0"/>
                <a:cs typeface="Courier New" panose="02070309020205020404" pitchFamily="49" charset="0"/>
              </a:rPr>
              <a:t>:~# </a:t>
            </a:r>
            <a:r>
              <a:rPr lang="en-US" sz="1400" b="1" dirty="0" err="1" smtClean="0">
                <a:solidFill>
                  <a:schemeClr val="tx2"/>
                </a:solidFill>
                <a:latin typeface="Courier New" panose="02070309020205020404" pitchFamily="49" charset="0"/>
                <a:cs typeface="Courier New" panose="02070309020205020404" pitchFamily="49" charset="0"/>
              </a:rPr>
              <a:t>modprobe</a:t>
            </a:r>
            <a:r>
              <a:rPr lang="en-US" sz="1400" b="1" dirty="0" smtClean="0">
                <a:solidFill>
                  <a:schemeClr val="tx2"/>
                </a:solidFill>
                <a:latin typeface="Courier New" panose="02070309020205020404" pitchFamily="49" charset="0"/>
                <a:cs typeface="Courier New" panose="02070309020205020404" pitchFamily="49" charset="0"/>
              </a:rPr>
              <a:t> -r </a:t>
            </a:r>
            <a:r>
              <a:rPr lang="en-US" sz="1400" b="1" dirty="0" err="1" smtClean="0">
                <a:solidFill>
                  <a:schemeClr val="tx2"/>
                </a:solidFill>
                <a:latin typeface="Courier New" panose="02070309020205020404" pitchFamily="49" charset="0"/>
                <a:cs typeface="Courier New" panose="02070309020205020404" pitchFamily="49" charset="0"/>
              </a:rPr>
              <a:t>hellokernel</a:t>
            </a:r>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[ 36.005902] I found that I was in a gloomy wood</a:t>
            </a:r>
          </a:p>
          <a:p>
            <a:endParaRPr lang="en-US" sz="1400" b="1" dirty="0" smtClean="0">
              <a:latin typeface="Courier New" panose="02070309020205020404" pitchFamily="49" charset="0"/>
              <a:cs typeface="Courier New" panose="02070309020205020404" pitchFamily="49" charset="0"/>
            </a:endParaRPr>
          </a:p>
          <a:p>
            <a:r>
              <a:rPr lang="en-US" sz="1400" b="1" dirty="0" smtClean="0">
                <a:solidFill>
                  <a:schemeClr val="tx2"/>
                </a:solidFill>
                <a:latin typeface="Courier New" panose="02070309020205020404" pitchFamily="49" charset="0"/>
                <a:cs typeface="Courier New" panose="02070309020205020404" pitchFamily="49" charset="0"/>
              </a:rPr>
              <a:t>root@qemux86_64:~# </a:t>
            </a:r>
            <a:r>
              <a:rPr lang="en-US" sz="1400" b="1" dirty="0" err="1" smtClean="0">
                <a:solidFill>
                  <a:schemeClr val="tx2"/>
                </a:solidFill>
                <a:latin typeface="Courier New" panose="02070309020205020404" pitchFamily="49" charset="0"/>
                <a:cs typeface="Courier New" panose="02070309020205020404" pitchFamily="49" charset="0"/>
              </a:rPr>
              <a:t>lsmod</a:t>
            </a:r>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Module                      Size  Used by</a:t>
            </a:r>
          </a:p>
          <a:p>
            <a:r>
              <a:rPr lang="en-US" sz="1400" b="1" dirty="0" err="1" smtClean="0">
                <a:latin typeface="Courier New" panose="02070309020205020404" pitchFamily="49" charset="0"/>
                <a:cs typeface="Courier New" panose="02070309020205020404" pitchFamily="49" charset="0"/>
              </a:rPr>
              <a:t>nfsd</a:t>
            </a:r>
            <a:r>
              <a:rPr lang="en-US" sz="1400" b="1" dirty="0" smtClean="0">
                <a:latin typeface="Courier New" panose="02070309020205020404" pitchFamily="49" charset="0"/>
                <a:cs typeface="Courier New" panose="02070309020205020404" pitchFamily="49" charset="0"/>
              </a:rPr>
              <a:t>                      271348  11</a:t>
            </a:r>
          </a:p>
        </p:txBody>
      </p:sp>
    </p:spTree>
    <p:extLst>
      <p:ext uri="{BB962C8B-B14F-4D97-AF65-F5344CB8AC3E}">
        <p14:creationId xmlns:p14="http://schemas.microsoft.com/office/powerpoint/2010/main" val="1997021983"/>
      </p:ext>
    </p:extLst>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automatic load of the module at boot</a:t>
            </a:r>
          </a:p>
        </p:txBody>
      </p:sp>
      <p:sp>
        <p:nvSpPr>
          <p:cNvPr id="4" name="Content Placeholder 3"/>
          <p:cNvSpPr>
            <a:spLocks noGrp="1"/>
          </p:cNvSpPr>
          <p:nvPr>
            <p:ph sz="quarter" idx="13"/>
          </p:nvPr>
        </p:nvSpPr>
        <p:spPr>
          <a:xfrm>
            <a:off x="389487" y="1206499"/>
            <a:ext cx="8233186" cy="4724401"/>
          </a:xfrm>
        </p:spPr>
        <p:txBody>
          <a:bodyPr/>
          <a:lstStyle/>
          <a:p>
            <a:r>
              <a:rPr lang="en-US" sz="2000" dirty="0"/>
              <a:t>In the target </a:t>
            </a:r>
            <a:r>
              <a:rPr lang="en-US" sz="2000" b="0" dirty="0" smtClean="0"/>
              <a:t>(qemux86_64)</a:t>
            </a:r>
            <a:r>
              <a:rPr lang="en-US" sz="2000" dirty="0" smtClean="0"/>
              <a:t>, </a:t>
            </a:r>
            <a:r>
              <a:rPr lang="en-US" sz="2000" dirty="0"/>
              <a:t>edit the file below and add </a:t>
            </a:r>
            <a:r>
              <a:rPr lang="en-US" sz="2000" dirty="0" smtClean="0"/>
              <a:t>a new </a:t>
            </a:r>
            <a:r>
              <a:rPr lang="en-US" sz="2000" dirty="0"/>
              <a:t>line containing the module name ‘</a:t>
            </a:r>
            <a:r>
              <a:rPr lang="en-US" sz="2000" dirty="0" err="1"/>
              <a:t>hellokernel</a:t>
            </a:r>
            <a:r>
              <a:rPr lang="en-US" sz="2000" dirty="0" smtClean="0"/>
              <a:t>’</a:t>
            </a:r>
          </a:p>
          <a:p>
            <a:endParaRPr lang="en-US" sz="1800" dirty="0"/>
          </a:p>
          <a:p>
            <a:endParaRPr lang="en-US" sz="1800" dirty="0" smtClean="0"/>
          </a:p>
          <a:p>
            <a:endParaRPr lang="en-US" sz="1800" dirty="0"/>
          </a:p>
          <a:p>
            <a:endParaRPr lang="en-US" sz="1800" dirty="0" smtClean="0"/>
          </a:p>
          <a:p>
            <a:endParaRPr lang="en-US" sz="1800" dirty="0"/>
          </a:p>
          <a:p>
            <a:r>
              <a:rPr lang="en-US" sz="2000" dirty="0" smtClean="0"/>
              <a:t>Then </a:t>
            </a:r>
            <a:r>
              <a:rPr lang="en-US" sz="2000" dirty="0"/>
              <a:t>reboot the </a:t>
            </a:r>
            <a:r>
              <a:rPr lang="en-US" sz="2000" dirty="0" err="1"/>
              <a:t>Qemu</a:t>
            </a:r>
            <a:r>
              <a:rPr lang="en-US" sz="2000" dirty="0"/>
              <a:t> machine and verify</a:t>
            </a:r>
            <a:endParaRPr lang="en-US" sz="1800" b="0" dirty="0" smtClean="0"/>
          </a:p>
        </p:txBody>
      </p:sp>
      <p:sp>
        <p:nvSpPr>
          <p:cNvPr id="5" name="CustomShape 4"/>
          <p:cNvSpPr/>
          <p:nvPr/>
        </p:nvSpPr>
        <p:spPr>
          <a:xfrm>
            <a:off x="592540" y="1993900"/>
            <a:ext cx="7984440" cy="205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smtClean="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root@qemux86_64:~# </a:t>
            </a:r>
            <a:r>
              <a:rPr lang="en-US" sz="1800" b="1" dirty="0">
                <a:latin typeface="Courier New" panose="02070309020205020404" pitchFamily="49" charset="0"/>
                <a:cs typeface="Courier New" panose="02070309020205020404" pitchFamily="49" charset="0"/>
              </a:rPr>
              <a:t>vi /</a:t>
            </a:r>
            <a:r>
              <a:rPr lang="en-US" sz="1800" b="1" dirty="0" err="1" smtClean="0">
                <a:latin typeface="Courier New" panose="02070309020205020404" pitchFamily="49" charset="0"/>
                <a:cs typeface="Courier New" panose="02070309020205020404" pitchFamily="49" charset="0"/>
              </a:rPr>
              <a:t>etc</a:t>
            </a:r>
            <a:r>
              <a:rPr lang="en-US" sz="1800" b="1" dirty="0" smtClean="0">
                <a:latin typeface="Courier New" panose="02070309020205020404" pitchFamily="49" charset="0"/>
                <a:cs typeface="Courier New" panose="02070309020205020404" pitchFamily="49" charset="0"/>
              </a:rPr>
              <a:t>/modules-</a:t>
            </a:r>
            <a:r>
              <a:rPr lang="en-US" sz="1800" b="1" dirty="0" err="1" smtClean="0">
                <a:latin typeface="Courier New" panose="02070309020205020404" pitchFamily="49" charset="0"/>
                <a:cs typeface="Courier New" panose="02070309020205020404" pitchFamily="49" charset="0"/>
              </a:rPr>
              <a:t>load.d</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hello.conf</a:t>
            </a:r>
            <a:endParaRPr lang="en-US" sz="1800" b="1" dirty="0">
              <a:latin typeface="Courier New" panose="02070309020205020404" pitchFamily="49" charset="0"/>
              <a:cs typeface="Courier New" panose="02070309020205020404" pitchFamily="49" charset="0"/>
            </a:endParaRPr>
          </a:p>
          <a:p>
            <a:endParaRPr lang="en-US" sz="1800" b="1" dirty="0">
              <a:latin typeface="Courier New" panose="02070309020205020404" pitchFamily="49" charset="0"/>
              <a:cs typeface="Courier New" panose="02070309020205020404" pitchFamily="49" charset="0"/>
            </a:endParaRPr>
          </a:p>
          <a:p>
            <a:r>
              <a:rPr lang="en-US" sz="1800" b="1" i="1" dirty="0">
                <a:solidFill>
                  <a:schemeClr val="accent4">
                    <a:lumMod val="50000"/>
                  </a:schemeClr>
                </a:solidFill>
                <a:latin typeface="Courier New" panose="02070309020205020404" pitchFamily="49" charset="0"/>
                <a:cs typeface="Courier New" panose="02070309020205020404" pitchFamily="49" charset="0"/>
              </a:rPr>
              <a:t>&lt; insert the following line and save &gt;</a:t>
            </a:r>
          </a:p>
          <a:p>
            <a:endParaRPr lang="en-US" sz="1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hellokernel</a:t>
            </a:r>
            <a:endParaRPr lang="en-US" sz="1800" b="1" dirty="0">
              <a:latin typeface="Courier New" panose="02070309020205020404" pitchFamily="49" charset="0"/>
              <a:cs typeface="Courier New" panose="02070309020205020404" pitchFamily="49" charset="0"/>
            </a:endParaRPr>
          </a:p>
        </p:txBody>
      </p:sp>
      <p:sp>
        <p:nvSpPr>
          <p:cNvPr id="6" name="CustomShape 4"/>
          <p:cNvSpPr/>
          <p:nvPr/>
        </p:nvSpPr>
        <p:spPr>
          <a:xfrm>
            <a:off x="744940" y="5003800"/>
            <a:ext cx="7984440" cy="7747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err="1" smtClean="0"/>
          </a:p>
          <a:p>
            <a:r>
              <a:rPr lang="en-US" sz="1800" b="1" dirty="0" smtClean="0"/>
              <a:t>root@qemux86_64:~# </a:t>
            </a:r>
            <a:r>
              <a:rPr lang="en-US" sz="1800" b="1" dirty="0" smtClean="0"/>
              <a:t>reboot</a:t>
            </a:r>
            <a:endParaRPr lang="en-US" sz="1800" b="1" dirty="0"/>
          </a:p>
        </p:txBody>
      </p:sp>
    </p:spTree>
    <p:extLst>
      <p:ext uri="{BB962C8B-B14F-4D97-AF65-F5344CB8AC3E}">
        <p14:creationId xmlns:p14="http://schemas.microsoft.com/office/powerpoint/2010/main" val="4127846310"/>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endParaRPr lang="en-US" dirty="0"/>
          </a:p>
        </p:txBody>
      </p:sp>
      <p:sp>
        <p:nvSpPr>
          <p:cNvPr id="4" name="Content Placeholder 3"/>
          <p:cNvSpPr>
            <a:spLocks noGrp="1"/>
          </p:cNvSpPr>
          <p:nvPr>
            <p:ph sz="quarter" idx="13"/>
          </p:nvPr>
        </p:nvSpPr>
        <p:spPr>
          <a:xfrm>
            <a:off x="389487" y="1206499"/>
            <a:ext cx="8233186" cy="4724401"/>
          </a:xfrm>
        </p:spPr>
        <p:txBody>
          <a:bodyPr/>
          <a:lstStyle/>
          <a:p>
            <a:pPr marL="0" indent="0">
              <a:buNone/>
            </a:pPr>
            <a:endParaRPr lang="en-US" sz="1800" b="0" dirty="0" smtClean="0"/>
          </a:p>
          <a:p>
            <a:pPr marL="0" indent="0">
              <a:buNone/>
            </a:pPr>
            <a:endParaRPr lang="en-US" sz="1800" b="0" dirty="0"/>
          </a:p>
          <a:p>
            <a:pPr marL="0" indent="0" algn="ctr">
              <a:buNone/>
            </a:pPr>
            <a:r>
              <a:rPr lang="en-US" sz="6000" b="0" dirty="0" smtClean="0">
                <a:solidFill>
                  <a:schemeClr val="accent1"/>
                </a:solidFill>
              </a:rPr>
              <a:t>Questions</a:t>
            </a:r>
          </a:p>
        </p:txBody>
      </p:sp>
    </p:spTree>
    <p:extLst>
      <p:ext uri="{BB962C8B-B14F-4D97-AF65-F5344CB8AC3E}">
        <p14:creationId xmlns:p14="http://schemas.microsoft.com/office/powerpoint/2010/main" val="607539097"/>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err="1">
                <a:cs typeface="Arial" charset="0"/>
              </a:rPr>
              <a:t>Devtool</a:t>
            </a:r>
            <a:r>
              <a:rPr lang="en-US" dirty="0">
                <a:cs typeface="Arial" charset="0"/>
              </a:rPr>
              <a:t>: Part </a:t>
            </a:r>
            <a:r>
              <a:rPr lang="en-US" dirty="0" smtClean="0">
                <a:cs typeface="Arial" charset="0"/>
              </a:rPr>
              <a:t>3</a:t>
            </a:r>
            <a:br>
              <a:rPr lang="en-US" dirty="0" smtClean="0">
                <a:cs typeface="Arial" charset="0"/>
              </a:rPr>
            </a:br>
            <a:r>
              <a:rPr lang="en-US" dirty="0" smtClean="0">
                <a:cs typeface="Arial" charset="0"/>
              </a:rPr>
              <a:t>Bonus Kernel Lab</a:t>
            </a:r>
            <a:endParaRPr lang="en-US" dirty="0"/>
          </a:p>
        </p:txBody>
      </p:sp>
      <p:sp>
        <p:nvSpPr>
          <p:cNvPr id="5" name="Content Placeholder 3"/>
          <p:cNvSpPr>
            <a:spLocks noGrp="1"/>
          </p:cNvSpPr>
          <p:nvPr>
            <p:ph sz="quarter" idx="11"/>
          </p:nvPr>
        </p:nvSpPr>
        <p:spPr>
          <a:xfrm>
            <a:off x="930166" y="4125913"/>
            <a:ext cx="7749627" cy="866775"/>
          </a:xfrm>
        </p:spPr>
        <p:txBody>
          <a:bodyPr/>
          <a:lstStyle/>
          <a:p>
            <a:pPr eaLnBrk="1" hangingPunct="1">
              <a:spcBef>
                <a:spcPts val="900"/>
              </a:spcBef>
            </a:pPr>
            <a:r>
              <a:rPr lang="en-US" dirty="0"/>
              <a:t> Tom </a:t>
            </a:r>
            <a:r>
              <a:rPr lang="en-US" dirty="0" err="1"/>
              <a:t>Zanuss</a:t>
            </a:r>
            <a:r>
              <a:rPr lang="en-US" dirty="0"/>
              <a:t>, Darren Hart, Saul </a:t>
            </a:r>
            <a:r>
              <a:rPr lang="en-US" dirty="0" err="1"/>
              <a:t>Wold</a:t>
            </a:r>
            <a:r>
              <a:rPr lang="en-US" dirty="0"/>
              <a:t>, Richard Griffiths, </a:t>
            </a:r>
            <a:r>
              <a:rPr lang="en-US" dirty="0" smtClean="0"/>
              <a:t>and YOU!</a:t>
            </a:r>
            <a:endParaRPr lang="en-US" dirty="0" smtClean="0">
              <a:latin typeface="Arial" charset="0"/>
            </a:endParaRPr>
          </a:p>
        </p:txBody>
      </p:sp>
    </p:spTree>
    <p:extLst>
      <p:ext uri="{BB962C8B-B14F-4D97-AF65-F5344CB8AC3E}">
        <p14:creationId xmlns:p14="http://schemas.microsoft.com/office/powerpoint/2010/main" val="76893256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Buildbot basics</a:t>
            </a:r>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39863" y="720725"/>
            <a:ext cx="5843587" cy="532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7057074"/>
      </p:ext>
    </p:extLst>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dirty="0" smtClean="0">
                <a:solidFill>
                  <a:srgbClr val="0098DB"/>
                </a:solidFill>
                <a:latin typeface="Arial"/>
                <a:ea typeface="ＭＳ Ｐゴシック"/>
              </a:rPr>
              <a:t>Bonus Kernel Lab!</a:t>
            </a:r>
            <a:endParaRPr lang="en-US" sz="2600" b="0" strike="noStrike" spc="-1" dirty="0">
              <a:solidFill>
                <a:srgbClr val="37424A"/>
              </a:solidFill>
              <a:latin typeface="Arial"/>
            </a:endParaRPr>
          </a:p>
        </p:txBody>
      </p:sp>
      <p:sp>
        <p:nvSpPr>
          <p:cNvPr id="317" name="TextShape 2"/>
          <p:cNvSpPr txBox="1"/>
          <p:nvPr/>
        </p:nvSpPr>
        <p:spPr>
          <a:xfrm>
            <a:off x="442080" y="1075680"/>
            <a:ext cx="8229240" cy="4921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dirty="0" smtClean="0">
                <a:solidFill>
                  <a:srgbClr val="414141"/>
                </a:solidFill>
                <a:latin typeface="Arial"/>
                <a:ea typeface="ＭＳ Ｐゴシック"/>
              </a:rPr>
              <a:t>Here is you chance to learn more about kernel development support, plus help contribute tutorial content to Yocto Project!</a:t>
            </a:r>
          </a:p>
          <a:p>
            <a:pPr marL="343080" indent="-342720">
              <a:lnSpc>
                <a:spcPct val="100000"/>
              </a:lnSpc>
              <a:spcBef>
                <a:spcPts val="1800"/>
              </a:spcBef>
              <a:buClr>
                <a:srgbClr val="0098DB"/>
              </a:buClr>
              <a:buFont typeface="Arial"/>
              <a:buChar char="•"/>
            </a:pPr>
            <a:r>
              <a:rPr lang="en-US" b="1" spc="-1" dirty="0" smtClean="0">
                <a:solidFill>
                  <a:srgbClr val="414141"/>
                </a:solidFill>
                <a:latin typeface="Arial"/>
                <a:ea typeface="ＭＳ Ｐゴシック"/>
              </a:rPr>
              <a:t>There is an important tradition of providing a Kernel Lab to help developers. The problem is that the last one was done for YP-2.6, and it needs an update to YP-3.*.</a:t>
            </a:r>
          </a:p>
          <a:p>
            <a:pPr marL="343080" indent="-342720">
              <a:lnSpc>
                <a:spcPct val="100000"/>
              </a:lnSpc>
              <a:spcBef>
                <a:spcPts val="1800"/>
              </a:spcBef>
              <a:buClr>
                <a:srgbClr val="0098DB"/>
              </a:buClr>
              <a:buFont typeface="Arial"/>
              <a:buChar char="•"/>
            </a:pPr>
            <a:r>
              <a:rPr lang="en-US" b="1" spc="-1" dirty="0" smtClean="0">
                <a:solidFill>
                  <a:srgbClr val="414141"/>
                </a:solidFill>
                <a:latin typeface="Arial"/>
                <a:ea typeface="ＭＳ Ｐゴシック"/>
              </a:rPr>
              <a:t>Give the lab a try. If you find errors, let us know. If it is missing topic that would like addressed, or parts are unclear, </a:t>
            </a:r>
            <a:r>
              <a:rPr lang="en-US" b="1" spc="-1" dirty="0">
                <a:solidFill>
                  <a:srgbClr val="414141"/>
                </a:solidFill>
                <a:latin typeface="Arial"/>
                <a:ea typeface="ＭＳ Ｐゴシック"/>
              </a:rPr>
              <a:t>let us know</a:t>
            </a:r>
            <a:r>
              <a:rPr lang="en-US" b="1" spc="-1" dirty="0" smtClean="0">
                <a:solidFill>
                  <a:srgbClr val="414141"/>
                </a:solidFill>
                <a:latin typeface="Arial"/>
                <a:ea typeface="ＭＳ Ｐゴシック"/>
              </a:rPr>
              <a:t>. If you can help provide fixes and improvements, then even better!</a:t>
            </a:r>
            <a:endParaRPr lang="en-US" b="1" strike="noStrike" spc="-1" dirty="0" smtClean="0">
              <a:solidFill>
                <a:srgbClr val="414141"/>
              </a:solidFill>
              <a:latin typeface="Arial"/>
            </a:endParaRPr>
          </a:p>
          <a:p>
            <a:pPr>
              <a:lnSpc>
                <a:spcPct val="100000"/>
              </a:lnSpc>
              <a:spcBef>
                <a:spcPts val="1800"/>
              </a:spcBef>
            </a:pPr>
            <a:endParaRPr lang="en-US" sz="2400" b="1" strike="noStrike" spc="-1" dirty="0" smtClean="0">
              <a:solidFill>
                <a:srgbClr val="414141"/>
              </a:solidFill>
              <a:latin typeface="Arial"/>
            </a:endParaRPr>
          </a:p>
          <a:p>
            <a:pPr>
              <a:lnSpc>
                <a:spcPct val="100000"/>
              </a:lnSpc>
              <a:spcBef>
                <a:spcPts val="1800"/>
              </a:spcBef>
            </a:pPr>
            <a:endParaRPr lang="en-US" sz="2400" b="1" strike="noStrike" spc="-1" dirty="0">
              <a:solidFill>
                <a:srgbClr val="414141"/>
              </a:solidFill>
              <a:latin typeface="Arial"/>
            </a:endParaRPr>
          </a:p>
        </p:txBody>
      </p:sp>
    </p:spTree>
    <p:extLst>
      <p:ext uri="{BB962C8B-B14F-4D97-AF65-F5344CB8AC3E}">
        <p14:creationId xmlns:p14="http://schemas.microsoft.com/office/powerpoint/2010/main" val="3712982302"/>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dirty="0" smtClean="0">
                <a:solidFill>
                  <a:srgbClr val="0098DB"/>
                </a:solidFill>
                <a:latin typeface="Arial"/>
                <a:ea typeface="ＭＳ Ｐゴシック"/>
              </a:rPr>
              <a:t>Bonus Kernel Lab</a:t>
            </a:r>
            <a:endParaRPr lang="en-US" sz="2600" b="0" strike="noStrike" spc="-1" dirty="0">
              <a:solidFill>
                <a:srgbClr val="37424A"/>
              </a:solidFill>
              <a:latin typeface="Arial"/>
            </a:endParaRPr>
          </a:p>
        </p:txBody>
      </p:sp>
      <p:sp>
        <p:nvSpPr>
          <p:cNvPr id="317" name="TextShape 2"/>
          <p:cNvSpPr txBox="1"/>
          <p:nvPr/>
        </p:nvSpPr>
        <p:spPr>
          <a:xfrm>
            <a:off x="442080" y="852840"/>
            <a:ext cx="8229240" cy="5144040"/>
          </a:xfrm>
          <a:prstGeom prst="rect">
            <a:avLst/>
          </a:prstGeom>
          <a:noFill/>
          <a:ln>
            <a:noFill/>
          </a:ln>
        </p:spPr>
        <p:txBody>
          <a:bodyPr lIns="0" tIns="0" rIns="0" bIns="0">
            <a:normAutofit fontScale="92500"/>
          </a:bodyPr>
          <a:lstStyle/>
          <a:p>
            <a:pPr marL="343080" indent="-342720">
              <a:lnSpc>
                <a:spcPct val="100000"/>
              </a:lnSpc>
              <a:spcBef>
                <a:spcPts val="1800"/>
              </a:spcBef>
              <a:buClr>
                <a:srgbClr val="0098DB"/>
              </a:buClr>
              <a:buFont typeface="Arial"/>
              <a:buChar char="•"/>
            </a:pPr>
            <a:r>
              <a:rPr lang="en-US" sz="2400" b="1" strike="noStrike" spc="-1" dirty="0" smtClean="0">
                <a:solidFill>
                  <a:srgbClr val="414141"/>
                </a:solidFill>
                <a:latin typeface="Arial"/>
                <a:ea typeface="ＭＳ Ｐゴシック"/>
              </a:rPr>
              <a:t>The current document can be found </a:t>
            </a:r>
            <a:r>
              <a:rPr lang="en-US" b="1" spc="-1" dirty="0" smtClean="0">
                <a:solidFill>
                  <a:srgbClr val="414141"/>
                </a:solidFill>
                <a:latin typeface="Arial"/>
                <a:ea typeface="ＭＳ Ｐゴシック"/>
              </a:rPr>
              <a:t>here:</a:t>
            </a:r>
            <a:endParaRPr lang="en-US" b="1" spc="-1" dirty="0">
              <a:solidFill>
                <a:srgbClr val="414141"/>
              </a:solidFill>
              <a:latin typeface="Arial"/>
              <a:ea typeface="ＭＳ Ｐゴシック"/>
            </a:endParaRPr>
          </a:p>
          <a:p>
            <a:pPr marL="800280" lvl="1" indent="-342720">
              <a:spcBef>
                <a:spcPts val="1800"/>
              </a:spcBef>
              <a:buClr>
                <a:srgbClr val="0098DB"/>
              </a:buClr>
              <a:buFont typeface="Arial"/>
              <a:buChar char="•"/>
            </a:pPr>
            <a:r>
              <a:rPr lang="en-US" b="1" spc="-1" dirty="0" smtClean="0">
                <a:solidFill>
                  <a:srgbClr val="0071C5"/>
                </a:solidFill>
                <a:latin typeface="Arial"/>
                <a:ea typeface="ＭＳ Ｐゴシック"/>
                <a:hlinkClick r:id="rId2"/>
              </a:rPr>
              <a:t>https://wiki.yoctoproject.org/wiki/File:Kernel-lab-2.6.pdf</a:t>
            </a:r>
            <a:endParaRPr lang="en-US" b="1" spc="-1" dirty="0" smtClean="0">
              <a:solidFill>
                <a:srgbClr val="0071C5"/>
              </a:solidFill>
              <a:latin typeface="Arial"/>
              <a:ea typeface="ＭＳ Ｐゴシック"/>
            </a:endParaRPr>
          </a:p>
          <a:p>
            <a:pPr marL="800280" lvl="1" indent="-342720">
              <a:spcBef>
                <a:spcPts val="1800"/>
              </a:spcBef>
              <a:buClr>
                <a:srgbClr val="0098DB"/>
              </a:buClr>
              <a:buFont typeface="Arial"/>
              <a:buChar char="•"/>
            </a:pPr>
            <a:r>
              <a:rPr lang="en-US" b="1" spc="-1" dirty="0">
                <a:solidFill>
                  <a:srgbClr val="0071C5"/>
                </a:solidFill>
                <a:latin typeface="Arial"/>
                <a:ea typeface="ＭＳ Ｐゴシック"/>
                <a:hlinkClick r:id="rId3"/>
              </a:rPr>
              <a:t>https://</a:t>
            </a:r>
            <a:r>
              <a:rPr lang="en-US" b="1" spc="-1" dirty="0" smtClean="0">
                <a:solidFill>
                  <a:srgbClr val="0071C5"/>
                </a:solidFill>
                <a:latin typeface="Arial"/>
                <a:ea typeface="ＭＳ Ｐゴシック"/>
                <a:hlinkClick r:id="rId3"/>
              </a:rPr>
              <a:t>wiki.yoctoproject.org/wiki/File:Kernel-lab-2.6.odt</a:t>
            </a:r>
            <a:r>
              <a:rPr lang="en-US" b="1" spc="-1" dirty="0" smtClean="0">
                <a:solidFill>
                  <a:srgbClr val="0071C5"/>
                </a:solidFill>
                <a:latin typeface="Arial"/>
                <a:ea typeface="ＭＳ Ｐゴシック"/>
              </a:rPr>
              <a:t/>
            </a:r>
            <a:br>
              <a:rPr lang="en-US" b="1" spc="-1" dirty="0" smtClean="0">
                <a:solidFill>
                  <a:srgbClr val="0071C5"/>
                </a:solidFill>
                <a:latin typeface="Arial"/>
                <a:ea typeface="ＭＳ Ｐゴシック"/>
              </a:rPr>
            </a:br>
            <a:endParaRPr lang="en-US" sz="1000" b="1" spc="-1" dirty="0" smtClean="0">
              <a:solidFill>
                <a:srgbClr val="0071C5"/>
              </a:solidFill>
              <a:latin typeface="Arial"/>
              <a:ea typeface="ＭＳ Ｐゴシック"/>
            </a:endParaRPr>
          </a:p>
          <a:p>
            <a:pPr marL="343080" indent="-342720">
              <a:lnSpc>
                <a:spcPct val="100000"/>
              </a:lnSpc>
              <a:spcBef>
                <a:spcPts val="1800"/>
              </a:spcBef>
              <a:buClr>
                <a:srgbClr val="0098DB"/>
              </a:buClr>
              <a:buFont typeface="Arial"/>
              <a:buChar char="•"/>
            </a:pPr>
            <a:r>
              <a:rPr lang="en-US" b="1" spc="-1" dirty="0" smtClean="0">
                <a:latin typeface="Arial"/>
                <a:ea typeface="ＭＳ Ｐゴシック"/>
              </a:rPr>
              <a:t>The sample source ZIP file can be found here:</a:t>
            </a:r>
            <a:endParaRPr lang="en-US" b="1" spc="-1" dirty="0">
              <a:latin typeface="Arial"/>
              <a:ea typeface="ＭＳ Ｐゴシック"/>
            </a:endParaRPr>
          </a:p>
          <a:p>
            <a:pPr marL="800280" lvl="1" indent="-342720">
              <a:spcBef>
                <a:spcPts val="1800"/>
              </a:spcBef>
              <a:buClr>
                <a:srgbClr val="0098DB"/>
              </a:buClr>
              <a:buFont typeface="Arial"/>
              <a:buChar char="•"/>
            </a:pPr>
            <a:r>
              <a:rPr lang="en-US" b="1" spc="-1" dirty="0" smtClean="0">
                <a:solidFill>
                  <a:schemeClr val="accent1"/>
                </a:solidFill>
                <a:latin typeface="Arial"/>
                <a:ea typeface="ＭＳ Ｐゴシック"/>
              </a:rPr>
              <a:t>TDB</a:t>
            </a:r>
            <a:r>
              <a:rPr lang="en-US" b="1" spc="-1" dirty="0" smtClean="0">
                <a:latin typeface="Arial"/>
                <a:ea typeface="ＭＳ Ｐゴシック"/>
              </a:rPr>
              <a:t/>
            </a:r>
            <a:br>
              <a:rPr lang="en-US" b="1" spc="-1" dirty="0" smtClean="0">
                <a:latin typeface="Arial"/>
                <a:ea typeface="ＭＳ Ｐゴシック"/>
              </a:rPr>
            </a:br>
            <a:endParaRPr lang="en-US" sz="1000" b="1" spc="-1" dirty="0" smtClean="0">
              <a:latin typeface="Arial"/>
              <a:ea typeface="ＭＳ Ｐゴシック"/>
            </a:endParaRPr>
          </a:p>
          <a:p>
            <a:pPr marL="343080" indent="-342720">
              <a:lnSpc>
                <a:spcPct val="100000"/>
              </a:lnSpc>
              <a:spcBef>
                <a:spcPts val="1800"/>
              </a:spcBef>
              <a:buClr>
                <a:srgbClr val="0098DB"/>
              </a:buClr>
              <a:buFont typeface="Arial"/>
              <a:buChar char="•"/>
            </a:pPr>
            <a:r>
              <a:rPr lang="en-US" b="1" spc="-1" dirty="0" smtClean="0">
                <a:latin typeface="Arial"/>
                <a:ea typeface="ＭＳ Ｐゴシック"/>
              </a:rPr>
              <a:t>If you want to share your observations with us and others working on this, email myself and/or Tim and we will connect you:</a:t>
            </a:r>
          </a:p>
          <a:p>
            <a:pPr marL="800280" lvl="1" indent="-342720">
              <a:spcBef>
                <a:spcPts val="1800"/>
              </a:spcBef>
              <a:buClr>
                <a:srgbClr val="0098DB"/>
              </a:buClr>
              <a:buFont typeface="Arial"/>
              <a:buChar char="•"/>
            </a:pPr>
            <a:r>
              <a:rPr lang="en-US" b="1" spc="-1" dirty="0" smtClean="0">
                <a:latin typeface="Arial"/>
                <a:ea typeface="ＭＳ Ｐゴシック"/>
              </a:rPr>
              <a:t>david.reyna@windriver.com</a:t>
            </a:r>
            <a:endParaRPr lang="en-US" sz="2400" b="1" strike="noStrike" spc="-1" dirty="0" smtClean="0">
              <a:solidFill>
                <a:srgbClr val="414141"/>
              </a:solidFill>
              <a:latin typeface="Arial"/>
              <a:ea typeface="ＭＳ Ｐゴシック"/>
            </a:endParaRPr>
          </a:p>
          <a:p>
            <a:pPr>
              <a:lnSpc>
                <a:spcPct val="100000"/>
              </a:lnSpc>
              <a:spcBef>
                <a:spcPts val="1800"/>
              </a:spcBef>
            </a:pPr>
            <a:endParaRPr lang="en-US" sz="2400" b="1" strike="noStrike" spc="-1" dirty="0" smtClean="0">
              <a:solidFill>
                <a:srgbClr val="414141"/>
              </a:solidFill>
              <a:latin typeface="Arial"/>
            </a:endParaRPr>
          </a:p>
          <a:p>
            <a:pPr>
              <a:lnSpc>
                <a:spcPct val="100000"/>
              </a:lnSpc>
              <a:spcBef>
                <a:spcPts val="1800"/>
              </a:spcBef>
            </a:pPr>
            <a:endParaRPr lang="en-US" sz="2400" b="1" strike="noStrike" spc="-1" dirty="0">
              <a:solidFill>
                <a:srgbClr val="414141"/>
              </a:solidFill>
              <a:latin typeface="Arial"/>
            </a:endParaRPr>
          </a:p>
        </p:txBody>
      </p:sp>
    </p:spTree>
    <p:extLst>
      <p:ext uri="{BB962C8B-B14F-4D97-AF65-F5344CB8AC3E}">
        <p14:creationId xmlns:p14="http://schemas.microsoft.com/office/powerpoint/2010/main" val="1326592325"/>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6. User Space Topics</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cs typeface="Arial" charset="0"/>
              </a:rPr>
              <a:t>Rudi Streif</a:t>
            </a:r>
          </a:p>
          <a:p>
            <a:pPr eaLnBrk="1" hangingPunct="1">
              <a:spcBef>
                <a:spcPts val="900"/>
              </a:spcBef>
            </a:pPr>
            <a:r>
              <a:rPr lang="en-US" dirty="0" smtClean="0">
                <a:latin typeface="Arial" charset="0"/>
                <a:cs typeface="Arial" charset="0"/>
              </a:rPr>
              <a:t>Presented by David Reyna</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Overview</a:t>
            </a:r>
            <a:endParaRPr lang="en-US" sz="2600" b="0" strike="noStrike" spc="-1">
              <a:solidFill>
                <a:srgbClr val="37424A"/>
              </a:solidFill>
              <a:latin typeface="Arial"/>
            </a:endParaRPr>
          </a:p>
        </p:txBody>
      </p:sp>
      <p:sp>
        <p:nvSpPr>
          <p:cNvPr id="317" name="TextShape 2"/>
          <p:cNvSpPr txBox="1"/>
          <p:nvPr/>
        </p:nvSpPr>
        <p:spPr>
          <a:xfrm>
            <a:off x="442080" y="1075680"/>
            <a:ext cx="8229240" cy="4921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Activity Setup</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Login Shells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Sudo Configuration</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SSH Server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18" name="TextShape 3"/>
          <p:cNvSpPr txBox="1"/>
          <p:nvPr/>
        </p:nvSpPr>
        <p:spPr>
          <a:xfrm>
            <a:off x="1097280" y="4389120"/>
            <a:ext cx="6492240" cy="770040"/>
          </a:xfrm>
          <a:prstGeom prst="rect">
            <a:avLst/>
          </a:prstGeom>
          <a:noFill/>
          <a:ln>
            <a:noFill/>
          </a:ln>
        </p:spPr>
        <p:txBody>
          <a:bodyPr lIns="90000" tIns="45000" rIns="90000" bIns="45000">
            <a:spAutoFit/>
          </a:bodyPr>
          <a:lstStyle/>
          <a:p>
            <a:pPr algn="ctr"/>
            <a:r>
              <a:rPr lang="en-US" sz="2400" b="1" strike="noStrike" spc="-1">
                <a:solidFill>
                  <a:srgbClr val="2A6099"/>
                </a:solidFill>
                <a:latin typeface="Arial"/>
              </a:rPr>
              <a:t>Please ask questions.</a:t>
            </a:r>
          </a:p>
          <a:p>
            <a:pPr algn="ctr"/>
            <a:r>
              <a:rPr lang="en-US" sz="2400" b="1" strike="noStrike" spc="-1">
                <a:solidFill>
                  <a:srgbClr val="2A6099"/>
                </a:solidFill>
                <a:latin typeface="Arial"/>
              </a:rPr>
              <a:t>Your questions might help others too.</a:t>
            </a:r>
          </a:p>
        </p:txBody>
      </p:sp>
    </p:spTree>
    <p:extLst>
      <p:ext uri="{BB962C8B-B14F-4D97-AF65-F5344CB8AC3E}">
        <p14:creationId xmlns:p14="http://schemas.microsoft.com/office/powerpoint/2010/main" val="447750847"/>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0" name="CustomShape 2"/>
          <p:cNvSpPr/>
          <p:nvPr/>
        </p:nvSpPr>
        <p:spPr>
          <a:xfrm>
            <a:off x="350820" y="2047831"/>
            <a:ext cx="8433360" cy="36882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dirty="0">
                <a:solidFill>
                  <a:srgbClr val="37424A"/>
                </a:solidFill>
                <a:latin typeface="Courier New"/>
                <a:ea typeface="ＭＳ Ｐゴシック"/>
              </a:rPr>
              <a:t>$ cd /scratch/poky</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source </a:t>
            </a:r>
            <a:r>
              <a:rPr lang="en-US" sz="1600" b="1" strike="noStrike" spc="-1" dirty="0" err="1">
                <a:solidFill>
                  <a:srgbClr val="37424A"/>
                </a:solidFill>
                <a:latin typeface="Courier New"/>
                <a:ea typeface="ＭＳ Ｐゴシック"/>
              </a:rPr>
              <a:t>oe</a:t>
            </a:r>
            <a:r>
              <a:rPr lang="en-US" sz="1600" b="1" strike="noStrike" spc="-1" dirty="0">
                <a:solidFill>
                  <a:srgbClr val="37424A"/>
                </a:solidFill>
                <a:latin typeface="Courier New"/>
                <a:ea typeface="ＭＳ Ｐゴシック"/>
              </a:rPr>
              <a:t>-</a:t>
            </a:r>
            <a:r>
              <a:rPr lang="en-US" sz="1600" b="1" strike="noStrike" spc="-1" dirty="0" err="1">
                <a:solidFill>
                  <a:srgbClr val="37424A"/>
                </a:solidFill>
                <a:latin typeface="Courier New"/>
                <a:ea typeface="ＭＳ Ｐゴシック"/>
              </a:rPr>
              <a:t>init</a:t>
            </a:r>
            <a:r>
              <a:rPr lang="en-US" sz="1600" b="1" strike="noStrike" spc="-1" dirty="0">
                <a:solidFill>
                  <a:srgbClr val="37424A"/>
                </a:solidFill>
                <a:latin typeface="Courier New"/>
                <a:ea typeface="ＭＳ Ｐゴシック"/>
              </a:rPr>
              <a:t>-build-</a:t>
            </a:r>
            <a:r>
              <a:rPr lang="en-US" sz="1600" b="1" strike="noStrike" spc="-1" dirty="0" err="1">
                <a:solidFill>
                  <a:srgbClr val="37424A"/>
                </a:solidFill>
                <a:latin typeface="Courier New"/>
                <a:ea typeface="ＭＳ Ｐゴシック"/>
              </a:rPr>
              <a:t>env</a:t>
            </a:r>
            <a:r>
              <a:rPr lang="en-US" sz="1600" b="1" strike="noStrike" spc="-1" dirty="0">
                <a:solidFill>
                  <a:srgbClr val="37424A"/>
                </a:solidFill>
                <a:latin typeface="Courier New"/>
                <a:ea typeface="ＭＳ Ｐゴシック"/>
              </a:rPr>
              <a:t> </a:t>
            </a:r>
            <a:r>
              <a:rPr lang="en-US" sz="1600" b="1" strike="noStrike" spc="-1" dirty="0" smtClean="0">
                <a:solidFill>
                  <a:srgbClr val="0071C5"/>
                </a:solidFill>
                <a:latin typeface="Courier New"/>
                <a:ea typeface="ＭＳ Ｐゴシック"/>
              </a:rPr>
              <a:t>build-</a:t>
            </a:r>
            <a:r>
              <a:rPr lang="en-US" sz="1600" b="1" strike="noStrike" spc="-1" dirty="0" err="1" smtClean="0">
                <a:solidFill>
                  <a:srgbClr val="0071C5"/>
                </a:solidFill>
                <a:latin typeface="Courier New"/>
                <a:ea typeface="ＭＳ Ｐゴシック"/>
              </a:rPr>
              <a:t>userspace</a:t>
            </a:r>
            <a:endParaRPr lang="en-US" sz="1600" b="0" strike="noStrike" spc="-1" dirty="0">
              <a:solidFill>
                <a:srgbClr val="0071C5"/>
              </a:solidFill>
              <a:latin typeface="Arial"/>
            </a:endParaRPr>
          </a:p>
          <a:p>
            <a:pPr>
              <a:lnSpc>
                <a:spcPct val="100000"/>
              </a:lnSpc>
            </a:pP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bitbake</a:t>
            </a:r>
            <a:r>
              <a:rPr lang="en-US" sz="1600" b="1" strike="noStrike" spc="-1" dirty="0">
                <a:solidFill>
                  <a:srgbClr val="37424A"/>
                </a:solidFill>
                <a:latin typeface="Courier New"/>
                <a:ea typeface="ＭＳ Ｐゴシック"/>
              </a:rPr>
              <a:t>-layers create-layer meta-activity3</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NOTE: Starting </a:t>
            </a:r>
            <a:r>
              <a:rPr lang="en-US" sz="1600" b="1" strike="noStrike" spc="-1" dirty="0" err="1">
                <a:solidFill>
                  <a:srgbClr val="37424A"/>
                </a:solidFill>
                <a:latin typeface="Courier New"/>
                <a:ea typeface="ＭＳ Ｐゴシック"/>
              </a:rPr>
              <a:t>bitbake</a:t>
            </a:r>
            <a:r>
              <a:rPr lang="en-US" sz="1600" b="1" strike="noStrike" spc="-1" dirty="0">
                <a:solidFill>
                  <a:srgbClr val="37424A"/>
                </a:solidFill>
                <a:latin typeface="Courier New"/>
                <a:ea typeface="ＭＳ Ｐゴシック"/>
              </a:rPr>
              <a:t> server…</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Add your new layer with ‘</a:t>
            </a:r>
            <a:r>
              <a:rPr lang="en-US" sz="1600" b="1" strike="noStrike" spc="-1" dirty="0" err="1">
                <a:solidFill>
                  <a:srgbClr val="37424A"/>
                </a:solidFill>
                <a:latin typeface="Courier New"/>
                <a:ea typeface="ＭＳ Ｐゴシック"/>
              </a:rPr>
              <a:t>bitbake</a:t>
            </a:r>
            <a:r>
              <a:rPr lang="en-US" sz="1600" b="1" strike="noStrike" spc="-1" dirty="0">
                <a:solidFill>
                  <a:srgbClr val="37424A"/>
                </a:solidFill>
                <a:latin typeface="Courier New"/>
                <a:ea typeface="ＭＳ Ｐゴシック"/>
              </a:rPr>
              <a:t>-layers add-layer meta-activity3’</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bitbake</a:t>
            </a:r>
            <a:r>
              <a:rPr lang="en-US" sz="1600" b="1" strike="noStrike" spc="-1" dirty="0">
                <a:solidFill>
                  <a:srgbClr val="37424A"/>
                </a:solidFill>
                <a:latin typeface="Courier New"/>
                <a:ea typeface="ＭＳ Ｐゴシック"/>
              </a:rPr>
              <a:t>-layers add-layer meta-activity3</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NOTE: Starting </a:t>
            </a:r>
            <a:r>
              <a:rPr lang="en-US" sz="1600" b="1" strike="noStrike" spc="-1" dirty="0" err="1">
                <a:solidFill>
                  <a:srgbClr val="37424A"/>
                </a:solidFill>
                <a:latin typeface="Courier New"/>
                <a:ea typeface="ＭＳ Ｐゴシック"/>
              </a:rPr>
              <a:t>bitbake</a:t>
            </a:r>
            <a:r>
              <a:rPr lang="en-US" sz="1600" b="1" strike="noStrike" spc="-1" dirty="0">
                <a:solidFill>
                  <a:srgbClr val="37424A"/>
                </a:solidFill>
                <a:latin typeface="Courier New"/>
                <a:ea typeface="ＭＳ Ｐゴシック"/>
              </a:rPr>
              <a:t> server…</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cat </a:t>
            </a:r>
            <a:r>
              <a:rPr lang="en-US" sz="1600" b="1" strike="noStrike" spc="-1" dirty="0" err="1">
                <a:solidFill>
                  <a:srgbClr val="37424A"/>
                </a:solidFill>
                <a:latin typeface="Courier New"/>
                <a:ea typeface="ＭＳ Ｐゴシック"/>
              </a:rPr>
              <a:t>conf</a:t>
            </a:r>
            <a:r>
              <a:rPr lang="en-US" sz="1600" b="1" strike="noStrike" spc="-1" dirty="0">
                <a:solidFill>
                  <a:srgbClr val="37424A"/>
                </a:solidFill>
                <a:latin typeface="Courier New"/>
                <a:ea typeface="ＭＳ Ｐゴシック"/>
              </a:rPr>
              <a:t>/</a:t>
            </a:r>
            <a:r>
              <a:rPr lang="en-US" sz="1600" b="1" strike="noStrike" spc="-1" dirty="0" err="1">
                <a:solidFill>
                  <a:srgbClr val="37424A"/>
                </a:solidFill>
                <a:latin typeface="Courier New"/>
                <a:ea typeface="ＭＳ Ｐゴシック"/>
              </a:rPr>
              <a:t>bblayers.conf</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BBLAYERS ?= “ \</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/scratch/poky/meta \</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/scratch/poky/meta-poky \</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/scratch/poky/meta-</a:t>
            </a:r>
            <a:r>
              <a:rPr lang="en-US" sz="1600" b="1" strike="noStrike" spc="-1" dirty="0" err="1">
                <a:solidFill>
                  <a:srgbClr val="37424A"/>
                </a:solidFill>
                <a:latin typeface="Courier New"/>
                <a:ea typeface="ＭＳ Ｐゴシック"/>
              </a:rPr>
              <a:t>yocto</a:t>
            </a:r>
            <a:r>
              <a:rPr lang="en-US" sz="1600" b="1" strike="noStrike" spc="-1" dirty="0">
                <a:solidFill>
                  <a:srgbClr val="37424A"/>
                </a:solidFill>
                <a:latin typeface="Courier New"/>
                <a:ea typeface="ＭＳ Ｐゴシック"/>
              </a:rPr>
              <a:t>-</a:t>
            </a:r>
            <a:r>
              <a:rPr lang="en-US" sz="1600" b="1" strike="noStrike" spc="-1" dirty="0" err="1">
                <a:solidFill>
                  <a:srgbClr val="37424A"/>
                </a:solidFill>
                <a:latin typeface="Courier New"/>
                <a:ea typeface="ＭＳ Ｐゴシック"/>
              </a:rPr>
              <a:t>bsp</a:t>
            </a:r>
            <a:r>
              <a:rPr lang="en-US" sz="1600" b="1" strike="noStrike" spc="-1" dirty="0">
                <a:solidFill>
                  <a:srgbClr val="37424A"/>
                </a:solidFill>
                <a:latin typeface="Courier New"/>
                <a:ea typeface="ＭＳ Ｐゴシック"/>
              </a:rPr>
              <a:t> \</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/scratch/poky/build/meta-activity3 \</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endParaRPr lang="en-US" sz="1600" b="0" strike="noStrike" spc="-1" dirty="0">
              <a:latin typeface="Arial"/>
            </a:endParaRPr>
          </a:p>
        </p:txBody>
      </p:sp>
      <p:sp>
        <p:nvSpPr>
          <p:cNvPr id="321"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dirty="0">
                <a:solidFill>
                  <a:srgbClr val="414141"/>
                </a:solidFill>
                <a:latin typeface="Arial"/>
                <a:ea typeface="ＭＳ Ｐゴシック"/>
              </a:rPr>
              <a:t>Create an activity layer and add it to the build </a:t>
            </a:r>
            <a:r>
              <a:rPr lang="en-US" sz="2400" b="1" strike="noStrike" spc="-1" dirty="0" smtClean="0">
                <a:solidFill>
                  <a:srgbClr val="414141"/>
                </a:solidFill>
                <a:latin typeface="Arial"/>
                <a:ea typeface="ＭＳ Ｐゴシック"/>
              </a:rPr>
              <a:t>environment</a:t>
            </a:r>
            <a:endParaRPr lang="en-US" sz="2400" b="1" strike="noStrike" spc="-1" dirty="0">
              <a:solidFill>
                <a:srgbClr val="414141"/>
              </a:solidFill>
              <a:latin typeface="Arial"/>
            </a:endParaRPr>
          </a:p>
        </p:txBody>
      </p:sp>
    </p:spTree>
    <p:extLst>
      <p:ext uri="{BB962C8B-B14F-4D97-AF65-F5344CB8AC3E}">
        <p14:creationId xmlns:p14="http://schemas.microsoft.com/office/powerpoint/2010/main" val="3148248592"/>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3" name="CustomShape 2"/>
          <p:cNvSpPr/>
          <p:nvPr/>
        </p:nvSpPr>
        <p:spPr>
          <a:xfrm>
            <a:off x="453960" y="1585080"/>
            <a:ext cx="8433360" cy="97524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mkdir -p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pushd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24"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Create an image recipe</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25" name="CustomShape 4"/>
          <p:cNvSpPr/>
          <p:nvPr/>
        </p:nvSpPr>
        <p:spPr>
          <a:xfrm>
            <a:off x="731520" y="2747160"/>
            <a:ext cx="7955280" cy="25563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dirty="0">
                <a:solidFill>
                  <a:srgbClr val="37424A"/>
                </a:solidFill>
                <a:latin typeface="Courier New"/>
                <a:ea typeface="ＭＳ Ｐゴシック"/>
              </a:rPr>
              <a:t>SUMMARY = "Activity 3 Test Image"</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DESCRIPTION = "Activity 3 Test Image for Yocto Project </a:t>
            </a:r>
            <a:r>
              <a:rPr lang="en-US" sz="1600" b="1" strike="noStrike" spc="-1" dirty="0" smtClean="0">
                <a:solidFill>
                  <a:srgbClr val="37424A"/>
                </a:solidFill>
                <a:latin typeface="Courier New"/>
                <a:ea typeface="ＭＳ Ｐゴシック"/>
              </a:rPr>
              <a:t>Summit"</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LICENSE = "MIT"</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IMAGE_INSTALL = "</a:t>
            </a:r>
            <a:r>
              <a:rPr lang="en-US" sz="1600" b="1" strike="noStrike" spc="-1" dirty="0" err="1">
                <a:solidFill>
                  <a:srgbClr val="37424A"/>
                </a:solidFill>
                <a:latin typeface="Courier New"/>
                <a:ea typeface="ＭＳ Ｐゴシック"/>
              </a:rPr>
              <a:t>packagegroup</a:t>
            </a:r>
            <a:r>
              <a:rPr lang="en-US" sz="1600" b="1" strike="noStrike" spc="-1" dirty="0">
                <a:solidFill>
                  <a:srgbClr val="37424A"/>
                </a:solidFill>
                <a:latin typeface="Courier New"/>
                <a:ea typeface="ＭＳ Ｐゴシック"/>
              </a:rPr>
              <a:t>-core-boot \</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packagegroup</a:t>
            </a:r>
            <a:r>
              <a:rPr lang="en-US" sz="1600" b="1" strike="noStrike" spc="-1" dirty="0">
                <a:solidFill>
                  <a:srgbClr val="37424A"/>
                </a:solidFill>
                <a:latin typeface="Courier New"/>
                <a:ea typeface="ＭＳ Ｐゴシック"/>
              </a:rPr>
              <a:t>-base-extended \</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${CORE_IMAGE_EXTRA_INSTALL} \</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inherit core-image</a:t>
            </a:r>
            <a:endParaRPr lang="en-US" sz="1600" b="0" strike="noStrike" spc="-1" dirty="0">
              <a:latin typeface="Arial"/>
            </a:endParaRPr>
          </a:p>
        </p:txBody>
      </p:sp>
      <p:sp>
        <p:nvSpPr>
          <p:cNvPr id="326" name="CustomShape 5"/>
          <p:cNvSpPr/>
          <p:nvPr/>
        </p:nvSpPr>
        <p:spPr>
          <a:xfrm>
            <a:off x="453960" y="548316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dirty="0">
                <a:solidFill>
                  <a:srgbClr val="37424A"/>
                </a:solidFill>
                <a:latin typeface="Courier New"/>
                <a:ea typeface="ＭＳ Ｐゴシック"/>
              </a:rPr>
              <a:t>$ </a:t>
            </a:r>
            <a:r>
              <a:rPr lang="en-US" sz="1600" b="1" strike="noStrike" spc="-1" dirty="0" err="1">
                <a:latin typeface="Courier New"/>
                <a:ea typeface="ＭＳ Ｐゴシック"/>
              </a:rPr>
              <a:t>bitbake</a:t>
            </a:r>
            <a:r>
              <a:rPr lang="en-US" sz="1600" b="1" strike="noStrike" spc="-1" dirty="0">
                <a:latin typeface="Courier New"/>
                <a:ea typeface="ＭＳ Ｐゴシック"/>
              </a:rPr>
              <a:t> core-image-activity3</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r>
              <a:rPr lang="en-US" sz="1600" b="1" strike="noStrike" spc="-1" dirty="0" err="1" smtClean="0">
                <a:solidFill>
                  <a:srgbClr val="37424A"/>
                </a:solidFill>
                <a:latin typeface="Courier New"/>
                <a:ea typeface="ＭＳ Ｐゴシック"/>
              </a:rPr>
              <a:t>runqemu</a:t>
            </a:r>
            <a:r>
              <a:rPr lang="en-US" sz="1600" b="1" strike="noStrike" spc="-1" dirty="0" smtClean="0">
                <a:solidFill>
                  <a:srgbClr val="37424A"/>
                </a:solidFill>
                <a:latin typeface="Courier New"/>
                <a:ea typeface="ＭＳ Ｐゴシック"/>
              </a:rPr>
              <a:t> qemux86-64</a:t>
            </a:r>
            <a:r>
              <a:rPr lang="en-US" sz="1600" b="1" strike="noStrike" spc="-1" dirty="0" smtClean="0">
                <a:solidFill>
                  <a:srgbClr val="FF0000"/>
                </a:solidFill>
                <a:latin typeface="Courier New"/>
                <a:ea typeface="ＭＳ Ｐゴシック"/>
              </a:rPr>
              <a:t> </a:t>
            </a:r>
            <a:r>
              <a:rPr lang="en-US" sz="1600" b="1" strike="noStrike" spc="-1" dirty="0" err="1">
                <a:solidFill>
                  <a:srgbClr val="37424A"/>
                </a:solidFill>
                <a:latin typeface="Courier New"/>
                <a:ea typeface="ＭＳ Ｐゴシック"/>
              </a:rPr>
              <a:t>nographic</a:t>
            </a:r>
            <a:endParaRPr lang="en-US" sz="1600" b="0" strike="noStrike" spc="-1" dirty="0">
              <a:latin typeface="Arial"/>
            </a:endParaRPr>
          </a:p>
          <a:p>
            <a:pPr>
              <a:lnSpc>
                <a:spcPct val="100000"/>
              </a:lnSpc>
            </a:pPr>
            <a:endParaRPr lang="en-US" sz="1600" b="0" strike="noStrike" spc="-1" dirty="0">
              <a:latin typeface="Arial"/>
            </a:endParaRPr>
          </a:p>
        </p:txBody>
      </p:sp>
    </p:spTree>
    <p:extLst>
      <p:ext uri="{BB962C8B-B14F-4D97-AF65-F5344CB8AC3E}">
        <p14:creationId xmlns:p14="http://schemas.microsoft.com/office/powerpoint/2010/main" val="3236365680"/>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Users, Groups and Passwords</a:t>
            </a:r>
            <a:endParaRPr lang="en-US" sz="2600" b="0" strike="noStrike" spc="-1">
              <a:solidFill>
                <a:srgbClr val="37424A"/>
              </a:solidFill>
              <a:latin typeface="Arial"/>
            </a:endParaRPr>
          </a:p>
        </p:txBody>
      </p:sp>
      <p:sp>
        <p:nvSpPr>
          <p:cNvPr id="328" name="TextShape 2"/>
          <p:cNvSpPr txBox="1"/>
          <p:nvPr/>
        </p:nvSpPr>
        <p:spPr>
          <a:xfrm>
            <a:off x="442440" y="1075680"/>
            <a:ext cx="8229240" cy="4593600"/>
          </a:xfrm>
          <a:prstGeom prst="rect">
            <a:avLst/>
          </a:prstGeom>
          <a:noFill/>
          <a:ln>
            <a:noFill/>
          </a:ln>
        </p:spPr>
        <p:txBody>
          <a:bodyPr lIns="0" tIns="0" rIns="0" bIns="0">
            <a:normAutofit fontScale="89000" lnSpcReduction="20000"/>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extrausers class provides a mechanism for managing 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Available commands: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userdel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groupdel</a:t>
            </a:r>
            <a:endParaRPr lang="en-US" sz="2400" b="0"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Commands are added to the EXTRA_USERS_PARAMS variable.</a:t>
            </a:r>
            <a:endParaRPr lang="en-US" sz="2400" b="1"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Passwords must be provided in encrypted form.</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2609842758"/>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root user password and creating a user</a:t>
            </a:r>
            <a:endParaRPr lang="en-US" sz="2600" b="0" strike="noStrike" spc="-1">
              <a:solidFill>
                <a:srgbClr val="37424A"/>
              </a:solidFill>
              <a:latin typeface="Arial"/>
            </a:endParaRPr>
          </a:p>
        </p:txBody>
      </p:sp>
      <p:sp>
        <p:nvSpPr>
          <p:cNvPr id="330"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31"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dirty="0">
                <a:solidFill>
                  <a:srgbClr val="37424A"/>
                </a:solidFill>
                <a:latin typeface="Courier New"/>
                <a:ea typeface="ＭＳ Ｐゴシック"/>
              </a:rPr>
              <a:t>SUMMARY = "Activity 3 Test Image</a:t>
            </a:r>
            <a:r>
              <a:rPr lang="en-US" sz="1000" b="1" strike="noStrike" spc="-1" dirty="0">
                <a:solidFill>
                  <a:srgbClr val="37424A"/>
                </a:solidFill>
                <a:latin typeface="Courier New"/>
                <a:ea typeface="ＭＳ Ｐゴシック"/>
              </a:rPr>
              <a:t>"</a:t>
            </a: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DESCRIPTION = "Activity 3 Test Image for Yocto Project </a:t>
            </a:r>
            <a:r>
              <a:rPr lang="en-US" sz="1200" b="1" strike="noStrike" spc="-1" dirty="0" smtClean="0">
                <a:solidFill>
                  <a:srgbClr val="37424A"/>
                </a:solidFill>
                <a:latin typeface="Courier New"/>
                <a:ea typeface="ＭＳ Ｐゴシック"/>
              </a:rPr>
              <a:t>Summit</a:t>
            </a:r>
            <a:r>
              <a:rPr lang="en-US" sz="1000" b="1" strike="noStrike" spc="-1" dirty="0" smtClean="0">
                <a:solidFill>
                  <a:srgbClr val="37424A"/>
                </a:solidFill>
                <a:latin typeface="Courier New"/>
                <a:ea typeface="ＭＳ Ｐゴシック"/>
              </a:rPr>
              <a:t>"</a:t>
            </a: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LICENSE = "MIT</a:t>
            </a:r>
            <a:r>
              <a:rPr lang="en-US" sz="1000" b="1" strike="noStrike" spc="-1" dirty="0">
                <a:solidFill>
                  <a:srgbClr val="37424A"/>
                </a:solidFill>
                <a:latin typeface="Courier New"/>
                <a:ea typeface="ＭＳ Ｐゴシック"/>
              </a:rPr>
              <a:t>"</a:t>
            </a:r>
            <a:endParaRPr lang="en-US" sz="1000" b="0" strike="noStrike" spc="-1" dirty="0">
              <a:latin typeface="Arial"/>
            </a:endParaRPr>
          </a:p>
          <a:p>
            <a:pPr>
              <a:lnSpc>
                <a:spcPct val="100000"/>
              </a:lnSpc>
            </a:pP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IMAGE_INSTALL = </a:t>
            </a:r>
            <a:r>
              <a:rPr lang="en-US" sz="1000" b="1" strike="noStrike" spc="-1" dirty="0">
                <a:solidFill>
                  <a:srgbClr val="37424A"/>
                </a:solidFill>
                <a:latin typeface="Courier New"/>
                <a:ea typeface="ＭＳ Ｐゴシック"/>
              </a:rPr>
              <a:t>"</a:t>
            </a:r>
            <a:r>
              <a:rPr lang="en-US" sz="1200" b="1" strike="noStrike" spc="-1" dirty="0" err="1">
                <a:solidFill>
                  <a:srgbClr val="37424A"/>
                </a:solidFill>
                <a:latin typeface="Courier New"/>
                <a:ea typeface="ＭＳ Ｐゴシック"/>
              </a:rPr>
              <a:t>packagegroup</a:t>
            </a:r>
            <a:r>
              <a:rPr lang="en-US" sz="1200" b="1" strike="noStrike" spc="-1" dirty="0">
                <a:solidFill>
                  <a:srgbClr val="37424A"/>
                </a:solidFill>
                <a:latin typeface="Courier New"/>
                <a:ea typeface="ＭＳ Ｐゴシック"/>
              </a:rPr>
              <a:t>-core-boot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200" b="1" strike="noStrike" spc="-1" dirty="0" err="1">
                <a:solidFill>
                  <a:srgbClr val="37424A"/>
                </a:solidFill>
                <a:latin typeface="Courier New"/>
                <a:ea typeface="ＭＳ Ｐゴシック"/>
              </a:rPr>
              <a:t>packagegroup</a:t>
            </a:r>
            <a:r>
              <a:rPr lang="en-US" sz="1200" b="1" strike="noStrike" spc="-1" dirty="0">
                <a:solidFill>
                  <a:srgbClr val="37424A"/>
                </a:solidFill>
                <a:latin typeface="Courier New"/>
                <a:ea typeface="ＭＳ Ｐゴシック"/>
              </a:rPr>
              <a:t>-base-extended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${CORE_IMAGE_EXTRA_INSTALL}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000" b="1" strike="noStrike" spc="-1" dirty="0">
                <a:solidFill>
                  <a:srgbClr val="37424A"/>
                </a:solidFill>
                <a:latin typeface="Courier New"/>
                <a:ea typeface="ＭＳ Ｐゴシック"/>
              </a:rPr>
              <a:t>"</a:t>
            </a:r>
            <a:endParaRPr lang="en-US" sz="1000" b="0" strike="noStrike" spc="-1" dirty="0">
              <a:latin typeface="Arial"/>
            </a:endParaRPr>
          </a:p>
          <a:p>
            <a:pPr>
              <a:lnSpc>
                <a:spcPct val="100000"/>
              </a:lnSpc>
            </a:pP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inherit core-image</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inherit </a:t>
            </a:r>
            <a:r>
              <a:rPr lang="en-US" sz="1200" b="1" strike="noStrike" spc="-1" dirty="0" err="1">
                <a:solidFill>
                  <a:srgbClr val="37424A"/>
                </a:solidFill>
                <a:latin typeface="Courier New"/>
                <a:ea typeface="ＭＳ Ｐゴシック"/>
              </a:rPr>
              <a:t>extrausers</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ROOT_PASSWORD = "secret</a:t>
            </a:r>
            <a:r>
              <a:rPr lang="en-US" sz="1000" b="1" strike="noStrike" spc="-1" dirty="0">
                <a:solidFill>
                  <a:srgbClr val="37424A"/>
                </a:solidFill>
                <a:latin typeface="Courier New"/>
                <a:ea typeface="ＭＳ Ｐゴシック"/>
              </a:rPr>
              <a:t>"</a:t>
            </a: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DEV_PASSWORD = </a:t>
            </a:r>
            <a:r>
              <a:rPr lang="en-US" sz="1000" b="1" strike="noStrike" spc="-1" dirty="0">
                <a:solidFill>
                  <a:srgbClr val="37424A"/>
                </a:solidFill>
                <a:latin typeface="Courier New"/>
                <a:ea typeface="ＭＳ Ｐゴシック"/>
              </a:rPr>
              <a:t>"</a:t>
            </a:r>
            <a:r>
              <a:rPr lang="en-US" sz="1200" b="1" strike="noStrike" spc="-1" dirty="0" err="1">
                <a:solidFill>
                  <a:srgbClr val="37424A"/>
                </a:solidFill>
                <a:latin typeface="Courier New"/>
                <a:ea typeface="ＭＳ Ｐゴシック"/>
              </a:rPr>
              <a:t>hackme</a:t>
            </a:r>
            <a:r>
              <a:rPr lang="en-US" sz="1200" b="1" strike="noStrike" spc="-1" dirty="0">
                <a:solidFill>
                  <a:srgbClr val="37424A"/>
                </a:solidFill>
                <a:latin typeface="Courier New"/>
                <a:ea typeface="ＭＳ Ｐゴシック"/>
              </a:rPr>
              <a:t>"</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EXTRA_USERS_PARAMS = </a:t>
            </a:r>
            <a:r>
              <a:rPr lang="en-US" sz="1000" b="1" strike="noStrike" spc="-1" dirty="0">
                <a:solidFill>
                  <a:srgbClr val="37424A"/>
                </a:solidFill>
                <a:latin typeface="Courier New"/>
                <a:ea typeface="ＭＳ Ｐゴシック"/>
              </a:rPr>
              <a:t>"</a:t>
            </a:r>
            <a:r>
              <a:rPr lang="en-US" sz="1200" b="1" strike="noStrike" spc="-1" dirty="0">
                <a:solidFill>
                  <a:srgbClr val="37424A"/>
                </a:solidFill>
                <a:latin typeface="Courier New"/>
                <a:ea typeface="ＭＳ Ｐゴシック"/>
              </a:rPr>
              <a:t>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200" b="1" strike="noStrike" spc="-1" dirty="0" err="1">
                <a:solidFill>
                  <a:srgbClr val="37424A"/>
                </a:solidFill>
                <a:latin typeface="Courier New"/>
                <a:ea typeface="ＭＳ Ｐゴシック"/>
              </a:rPr>
              <a:t>groupadd</a:t>
            </a:r>
            <a:r>
              <a:rPr lang="en-US" sz="1200" b="1" strike="noStrike" spc="-1" dirty="0">
                <a:solidFill>
                  <a:srgbClr val="37424A"/>
                </a:solidFill>
                <a:latin typeface="Courier New"/>
                <a:ea typeface="ＭＳ Ｐゴシック"/>
              </a:rPr>
              <a:t> developers;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200" b="1" strike="noStrike" spc="-1" dirty="0" err="1">
                <a:solidFill>
                  <a:srgbClr val="37424A"/>
                </a:solidFill>
                <a:latin typeface="Courier New"/>
                <a:ea typeface="ＭＳ Ｐゴシック"/>
              </a:rPr>
              <a:t>useradd</a:t>
            </a:r>
            <a:r>
              <a:rPr lang="en-US" sz="1200" b="1" strike="noStrike" spc="-1" dirty="0">
                <a:solidFill>
                  <a:srgbClr val="37424A"/>
                </a:solidFill>
                <a:latin typeface="Courier New"/>
                <a:ea typeface="ＭＳ Ｐゴシック"/>
              </a:rPr>
              <a:t> -p `</a:t>
            </a:r>
            <a:r>
              <a:rPr lang="en-US" sz="1200" b="1" strike="noStrike" spc="-1" dirty="0" err="1">
                <a:solidFill>
                  <a:srgbClr val="37424A"/>
                </a:solidFill>
                <a:latin typeface="Courier New"/>
                <a:ea typeface="ＭＳ Ｐゴシック"/>
              </a:rPr>
              <a:t>openssl</a:t>
            </a:r>
            <a:r>
              <a:rPr lang="en-US" sz="1200" b="1" strike="noStrike" spc="-1" dirty="0">
                <a:solidFill>
                  <a:srgbClr val="37424A"/>
                </a:solidFill>
                <a:latin typeface="Courier New"/>
                <a:ea typeface="ＭＳ Ｐゴシック"/>
              </a:rPr>
              <a:t> </a:t>
            </a:r>
            <a:r>
              <a:rPr lang="en-US" sz="1200" b="1" strike="noStrike" spc="-1" dirty="0" err="1">
                <a:solidFill>
                  <a:srgbClr val="37424A"/>
                </a:solidFill>
                <a:latin typeface="Courier New"/>
                <a:ea typeface="ＭＳ Ｐゴシック"/>
              </a:rPr>
              <a:t>passwd</a:t>
            </a:r>
            <a:r>
              <a:rPr lang="en-US" sz="1200" b="1" strike="noStrike" spc="-1" dirty="0">
                <a:solidFill>
                  <a:srgbClr val="37424A"/>
                </a:solidFill>
                <a:latin typeface="Courier New"/>
                <a:ea typeface="ＭＳ Ｐゴシック"/>
              </a:rPr>
              <a:t> ${DEV_PASSWORD}` developer;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200" b="1" strike="noStrike" spc="-1" dirty="0" err="1">
                <a:solidFill>
                  <a:srgbClr val="37424A"/>
                </a:solidFill>
                <a:latin typeface="Courier New"/>
                <a:ea typeface="ＭＳ Ｐゴシック"/>
              </a:rPr>
              <a:t>useradd</a:t>
            </a:r>
            <a:r>
              <a:rPr lang="en-US" sz="1200" b="1" strike="noStrike" spc="-1" dirty="0">
                <a:solidFill>
                  <a:srgbClr val="37424A"/>
                </a:solidFill>
                <a:latin typeface="Courier New"/>
                <a:ea typeface="ＭＳ Ｐゴシック"/>
              </a:rPr>
              <a:t> -g developers developer;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200" b="1" strike="noStrike" spc="-1" dirty="0" err="1">
                <a:solidFill>
                  <a:srgbClr val="37424A"/>
                </a:solidFill>
                <a:latin typeface="Courier New"/>
                <a:ea typeface="ＭＳ Ｐゴシック"/>
              </a:rPr>
              <a:t>usermod</a:t>
            </a:r>
            <a:r>
              <a:rPr lang="en-US" sz="1200" b="1" strike="noStrike" spc="-1" dirty="0">
                <a:solidFill>
                  <a:srgbClr val="37424A"/>
                </a:solidFill>
                <a:latin typeface="Courier New"/>
                <a:ea typeface="ＭＳ Ｐゴシック"/>
              </a:rPr>
              <a:t> -p `</a:t>
            </a:r>
            <a:r>
              <a:rPr lang="en-US" sz="1200" b="1" strike="noStrike" spc="-1" dirty="0" err="1">
                <a:solidFill>
                  <a:srgbClr val="37424A"/>
                </a:solidFill>
                <a:latin typeface="Courier New"/>
                <a:ea typeface="ＭＳ Ｐゴシック"/>
              </a:rPr>
              <a:t>openssl</a:t>
            </a:r>
            <a:r>
              <a:rPr lang="en-US" sz="1200" b="1" strike="noStrike" spc="-1" dirty="0">
                <a:solidFill>
                  <a:srgbClr val="37424A"/>
                </a:solidFill>
                <a:latin typeface="Courier New"/>
                <a:ea typeface="ＭＳ Ｐゴシック"/>
              </a:rPr>
              <a:t> </a:t>
            </a:r>
            <a:r>
              <a:rPr lang="en-US" sz="1200" b="1" strike="noStrike" spc="-1" dirty="0" err="1">
                <a:solidFill>
                  <a:srgbClr val="37424A"/>
                </a:solidFill>
                <a:latin typeface="Courier New"/>
                <a:ea typeface="ＭＳ Ｐゴシック"/>
              </a:rPr>
              <a:t>passwd</a:t>
            </a:r>
            <a:r>
              <a:rPr lang="en-US" sz="1200" b="1" strike="noStrike" spc="-1" dirty="0">
                <a:solidFill>
                  <a:srgbClr val="37424A"/>
                </a:solidFill>
                <a:latin typeface="Courier New"/>
                <a:ea typeface="ＭＳ Ｐゴシック"/>
              </a:rPr>
              <a:t> ${ROOT_PASSWORD}` root;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000" b="1" strike="noStrike" spc="-1" dirty="0">
                <a:solidFill>
                  <a:srgbClr val="37424A"/>
                </a:solidFill>
                <a:latin typeface="Courier New"/>
                <a:ea typeface="ＭＳ Ｐゴシック"/>
              </a:rPr>
              <a:t>"</a:t>
            </a:r>
            <a:endParaRPr lang="en-US" sz="1000" b="0" strike="noStrike" spc="-1" dirty="0">
              <a:latin typeface="Arial"/>
            </a:endParaRPr>
          </a:p>
        </p:txBody>
      </p:sp>
      <p:sp>
        <p:nvSpPr>
          <p:cNvPr id="332"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bitbake</a:t>
            </a:r>
            <a:r>
              <a:rPr lang="en-US" sz="1600" b="1" strike="noStrike" spc="-1" dirty="0">
                <a:solidFill>
                  <a:srgbClr val="37424A"/>
                </a:solidFill>
                <a:latin typeface="Courier New"/>
                <a:ea typeface="ＭＳ Ｐゴシック"/>
              </a:rPr>
              <a:t> core-image-activity3</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r>
              <a:rPr lang="en-US" sz="1600" b="1" strike="noStrike" spc="-1" dirty="0" err="1" smtClean="0">
                <a:solidFill>
                  <a:srgbClr val="37424A"/>
                </a:solidFill>
                <a:latin typeface="Courier New"/>
                <a:ea typeface="ＭＳ Ｐゴシック"/>
              </a:rPr>
              <a:t>runqemu</a:t>
            </a:r>
            <a:r>
              <a:rPr lang="en-US" sz="1600" b="1" strike="noStrike" spc="-1" dirty="0" smtClean="0">
                <a:solidFill>
                  <a:srgbClr val="37424A"/>
                </a:solidFill>
                <a:latin typeface="Courier New"/>
                <a:ea typeface="ＭＳ Ｐゴシック"/>
              </a:rPr>
              <a:t> qemux86-64</a:t>
            </a:r>
            <a:r>
              <a:rPr lang="en-US" sz="1600" b="1" strike="noStrike" spc="-1" dirty="0" smtClean="0">
                <a:solidFill>
                  <a:srgbClr val="FF0000"/>
                </a:solidFill>
                <a:latin typeface="Courier New"/>
                <a:ea typeface="ＭＳ Ｐゴシック"/>
              </a:rPr>
              <a:t> </a:t>
            </a:r>
            <a:r>
              <a:rPr lang="en-US" sz="1600" b="1" strike="noStrike" spc="-1" dirty="0" err="1">
                <a:solidFill>
                  <a:srgbClr val="37424A"/>
                </a:solidFill>
                <a:latin typeface="Courier New"/>
                <a:ea typeface="ＭＳ Ｐゴシック"/>
              </a:rPr>
              <a:t>nographic</a:t>
            </a:r>
            <a:endParaRPr lang="en-US" sz="1600" b="0" strike="noStrike" spc="-1" dirty="0">
              <a:latin typeface="Arial"/>
            </a:endParaRPr>
          </a:p>
          <a:p>
            <a:pPr>
              <a:lnSpc>
                <a:spcPct val="100000"/>
              </a:lnSpc>
            </a:pPr>
            <a:endParaRPr lang="en-US" sz="1600" b="0" strike="noStrike" spc="-1" dirty="0">
              <a:latin typeface="Arial"/>
            </a:endParaRPr>
          </a:p>
        </p:txBody>
      </p:sp>
    </p:spTree>
    <p:extLst>
      <p:ext uri="{BB962C8B-B14F-4D97-AF65-F5344CB8AC3E}">
        <p14:creationId xmlns:p14="http://schemas.microsoft.com/office/powerpoint/2010/main" val="2336884602"/>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Works, but...</a:t>
            </a:r>
            <a:endParaRPr lang="en-US" sz="2600" b="0" strike="noStrike" spc="-1">
              <a:solidFill>
                <a:srgbClr val="37424A"/>
              </a:solidFill>
              <a:latin typeface="Arial"/>
            </a:endParaRPr>
          </a:p>
        </p:txBody>
      </p:sp>
      <p:sp>
        <p:nvSpPr>
          <p:cNvPr id="334" name="TextShape 2"/>
          <p:cNvSpPr txBox="1"/>
          <p:nvPr/>
        </p:nvSpPr>
        <p:spPr>
          <a:xfrm>
            <a:off x="442800" y="859680"/>
            <a:ext cx="8229240" cy="279792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Changing the image recipe for new users is not really elegant.</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It would be better if we could set the users we want to add and their passwords in a configuration file such as local.conf or a distro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869499468"/>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 little script goes a long way...</a:t>
            </a:r>
            <a:endParaRPr lang="en-US" sz="2600" b="0" strike="noStrike" spc="-1">
              <a:solidFill>
                <a:srgbClr val="37424A"/>
              </a:solidFill>
              <a:latin typeface="Arial"/>
            </a:endParaRPr>
          </a:p>
        </p:txBody>
      </p:sp>
      <p:sp>
        <p:nvSpPr>
          <p:cNvPr id="336" name="CustomShape 2"/>
          <p:cNvSpPr/>
          <p:nvPr/>
        </p:nvSpPr>
        <p:spPr>
          <a:xfrm>
            <a:off x="731520" y="1285920"/>
            <a:ext cx="7955280" cy="4970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000" b="1" strike="noStrike" spc="-1">
                <a:solidFill>
                  <a:srgbClr val="37424A"/>
                </a:solidFill>
                <a:latin typeface="Courier New"/>
                <a:ea typeface="ＭＳ Ｐゴシック"/>
              </a:rPr>
              <a:t># Image post-processing to setup user accounts</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inherit extrausers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Space-delimited list of user:password:&lt;group,group,...&gt; tuples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NEWUSERS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ROOT_PASSWORD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python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add new 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newusers = (d.getVar("NEWUSERS", True) or "").split()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user in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name,password,groups = user.split(":")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group in groups.split(","):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"groupadd -f " + group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"useradd -p `openssl passwd " + password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groups: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 " + groups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name +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modify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rootpw = d.getVar("ROOT_PASSWORD", True) or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rootpw:</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"usermod -p `openssl passwd " + rootpw + "` root;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d.setVar("EXTRA_USERS_PARAMS", params)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p:txBody>
      </p:sp>
      <p:sp>
        <p:nvSpPr>
          <p:cNvPr id="337" name="CustomShape 3"/>
          <p:cNvSpPr/>
          <p:nvPr/>
        </p:nvSpPr>
        <p:spPr>
          <a:xfrm>
            <a:off x="453960" y="803160"/>
            <a:ext cx="8433360" cy="38556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user-setup.inc</a:t>
            </a:r>
            <a:endParaRPr lang="en-US" sz="1600" b="0" strike="noStrike" spc="-1">
              <a:latin typeface="Arial"/>
            </a:endParaRPr>
          </a:p>
        </p:txBody>
      </p:sp>
    </p:spTree>
    <p:extLst>
      <p:ext uri="{BB962C8B-B14F-4D97-AF65-F5344CB8AC3E}">
        <p14:creationId xmlns:p14="http://schemas.microsoft.com/office/powerpoint/2010/main" val="311505439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What happens inside the master</a:t>
            </a:r>
          </a:p>
        </p:txBody>
      </p:sp>
      <p:sp>
        <p:nvSpPr>
          <p:cNvPr id="21506" name="AutoShape 2"/>
          <p:cNvSpPr>
            <a:spLocks noChangeArrowheads="1"/>
          </p:cNvSpPr>
          <p:nvPr/>
        </p:nvSpPr>
        <p:spPr bwMode="auto">
          <a:xfrm>
            <a:off x="2387600" y="1069975"/>
            <a:ext cx="5753100" cy="3860800"/>
          </a:xfrm>
          <a:prstGeom prst="roundRect">
            <a:avLst>
              <a:gd name="adj" fmla="val 16667"/>
            </a:avLst>
          </a:prstGeom>
          <a:solidFill>
            <a:srgbClr val="FFCC00"/>
          </a:solidFill>
          <a:ln w="38160" cap="flat">
            <a:solidFill>
              <a:srgbClr val="EF413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07" name="Oval 3"/>
          <p:cNvSpPr>
            <a:spLocks noChangeArrowheads="1"/>
          </p:cNvSpPr>
          <p:nvPr/>
        </p:nvSpPr>
        <p:spPr bwMode="auto">
          <a:xfrm>
            <a:off x="3706813" y="4071938"/>
            <a:ext cx="1557337" cy="615950"/>
          </a:xfrm>
          <a:prstGeom prst="ellipse">
            <a:avLst/>
          </a:prstGeom>
          <a:noFill/>
          <a:ln w="9525" cap="flat">
            <a:solidFill>
              <a:srgbClr val="EF413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sz="1200" b="1">
                <a:solidFill>
                  <a:srgbClr val="EF413D"/>
                </a:solidFill>
                <a:latin typeface="Ubuntu Light" charset="0"/>
              </a:rPr>
              <a:t>builder n</a:t>
            </a:r>
          </a:p>
        </p:txBody>
      </p:sp>
      <p:sp>
        <p:nvSpPr>
          <p:cNvPr id="21508" name="Rectangle 4"/>
          <p:cNvSpPr>
            <a:spLocks noChangeArrowheads="1"/>
          </p:cNvSpPr>
          <p:nvPr/>
        </p:nvSpPr>
        <p:spPr bwMode="auto">
          <a:xfrm>
            <a:off x="2657475" y="5141913"/>
            <a:ext cx="879475" cy="323850"/>
          </a:xfrm>
          <a:prstGeom prst="rect">
            <a:avLst/>
          </a:prstGeom>
          <a:solidFill>
            <a:srgbClr val="FF9900"/>
          </a:solidFill>
          <a:ln w="9525" cap="flat">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1200" b="1">
                <a:solidFill>
                  <a:srgbClr val="0000CC"/>
                </a:solidFill>
                <a:latin typeface="Ubuntu Light" charset="0"/>
              </a:rPr>
              <a:t>worker 1</a:t>
            </a:r>
          </a:p>
        </p:txBody>
      </p:sp>
      <p:sp>
        <p:nvSpPr>
          <p:cNvPr id="21509" name="Rectangle 5"/>
          <p:cNvSpPr>
            <a:spLocks noChangeArrowheads="1"/>
          </p:cNvSpPr>
          <p:nvPr/>
        </p:nvSpPr>
        <p:spPr bwMode="auto">
          <a:xfrm>
            <a:off x="5568950" y="5141913"/>
            <a:ext cx="879475" cy="323850"/>
          </a:xfrm>
          <a:prstGeom prst="rect">
            <a:avLst/>
          </a:prstGeom>
          <a:solidFill>
            <a:srgbClr val="FF9900"/>
          </a:solidFill>
          <a:ln w="9525" cap="flat">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1200" b="1">
                <a:solidFill>
                  <a:srgbClr val="0000CC"/>
                </a:solidFill>
                <a:latin typeface="Ubuntu Light" charset="0"/>
              </a:rPr>
              <a:t>worker n</a:t>
            </a:r>
          </a:p>
        </p:txBody>
      </p:sp>
      <p:sp>
        <p:nvSpPr>
          <p:cNvPr id="21510" name="Rectangle 6"/>
          <p:cNvSpPr>
            <a:spLocks noChangeArrowheads="1"/>
          </p:cNvSpPr>
          <p:nvPr/>
        </p:nvSpPr>
        <p:spPr bwMode="auto">
          <a:xfrm>
            <a:off x="3706813" y="5141913"/>
            <a:ext cx="879475" cy="323850"/>
          </a:xfrm>
          <a:prstGeom prst="rect">
            <a:avLst/>
          </a:prstGeom>
          <a:solidFill>
            <a:srgbClr val="FF9900"/>
          </a:solidFill>
          <a:ln w="9525" cap="flat">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1200" b="1">
                <a:solidFill>
                  <a:srgbClr val="0000CC"/>
                </a:solidFill>
                <a:latin typeface="Ubuntu Light" charset="0"/>
              </a:rPr>
              <a:t>worker 2</a:t>
            </a:r>
          </a:p>
        </p:txBody>
      </p:sp>
      <p:sp>
        <p:nvSpPr>
          <p:cNvPr id="21511" name="Rectangle 7"/>
          <p:cNvSpPr>
            <a:spLocks noChangeArrowheads="1"/>
          </p:cNvSpPr>
          <p:nvPr/>
        </p:nvSpPr>
        <p:spPr bwMode="auto">
          <a:xfrm>
            <a:off x="4913313" y="5135563"/>
            <a:ext cx="711200"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nSpc>
                <a:spcPct val="100000"/>
              </a:lnSpc>
            </a:pPr>
            <a:r>
              <a:rPr lang="en-US" altLang="en-US" sz="1200" b="1">
                <a:solidFill>
                  <a:srgbClr val="EF413D"/>
                </a:solidFill>
                <a:latin typeface="Ubuntu Light" charset="0"/>
              </a:rPr>
              <a:t>. . .</a:t>
            </a:r>
          </a:p>
        </p:txBody>
      </p:sp>
      <p:sp>
        <p:nvSpPr>
          <p:cNvPr id="21512" name="Line 8"/>
          <p:cNvSpPr>
            <a:spLocks noChangeShapeType="1"/>
          </p:cNvSpPr>
          <p:nvPr/>
        </p:nvSpPr>
        <p:spPr bwMode="auto">
          <a:xfrm flipH="1">
            <a:off x="3095625" y="4591050"/>
            <a:ext cx="782638" cy="55086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3" name="Line 9"/>
          <p:cNvSpPr>
            <a:spLocks noChangeShapeType="1"/>
          </p:cNvSpPr>
          <p:nvPr/>
        </p:nvSpPr>
        <p:spPr bwMode="auto">
          <a:xfrm flipH="1">
            <a:off x="4179888" y="4687888"/>
            <a:ext cx="36512" cy="454025"/>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4" name="Line 10"/>
          <p:cNvSpPr>
            <a:spLocks noChangeShapeType="1"/>
          </p:cNvSpPr>
          <p:nvPr/>
        </p:nvSpPr>
        <p:spPr bwMode="auto">
          <a:xfrm>
            <a:off x="5195888" y="4525963"/>
            <a:ext cx="711200" cy="6159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5" name="Rectangle 11"/>
          <p:cNvSpPr>
            <a:spLocks noChangeArrowheads="1"/>
          </p:cNvSpPr>
          <p:nvPr/>
        </p:nvSpPr>
        <p:spPr bwMode="auto">
          <a:xfrm>
            <a:off x="4110038" y="4695825"/>
            <a:ext cx="14890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00000"/>
              </a:lnSpc>
            </a:pPr>
            <a:r>
              <a:rPr lang="en-US" altLang="en-US" sz="1200" b="1">
                <a:latin typeface="Ubuntu Light" charset="0"/>
                <a:cs typeface="Arial" charset="0"/>
              </a:rPr>
              <a:t>↓cmds  ↑results</a:t>
            </a:r>
          </a:p>
        </p:txBody>
      </p:sp>
      <p:sp>
        <p:nvSpPr>
          <p:cNvPr id="21516" name="Oval 12"/>
          <p:cNvSpPr>
            <a:spLocks noChangeArrowheads="1"/>
          </p:cNvSpPr>
          <p:nvPr/>
        </p:nvSpPr>
        <p:spPr bwMode="auto">
          <a:xfrm>
            <a:off x="931863" y="1139825"/>
            <a:ext cx="846137" cy="811213"/>
          </a:xfrm>
          <a:prstGeom prst="ellipse">
            <a:avLst/>
          </a:prstGeom>
          <a:solidFill>
            <a:srgbClr val="AECF00"/>
          </a:solidFill>
          <a:ln w="9525" cap="flat">
            <a:solidFill>
              <a:srgbClr val="0066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1200" b="1">
                <a:solidFill>
                  <a:srgbClr val="007826"/>
                </a:solidFill>
                <a:latin typeface="Ubuntu Light" charset="0"/>
              </a:rPr>
              <a:t>VCS</a:t>
            </a:r>
          </a:p>
          <a:p>
            <a:pPr algn="ctr">
              <a:lnSpc>
                <a:spcPct val="100000"/>
              </a:lnSpc>
            </a:pPr>
            <a:r>
              <a:rPr lang="en-US" altLang="en-US" sz="1200" b="1">
                <a:solidFill>
                  <a:srgbClr val="007826"/>
                </a:solidFill>
                <a:latin typeface="Ubuntu Light" charset="0"/>
              </a:rPr>
              <a:t>repos</a:t>
            </a:r>
          </a:p>
        </p:txBody>
      </p:sp>
      <p:sp>
        <p:nvSpPr>
          <p:cNvPr id="21517" name="Oval 13"/>
          <p:cNvSpPr>
            <a:spLocks noChangeArrowheads="1"/>
          </p:cNvSpPr>
          <p:nvPr/>
        </p:nvSpPr>
        <p:spPr bwMode="auto">
          <a:xfrm>
            <a:off x="3092450" y="1171575"/>
            <a:ext cx="1557338" cy="615950"/>
          </a:xfrm>
          <a:prstGeom prst="ellipse">
            <a:avLst/>
          </a:prstGeom>
          <a:noFill/>
          <a:ln w="9525" cap="flat">
            <a:solidFill>
              <a:srgbClr val="EF413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sz="1200" b="1">
                <a:solidFill>
                  <a:srgbClr val="EF413D"/>
                </a:solidFill>
                <a:latin typeface="Ubuntu Light" charset="0"/>
              </a:rPr>
              <a:t>change source</a:t>
            </a:r>
          </a:p>
        </p:txBody>
      </p:sp>
      <p:sp>
        <p:nvSpPr>
          <p:cNvPr id="21518" name="Line 14"/>
          <p:cNvSpPr>
            <a:spLocks noChangeShapeType="1"/>
          </p:cNvSpPr>
          <p:nvPr/>
        </p:nvSpPr>
        <p:spPr bwMode="auto">
          <a:xfrm flipV="1">
            <a:off x="1778000" y="1493838"/>
            <a:ext cx="1320800" cy="68262"/>
          </a:xfrm>
          <a:prstGeom prst="line">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9" name="Text Box 15"/>
          <p:cNvSpPr txBox="1">
            <a:spLocks noChangeArrowheads="1"/>
          </p:cNvSpPr>
          <p:nvPr/>
        </p:nvSpPr>
        <p:spPr bwMode="auto">
          <a:xfrm rot="21420000">
            <a:off x="1778000" y="1528763"/>
            <a:ext cx="13239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nchorCtr="1">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endParaRPr lang="en-US" altLang="en-US"/>
          </a:p>
          <a:p>
            <a:pPr algn="ctr">
              <a:lnSpc>
                <a:spcPct val="100000"/>
              </a:lnSpc>
            </a:pPr>
            <a:endParaRPr lang="en-US" altLang="en-US"/>
          </a:p>
          <a:p>
            <a:pPr algn="ctr">
              <a:lnSpc>
                <a:spcPct val="100000"/>
              </a:lnSpc>
            </a:pPr>
            <a:r>
              <a:rPr lang="en-US" altLang="en-US" sz="1200" b="1">
                <a:latin typeface="Ubuntu Light" charset="0"/>
              </a:rPr>
              <a:t>poll</a:t>
            </a:r>
          </a:p>
          <a:p>
            <a:pPr algn="ctr">
              <a:lnSpc>
                <a:spcPct val="100000"/>
              </a:lnSpc>
            </a:pPr>
            <a:r>
              <a:rPr lang="en-US" altLang="en-US" sz="1200" b="1">
                <a:latin typeface="Ubuntu Light" charset="0"/>
              </a:rPr>
              <a:t>changes</a:t>
            </a:r>
          </a:p>
        </p:txBody>
      </p:sp>
      <p:sp>
        <p:nvSpPr>
          <p:cNvPr id="21520" name="Oval 16"/>
          <p:cNvSpPr>
            <a:spLocks noChangeArrowheads="1"/>
          </p:cNvSpPr>
          <p:nvPr/>
        </p:nvSpPr>
        <p:spPr bwMode="auto">
          <a:xfrm>
            <a:off x="4548188" y="2274888"/>
            <a:ext cx="1557337" cy="615950"/>
          </a:xfrm>
          <a:prstGeom prst="ellipse">
            <a:avLst/>
          </a:prstGeom>
          <a:noFill/>
          <a:ln w="9525" cap="flat">
            <a:solidFill>
              <a:srgbClr val="EF413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sz="1200" b="1">
                <a:solidFill>
                  <a:srgbClr val="EF413D"/>
                </a:solidFill>
                <a:latin typeface="Ubuntu Light" charset="0"/>
              </a:rPr>
              <a:t>scheduler</a:t>
            </a:r>
          </a:p>
        </p:txBody>
      </p:sp>
      <p:sp>
        <p:nvSpPr>
          <p:cNvPr id="21521" name="Line 17"/>
          <p:cNvSpPr>
            <a:spLocks noChangeShapeType="1"/>
          </p:cNvSpPr>
          <p:nvPr/>
        </p:nvSpPr>
        <p:spPr bwMode="auto">
          <a:xfrm>
            <a:off x="4413250" y="1724025"/>
            <a:ext cx="371475" cy="6492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2" name="Text Box 18"/>
          <p:cNvSpPr txBox="1">
            <a:spLocks noChangeArrowheads="1"/>
          </p:cNvSpPr>
          <p:nvPr/>
        </p:nvSpPr>
        <p:spPr bwMode="auto">
          <a:xfrm rot="3600000">
            <a:off x="4225925" y="2051050"/>
            <a:ext cx="7493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nchorCtr="1">
            <a:spAutoFit/>
          </a:bodyPr>
          <a:lstStyle/>
          <a:p>
            <a:pPr algn="ctr">
              <a:lnSpc>
                <a:spcPct val="100000"/>
              </a:lnSpc>
            </a:pPr>
            <a:endParaRPr lang="en-US" altLang="en-US">
              <a:solidFill>
                <a:srgbClr val="000000"/>
              </a:solidFill>
            </a:endParaRPr>
          </a:p>
          <a:p>
            <a:pPr algn="ctr">
              <a:lnSpc>
                <a:spcPct val="100000"/>
              </a:lnSpc>
            </a:pPr>
            <a:r>
              <a:rPr lang="en-US" altLang="en-US" sz="1200" b="1">
                <a:solidFill>
                  <a:srgbClr val="000000"/>
                </a:solidFill>
                <a:latin typeface="Ubuntu Light" charset="0"/>
              </a:rPr>
              <a:t>triggers</a:t>
            </a:r>
          </a:p>
        </p:txBody>
      </p:sp>
      <p:sp>
        <p:nvSpPr>
          <p:cNvPr id="21523" name="Line 19"/>
          <p:cNvSpPr>
            <a:spLocks noChangeShapeType="1"/>
          </p:cNvSpPr>
          <p:nvPr/>
        </p:nvSpPr>
        <p:spPr bwMode="auto">
          <a:xfrm flipH="1">
            <a:off x="5459413" y="1755775"/>
            <a:ext cx="71437" cy="51911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4" name="Rectangle 20"/>
          <p:cNvSpPr>
            <a:spLocks noChangeArrowheads="1"/>
          </p:cNvSpPr>
          <p:nvPr/>
        </p:nvSpPr>
        <p:spPr bwMode="auto">
          <a:xfrm>
            <a:off x="4852988" y="1528763"/>
            <a:ext cx="1489075"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00000"/>
              </a:lnSpc>
            </a:pPr>
            <a:r>
              <a:rPr lang="en-US" altLang="en-US" sz="1200" b="1">
                <a:latin typeface="Ubuntu Light" charset="0"/>
              </a:rPr>
              <a:t>direct commands</a:t>
            </a:r>
          </a:p>
        </p:txBody>
      </p:sp>
      <p:sp>
        <p:nvSpPr>
          <p:cNvPr id="21525" name="AutoShape 21"/>
          <p:cNvSpPr>
            <a:spLocks noChangeArrowheads="1"/>
          </p:cNvSpPr>
          <p:nvPr/>
        </p:nvSpPr>
        <p:spPr bwMode="auto">
          <a:xfrm>
            <a:off x="1000125" y="2808288"/>
            <a:ext cx="1082675" cy="1439862"/>
          </a:xfrm>
          <a:prstGeom prst="flowChartDocument">
            <a:avLst/>
          </a:prstGeom>
          <a:noFill/>
          <a:ln w="9525" cap="flat">
            <a:solidFill>
              <a:srgbClr val="EF413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00000"/>
              </a:lnSpc>
            </a:pPr>
            <a:r>
              <a:rPr lang="en-US" altLang="en-US" sz="1200" b="1">
                <a:solidFill>
                  <a:srgbClr val="EF413D"/>
                </a:solidFill>
                <a:latin typeface="Ubuntu Light" charset="0"/>
              </a:rPr>
              <a:t>Buildfactory</a:t>
            </a:r>
          </a:p>
          <a:p>
            <a:pPr>
              <a:lnSpc>
                <a:spcPct val="100000"/>
              </a:lnSpc>
            </a:pPr>
            <a:r>
              <a:rPr lang="en-US" altLang="en-US" sz="1200" b="1">
                <a:solidFill>
                  <a:srgbClr val="EF413D"/>
                </a:solidFill>
                <a:latin typeface="Ubuntu Light" charset="0"/>
              </a:rPr>
              <a:t>- step 1</a:t>
            </a:r>
          </a:p>
          <a:p>
            <a:pPr>
              <a:lnSpc>
                <a:spcPct val="100000"/>
              </a:lnSpc>
            </a:pPr>
            <a:r>
              <a:rPr lang="en-US" altLang="en-US" sz="1200" b="1">
                <a:solidFill>
                  <a:srgbClr val="EF413D"/>
                </a:solidFill>
                <a:latin typeface="Ubuntu Light" charset="0"/>
              </a:rPr>
              <a:t>- step 2</a:t>
            </a:r>
          </a:p>
          <a:p>
            <a:pPr>
              <a:lnSpc>
                <a:spcPct val="100000"/>
              </a:lnSpc>
            </a:pPr>
            <a:r>
              <a:rPr lang="en-US" altLang="en-US" sz="1200" b="1">
                <a:solidFill>
                  <a:srgbClr val="EF413D"/>
                </a:solidFill>
                <a:latin typeface="Ubuntu Light" charset="0"/>
              </a:rPr>
              <a:t>.</a:t>
            </a:r>
          </a:p>
          <a:p>
            <a:pPr>
              <a:lnSpc>
                <a:spcPct val="100000"/>
              </a:lnSpc>
            </a:pPr>
            <a:r>
              <a:rPr lang="en-US" altLang="en-US" sz="1200" b="1">
                <a:solidFill>
                  <a:srgbClr val="EF413D"/>
                </a:solidFill>
                <a:latin typeface="Ubuntu Light" charset="0"/>
              </a:rPr>
              <a:t>.</a:t>
            </a:r>
          </a:p>
          <a:p>
            <a:pPr>
              <a:lnSpc>
                <a:spcPct val="100000"/>
              </a:lnSpc>
            </a:pPr>
            <a:r>
              <a:rPr lang="en-US" altLang="en-US" sz="1200" b="1">
                <a:solidFill>
                  <a:srgbClr val="EF413D"/>
                </a:solidFill>
                <a:latin typeface="Ubuntu Light" charset="0"/>
              </a:rPr>
              <a:t>.</a:t>
            </a:r>
          </a:p>
        </p:txBody>
      </p:sp>
      <p:sp>
        <p:nvSpPr>
          <p:cNvPr id="21526" name="Line 22"/>
          <p:cNvSpPr>
            <a:spLocks noChangeShapeType="1"/>
          </p:cNvSpPr>
          <p:nvPr/>
        </p:nvSpPr>
        <p:spPr bwMode="auto">
          <a:xfrm>
            <a:off x="2082800" y="3540125"/>
            <a:ext cx="304800" cy="15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7" name="Oval 23"/>
          <p:cNvSpPr>
            <a:spLocks noChangeArrowheads="1"/>
          </p:cNvSpPr>
          <p:nvPr/>
        </p:nvSpPr>
        <p:spPr bwMode="auto">
          <a:xfrm>
            <a:off x="6473825" y="3962400"/>
            <a:ext cx="1557338" cy="615950"/>
          </a:xfrm>
          <a:prstGeom prst="ellipse">
            <a:avLst/>
          </a:prstGeom>
          <a:noFill/>
          <a:ln w="9525" cap="flat">
            <a:solidFill>
              <a:srgbClr val="EF413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sz="1200" b="1">
                <a:solidFill>
                  <a:srgbClr val="EF413D"/>
                </a:solidFill>
                <a:latin typeface="Ubuntu Light" charset="0"/>
              </a:rPr>
              <a:t>reporter</a:t>
            </a:r>
          </a:p>
        </p:txBody>
      </p:sp>
      <p:sp>
        <p:nvSpPr>
          <p:cNvPr id="21528" name="Line 24"/>
          <p:cNvSpPr>
            <a:spLocks noChangeShapeType="1"/>
          </p:cNvSpPr>
          <p:nvPr/>
        </p:nvSpPr>
        <p:spPr bwMode="auto">
          <a:xfrm flipV="1">
            <a:off x="5297488" y="4279900"/>
            <a:ext cx="1155700" cy="104775"/>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9" name="Text Box 25"/>
          <p:cNvSpPr txBox="1">
            <a:spLocks noChangeArrowheads="1"/>
          </p:cNvSpPr>
          <p:nvPr/>
        </p:nvSpPr>
        <p:spPr bwMode="auto">
          <a:xfrm rot="21300000">
            <a:off x="5295900" y="4332288"/>
            <a:ext cx="11604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nchorCtr="1">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endParaRPr lang="en-US" altLang="en-US"/>
          </a:p>
          <a:p>
            <a:pPr algn="ctr">
              <a:lnSpc>
                <a:spcPct val="100000"/>
              </a:lnSpc>
            </a:pPr>
            <a:r>
              <a:rPr lang="en-US" altLang="en-US" sz="1200" b="1">
                <a:latin typeface="Ubuntu Light" charset="0"/>
              </a:rPr>
              <a:t>status/results</a:t>
            </a:r>
          </a:p>
        </p:txBody>
      </p:sp>
      <p:sp>
        <p:nvSpPr>
          <p:cNvPr id="21530" name="Freeform 26"/>
          <p:cNvSpPr>
            <a:spLocks/>
          </p:cNvSpPr>
          <p:nvPr/>
        </p:nvSpPr>
        <p:spPr bwMode="auto">
          <a:xfrm>
            <a:off x="5997575" y="2625725"/>
            <a:ext cx="371475" cy="388938"/>
          </a:xfrm>
          <a:custGeom>
            <a:avLst/>
            <a:gdLst>
              <a:gd name="G0" fmla="+- 1035 0 0"/>
              <a:gd name="G1" fmla="+- 1082 0 0"/>
              <a:gd name="T0" fmla="*/ 0 w 1035"/>
              <a:gd name="T1" fmla="*/ 360 h 1082"/>
              <a:gd name="T2" fmla="*/ 752 w 1035"/>
              <a:gd name="T3" fmla="*/ 541 h 1082"/>
              <a:gd name="T4" fmla="*/ 282 w 1035"/>
              <a:gd name="T5" fmla="*/ 0 h 1082"/>
            </a:gdLst>
            <a:ahLst/>
            <a:cxnLst>
              <a:cxn ang="0">
                <a:pos x="T0" y="T1"/>
              </a:cxn>
              <a:cxn ang="0">
                <a:pos x="T2" y="T3"/>
              </a:cxn>
              <a:cxn ang="0">
                <a:pos x="T4" y="T5"/>
              </a:cxn>
            </a:cxnLst>
            <a:rect l="0" t="0" r="r" b="b"/>
            <a:pathLst>
              <a:path w="1035" h="1082">
                <a:moveTo>
                  <a:pt x="0" y="360"/>
                </a:moveTo>
                <a:cubicBezTo>
                  <a:pt x="0" y="991"/>
                  <a:pt x="470" y="1081"/>
                  <a:pt x="752" y="541"/>
                </a:cubicBezTo>
                <a:cubicBezTo>
                  <a:pt x="1034" y="0"/>
                  <a:pt x="282" y="0"/>
                  <a:pt x="282" y="0"/>
                </a:cubicBezTo>
              </a:path>
            </a:pathLst>
          </a:custGeom>
          <a:noFill/>
          <a:ln w="9525" cap="flat">
            <a:solidFill>
              <a:srgbClr val="0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31" name="Rectangle 27"/>
          <p:cNvSpPr>
            <a:spLocks noChangeArrowheads="1"/>
          </p:cNvSpPr>
          <p:nvPr/>
        </p:nvSpPr>
        <p:spPr bwMode="auto">
          <a:xfrm>
            <a:off x="6448425" y="1152525"/>
            <a:ext cx="169227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00000"/>
              </a:lnSpc>
            </a:pPr>
            <a:r>
              <a:rPr lang="en-US" altLang="en-US" sz="1600" b="1">
                <a:solidFill>
                  <a:srgbClr val="EF413D"/>
                </a:solidFill>
                <a:latin typeface="Ubuntu Light" charset="0"/>
              </a:rPr>
              <a:t>Build master</a:t>
            </a:r>
          </a:p>
        </p:txBody>
      </p:sp>
      <p:sp>
        <p:nvSpPr>
          <p:cNvPr id="21532" name="Freeform 28"/>
          <p:cNvSpPr>
            <a:spLocks/>
          </p:cNvSpPr>
          <p:nvPr/>
        </p:nvSpPr>
        <p:spPr bwMode="auto">
          <a:xfrm>
            <a:off x="720725" y="1871663"/>
            <a:ext cx="1498600" cy="3455987"/>
          </a:xfrm>
          <a:custGeom>
            <a:avLst/>
            <a:gdLst>
              <a:gd name="G0" fmla="+- 4162 0 0"/>
              <a:gd name="G1" fmla="+- 9601 0 0"/>
              <a:gd name="T0" fmla="*/ 4161 w 4162"/>
              <a:gd name="T1" fmla="*/ 9600 h 9601"/>
              <a:gd name="T2" fmla="*/ 0 w 4162"/>
              <a:gd name="T3" fmla="*/ 5354 h 9601"/>
              <a:gd name="T4" fmla="*/ 1156 w 4162"/>
              <a:gd name="T5" fmla="*/ 0 h 9601"/>
            </a:gdLst>
            <a:ahLst/>
            <a:cxnLst>
              <a:cxn ang="0">
                <a:pos x="T0" y="T1"/>
              </a:cxn>
              <a:cxn ang="0">
                <a:pos x="T2" y="T3"/>
              </a:cxn>
              <a:cxn ang="0">
                <a:pos x="T4" y="T5"/>
              </a:cxn>
            </a:cxnLst>
            <a:rect l="0" t="0" r="r" b="b"/>
            <a:pathLst>
              <a:path w="4162" h="9601">
                <a:moveTo>
                  <a:pt x="4161" y="9600"/>
                </a:moveTo>
                <a:cubicBezTo>
                  <a:pt x="0" y="9600"/>
                  <a:pt x="0" y="7569"/>
                  <a:pt x="0" y="5354"/>
                </a:cubicBezTo>
                <a:cubicBezTo>
                  <a:pt x="0" y="3139"/>
                  <a:pt x="1156" y="0"/>
                  <a:pt x="1156" y="0"/>
                </a:cubicBezTo>
              </a:path>
            </a:pathLst>
          </a:custGeom>
          <a:noFill/>
          <a:ln w="9525" cap="rnd">
            <a:solidFill>
              <a:srgbClr val="000000"/>
            </a:solidFill>
            <a:prstDash val="dash"/>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33" name="AutoShape 29"/>
          <p:cNvSpPr>
            <a:spLocks/>
          </p:cNvSpPr>
          <p:nvPr/>
        </p:nvSpPr>
        <p:spPr bwMode="auto">
          <a:xfrm>
            <a:off x="2217738" y="5032375"/>
            <a:ext cx="269875" cy="582613"/>
          </a:xfrm>
          <a:prstGeom prst="leftBrace">
            <a:avLst>
              <a:gd name="adj1" fmla="val 17990"/>
              <a:gd name="adj2" fmla="val 50000"/>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34" name="Rectangle 30"/>
          <p:cNvSpPr>
            <a:spLocks noChangeArrowheads="1"/>
          </p:cNvSpPr>
          <p:nvPr/>
        </p:nvSpPr>
        <p:spPr bwMode="auto">
          <a:xfrm>
            <a:off x="1128713" y="4252913"/>
            <a:ext cx="9525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00000"/>
              </a:lnSpc>
            </a:pPr>
            <a:r>
              <a:rPr lang="en-US" altLang="en-US" sz="1200" b="1">
                <a:latin typeface="Ubuntu Light" charset="0"/>
              </a:rPr>
              <a:t>checkout</a:t>
            </a:r>
          </a:p>
        </p:txBody>
      </p:sp>
      <p:sp>
        <p:nvSpPr>
          <p:cNvPr id="21535" name="Oval 31"/>
          <p:cNvSpPr>
            <a:spLocks noChangeArrowheads="1"/>
          </p:cNvSpPr>
          <p:nvPr/>
        </p:nvSpPr>
        <p:spPr bwMode="auto">
          <a:xfrm>
            <a:off x="2557463" y="3636963"/>
            <a:ext cx="1555750" cy="615950"/>
          </a:xfrm>
          <a:prstGeom prst="ellipse">
            <a:avLst/>
          </a:prstGeom>
          <a:noFill/>
          <a:ln w="9525" cap="flat">
            <a:solidFill>
              <a:srgbClr val="EF413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sz="1200" b="1">
                <a:solidFill>
                  <a:srgbClr val="EF413D"/>
                </a:solidFill>
                <a:latin typeface="Ubuntu Light" charset="0"/>
              </a:rPr>
              <a:t>builder 2</a:t>
            </a:r>
          </a:p>
        </p:txBody>
      </p:sp>
      <p:sp>
        <p:nvSpPr>
          <p:cNvPr id="21536" name="Oval 32"/>
          <p:cNvSpPr>
            <a:spLocks noChangeArrowheads="1"/>
          </p:cNvSpPr>
          <p:nvPr/>
        </p:nvSpPr>
        <p:spPr bwMode="auto">
          <a:xfrm>
            <a:off x="2557463" y="2987675"/>
            <a:ext cx="1555750" cy="615950"/>
          </a:xfrm>
          <a:prstGeom prst="ellipse">
            <a:avLst/>
          </a:prstGeom>
          <a:noFill/>
          <a:ln w="9525" cap="flat">
            <a:solidFill>
              <a:srgbClr val="EF413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sz="1200" b="1">
                <a:solidFill>
                  <a:srgbClr val="EF413D"/>
                </a:solidFill>
                <a:latin typeface="Ubuntu Light" charset="0"/>
              </a:rPr>
              <a:t>builder 1</a:t>
            </a:r>
          </a:p>
        </p:txBody>
      </p:sp>
      <p:sp>
        <p:nvSpPr>
          <p:cNvPr id="21537" name="Line 33"/>
          <p:cNvSpPr>
            <a:spLocks noChangeShapeType="1"/>
          </p:cNvSpPr>
          <p:nvPr/>
        </p:nvSpPr>
        <p:spPr bwMode="auto">
          <a:xfrm flipH="1">
            <a:off x="4586288" y="2890838"/>
            <a:ext cx="544512" cy="12001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38" name="Rectangle 34"/>
          <p:cNvSpPr>
            <a:spLocks noChangeArrowheads="1"/>
          </p:cNvSpPr>
          <p:nvPr/>
        </p:nvSpPr>
        <p:spPr bwMode="auto">
          <a:xfrm>
            <a:off x="3132138" y="4254500"/>
            <a:ext cx="709612"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nSpc>
                <a:spcPct val="100000"/>
              </a:lnSpc>
            </a:pPr>
            <a:r>
              <a:rPr lang="en-US" altLang="en-US" sz="1200" b="1">
                <a:solidFill>
                  <a:srgbClr val="EF413D"/>
                </a:solidFill>
                <a:latin typeface="Ubuntu Light" charset="0"/>
              </a:rPr>
              <a:t>. . .</a:t>
            </a:r>
          </a:p>
        </p:txBody>
      </p:sp>
      <p:sp>
        <p:nvSpPr>
          <p:cNvPr id="21539" name="Rectangle 35"/>
          <p:cNvSpPr>
            <a:spLocks noChangeArrowheads="1"/>
          </p:cNvSpPr>
          <p:nvPr/>
        </p:nvSpPr>
        <p:spPr bwMode="auto">
          <a:xfrm>
            <a:off x="4891088" y="3359150"/>
            <a:ext cx="16922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00000"/>
              </a:lnSpc>
            </a:pPr>
            <a:r>
              <a:rPr lang="en-US" altLang="en-US" sz="1200" b="1">
                <a:latin typeface="Ubuntu Light" charset="0"/>
              </a:rPr>
              <a:t>starts builder</a:t>
            </a:r>
          </a:p>
        </p:txBody>
      </p:sp>
      <p:sp>
        <p:nvSpPr>
          <p:cNvPr id="21540" name="Rectangle 36"/>
          <p:cNvSpPr>
            <a:spLocks noChangeArrowheads="1"/>
          </p:cNvSpPr>
          <p:nvPr/>
        </p:nvSpPr>
        <p:spPr bwMode="auto">
          <a:xfrm>
            <a:off x="6307138" y="2651125"/>
            <a:ext cx="16922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00000"/>
              </a:lnSpc>
            </a:pPr>
            <a:r>
              <a:rPr lang="en-US" altLang="en-US" sz="1200" b="1">
                <a:latin typeface="Ubuntu Light" charset="0"/>
              </a:rPr>
              <a:t>scheduled events</a:t>
            </a:r>
          </a:p>
        </p:txBody>
      </p:sp>
      <p:sp>
        <p:nvSpPr>
          <p:cNvPr id="21541" name="Line 37"/>
          <p:cNvSpPr>
            <a:spLocks noChangeShapeType="1"/>
          </p:cNvSpPr>
          <p:nvPr/>
        </p:nvSpPr>
        <p:spPr bwMode="auto">
          <a:xfrm flipH="1">
            <a:off x="4016375" y="2692400"/>
            <a:ext cx="577850" cy="454025"/>
          </a:xfrm>
          <a:prstGeom prst="line">
            <a:avLst/>
          </a:prstGeom>
          <a:noFill/>
          <a:ln w="9525" cap="rnd">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42" name="Line 38"/>
          <p:cNvSpPr>
            <a:spLocks noChangeShapeType="1"/>
          </p:cNvSpPr>
          <p:nvPr/>
        </p:nvSpPr>
        <p:spPr bwMode="auto">
          <a:xfrm flipH="1">
            <a:off x="4049713" y="2854325"/>
            <a:ext cx="849312" cy="941388"/>
          </a:xfrm>
          <a:prstGeom prst="line">
            <a:avLst/>
          </a:prstGeom>
          <a:noFill/>
          <a:ln w="9525" cap="rnd">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43" name="Rectangle 39"/>
          <p:cNvSpPr>
            <a:spLocks noChangeArrowheads="1"/>
          </p:cNvSpPr>
          <p:nvPr/>
        </p:nvSpPr>
        <p:spPr bwMode="auto">
          <a:xfrm>
            <a:off x="503238" y="5903913"/>
            <a:ext cx="8186737"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r">
              <a:lnSpc>
                <a:spcPct val="100000"/>
              </a:lnSpc>
            </a:pPr>
            <a:r>
              <a:rPr lang="en-US" altLang="en-US" sz="1600" i="1">
                <a:solidFill>
                  <a:srgbClr val="404040"/>
                </a:solidFill>
                <a:ea typeface="ＭＳ Ｐゴシック" charset="-128"/>
              </a:rPr>
              <a:t>* artwork by Mauro Salvini</a:t>
            </a:r>
          </a:p>
        </p:txBody>
      </p:sp>
    </p:spTree>
    <p:extLst>
      <p:ext uri="{BB962C8B-B14F-4D97-AF65-F5344CB8AC3E}">
        <p14:creationId xmlns:p14="http://schemas.microsoft.com/office/powerpoint/2010/main" val="4009944212"/>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39" name="CustomShape 2"/>
          <p:cNvSpPr/>
          <p:nvPr/>
        </p:nvSpPr>
        <p:spPr>
          <a:xfrm>
            <a:off x="453960" y="911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40" name="CustomShape 3"/>
          <p:cNvSpPr/>
          <p:nvPr/>
        </p:nvSpPr>
        <p:spPr>
          <a:xfrm>
            <a:off x="453960" y="3765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41" name="CustomShape 4"/>
          <p:cNvSpPr/>
          <p:nvPr/>
        </p:nvSpPr>
        <p:spPr>
          <a:xfrm>
            <a:off x="731520" y="4243320"/>
            <a:ext cx="7955280" cy="13237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to be added: space-delimited list of name:password:groups tuples.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groups is comma-delimited list of additional group names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NEWUSERS = "developer:hackme:developers"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Root User Password</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ROOT_PASSWORD = "secret"</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42" name="CustomShape 5"/>
          <p:cNvSpPr/>
          <p:nvPr/>
        </p:nvSpPr>
        <p:spPr>
          <a:xfrm>
            <a:off x="731520" y="1327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dirty="0">
                <a:solidFill>
                  <a:srgbClr val="37424A"/>
                </a:solidFill>
                <a:latin typeface="Courier New"/>
                <a:ea typeface="ＭＳ Ｐゴシック"/>
              </a:rPr>
              <a:t>SUMMARY = "Activity 3 Test Image</a:t>
            </a:r>
            <a:r>
              <a:rPr lang="en-US" sz="1000" b="1" strike="noStrike" spc="-1" dirty="0">
                <a:solidFill>
                  <a:srgbClr val="37424A"/>
                </a:solidFill>
                <a:latin typeface="Courier New"/>
                <a:ea typeface="ＭＳ Ｐゴシック"/>
              </a:rPr>
              <a:t>"</a:t>
            </a: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DESCRIPTION = "Activity 3 Test Image for Yocto Project </a:t>
            </a:r>
            <a:r>
              <a:rPr lang="en-US" sz="1200" b="1" strike="noStrike" spc="-1" dirty="0" smtClean="0">
                <a:solidFill>
                  <a:srgbClr val="37424A"/>
                </a:solidFill>
                <a:latin typeface="Courier New"/>
                <a:ea typeface="ＭＳ Ｐゴシック"/>
              </a:rPr>
              <a:t>Summit</a:t>
            </a:r>
            <a:r>
              <a:rPr lang="en-US" sz="1000" b="1" strike="noStrike" spc="-1" dirty="0" smtClean="0">
                <a:solidFill>
                  <a:srgbClr val="37424A"/>
                </a:solidFill>
                <a:latin typeface="Courier New"/>
                <a:ea typeface="ＭＳ Ｐゴシック"/>
              </a:rPr>
              <a:t>"</a:t>
            </a: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LICENSE = </a:t>
            </a:r>
            <a:r>
              <a:rPr lang="en-US" sz="1000" b="1" strike="noStrike" spc="-1" dirty="0">
                <a:solidFill>
                  <a:srgbClr val="37424A"/>
                </a:solidFill>
                <a:latin typeface="Courier New"/>
                <a:ea typeface="ＭＳ Ｐゴシック"/>
              </a:rPr>
              <a:t>"</a:t>
            </a:r>
            <a:r>
              <a:rPr lang="en-US" sz="1200" b="1" strike="noStrike" spc="-1" dirty="0">
                <a:solidFill>
                  <a:srgbClr val="37424A"/>
                </a:solidFill>
                <a:latin typeface="Courier New"/>
                <a:ea typeface="ＭＳ Ｐゴシック"/>
              </a:rPr>
              <a:t>MIT"</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IMAGE_INSTALL = </a:t>
            </a:r>
            <a:r>
              <a:rPr lang="en-US" sz="1000" b="1" strike="noStrike" spc="-1" dirty="0">
                <a:solidFill>
                  <a:srgbClr val="37424A"/>
                </a:solidFill>
                <a:latin typeface="Courier New"/>
                <a:ea typeface="ＭＳ Ｐゴシック"/>
              </a:rPr>
              <a:t>"</a:t>
            </a:r>
            <a:r>
              <a:rPr lang="en-US" sz="1200" b="1" strike="noStrike" spc="-1" dirty="0" err="1">
                <a:solidFill>
                  <a:srgbClr val="37424A"/>
                </a:solidFill>
                <a:latin typeface="Courier New"/>
                <a:ea typeface="ＭＳ Ｐゴシック"/>
              </a:rPr>
              <a:t>packagegroup</a:t>
            </a:r>
            <a:r>
              <a:rPr lang="en-US" sz="1200" b="1" strike="noStrike" spc="-1" dirty="0">
                <a:solidFill>
                  <a:srgbClr val="37424A"/>
                </a:solidFill>
                <a:latin typeface="Courier New"/>
                <a:ea typeface="ＭＳ Ｐゴシック"/>
              </a:rPr>
              <a:t>-core-boot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200" b="1" strike="noStrike" spc="-1" dirty="0" err="1">
                <a:solidFill>
                  <a:srgbClr val="37424A"/>
                </a:solidFill>
                <a:latin typeface="Courier New"/>
                <a:ea typeface="ＭＳ Ｐゴシック"/>
              </a:rPr>
              <a:t>packagegroup</a:t>
            </a:r>
            <a:r>
              <a:rPr lang="en-US" sz="1200" b="1" strike="noStrike" spc="-1" dirty="0">
                <a:solidFill>
                  <a:srgbClr val="37424A"/>
                </a:solidFill>
                <a:latin typeface="Courier New"/>
                <a:ea typeface="ＭＳ Ｐゴシック"/>
              </a:rPr>
              <a:t>-base-extended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${CORE_IMAGE_EXTRA_INSTALL}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000" b="1" strike="noStrike" spc="-1" dirty="0">
                <a:solidFill>
                  <a:srgbClr val="37424A"/>
                </a:solidFill>
                <a:latin typeface="Courier New"/>
                <a:ea typeface="ＭＳ Ｐゴシック"/>
              </a:rPr>
              <a:t>"</a:t>
            </a:r>
            <a:endParaRPr lang="en-US" sz="1000" b="0" strike="noStrike" spc="-1" dirty="0">
              <a:latin typeface="Arial"/>
            </a:endParaRPr>
          </a:p>
          <a:p>
            <a:pPr>
              <a:lnSpc>
                <a:spcPct val="100000"/>
              </a:lnSpc>
            </a:pP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inherit core-image</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require user-setup.inc</a:t>
            </a:r>
            <a:endParaRPr lang="en-US" sz="1200" b="0" strike="noStrike" spc="-1" dirty="0">
              <a:latin typeface="Arial"/>
            </a:endParaRPr>
          </a:p>
        </p:txBody>
      </p:sp>
      <p:sp>
        <p:nvSpPr>
          <p:cNvPr id="343" name="CustomShape 6"/>
          <p:cNvSpPr/>
          <p:nvPr/>
        </p:nvSpPr>
        <p:spPr>
          <a:xfrm>
            <a:off x="453960" y="564732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bitbake</a:t>
            </a:r>
            <a:r>
              <a:rPr lang="en-US" sz="1600" b="1" strike="noStrike" spc="-1" dirty="0">
                <a:solidFill>
                  <a:srgbClr val="37424A"/>
                </a:solidFill>
                <a:latin typeface="Courier New"/>
                <a:ea typeface="ＭＳ Ｐゴシック"/>
              </a:rPr>
              <a:t> core-image-activity3</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r>
              <a:rPr lang="en-US" sz="1600" b="1" strike="noStrike" spc="-1" dirty="0" err="1" smtClean="0">
                <a:solidFill>
                  <a:srgbClr val="37424A"/>
                </a:solidFill>
                <a:latin typeface="Courier New"/>
                <a:ea typeface="ＭＳ Ｐゴシック"/>
              </a:rPr>
              <a:t>runqemu</a:t>
            </a:r>
            <a:r>
              <a:rPr lang="en-US" sz="1600" b="1" strike="noStrike" spc="-1" dirty="0" smtClean="0">
                <a:solidFill>
                  <a:srgbClr val="37424A"/>
                </a:solidFill>
                <a:latin typeface="Courier New"/>
                <a:ea typeface="ＭＳ Ｐゴシック"/>
              </a:rPr>
              <a:t> qemux86-64</a:t>
            </a:r>
            <a:r>
              <a:rPr lang="en-US" sz="1600" b="1" strike="noStrike" spc="-1" dirty="0" smtClean="0">
                <a:solidFill>
                  <a:srgbClr val="FF0000"/>
                </a:solidFill>
                <a:latin typeface="Courier New"/>
                <a:ea typeface="ＭＳ Ｐゴシック"/>
              </a:rPr>
              <a:t> </a:t>
            </a:r>
            <a:r>
              <a:rPr lang="en-US" sz="1600" b="1" strike="noStrike" spc="-1" dirty="0" err="1">
                <a:solidFill>
                  <a:srgbClr val="37424A"/>
                </a:solidFill>
                <a:latin typeface="Courier New"/>
                <a:ea typeface="ＭＳ Ｐゴシック"/>
              </a:rPr>
              <a:t>nographic</a:t>
            </a:r>
            <a:endParaRPr lang="en-US" sz="1600" b="0" strike="noStrike" spc="-1" dirty="0">
              <a:latin typeface="Arial"/>
            </a:endParaRPr>
          </a:p>
          <a:p>
            <a:pPr>
              <a:lnSpc>
                <a:spcPct val="100000"/>
              </a:lnSpc>
            </a:pPr>
            <a:endParaRPr lang="en-US" sz="1600" b="0" strike="noStrike" spc="-1" dirty="0">
              <a:latin typeface="Arial"/>
            </a:endParaRPr>
          </a:p>
        </p:txBody>
      </p:sp>
    </p:spTree>
    <p:extLst>
      <p:ext uri="{BB962C8B-B14F-4D97-AF65-F5344CB8AC3E}">
        <p14:creationId xmlns:p14="http://schemas.microsoft.com/office/powerpoint/2010/main" val="2290704234"/>
      </p:ext>
    </p:extLst>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5</a:t>
            </a:r>
            <a:r>
              <a:rPr lang="en-US" dirty="0">
                <a:cs typeface="Arial" charset="0"/>
              </a:rPr>
              <a:t>. </a:t>
            </a:r>
            <a:r>
              <a:rPr lang="en-US" dirty="0" err="1">
                <a:cs typeface="Arial" charset="0"/>
              </a:rPr>
              <a:t>Devtool</a:t>
            </a:r>
            <a:r>
              <a:rPr lang="en-US" dirty="0">
                <a:cs typeface="Arial" charset="0"/>
              </a:rPr>
              <a:t> hands-on </a:t>
            </a:r>
            <a:r>
              <a:rPr lang="en-US" dirty="0" smtClean="0">
                <a:cs typeface="Arial" charset="0"/>
              </a:rPr>
              <a:t>Seminar</a:t>
            </a:r>
            <a:br>
              <a:rPr lang="en-US" dirty="0" smtClean="0">
                <a:cs typeface="Arial" charset="0"/>
              </a:rPr>
            </a:br>
            <a:r>
              <a:rPr lang="en-US" dirty="0" smtClean="0">
                <a:cs typeface="Arial" charset="0"/>
              </a:rPr>
              <a:t>Part 2</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endParaRPr lang="en-US" dirty="0" smtClean="0">
              <a:latin typeface="Arial" charset="0"/>
            </a:endParaRPr>
          </a:p>
        </p:txBody>
      </p:sp>
    </p:spTree>
    <p:extLst>
      <p:ext uri="{BB962C8B-B14F-4D97-AF65-F5344CB8AC3E}">
        <p14:creationId xmlns:p14="http://schemas.microsoft.com/office/powerpoint/2010/main" val="4010574792"/>
      </p:ext>
    </p:extLst>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Image Post Processing</a:t>
            </a:r>
            <a:endParaRPr lang="en-US" sz="2600" b="0" strike="noStrike" spc="-1">
              <a:solidFill>
                <a:srgbClr val="37424A"/>
              </a:solidFill>
              <a:latin typeface="Arial"/>
            </a:endParaRPr>
          </a:p>
        </p:txBody>
      </p:sp>
      <p:sp>
        <p:nvSpPr>
          <p:cNvPr id="345" name="TextShape 2"/>
          <p:cNvSpPr txBox="1"/>
          <p:nvPr/>
        </p:nvSpPr>
        <p:spPr>
          <a:xfrm>
            <a:off x="442800" y="1002684"/>
            <a:ext cx="8229240" cy="5029200"/>
          </a:xfrm>
          <a:prstGeom prst="rect">
            <a:avLst/>
          </a:prstGeom>
          <a:noFill/>
          <a:ln>
            <a:noFill/>
          </a:ln>
        </p:spPr>
        <p:txBody>
          <a:bodyPr lIns="0" tIns="0" rIns="0" bIns="0">
            <a:normAutofit fontScale="85000" lnSpcReduction="10000"/>
          </a:bodyPr>
          <a:lstStyle/>
          <a:p>
            <a:pPr marL="343080" indent="-342720">
              <a:lnSpc>
                <a:spcPct val="100000"/>
              </a:lnSpc>
              <a:spcBef>
                <a:spcPts val="1800"/>
              </a:spcBef>
              <a:buClr>
                <a:srgbClr val="0098DB"/>
              </a:buClr>
              <a:buFont typeface="Arial"/>
              <a:buChar char="•"/>
            </a:pPr>
            <a:r>
              <a:rPr lang="en-US" sz="2400" b="1" strike="noStrike" spc="-1" dirty="0">
                <a:solidFill>
                  <a:srgbClr val="414141"/>
                </a:solidFill>
                <a:latin typeface="Arial"/>
                <a:ea typeface="ＭＳ Ｐゴシック"/>
              </a:rPr>
              <a:t>Sometimes it is necessary to processing such as adding, modifying files and more after the root file system has been created but before it is packaged into the different formats.</a:t>
            </a:r>
            <a:endParaRPr lang="en-US" sz="2400" b="1" strike="noStrike" spc="-1" dirty="0">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dirty="0">
                <a:solidFill>
                  <a:srgbClr val="414141"/>
                </a:solidFill>
                <a:latin typeface="Arial"/>
                <a:ea typeface="ＭＳ Ｐゴシック"/>
              </a:rPr>
              <a:t>Through the variable </a:t>
            </a:r>
            <a:r>
              <a:rPr lang="en-US" sz="1600" b="1" strike="noStrike" spc="-1" dirty="0">
                <a:solidFill>
                  <a:srgbClr val="414141"/>
                </a:solidFill>
                <a:latin typeface="Arial"/>
                <a:ea typeface="ＭＳ Ｐゴシック"/>
              </a:rPr>
              <a:t>ROOTFS_POSTPROCESS_COMMAND</a:t>
            </a:r>
            <a:r>
              <a:rPr lang="en-US" sz="2400" b="1" strike="noStrike" spc="-1" dirty="0">
                <a:solidFill>
                  <a:srgbClr val="414141"/>
                </a:solidFill>
                <a:latin typeface="Arial"/>
                <a:ea typeface="ＭＳ Ｐゴシック"/>
              </a:rPr>
              <a:t> you can specify a list of shell functions to be executed.</a:t>
            </a:r>
            <a:endParaRPr lang="en-US" sz="2400" b="1" strike="noStrike" spc="-1" dirty="0">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dirty="0">
                <a:solidFill>
                  <a:srgbClr val="414141"/>
                </a:solidFill>
                <a:latin typeface="Arial"/>
                <a:ea typeface="ＭＳ Ｐゴシック"/>
              </a:rPr>
              <a:t>Commonly the variable and the functions are added to the image recipe.</a:t>
            </a:r>
            <a:endParaRPr lang="en-US" sz="2400" b="1" strike="noStrike" spc="-1" dirty="0">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dirty="0">
                <a:solidFill>
                  <a:srgbClr val="414141"/>
                </a:solidFill>
                <a:latin typeface="Arial"/>
                <a:ea typeface="ＭＳ Ｐゴシック"/>
              </a:rPr>
              <a:t>The functions are executed in the order they appear in the variable.</a:t>
            </a:r>
            <a:endParaRPr lang="en-US" sz="2400" b="1" strike="noStrike" spc="-1" dirty="0">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dirty="0">
                <a:solidFill>
                  <a:srgbClr val="414141"/>
                </a:solidFill>
                <a:latin typeface="Arial"/>
                <a:ea typeface="ＭＳ Ｐゴシック"/>
              </a:rPr>
              <a:t>The search path for shell commands includes the native system root of the build environment and build host PATH from the user environment.</a:t>
            </a:r>
            <a:endParaRPr lang="en-US" sz="2400" b="1" strike="noStrike" spc="-1" dirty="0">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dirty="0">
                <a:solidFill>
                  <a:srgbClr val="414141"/>
                </a:solidFill>
                <a:latin typeface="Arial"/>
                <a:ea typeface="ＭＳ Ｐゴシック"/>
              </a:rPr>
              <a:t>The variable </a:t>
            </a:r>
            <a:r>
              <a:rPr lang="en-US" sz="1600" b="1" strike="noStrike" spc="-1" dirty="0">
                <a:solidFill>
                  <a:srgbClr val="414141"/>
                </a:solidFill>
                <a:latin typeface="Arial"/>
                <a:ea typeface="ＭＳ Ｐゴシック"/>
              </a:rPr>
              <a:t>IMAGE_ROOTFS</a:t>
            </a:r>
            <a:r>
              <a:rPr lang="en-US" sz="2400" b="1" strike="noStrike" spc="-1" dirty="0">
                <a:solidFill>
                  <a:srgbClr val="414141"/>
                </a:solidFill>
                <a:latin typeface="Arial"/>
                <a:ea typeface="ＭＳ Ｐゴシック"/>
              </a:rPr>
              <a:t> points to the directory where the build system assembles the root file system. </a:t>
            </a:r>
            <a:endParaRPr lang="en-US" sz="2400" b="1" strike="noStrike" spc="-1" dirty="0">
              <a:solidFill>
                <a:srgbClr val="414141"/>
              </a:solidFill>
              <a:latin typeface="Arial"/>
            </a:endParaRPr>
          </a:p>
          <a:p>
            <a:pPr>
              <a:lnSpc>
                <a:spcPct val="100000"/>
              </a:lnSpc>
              <a:spcBef>
                <a:spcPts val="1800"/>
              </a:spcBef>
            </a:pPr>
            <a:endParaRPr lang="en-US" sz="2400" b="1" strike="noStrike" spc="-1" dirty="0">
              <a:solidFill>
                <a:srgbClr val="414141"/>
              </a:solidFill>
              <a:latin typeface="Arial"/>
            </a:endParaRPr>
          </a:p>
          <a:p>
            <a:pPr>
              <a:lnSpc>
                <a:spcPct val="100000"/>
              </a:lnSpc>
              <a:spcBef>
                <a:spcPts val="1800"/>
              </a:spcBef>
            </a:pPr>
            <a:endParaRPr lang="en-US" sz="2400" b="1" strike="noStrike" spc="-1" dirty="0">
              <a:solidFill>
                <a:srgbClr val="414141"/>
              </a:solidFill>
              <a:latin typeface="Arial"/>
            </a:endParaRPr>
          </a:p>
        </p:txBody>
      </p:sp>
    </p:spTree>
    <p:extLst>
      <p:ext uri="{BB962C8B-B14F-4D97-AF65-F5344CB8AC3E}">
        <p14:creationId xmlns:p14="http://schemas.microsoft.com/office/powerpoint/2010/main" val="3952983040"/>
      </p:ext>
    </p:extLst>
  </p:cSld>
  <p:clrMapOvr>
    <a:masterClrMapping/>
  </p:clrMapOvr>
  <p:transition>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Login Shells</a:t>
            </a:r>
            <a:endParaRPr lang="en-US" sz="2600" b="0" strike="noStrike" spc="-1">
              <a:solidFill>
                <a:srgbClr val="37424A"/>
              </a:solidFill>
              <a:latin typeface="Arial"/>
            </a:endParaRPr>
          </a:p>
        </p:txBody>
      </p:sp>
      <p:sp>
        <p:nvSpPr>
          <p:cNvPr id="347"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48"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400" b="1" strike="noStrike" spc="-1" dirty="0">
                <a:solidFill>
                  <a:srgbClr val="37424A"/>
                </a:solidFill>
                <a:latin typeface="Courier New"/>
                <a:ea typeface="ＭＳ Ｐゴシック"/>
              </a:rPr>
              <a:t>SUMMARY = "Activity 3 Test Image"</a:t>
            </a:r>
            <a:endParaRPr lang="en-US" sz="1400" b="0" strike="noStrike" spc="-1" dirty="0">
              <a:latin typeface="Arial"/>
            </a:endParaRPr>
          </a:p>
          <a:p>
            <a:pPr>
              <a:lnSpc>
                <a:spcPct val="100000"/>
              </a:lnSpc>
            </a:pPr>
            <a:r>
              <a:rPr lang="en-US" sz="1400" b="1" strike="noStrike" spc="-1" dirty="0">
                <a:solidFill>
                  <a:srgbClr val="37424A"/>
                </a:solidFill>
                <a:latin typeface="Courier New"/>
                <a:ea typeface="ＭＳ Ｐゴシック"/>
              </a:rPr>
              <a:t>DESCRIPTION = "Activity 3 Test Image for Yocto Project </a:t>
            </a:r>
            <a:r>
              <a:rPr lang="en-US" sz="1400" b="1" strike="noStrike" spc="-1" dirty="0" smtClean="0">
                <a:solidFill>
                  <a:srgbClr val="37424A"/>
                </a:solidFill>
                <a:latin typeface="Courier New"/>
                <a:ea typeface="ＭＳ Ｐゴシック"/>
              </a:rPr>
              <a:t>Summit"</a:t>
            </a:r>
            <a:endParaRPr lang="en-US" sz="1400" b="0" strike="noStrike" spc="-1" dirty="0">
              <a:latin typeface="Arial"/>
            </a:endParaRPr>
          </a:p>
          <a:p>
            <a:pPr>
              <a:lnSpc>
                <a:spcPct val="100000"/>
              </a:lnSpc>
            </a:pPr>
            <a:r>
              <a:rPr lang="en-US" sz="1400" b="1" strike="noStrike" spc="-1" dirty="0">
                <a:solidFill>
                  <a:srgbClr val="37424A"/>
                </a:solidFill>
                <a:latin typeface="Courier New"/>
                <a:ea typeface="ＭＳ Ｐゴシック"/>
              </a:rPr>
              <a:t>LICENSE = "MIT"</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37424A"/>
                </a:solidFill>
                <a:latin typeface="Courier New"/>
                <a:ea typeface="ＭＳ Ｐゴシック"/>
              </a:rPr>
              <a:t>IMAGE_INSTALL = "</a:t>
            </a:r>
            <a:r>
              <a:rPr lang="en-US" sz="1400" b="1" strike="noStrike" spc="-1" dirty="0" err="1">
                <a:solidFill>
                  <a:srgbClr val="37424A"/>
                </a:solidFill>
                <a:latin typeface="Courier New"/>
                <a:ea typeface="ＭＳ Ｐゴシック"/>
              </a:rPr>
              <a:t>packagegroup</a:t>
            </a:r>
            <a:r>
              <a:rPr lang="en-US" sz="1400" b="1" strike="noStrike" spc="-1" dirty="0">
                <a:solidFill>
                  <a:srgbClr val="37424A"/>
                </a:solidFill>
                <a:latin typeface="Courier New"/>
                <a:ea typeface="ＭＳ Ｐゴシック"/>
              </a:rPr>
              <a:t>-core-boot \</a:t>
            </a:r>
            <a:endParaRPr lang="en-US" sz="1400" b="0" strike="noStrike" spc="-1" dirty="0">
              <a:latin typeface="Arial"/>
            </a:endParaRPr>
          </a:p>
          <a:p>
            <a:pPr>
              <a:lnSpc>
                <a:spcPct val="100000"/>
              </a:lnSpc>
            </a:pPr>
            <a:r>
              <a:rPr lang="en-US" sz="1400" b="1" strike="noStrike" spc="-1" dirty="0">
                <a:solidFill>
                  <a:srgbClr val="37424A"/>
                </a:solidFill>
                <a:latin typeface="Courier New"/>
                <a:ea typeface="ＭＳ Ｐゴシック"/>
              </a:rPr>
              <a:t>                 </a:t>
            </a:r>
            <a:r>
              <a:rPr lang="en-US" sz="1400" b="1" strike="noStrike" spc="-1" dirty="0" err="1">
                <a:solidFill>
                  <a:srgbClr val="37424A"/>
                </a:solidFill>
                <a:latin typeface="Courier New"/>
                <a:ea typeface="ＭＳ Ｐゴシック"/>
              </a:rPr>
              <a:t>packagegroup</a:t>
            </a:r>
            <a:r>
              <a:rPr lang="en-US" sz="1400" b="1" strike="noStrike" spc="-1" dirty="0">
                <a:solidFill>
                  <a:srgbClr val="37424A"/>
                </a:solidFill>
                <a:latin typeface="Courier New"/>
                <a:ea typeface="ＭＳ Ｐゴシック"/>
              </a:rPr>
              <a:t>-base-extended \</a:t>
            </a:r>
            <a:endParaRPr lang="en-US" sz="1400" b="0" strike="noStrike" spc="-1" dirty="0">
              <a:latin typeface="Arial"/>
            </a:endParaRPr>
          </a:p>
          <a:p>
            <a:pPr>
              <a:lnSpc>
                <a:spcPct val="100000"/>
              </a:lnSpc>
            </a:pPr>
            <a:r>
              <a:rPr lang="en-US" sz="1400" b="1" strike="noStrike" spc="-1" dirty="0">
                <a:solidFill>
                  <a:srgbClr val="37424A"/>
                </a:solidFill>
                <a:latin typeface="Courier New"/>
                <a:ea typeface="ＭＳ Ｐゴシック"/>
              </a:rPr>
              <a:t>                 ${CORE_IMAGE_EXTRA_INSTALL} \</a:t>
            </a:r>
            <a:endParaRPr lang="en-US" sz="1400" b="0" strike="noStrike" spc="-1" dirty="0">
              <a:latin typeface="Arial"/>
            </a:endParaRPr>
          </a:p>
          <a:p>
            <a:pPr>
              <a:lnSpc>
                <a:spcPct val="100000"/>
              </a:lnSpc>
            </a:pPr>
            <a:r>
              <a:rPr lang="en-US" sz="1400" b="1" strike="noStrike" spc="-1" dirty="0">
                <a:solidFill>
                  <a:srgbClr val="37424A"/>
                </a:solidFill>
                <a:latin typeface="Courier New"/>
                <a:ea typeface="ＭＳ Ｐゴシック"/>
              </a:rPr>
              <a:t>                 "</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37424A"/>
                </a:solidFill>
                <a:latin typeface="Courier New"/>
                <a:ea typeface="ＭＳ Ｐゴシック"/>
              </a:rPr>
              <a:t>inherit core-image</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err="1">
                <a:solidFill>
                  <a:srgbClr val="37424A"/>
                </a:solidFill>
                <a:latin typeface="Courier New"/>
                <a:ea typeface="ＭＳ Ｐゴシック"/>
              </a:rPr>
              <a:t>modify_shells</a:t>
            </a:r>
            <a:r>
              <a:rPr lang="en-US" sz="1400" b="1" strike="noStrike" spc="-1" dirty="0">
                <a:solidFill>
                  <a:srgbClr val="37424A"/>
                </a:solidFill>
                <a:latin typeface="Courier New"/>
                <a:ea typeface="ＭＳ Ｐゴシック"/>
              </a:rPr>
              <a:t>() {</a:t>
            </a:r>
            <a:endParaRPr lang="en-US" sz="1400" b="0" strike="noStrike" spc="-1" dirty="0">
              <a:latin typeface="Arial"/>
            </a:endParaRPr>
          </a:p>
          <a:p>
            <a:pPr>
              <a:lnSpc>
                <a:spcPct val="100000"/>
              </a:lnSpc>
            </a:pPr>
            <a:r>
              <a:rPr lang="en-US" sz="1400" b="1" strike="noStrike" spc="-1" dirty="0">
                <a:solidFill>
                  <a:srgbClr val="37424A"/>
                </a:solidFill>
                <a:latin typeface="Courier New"/>
                <a:ea typeface="ＭＳ Ｐゴシック"/>
              </a:rPr>
              <a:t>   </a:t>
            </a:r>
            <a:r>
              <a:rPr lang="en-US" sz="1400" b="1" strike="noStrike" spc="-1" dirty="0" err="1">
                <a:solidFill>
                  <a:srgbClr val="37424A"/>
                </a:solidFill>
                <a:latin typeface="Courier New"/>
                <a:ea typeface="ＭＳ Ｐゴシック"/>
              </a:rPr>
              <a:t>printf</a:t>
            </a:r>
            <a:r>
              <a:rPr lang="en-US" sz="1400" b="1" strike="noStrike" spc="-1" dirty="0">
                <a:solidFill>
                  <a:srgbClr val="37424A"/>
                </a:solidFill>
                <a:latin typeface="Courier New"/>
                <a:ea typeface="ＭＳ Ｐゴシック"/>
              </a:rPr>
              <a:t> </a:t>
            </a:r>
            <a:r>
              <a:rPr lang="en-US" sz="1400" b="1" strike="noStrike" spc="-1" dirty="0">
                <a:solidFill>
                  <a:srgbClr val="333333"/>
                </a:solidFill>
                <a:latin typeface="Courier New"/>
                <a:ea typeface="Times New Roman"/>
              </a:rPr>
              <a:t>"</a:t>
            </a:r>
            <a:r>
              <a:rPr lang="en-US" sz="1400" b="1" strike="noStrike" spc="-1" dirty="0">
                <a:solidFill>
                  <a:srgbClr val="000000"/>
                </a:solidFill>
                <a:latin typeface="Courier New"/>
                <a:ea typeface="Times New Roman"/>
              </a:rPr>
              <a:t>#</a:t>
            </a:r>
            <a:r>
              <a:rPr lang="en-US" sz="1400" b="1" strike="noStrike" spc="-1" dirty="0">
                <a:solidFill>
                  <a:srgbClr val="333333"/>
                </a:solidFill>
                <a:latin typeface="Courier New"/>
                <a:ea typeface="Times New Roman"/>
              </a:rPr>
              <a:t> /</a:t>
            </a:r>
            <a:r>
              <a:rPr lang="en-US" sz="1400" b="1" strike="noStrike" spc="-1" dirty="0" err="1">
                <a:solidFill>
                  <a:srgbClr val="333333"/>
                </a:solidFill>
                <a:latin typeface="Courier New"/>
                <a:ea typeface="Times New Roman"/>
              </a:rPr>
              <a:t>etc</a:t>
            </a:r>
            <a:r>
              <a:rPr lang="en-US" sz="1400" b="1" strike="noStrike" spc="-1" dirty="0">
                <a:solidFill>
                  <a:srgbClr val="333333"/>
                </a:solidFill>
                <a:latin typeface="Courier New"/>
                <a:ea typeface="Times New Roman"/>
              </a:rPr>
              <a:t>/shells: valid login shells\n/bin/</a:t>
            </a:r>
            <a:r>
              <a:rPr lang="en-US" sz="1400" b="1" strike="noStrike" spc="-1" dirty="0" err="1">
                <a:solidFill>
                  <a:srgbClr val="333333"/>
                </a:solidFill>
                <a:latin typeface="Courier New"/>
                <a:ea typeface="Times New Roman"/>
              </a:rPr>
              <a:t>sh</a:t>
            </a:r>
            <a:r>
              <a:rPr lang="en-US" sz="1400" b="1" strike="noStrike" spc="-1" dirty="0">
                <a:solidFill>
                  <a:srgbClr val="333333"/>
                </a:solidFill>
                <a:latin typeface="Courier New"/>
                <a:ea typeface="Times New Roman"/>
              </a:rPr>
              <a:t>\n/bin/bash\n" \</a:t>
            </a:r>
            <a:endParaRPr lang="en-US" sz="1400" b="0" strike="noStrike" spc="-1" dirty="0">
              <a:latin typeface="Arial"/>
            </a:endParaRPr>
          </a:p>
          <a:p>
            <a:pPr>
              <a:lnSpc>
                <a:spcPct val="100000"/>
              </a:lnSpc>
            </a:pPr>
            <a:r>
              <a:rPr lang="en-US" sz="1400" b="1" strike="noStrike" spc="-1" dirty="0">
                <a:solidFill>
                  <a:srgbClr val="333333"/>
                </a:solidFill>
                <a:latin typeface="Courier New"/>
                <a:ea typeface="Times New Roman"/>
              </a:rPr>
              <a:t>           &gt; ${IMAGE_ROOTFS}/</a:t>
            </a:r>
            <a:r>
              <a:rPr lang="en-US" sz="1400" b="1" strike="noStrike" spc="-1" dirty="0" err="1">
                <a:solidFill>
                  <a:srgbClr val="333333"/>
                </a:solidFill>
                <a:latin typeface="Courier New"/>
                <a:ea typeface="Times New Roman"/>
              </a:rPr>
              <a:t>etc</a:t>
            </a:r>
            <a:r>
              <a:rPr lang="en-US" sz="1400" b="1" strike="noStrike" spc="-1" dirty="0">
                <a:solidFill>
                  <a:srgbClr val="333333"/>
                </a:solidFill>
                <a:latin typeface="Courier New"/>
                <a:ea typeface="Times New Roman"/>
              </a:rPr>
              <a:t>/shells</a:t>
            </a:r>
            <a:endParaRPr lang="en-US" sz="1400" b="0" strike="noStrike" spc="-1" dirty="0">
              <a:latin typeface="Arial"/>
            </a:endParaRPr>
          </a:p>
          <a:p>
            <a:pPr>
              <a:lnSpc>
                <a:spcPct val="100000"/>
              </a:lnSpc>
            </a:pPr>
            <a:r>
              <a:rPr lang="en-US" sz="1400" b="1" strike="noStrike" spc="-1" dirty="0">
                <a:solidFill>
                  <a:srgbClr val="333333"/>
                </a:solidFill>
                <a:latin typeface="Courier New"/>
                <a:ea typeface="Times New Roman"/>
              </a:rPr>
              <a:t>}</a:t>
            </a:r>
            <a:endParaRPr lang="en-US" sz="1400" b="0" strike="noStrike" spc="-1" dirty="0">
              <a:latin typeface="Arial"/>
            </a:endParaRPr>
          </a:p>
          <a:p>
            <a:pPr>
              <a:lnSpc>
                <a:spcPct val="100000"/>
              </a:lnSpc>
            </a:pPr>
            <a:r>
              <a:rPr lang="en-US" sz="1400" b="1" strike="noStrike" spc="-1" dirty="0">
                <a:solidFill>
                  <a:srgbClr val="333333"/>
                </a:solidFill>
                <a:latin typeface="Courier New"/>
                <a:ea typeface="Times New Roman"/>
              </a:rPr>
              <a:t>ROOTFS_POSTPROCESS_COMMAND += "</a:t>
            </a:r>
            <a:r>
              <a:rPr lang="en-US" sz="1400" b="1" strike="noStrike" spc="-1" dirty="0" err="1">
                <a:solidFill>
                  <a:srgbClr val="333333"/>
                </a:solidFill>
                <a:latin typeface="Courier New"/>
                <a:ea typeface="Times New Roman"/>
              </a:rPr>
              <a:t>modify_shells</a:t>
            </a:r>
            <a:r>
              <a:rPr lang="en-US" sz="1400" b="1" strike="noStrike" spc="-1" dirty="0">
                <a:solidFill>
                  <a:srgbClr val="333333"/>
                </a:solidFill>
                <a:latin typeface="Courier New"/>
                <a:ea typeface="Times New Roman"/>
              </a:rPr>
              <a:t>;"</a:t>
            </a:r>
            <a:endParaRPr lang="en-US" sz="1400" b="0" strike="noStrike" spc="-1" dirty="0">
              <a:latin typeface="Arial"/>
            </a:endParaRPr>
          </a:p>
        </p:txBody>
      </p:sp>
      <p:sp>
        <p:nvSpPr>
          <p:cNvPr id="349"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bitbake</a:t>
            </a:r>
            <a:r>
              <a:rPr lang="en-US" sz="1600" b="1" strike="noStrike" spc="-1" dirty="0">
                <a:solidFill>
                  <a:srgbClr val="37424A"/>
                </a:solidFill>
                <a:latin typeface="Courier New"/>
                <a:ea typeface="ＭＳ Ｐゴシック"/>
              </a:rPr>
              <a:t> core-image-activity3</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r>
              <a:rPr lang="en-US" sz="1600" b="1" strike="noStrike" spc="-1" dirty="0" err="1" smtClean="0">
                <a:solidFill>
                  <a:srgbClr val="37424A"/>
                </a:solidFill>
                <a:latin typeface="Courier New"/>
                <a:ea typeface="ＭＳ Ｐゴシック"/>
              </a:rPr>
              <a:t>runqemu</a:t>
            </a:r>
            <a:r>
              <a:rPr lang="en-US" sz="1600" b="1" strike="noStrike" spc="-1" dirty="0" smtClean="0">
                <a:solidFill>
                  <a:srgbClr val="37424A"/>
                </a:solidFill>
                <a:latin typeface="Courier New"/>
                <a:ea typeface="ＭＳ Ｐゴシック"/>
              </a:rPr>
              <a:t> qemux86-64</a:t>
            </a:r>
            <a:r>
              <a:rPr lang="en-US" sz="1600" b="1" strike="noStrike" spc="-1" dirty="0" smtClean="0">
                <a:solidFill>
                  <a:srgbClr val="FF0000"/>
                </a:solidFill>
                <a:latin typeface="Courier New"/>
                <a:ea typeface="ＭＳ Ｐゴシック"/>
              </a:rPr>
              <a:t> </a:t>
            </a:r>
            <a:r>
              <a:rPr lang="en-US" sz="1600" b="1" strike="noStrike" spc="-1" dirty="0" err="1">
                <a:solidFill>
                  <a:srgbClr val="37424A"/>
                </a:solidFill>
                <a:latin typeface="Courier New"/>
                <a:ea typeface="ＭＳ Ｐゴシック"/>
              </a:rPr>
              <a:t>nographic</a:t>
            </a:r>
            <a:endParaRPr lang="en-US" sz="1600" b="0" strike="noStrike" spc="-1" dirty="0">
              <a:latin typeface="Arial"/>
            </a:endParaRPr>
          </a:p>
          <a:p>
            <a:pPr>
              <a:lnSpc>
                <a:spcPct val="100000"/>
              </a:lnSpc>
            </a:pPr>
            <a:endParaRPr lang="en-US" sz="1600" b="0" strike="noStrike" spc="-1" dirty="0">
              <a:latin typeface="Arial"/>
            </a:endParaRPr>
          </a:p>
        </p:txBody>
      </p:sp>
    </p:spTree>
    <p:extLst>
      <p:ext uri="{BB962C8B-B14F-4D97-AF65-F5344CB8AC3E}">
        <p14:creationId xmlns:p14="http://schemas.microsoft.com/office/powerpoint/2010/main" val="538857147"/>
      </p:ext>
    </p:extLst>
  </p:cSld>
  <p:clrMapOvr>
    <a:masterClrMapping/>
  </p:clrMapOvr>
  <p:transition>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Sudo Configuration</a:t>
            </a:r>
            <a:endParaRPr lang="en-US" sz="2600" b="0" strike="noStrike" spc="-1">
              <a:solidFill>
                <a:srgbClr val="37424A"/>
              </a:solidFill>
              <a:latin typeface="Arial"/>
            </a:endParaRPr>
          </a:p>
        </p:txBody>
      </p:sp>
      <p:sp>
        <p:nvSpPr>
          <p:cNvPr id="351"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2" name="CustomShape 3"/>
          <p:cNvSpPr/>
          <p:nvPr/>
        </p:nvSpPr>
        <p:spPr>
          <a:xfrm>
            <a:off x="731520" y="1415160"/>
            <a:ext cx="7955280" cy="345060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dirty="0">
                <a:solidFill>
                  <a:srgbClr val="37424A"/>
                </a:solidFill>
                <a:latin typeface="Courier New"/>
                <a:ea typeface="ＭＳ Ｐゴシック"/>
              </a:rPr>
              <a:t>SUMMARY = "Activity 3 Test Image</a:t>
            </a:r>
            <a:r>
              <a:rPr lang="en-US" sz="1000" b="1" strike="noStrike" spc="-1" dirty="0">
                <a:solidFill>
                  <a:srgbClr val="37424A"/>
                </a:solidFill>
                <a:latin typeface="Courier New"/>
                <a:ea typeface="ＭＳ Ｐゴシック"/>
              </a:rPr>
              <a:t>"</a:t>
            </a: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DESCRIPTION = "Activity 3 Test Image for Yocto Project </a:t>
            </a:r>
            <a:r>
              <a:rPr lang="en-US" sz="1200" b="1" strike="noStrike" spc="-1" dirty="0" smtClean="0">
                <a:solidFill>
                  <a:srgbClr val="37424A"/>
                </a:solidFill>
                <a:latin typeface="Courier New"/>
                <a:ea typeface="ＭＳ Ｐゴシック"/>
              </a:rPr>
              <a:t>Summit</a:t>
            </a:r>
            <a:r>
              <a:rPr lang="en-US" sz="1000" b="1" strike="noStrike" spc="-1" dirty="0" smtClean="0">
                <a:solidFill>
                  <a:srgbClr val="37424A"/>
                </a:solidFill>
                <a:latin typeface="Courier New"/>
                <a:ea typeface="ＭＳ Ｐゴシック"/>
              </a:rPr>
              <a:t>"</a:t>
            </a: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LICENSE = "MIT</a:t>
            </a:r>
            <a:r>
              <a:rPr lang="en-US" sz="1000" b="1" strike="noStrike" spc="-1" dirty="0">
                <a:solidFill>
                  <a:srgbClr val="37424A"/>
                </a:solidFill>
                <a:latin typeface="Courier New"/>
                <a:ea typeface="ＭＳ Ｐゴシック"/>
              </a:rPr>
              <a:t>"</a:t>
            </a:r>
            <a:endParaRPr lang="en-US" sz="1000" b="0" strike="noStrike" spc="-1" dirty="0">
              <a:latin typeface="Arial"/>
            </a:endParaRPr>
          </a:p>
          <a:p>
            <a:pPr>
              <a:lnSpc>
                <a:spcPct val="100000"/>
              </a:lnSpc>
            </a:pP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IMAGE_INSTALL = </a:t>
            </a:r>
            <a:r>
              <a:rPr lang="en-US" sz="1000" b="1" strike="noStrike" spc="-1" dirty="0">
                <a:solidFill>
                  <a:srgbClr val="37424A"/>
                </a:solidFill>
                <a:latin typeface="Courier New"/>
                <a:ea typeface="ＭＳ Ｐゴシック"/>
              </a:rPr>
              <a:t>"</a:t>
            </a:r>
            <a:r>
              <a:rPr lang="en-US" sz="1200" b="1" strike="noStrike" spc="-1" dirty="0" err="1">
                <a:solidFill>
                  <a:srgbClr val="37424A"/>
                </a:solidFill>
                <a:latin typeface="Courier New"/>
                <a:ea typeface="ＭＳ Ｐゴシック"/>
              </a:rPr>
              <a:t>packagegroup</a:t>
            </a:r>
            <a:r>
              <a:rPr lang="en-US" sz="1200" b="1" strike="noStrike" spc="-1" dirty="0">
                <a:solidFill>
                  <a:srgbClr val="37424A"/>
                </a:solidFill>
                <a:latin typeface="Courier New"/>
                <a:ea typeface="ＭＳ Ｐゴシック"/>
              </a:rPr>
              <a:t>-core-boot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200" b="1" strike="noStrike" spc="-1" dirty="0" err="1">
                <a:solidFill>
                  <a:srgbClr val="37424A"/>
                </a:solidFill>
                <a:latin typeface="Courier New"/>
                <a:ea typeface="ＭＳ Ｐゴシック"/>
              </a:rPr>
              <a:t>packagegroup</a:t>
            </a:r>
            <a:r>
              <a:rPr lang="en-US" sz="1200" b="1" strike="noStrike" spc="-1" dirty="0">
                <a:solidFill>
                  <a:srgbClr val="37424A"/>
                </a:solidFill>
                <a:latin typeface="Courier New"/>
                <a:ea typeface="ＭＳ Ｐゴシック"/>
              </a:rPr>
              <a:t>-base-extended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${CORE_IMAGE_EXTRA_INSTALL}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200" b="1" strike="noStrike" spc="-1" dirty="0" err="1">
                <a:solidFill>
                  <a:srgbClr val="37424A"/>
                </a:solidFill>
                <a:latin typeface="Courier New"/>
                <a:ea typeface="ＭＳ Ｐゴシック"/>
              </a:rPr>
              <a:t>sudo</a:t>
            </a:r>
            <a:r>
              <a:rPr lang="en-US" sz="1200" b="1" strike="noStrike" spc="-1" dirty="0">
                <a:solidFill>
                  <a:srgbClr val="37424A"/>
                </a:solidFill>
                <a:latin typeface="Courier New"/>
                <a:ea typeface="ＭＳ Ｐゴシック"/>
              </a:rPr>
              <a:t>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000" b="1" strike="noStrike" spc="-1" dirty="0">
                <a:solidFill>
                  <a:srgbClr val="37424A"/>
                </a:solidFill>
                <a:latin typeface="Courier New"/>
                <a:ea typeface="ＭＳ Ｐゴシック"/>
              </a:rPr>
              <a:t>"</a:t>
            </a:r>
            <a:endParaRPr lang="en-US" sz="1000" b="0" strike="noStrike" spc="-1" dirty="0">
              <a:latin typeface="Arial"/>
            </a:endParaRPr>
          </a:p>
          <a:p>
            <a:pPr>
              <a:lnSpc>
                <a:spcPct val="100000"/>
              </a:lnSpc>
            </a:pP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inherit core-image</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err="1">
                <a:solidFill>
                  <a:srgbClr val="37424A"/>
                </a:solidFill>
                <a:latin typeface="Courier New"/>
                <a:ea typeface="ＭＳ Ｐゴシック"/>
              </a:rPr>
              <a:t>modify_sudoers</a:t>
            </a:r>
            <a:r>
              <a:rPr lang="en-US" sz="1200" b="1" strike="noStrike" spc="-1" dirty="0">
                <a:solidFill>
                  <a:srgbClr val="37424A"/>
                </a:solidFill>
                <a:latin typeface="Courier New"/>
                <a:ea typeface="ＭＳ Ｐゴシック"/>
              </a:rPr>
              <a:t>()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200" b="1" strike="noStrike" spc="-1" dirty="0" err="1">
                <a:solidFill>
                  <a:srgbClr val="37424A"/>
                </a:solidFill>
                <a:latin typeface="Courier New"/>
                <a:ea typeface="ＭＳ Ｐゴシック"/>
              </a:rPr>
              <a:t>sed</a:t>
            </a:r>
            <a:r>
              <a:rPr lang="en-US" sz="1200" b="1" strike="noStrike" spc="-1" dirty="0">
                <a:solidFill>
                  <a:srgbClr val="37424A"/>
                </a:solidFill>
                <a:latin typeface="Courier New"/>
                <a:ea typeface="ＭＳ Ｐゴシック"/>
              </a:rPr>
              <a:t> </a:t>
            </a:r>
            <a:r>
              <a:rPr lang="en-US" sz="1200" b="1" strike="noStrike" spc="-1" dirty="0">
                <a:solidFill>
                  <a:srgbClr val="333333"/>
                </a:solidFill>
                <a:latin typeface="Courier New"/>
                <a:ea typeface="Times New Roman"/>
              </a:rPr>
              <a:t>'</a:t>
            </a:r>
            <a:r>
              <a:rPr lang="en-US" sz="1200" b="1" strike="noStrike" spc="-1" dirty="0">
                <a:solidFill>
                  <a:srgbClr val="37424A"/>
                </a:solidFill>
                <a:latin typeface="Courier New"/>
                <a:ea typeface="ＭＳ Ｐゴシック"/>
              </a:rPr>
              <a:t>s/# %</a:t>
            </a:r>
            <a:r>
              <a:rPr lang="en-US" sz="1200" b="1" strike="noStrike" spc="-1" dirty="0" err="1">
                <a:solidFill>
                  <a:srgbClr val="37424A"/>
                </a:solidFill>
                <a:latin typeface="Courier New"/>
                <a:ea typeface="ＭＳ Ｐゴシック"/>
              </a:rPr>
              <a:t>sudo</a:t>
            </a:r>
            <a:r>
              <a:rPr lang="en-US" sz="1200" b="1" strike="noStrike" spc="-1" dirty="0">
                <a:solidFill>
                  <a:srgbClr val="37424A"/>
                </a:solidFill>
                <a:latin typeface="Courier New"/>
                <a:ea typeface="ＭＳ Ｐゴシック"/>
              </a:rPr>
              <a:t>/%</a:t>
            </a:r>
            <a:r>
              <a:rPr lang="en-US" sz="1200" b="1" strike="noStrike" spc="-1" dirty="0" err="1">
                <a:solidFill>
                  <a:srgbClr val="37424A"/>
                </a:solidFill>
                <a:latin typeface="Courier New"/>
                <a:ea typeface="ＭＳ Ｐゴシック"/>
              </a:rPr>
              <a:t>sudo</a:t>
            </a:r>
            <a:r>
              <a:rPr lang="en-US" sz="1200" b="1" strike="noStrike" spc="-1" dirty="0">
                <a:solidFill>
                  <a:srgbClr val="37424A"/>
                </a:solidFill>
                <a:latin typeface="Courier New"/>
                <a:ea typeface="ＭＳ Ｐゴシック"/>
              </a:rPr>
              <a:t>/</a:t>
            </a:r>
            <a:r>
              <a:rPr lang="en-US" sz="1200" b="1" strike="noStrike" spc="-1" dirty="0">
                <a:solidFill>
                  <a:srgbClr val="333333"/>
                </a:solidFill>
                <a:latin typeface="Courier New"/>
                <a:ea typeface="Times New Roman"/>
              </a:rPr>
              <a:t>'</a:t>
            </a:r>
            <a:r>
              <a:rPr lang="en-US" sz="1200" b="1" strike="noStrike" spc="-1" dirty="0">
                <a:solidFill>
                  <a:srgbClr val="37424A"/>
                </a:solidFill>
                <a:latin typeface="Courier New"/>
                <a:ea typeface="ＭＳ Ｐゴシック"/>
              </a:rPr>
              <a:t> &lt; ${IMAGE_ROOTFS}/</a:t>
            </a:r>
            <a:r>
              <a:rPr lang="en-US" sz="1200" b="1" strike="noStrike" spc="-1" dirty="0" err="1">
                <a:solidFill>
                  <a:srgbClr val="37424A"/>
                </a:solidFill>
                <a:latin typeface="Courier New"/>
                <a:ea typeface="ＭＳ Ｐゴシック"/>
              </a:rPr>
              <a:t>etc</a:t>
            </a:r>
            <a:r>
              <a:rPr lang="en-US" sz="1200" b="1" strike="noStrike" spc="-1" dirty="0">
                <a:solidFill>
                  <a:srgbClr val="37424A"/>
                </a:solidFill>
                <a:latin typeface="Courier New"/>
                <a:ea typeface="ＭＳ Ｐゴシック"/>
              </a:rPr>
              <a:t>/</a:t>
            </a:r>
            <a:r>
              <a:rPr lang="en-US" sz="1200" b="1" strike="noStrike" spc="-1" dirty="0" err="1">
                <a:solidFill>
                  <a:srgbClr val="37424A"/>
                </a:solidFill>
                <a:latin typeface="Courier New"/>
                <a:ea typeface="ＭＳ Ｐゴシック"/>
              </a:rPr>
              <a:t>sudoers</a:t>
            </a:r>
            <a:r>
              <a:rPr lang="en-US" sz="1200" b="1" strike="noStrike" spc="-1" dirty="0">
                <a:solidFill>
                  <a:srgbClr val="37424A"/>
                </a:solidFill>
                <a:latin typeface="Courier New"/>
                <a:ea typeface="ＭＳ Ｐゴシック"/>
              </a:rPr>
              <a:t> &gt;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${IMAGE_ROOTFS}/</a:t>
            </a:r>
            <a:r>
              <a:rPr lang="en-US" sz="1200" b="1" strike="noStrike" spc="-1" dirty="0" err="1">
                <a:solidFill>
                  <a:srgbClr val="37424A"/>
                </a:solidFill>
                <a:latin typeface="Courier New"/>
                <a:ea typeface="ＭＳ Ｐゴシック"/>
              </a:rPr>
              <a:t>etc</a:t>
            </a:r>
            <a:r>
              <a:rPr lang="en-US" sz="1200" b="1" strike="noStrike" spc="-1" dirty="0">
                <a:solidFill>
                  <a:srgbClr val="37424A"/>
                </a:solidFill>
                <a:latin typeface="Courier New"/>
                <a:ea typeface="ＭＳ Ｐゴシック"/>
              </a:rPr>
              <a:t>/</a:t>
            </a:r>
            <a:r>
              <a:rPr lang="en-US" sz="1200" b="1" strike="noStrike" spc="-1" dirty="0" err="1">
                <a:solidFill>
                  <a:srgbClr val="37424A"/>
                </a:solidFill>
                <a:latin typeface="Courier New"/>
                <a:ea typeface="ＭＳ Ｐゴシック"/>
              </a:rPr>
              <a:t>sudoers.tmp</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mv ${IMAGE_ROOTFS}/</a:t>
            </a:r>
            <a:r>
              <a:rPr lang="en-US" sz="1200" b="1" strike="noStrike" spc="-1" dirty="0" err="1">
                <a:solidFill>
                  <a:srgbClr val="37424A"/>
                </a:solidFill>
                <a:latin typeface="Courier New"/>
                <a:ea typeface="ＭＳ Ｐゴシック"/>
              </a:rPr>
              <a:t>etc</a:t>
            </a:r>
            <a:r>
              <a:rPr lang="en-US" sz="1200" b="1" strike="noStrike" spc="-1" dirty="0">
                <a:solidFill>
                  <a:srgbClr val="37424A"/>
                </a:solidFill>
                <a:latin typeface="Courier New"/>
                <a:ea typeface="ＭＳ Ｐゴシック"/>
              </a:rPr>
              <a:t>/</a:t>
            </a:r>
            <a:r>
              <a:rPr lang="en-US" sz="1200" b="1" strike="noStrike" spc="-1" dirty="0" err="1">
                <a:solidFill>
                  <a:srgbClr val="37424A"/>
                </a:solidFill>
                <a:latin typeface="Courier New"/>
                <a:ea typeface="ＭＳ Ｐゴシック"/>
              </a:rPr>
              <a:t>sudoers.tmp</a:t>
            </a:r>
            <a:r>
              <a:rPr lang="en-US" sz="1200" b="1" strike="noStrike" spc="-1" dirty="0">
                <a:solidFill>
                  <a:srgbClr val="37424A"/>
                </a:solidFill>
                <a:latin typeface="Courier New"/>
                <a:ea typeface="ＭＳ Ｐゴシック"/>
              </a:rPr>
              <a:t> ${IMAGE_ROOTFS}/</a:t>
            </a:r>
            <a:r>
              <a:rPr lang="en-US" sz="1200" b="1" strike="noStrike" spc="-1" dirty="0" err="1">
                <a:solidFill>
                  <a:srgbClr val="37424A"/>
                </a:solidFill>
                <a:latin typeface="Courier New"/>
                <a:ea typeface="ＭＳ Ｐゴシック"/>
              </a:rPr>
              <a:t>etc</a:t>
            </a:r>
            <a:r>
              <a:rPr lang="en-US" sz="1200" b="1" strike="noStrike" spc="-1" dirty="0">
                <a:solidFill>
                  <a:srgbClr val="37424A"/>
                </a:solidFill>
                <a:latin typeface="Courier New"/>
                <a:ea typeface="ＭＳ Ｐゴシック"/>
              </a:rPr>
              <a:t>/</a:t>
            </a:r>
            <a:r>
              <a:rPr lang="en-US" sz="1200" b="1" strike="noStrike" spc="-1" dirty="0" err="1">
                <a:solidFill>
                  <a:srgbClr val="37424A"/>
                </a:solidFill>
                <a:latin typeface="Courier New"/>
                <a:ea typeface="ＭＳ Ｐゴシック"/>
              </a:rPr>
              <a:t>sudoers</a:t>
            </a:r>
            <a:endParaRPr lang="en-US" sz="1200" b="0" strike="noStrike" spc="-1" dirty="0">
              <a:latin typeface="Arial"/>
            </a:endParaRPr>
          </a:p>
          <a:p>
            <a:pPr>
              <a:lnSpc>
                <a:spcPct val="100000"/>
              </a:lnSpc>
            </a:pPr>
            <a:r>
              <a:rPr lang="en-US" sz="1200" b="1" strike="noStrike" spc="-1" dirty="0">
                <a:solidFill>
                  <a:srgbClr val="333333"/>
                </a:solidFill>
                <a:latin typeface="Courier New"/>
                <a:ea typeface="Times New Roman"/>
              </a:rPr>
              <a:t>}</a:t>
            </a:r>
            <a:endParaRPr lang="en-US" sz="1200" b="0" strike="noStrike" spc="-1" dirty="0">
              <a:latin typeface="Arial"/>
            </a:endParaRPr>
          </a:p>
          <a:p>
            <a:pPr>
              <a:lnSpc>
                <a:spcPct val="100000"/>
              </a:lnSpc>
            </a:pPr>
            <a:r>
              <a:rPr lang="en-US" sz="1200" b="1" strike="noStrike" spc="-1" dirty="0">
                <a:solidFill>
                  <a:srgbClr val="333333"/>
                </a:solidFill>
                <a:latin typeface="Courier New"/>
                <a:ea typeface="Times New Roman"/>
              </a:rPr>
              <a:t>ROOTFS_POSTPROCESS_COMMAND += "</a:t>
            </a:r>
            <a:r>
              <a:rPr lang="en-US" sz="1200" b="1" strike="noStrike" spc="-1" dirty="0" err="1">
                <a:solidFill>
                  <a:srgbClr val="333333"/>
                </a:solidFill>
                <a:latin typeface="Courier New"/>
                <a:ea typeface="Times New Roman"/>
              </a:rPr>
              <a:t>modify_sudoers</a:t>
            </a:r>
            <a:r>
              <a:rPr lang="en-US" sz="1200" b="1" strike="noStrike" spc="-1" dirty="0">
                <a:solidFill>
                  <a:srgbClr val="333333"/>
                </a:solidFill>
                <a:latin typeface="Courier New"/>
                <a:ea typeface="Times New Roman"/>
              </a:rPr>
              <a:t>;"</a:t>
            </a:r>
            <a:endParaRPr lang="en-US" sz="1200" b="0" strike="noStrike" spc="-1" dirty="0">
              <a:latin typeface="Arial"/>
            </a:endParaRPr>
          </a:p>
        </p:txBody>
      </p:sp>
      <p:sp>
        <p:nvSpPr>
          <p:cNvPr id="353" name="CustomShape 4"/>
          <p:cNvSpPr/>
          <p:nvPr/>
        </p:nvSpPr>
        <p:spPr>
          <a:xfrm>
            <a:off x="453960" y="4989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bitbake</a:t>
            </a:r>
            <a:r>
              <a:rPr lang="en-US" sz="1600" b="1" strike="noStrike" spc="-1" dirty="0">
                <a:solidFill>
                  <a:srgbClr val="37424A"/>
                </a:solidFill>
                <a:latin typeface="Courier New"/>
                <a:ea typeface="ＭＳ Ｐゴシック"/>
              </a:rPr>
              <a:t> core-image-activity3</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r>
              <a:rPr lang="en-US" sz="1600" b="1" strike="noStrike" spc="-1" dirty="0" err="1" smtClean="0">
                <a:solidFill>
                  <a:srgbClr val="37424A"/>
                </a:solidFill>
                <a:latin typeface="Courier New"/>
                <a:ea typeface="ＭＳ Ｐゴシック"/>
              </a:rPr>
              <a:t>runqemu</a:t>
            </a:r>
            <a:r>
              <a:rPr lang="en-US" sz="1600" b="1" strike="noStrike" spc="-1" dirty="0" smtClean="0">
                <a:solidFill>
                  <a:srgbClr val="37424A"/>
                </a:solidFill>
                <a:latin typeface="Courier New"/>
                <a:ea typeface="ＭＳ Ｐゴシック"/>
              </a:rPr>
              <a:t> qemux86-64</a:t>
            </a:r>
            <a:r>
              <a:rPr lang="en-US" sz="1600" b="1" strike="noStrike" spc="-1" dirty="0" smtClean="0">
                <a:solidFill>
                  <a:srgbClr val="FF0000"/>
                </a:solidFill>
                <a:latin typeface="Courier New"/>
                <a:ea typeface="ＭＳ Ｐゴシック"/>
              </a:rPr>
              <a:t> </a:t>
            </a:r>
            <a:r>
              <a:rPr lang="en-US" sz="1600" b="1" strike="noStrike" spc="-1" dirty="0" err="1">
                <a:solidFill>
                  <a:srgbClr val="37424A"/>
                </a:solidFill>
                <a:latin typeface="Courier New"/>
                <a:ea typeface="ＭＳ Ｐゴシック"/>
              </a:rPr>
              <a:t>nographic</a:t>
            </a:r>
            <a:endParaRPr lang="en-US" sz="1600" b="0" strike="noStrike" spc="-1" dirty="0">
              <a:latin typeface="Arial"/>
            </a:endParaRPr>
          </a:p>
          <a:p>
            <a:pPr>
              <a:lnSpc>
                <a:spcPct val="100000"/>
              </a:lnSpc>
            </a:pPr>
            <a:endParaRPr lang="en-US" sz="1600" b="0" strike="noStrike" spc="-1" dirty="0">
              <a:latin typeface="Arial"/>
            </a:endParaRPr>
          </a:p>
        </p:txBody>
      </p:sp>
      <p:sp>
        <p:nvSpPr>
          <p:cNvPr id="354" name="TextShape 5"/>
          <p:cNvSpPr txBox="1"/>
          <p:nvPr/>
        </p:nvSpPr>
        <p:spPr>
          <a:xfrm>
            <a:off x="1000080" y="5780160"/>
            <a:ext cx="7406640" cy="346320"/>
          </a:xfrm>
          <a:prstGeom prst="rect">
            <a:avLst/>
          </a:prstGeom>
          <a:noFill/>
          <a:ln>
            <a:noFill/>
          </a:ln>
        </p:spPr>
        <p:txBody>
          <a:bodyPr lIns="90000" tIns="45000" rIns="90000" bIns="45000">
            <a:spAutoFit/>
          </a:bodyPr>
          <a:lstStyle/>
          <a:p>
            <a:r>
              <a:rPr lang="en-US" sz="1800" b="0" strike="noStrike" spc="-1">
                <a:latin typeface="Arial"/>
              </a:rPr>
              <a:t>Note: You have to add a regular user to the sudo group for this to work.</a:t>
            </a:r>
          </a:p>
        </p:txBody>
      </p:sp>
    </p:spTree>
    <p:extLst>
      <p:ext uri="{BB962C8B-B14F-4D97-AF65-F5344CB8AC3E}">
        <p14:creationId xmlns:p14="http://schemas.microsoft.com/office/powerpoint/2010/main" val="2928966298"/>
      </p:ext>
    </p:extLst>
  </p:cSld>
  <p:clrMapOvr>
    <a:masterClrMapping/>
  </p:clrMapOvr>
  <p:transition>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SSH Server Configuration</a:t>
            </a:r>
            <a:endParaRPr lang="en-US" sz="2600" b="0" strike="noStrike" spc="-1">
              <a:solidFill>
                <a:srgbClr val="37424A"/>
              </a:solidFill>
              <a:latin typeface="Arial"/>
            </a:endParaRPr>
          </a:p>
        </p:txBody>
      </p:sp>
      <p:sp>
        <p:nvSpPr>
          <p:cNvPr id="356"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7" name="CustomShape 3"/>
          <p:cNvSpPr/>
          <p:nvPr/>
        </p:nvSpPr>
        <p:spPr>
          <a:xfrm>
            <a:off x="731520" y="1271160"/>
            <a:ext cx="7955280" cy="32482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keys in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if [ ! -f ${DEPLOY_DIR}/keys/root-sshkey ]; then</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/usr/bin/ssh-keygen -t rsa -N ''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 ${DEPLOY_DIR}/keys/root-sshkey</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fi</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 add public key to authorized_keys for root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mkdir -p ${IMAGE_ROOTFS}/home/root/.ssh</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cat ${DEPLOY_DIR}/keys/root-sshkey.pub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&gt;&gt; ${IMAGE_ROOTFS}/home/root/.ssh/authorized_keys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"configure_sshd;"</a:t>
            </a:r>
            <a:endParaRPr lang="en-US" sz="1200" b="0" strike="noStrike" spc="-1">
              <a:latin typeface="Arial"/>
            </a:endParaRPr>
          </a:p>
          <a:p>
            <a:pPr>
              <a:lnSpc>
                <a:spcPct val="100000"/>
              </a:lnSpc>
            </a:pPr>
            <a:endParaRPr lang="en-US" sz="1200" b="0" strike="noStrike" spc="-1">
              <a:latin typeface="Arial"/>
            </a:endParaRPr>
          </a:p>
        </p:txBody>
      </p:sp>
      <p:sp>
        <p:nvSpPr>
          <p:cNvPr id="358" name="CustomShape 4"/>
          <p:cNvSpPr/>
          <p:nvPr/>
        </p:nvSpPr>
        <p:spPr>
          <a:xfrm>
            <a:off x="453960" y="4639320"/>
            <a:ext cx="8433360" cy="1578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bitbake</a:t>
            </a:r>
            <a:r>
              <a:rPr lang="en-US" sz="1600" b="1" strike="noStrike" spc="-1" dirty="0">
                <a:solidFill>
                  <a:srgbClr val="37424A"/>
                </a:solidFill>
                <a:latin typeface="Courier New"/>
                <a:ea typeface="ＭＳ Ｐゴシック"/>
              </a:rPr>
              <a:t> core-image-activity3</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r>
              <a:rPr lang="en-US" sz="1600" b="1" strike="noStrike" spc="-1" dirty="0" err="1" smtClean="0">
                <a:solidFill>
                  <a:srgbClr val="37424A"/>
                </a:solidFill>
                <a:latin typeface="Courier New"/>
                <a:ea typeface="ＭＳ Ｐゴシック"/>
              </a:rPr>
              <a:t>runqemu</a:t>
            </a:r>
            <a:r>
              <a:rPr lang="en-US" sz="1600" b="1" strike="noStrike" spc="-1" dirty="0" smtClean="0">
                <a:solidFill>
                  <a:srgbClr val="37424A"/>
                </a:solidFill>
                <a:latin typeface="Courier New"/>
                <a:ea typeface="ＭＳ Ｐゴシック"/>
              </a:rPr>
              <a:t> qemux86-64</a:t>
            </a:r>
            <a:r>
              <a:rPr lang="en-US" sz="1600" b="1" strike="noStrike" spc="-1" dirty="0" smtClean="0">
                <a:solidFill>
                  <a:srgbClr val="FF0000"/>
                </a:solidFill>
                <a:latin typeface="Courier New"/>
                <a:ea typeface="ＭＳ Ｐゴシック"/>
              </a:rPr>
              <a:t> </a:t>
            </a:r>
            <a:r>
              <a:rPr lang="en-US" sz="1600" b="1" strike="noStrike" spc="-1" dirty="0" err="1">
                <a:solidFill>
                  <a:srgbClr val="37424A"/>
                </a:solidFill>
                <a:latin typeface="Courier New"/>
                <a:ea typeface="ＭＳ Ｐゴシック"/>
              </a:rPr>
              <a:t>nographic</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[in a new </a:t>
            </a:r>
            <a:r>
              <a:rPr lang="en-US" sz="1600" b="1" strike="noStrike" spc="-1" dirty="0" err="1">
                <a:solidFill>
                  <a:srgbClr val="37424A"/>
                </a:solidFill>
                <a:latin typeface="Courier New"/>
                <a:ea typeface="ＭＳ Ｐゴシック"/>
              </a:rPr>
              <a:t>ssh</a:t>
            </a:r>
            <a:r>
              <a:rPr lang="en-US" sz="1600" b="1" strike="noStrike" spc="-1" dirty="0">
                <a:solidFill>
                  <a:srgbClr val="37424A"/>
                </a:solidFill>
                <a:latin typeface="Courier New"/>
                <a:ea typeface="ＭＳ Ｐゴシック"/>
              </a:rPr>
              <a:t> shell to your build system]</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ssh</a:t>
            </a: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i</a:t>
            </a:r>
            <a:r>
              <a:rPr lang="en-US" sz="1600" b="1" strike="noStrike" spc="-1" dirty="0">
                <a:solidFill>
                  <a:srgbClr val="37424A"/>
                </a:solidFill>
                <a:latin typeface="Courier New"/>
                <a:ea typeface="ＭＳ Ｐゴシック"/>
              </a:rPr>
              <a:t> \</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/scratch/poky/build/</a:t>
            </a:r>
            <a:r>
              <a:rPr lang="en-US" sz="1600" b="1" strike="noStrike" spc="-1" dirty="0" err="1">
                <a:solidFill>
                  <a:srgbClr val="37424A"/>
                </a:solidFill>
                <a:latin typeface="Courier New"/>
                <a:ea typeface="ＭＳ Ｐゴシック"/>
              </a:rPr>
              <a:t>tmp</a:t>
            </a:r>
            <a:r>
              <a:rPr lang="en-US" sz="1600" b="1" strike="noStrike" spc="-1" dirty="0">
                <a:solidFill>
                  <a:srgbClr val="37424A"/>
                </a:solidFill>
                <a:latin typeface="Courier New"/>
                <a:ea typeface="ＭＳ Ｐゴシック"/>
              </a:rPr>
              <a:t>/deploy/keys/root-</a:t>
            </a:r>
            <a:r>
              <a:rPr lang="en-US" sz="1600" b="1" strike="noStrike" spc="-1" dirty="0" err="1">
                <a:solidFill>
                  <a:srgbClr val="37424A"/>
                </a:solidFill>
                <a:latin typeface="Courier New"/>
                <a:ea typeface="ＭＳ Ｐゴシック"/>
              </a:rPr>
              <a:t>sshkey</a:t>
            </a:r>
            <a:r>
              <a:rPr lang="en-US" sz="1600" b="1" strike="noStrike" spc="-1" dirty="0">
                <a:solidFill>
                  <a:srgbClr val="37424A"/>
                </a:solidFill>
                <a:latin typeface="Courier New"/>
                <a:ea typeface="ＭＳ Ｐゴシック"/>
              </a:rPr>
              <a:t> root@192.168.7.2</a:t>
            </a:r>
            <a:endParaRPr lang="en-US" sz="1600" b="0" strike="noStrike" spc="-1" dirty="0">
              <a:latin typeface="Arial"/>
            </a:endParaRPr>
          </a:p>
          <a:p>
            <a:pPr>
              <a:lnSpc>
                <a:spcPct val="100000"/>
              </a:lnSpc>
            </a:pPr>
            <a:endParaRPr lang="en-US" sz="1600" b="0" strike="noStrike" spc="-1" dirty="0">
              <a:latin typeface="Arial"/>
            </a:endParaRPr>
          </a:p>
        </p:txBody>
      </p:sp>
    </p:spTree>
    <p:extLst>
      <p:ext uri="{BB962C8B-B14F-4D97-AF65-F5344CB8AC3E}">
        <p14:creationId xmlns:p14="http://schemas.microsoft.com/office/powerpoint/2010/main" val="1864566546"/>
      </p:ext>
    </p:extLst>
  </p:cSld>
  <p:clrMapOvr>
    <a:masterClrMapping/>
  </p:clrMapOvr>
  <p:transition>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Nice, but once again not very flexible...</a:t>
            </a:r>
            <a:endParaRPr lang="en-US" sz="2600" b="0" strike="noStrike" spc="-1">
              <a:solidFill>
                <a:srgbClr val="37424A"/>
              </a:solidFill>
              <a:latin typeface="Arial"/>
            </a:endParaRPr>
          </a:p>
        </p:txBody>
      </p:sp>
      <p:sp>
        <p:nvSpPr>
          <p:cNvPr id="360"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sshd-setup.inc</a:t>
            </a:r>
            <a:endParaRPr lang="en-US" sz="1600" b="0" strike="noStrike" spc="-1">
              <a:latin typeface="Arial"/>
            </a:endParaRPr>
          </a:p>
          <a:p>
            <a:pPr>
              <a:lnSpc>
                <a:spcPct val="100000"/>
              </a:lnSpc>
            </a:pPr>
            <a:endParaRPr lang="en-US" sz="1600" b="0" strike="noStrike" spc="-1">
              <a:latin typeface="Arial"/>
            </a:endParaRPr>
          </a:p>
        </p:txBody>
      </p:sp>
      <p:sp>
        <p:nvSpPr>
          <p:cNvPr id="361" name="CustomShape 3"/>
          <p:cNvSpPr/>
          <p:nvPr/>
        </p:nvSpPr>
        <p:spPr>
          <a:xfrm>
            <a:off x="731520" y="1271160"/>
            <a:ext cx="7955280" cy="48553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Image post-processing to configure sshd</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Setup ssh key login for these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keys will be stored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the keys for the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for user in ${SSH_USERS}; do</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if [ ! -f ${DEPLOY_DIR}/keys/${user}-sshkey ]; then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/usr/bin/ssh-keygen -t rsa -N ''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 ${DEPLOY_DIR}/keys/${user}-sshkey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fi</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add public key to authorized_keys for the user</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${IMAGE_ROOTFS}/home/${user}/.ssh</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cat ${DEPLOY_DIR}/keys/${user}-sshkey.pub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&gt;&gt; ${IMAGE_ROOTFS}/home/${user}/.ssh/authorized_keys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done</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ROOTFS_POSTPROCESS_COMMAND += "configure_sshd;"</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Tree>
    <p:extLst>
      <p:ext uri="{BB962C8B-B14F-4D97-AF65-F5344CB8AC3E}">
        <p14:creationId xmlns:p14="http://schemas.microsoft.com/office/powerpoint/2010/main" val="1513485928"/>
      </p:ext>
    </p:extLst>
  </p:cSld>
  <p:clrMapOvr>
    <a:masterClrMapping/>
  </p:clrMapOvr>
  <p:transition>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63" name="CustomShape 2"/>
          <p:cNvSpPr/>
          <p:nvPr/>
        </p:nvSpPr>
        <p:spPr>
          <a:xfrm>
            <a:off x="453960" y="803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64" name="CustomShape 3"/>
          <p:cNvSpPr/>
          <p:nvPr/>
        </p:nvSpPr>
        <p:spPr>
          <a:xfrm>
            <a:off x="453960" y="3657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65" name="CustomShape 4"/>
          <p:cNvSpPr/>
          <p:nvPr/>
        </p:nvSpPr>
        <p:spPr>
          <a:xfrm>
            <a:off x="731520" y="4135320"/>
            <a:ext cx="7955280" cy="5115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for whom to create ssh login with 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"root developer"</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66" name="CustomShape 5"/>
          <p:cNvSpPr/>
          <p:nvPr/>
        </p:nvSpPr>
        <p:spPr>
          <a:xfrm>
            <a:off x="731520" y="1219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dirty="0">
                <a:solidFill>
                  <a:srgbClr val="37424A"/>
                </a:solidFill>
                <a:latin typeface="Courier New"/>
                <a:ea typeface="ＭＳ Ｐゴシック"/>
              </a:rPr>
              <a:t>SUMMARY = "Activity 3 Test Image</a:t>
            </a:r>
            <a:r>
              <a:rPr lang="en-US" sz="1000" b="1" strike="noStrike" spc="-1" dirty="0">
                <a:solidFill>
                  <a:srgbClr val="37424A"/>
                </a:solidFill>
                <a:latin typeface="Courier New"/>
                <a:ea typeface="ＭＳ Ｐゴシック"/>
              </a:rPr>
              <a:t>"</a:t>
            </a: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DESCRIPTION = "Activity 3 Test Image for Yocto Project </a:t>
            </a:r>
            <a:r>
              <a:rPr lang="en-US" sz="1200" b="1" spc="-1" dirty="0">
                <a:solidFill>
                  <a:srgbClr val="37424A"/>
                </a:solidFill>
                <a:latin typeface="Courier New"/>
                <a:ea typeface="ＭＳ Ｐゴシック"/>
              </a:rPr>
              <a:t>Summit </a:t>
            </a:r>
            <a:r>
              <a:rPr lang="en-US" sz="1000" b="1" strike="noStrike" spc="-1" dirty="0" smtClean="0">
                <a:solidFill>
                  <a:srgbClr val="37424A"/>
                </a:solidFill>
                <a:latin typeface="Courier New"/>
                <a:ea typeface="ＭＳ Ｐゴシック"/>
              </a:rPr>
              <a:t>"</a:t>
            </a: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LICENSE = "MIT</a:t>
            </a:r>
            <a:r>
              <a:rPr lang="en-US" sz="1000" b="1" strike="noStrike" spc="-1" dirty="0">
                <a:solidFill>
                  <a:srgbClr val="37424A"/>
                </a:solidFill>
                <a:latin typeface="Courier New"/>
                <a:ea typeface="ＭＳ Ｐゴシック"/>
              </a:rPr>
              <a:t>"</a:t>
            </a:r>
            <a:endParaRPr lang="en-US" sz="1000" b="0" strike="noStrike" spc="-1" dirty="0">
              <a:latin typeface="Arial"/>
            </a:endParaRPr>
          </a:p>
          <a:p>
            <a:pPr>
              <a:lnSpc>
                <a:spcPct val="100000"/>
              </a:lnSpc>
            </a:pP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IMAGE_INSTALL = </a:t>
            </a:r>
            <a:r>
              <a:rPr lang="en-US" sz="1000" b="1" strike="noStrike" spc="-1" dirty="0">
                <a:solidFill>
                  <a:srgbClr val="37424A"/>
                </a:solidFill>
                <a:latin typeface="Courier New"/>
                <a:ea typeface="ＭＳ Ｐゴシック"/>
              </a:rPr>
              <a:t>"</a:t>
            </a:r>
            <a:r>
              <a:rPr lang="en-US" sz="1200" b="1" strike="noStrike" spc="-1" dirty="0" err="1">
                <a:solidFill>
                  <a:srgbClr val="37424A"/>
                </a:solidFill>
                <a:latin typeface="Courier New"/>
                <a:ea typeface="ＭＳ Ｐゴシック"/>
              </a:rPr>
              <a:t>packagegroup</a:t>
            </a:r>
            <a:r>
              <a:rPr lang="en-US" sz="1200" b="1" strike="noStrike" spc="-1" dirty="0">
                <a:solidFill>
                  <a:srgbClr val="37424A"/>
                </a:solidFill>
                <a:latin typeface="Courier New"/>
                <a:ea typeface="ＭＳ Ｐゴシック"/>
              </a:rPr>
              <a:t>-core-boot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200" b="1" strike="noStrike" spc="-1" dirty="0" err="1">
                <a:solidFill>
                  <a:srgbClr val="37424A"/>
                </a:solidFill>
                <a:latin typeface="Courier New"/>
                <a:ea typeface="ＭＳ Ｐゴシック"/>
              </a:rPr>
              <a:t>packagegroup</a:t>
            </a:r>
            <a:r>
              <a:rPr lang="en-US" sz="1200" b="1" strike="noStrike" spc="-1" dirty="0">
                <a:solidFill>
                  <a:srgbClr val="37424A"/>
                </a:solidFill>
                <a:latin typeface="Courier New"/>
                <a:ea typeface="ＭＳ Ｐゴシック"/>
              </a:rPr>
              <a:t>-base-extended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${CORE_IMAGE_EXTRA_INSTALL} \</a:t>
            </a: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                 </a:t>
            </a:r>
            <a:r>
              <a:rPr lang="en-US" sz="1000" b="1" strike="noStrike" spc="-1" dirty="0">
                <a:solidFill>
                  <a:srgbClr val="37424A"/>
                </a:solidFill>
                <a:latin typeface="Courier New"/>
                <a:ea typeface="ＭＳ Ｐゴシック"/>
              </a:rPr>
              <a:t>"</a:t>
            </a:r>
            <a:endParaRPr lang="en-US" sz="1000" b="0" strike="noStrike" spc="-1" dirty="0">
              <a:latin typeface="Arial"/>
            </a:endParaRPr>
          </a:p>
          <a:p>
            <a:pPr>
              <a:lnSpc>
                <a:spcPct val="100000"/>
              </a:lnSpc>
            </a:pPr>
            <a:endParaRPr lang="en-US" sz="1000" b="0" strike="noStrike" spc="-1" dirty="0">
              <a:latin typeface="Arial"/>
            </a:endParaRPr>
          </a:p>
          <a:p>
            <a:pPr>
              <a:lnSpc>
                <a:spcPct val="100000"/>
              </a:lnSpc>
            </a:pPr>
            <a:r>
              <a:rPr lang="en-US" sz="1200" b="1" strike="noStrike" spc="-1" dirty="0">
                <a:solidFill>
                  <a:srgbClr val="37424A"/>
                </a:solidFill>
                <a:latin typeface="Courier New"/>
                <a:ea typeface="ＭＳ Ｐゴシック"/>
              </a:rPr>
              <a:t>inherit core-image</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37424A"/>
                </a:solidFill>
                <a:latin typeface="Courier New"/>
                <a:ea typeface="ＭＳ Ｐゴシック"/>
              </a:rPr>
              <a:t>require sshd-setup.inc</a:t>
            </a:r>
            <a:endParaRPr lang="en-US" sz="1200" b="0" strike="noStrike" spc="-1" dirty="0">
              <a:latin typeface="Arial"/>
            </a:endParaRPr>
          </a:p>
        </p:txBody>
      </p:sp>
      <p:sp>
        <p:nvSpPr>
          <p:cNvPr id="367" name="CustomShape 6"/>
          <p:cNvSpPr/>
          <p:nvPr/>
        </p:nvSpPr>
        <p:spPr>
          <a:xfrm>
            <a:off x="453960" y="4721400"/>
            <a:ext cx="8433360" cy="17449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bitbake</a:t>
            </a:r>
            <a:r>
              <a:rPr lang="en-US" sz="1600" b="1" strike="noStrike" spc="-1" dirty="0">
                <a:solidFill>
                  <a:srgbClr val="37424A"/>
                </a:solidFill>
                <a:latin typeface="Courier New"/>
                <a:ea typeface="ＭＳ Ｐゴシック"/>
              </a:rPr>
              <a:t> core-image-activity3</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r>
              <a:rPr lang="en-US" sz="1600" b="1" strike="noStrike" spc="-1" dirty="0" err="1" smtClean="0">
                <a:solidFill>
                  <a:srgbClr val="37424A"/>
                </a:solidFill>
                <a:latin typeface="Courier New"/>
                <a:ea typeface="ＭＳ Ｐゴシック"/>
              </a:rPr>
              <a:t>runqemu</a:t>
            </a:r>
            <a:r>
              <a:rPr lang="en-US" sz="1600" b="1" strike="noStrike" spc="-1" dirty="0" smtClean="0">
                <a:solidFill>
                  <a:srgbClr val="37424A"/>
                </a:solidFill>
                <a:latin typeface="Courier New"/>
                <a:ea typeface="ＭＳ Ｐゴシック"/>
              </a:rPr>
              <a:t> qemux86-64</a:t>
            </a:r>
            <a:r>
              <a:rPr lang="en-US" sz="1600" b="1" strike="noStrike" spc="-1" dirty="0" smtClean="0">
                <a:solidFill>
                  <a:srgbClr val="FF0000"/>
                </a:solidFill>
                <a:latin typeface="Courier New"/>
                <a:ea typeface="ＭＳ Ｐゴシック"/>
              </a:rPr>
              <a:t> </a:t>
            </a:r>
            <a:r>
              <a:rPr lang="en-US" sz="1600" b="1" strike="noStrike" spc="-1" dirty="0" err="1">
                <a:solidFill>
                  <a:srgbClr val="37424A"/>
                </a:solidFill>
                <a:latin typeface="Courier New"/>
                <a:ea typeface="ＭＳ Ｐゴシック"/>
              </a:rPr>
              <a:t>nographic</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[in a new </a:t>
            </a:r>
            <a:r>
              <a:rPr lang="en-US" sz="1600" b="1" strike="noStrike" spc="-1" dirty="0" err="1">
                <a:solidFill>
                  <a:srgbClr val="37424A"/>
                </a:solidFill>
                <a:latin typeface="Courier New"/>
                <a:ea typeface="ＭＳ Ｐゴシック"/>
              </a:rPr>
              <a:t>ssh</a:t>
            </a:r>
            <a:r>
              <a:rPr lang="en-US" sz="1600" b="1" strike="noStrike" spc="-1" dirty="0">
                <a:solidFill>
                  <a:srgbClr val="37424A"/>
                </a:solidFill>
                <a:latin typeface="Courier New"/>
                <a:ea typeface="ＭＳ Ｐゴシック"/>
              </a:rPr>
              <a:t> shell to your build system]</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ssh</a:t>
            </a: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i</a:t>
            </a:r>
            <a:r>
              <a:rPr lang="en-US" sz="1600" b="1" strike="noStrike" spc="-1" dirty="0">
                <a:solidFill>
                  <a:srgbClr val="37424A"/>
                </a:solidFill>
                <a:latin typeface="Courier New"/>
                <a:ea typeface="ＭＳ Ｐゴシック"/>
              </a:rPr>
              <a:t> \</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/scratch/poky/build/</a:t>
            </a:r>
            <a:r>
              <a:rPr lang="en-US" sz="1600" b="1" strike="noStrike" spc="-1" dirty="0" err="1">
                <a:solidFill>
                  <a:srgbClr val="37424A"/>
                </a:solidFill>
                <a:latin typeface="Courier New"/>
                <a:ea typeface="ＭＳ Ｐゴシック"/>
              </a:rPr>
              <a:t>tmp</a:t>
            </a:r>
            <a:r>
              <a:rPr lang="en-US" sz="1600" b="1" strike="noStrike" spc="-1" dirty="0">
                <a:solidFill>
                  <a:srgbClr val="37424A"/>
                </a:solidFill>
                <a:latin typeface="Courier New"/>
                <a:ea typeface="ＭＳ Ｐゴシック"/>
              </a:rPr>
              <a:t>/deploy/keys/developer-</a:t>
            </a:r>
            <a:r>
              <a:rPr lang="en-US" sz="1600" b="1" strike="noStrike" spc="-1" dirty="0" err="1">
                <a:solidFill>
                  <a:srgbClr val="37424A"/>
                </a:solidFill>
                <a:latin typeface="Courier New"/>
                <a:ea typeface="ＭＳ Ｐゴシック"/>
              </a:rPr>
              <a:t>sshkey</a:t>
            </a:r>
            <a:r>
              <a:rPr lang="en-US" sz="1600" b="1" strike="noStrike" spc="-1" dirty="0">
                <a:solidFill>
                  <a:srgbClr val="37424A"/>
                </a:solidFill>
                <a:latin typeface="Courier New"/>
                <a:ea typeface="ＭＳ Ｐゴシック"/>
              </a:rPr>
              <a:t> \</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developer@192.168.7.2</a:t>
            </a:r>
            <a:endParaRPr lang="en-US" sz="1600" b="0" strike="noStrike" spc="-1" dirty="0">
              <a:latin typeface="Arial"/>
            </a:endParaRPr>
          </a:p>
          <a:p>
            <a:pPr>
              <a:lnSpc>
                <a:spcPct val="100000"/>
              </a:lnSpc>
            </a:pPr>
            <a:endParaRPr lang="en-US" sz="1600" b="0" strike="noStrike" spc="-1" dirty="0">
              <a:latin typeface="Arial"/>
            </a:endParaRPr>
          </a:p>
        </p:txBody>
      </p:sp>
    </p:spTree>
    <p:extLst>
      <p:ext uri="{BB962C8B-B14F-4D97-AF65-F5344CB8AC3E}">
        <p14:creationId xmlns:p14="http://schemas.microsoft.com/office/powerpoint/2010/main" val="1355435569"/>
      </p:ext>
    </p:extLst>
  </p:cSld>
  <p:clrMapOvr>
    <a:masterClrMapping/>
  </p:clrMapOvr>
  <p:transition>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EoA (End of Activity)</a:t>
            </a:r>
            <a:endParaRPr lang="en-US" sz="2600" b="0" strike="noStrike" spc="-1">
              <a:solidFill>
                <a:srgbClr val="37424A"/>
              </a:solidFill>
              <a:latin typeface="Arial"/>
            </a:endParaRPr>
          </a:p>
        </p:txBody>
      </p:sp>
      <p:sp>
        <p:nvSpPr>
          <p:cNvPr id="369" name="TextShape 2"/>
          <p:cNvSpPr txBox="1"/>
          <p:nvPr/>
        </p:nvSpPr>
        <p:spPr>
          <a:xfrm>
            <a:off x="442800" y="1097280"/>
            <a:ext cx="8229240" cy="5029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Cleanup</a:t>
            </a:r>
            <a:r>
              <a:t/>
            </a:r>
            <a:br/>
            <a:r>
              <a:t/>
            </a:r>
            <a:br/>
            <a:r>
              <a:t/>
            </a:r>
            <a:br/>
            <a:r>
              <a:t/>
            </a:r>
            <a:br/>
            <a:r>
              <a:rPr lang="en-US" sz="2400" b="1" strike="noStrike" spc="-1">
                <a:solidFill>
                  <a:srgbClr val="414141"/>
                </a:solidFill>
                <a:latin typeface="Arial"/>
              </a:rPr>
              <a:t> </a:t>
            </a: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Thank You!</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70" name="CustomShape 3"/>
          <p:cNvSpPr/>
          <p:nvPr/>
        </p:nvSpPr>
        <p:spPr>
          <a:xfrm>
            <a:off x="436320" y="1638360"/>
            <a:ext cx="8433360" cy="8305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dirty="0">
                <a:solidFill>
                  <a:srgbClr val="37424A"/>
                </a:solidFill>
                <a:latin typeface="Courier New"/>
                <a:ea typeface="ＭＳ Ｐゴシック"/>
              </a:rPr>
              <a:t>$ </a:t>
            </a:r>
            <a:r>
              <a:rPr lang="en-US" sz="1600" b="1" strike="noStrike" spc="-1" dirty="0">
                <a:latin typeface="Courier New"/>
                <a:ea typeface="ＭＳ Ｐゴシック"/>
              </a:rPr>
              <a:t>cd /</a:t>
            </a:r>
            <a:r>
              <a:rPr lang="en-US" sz="1600" b="1" strike="noStrike" spc="-1" dirty="0" smtClean="0">
                <a:latin typeface="Courier New"/>
                <a:ea typeface="ＭＳ Ｐゴシック"/>
              </a:rPr>
              <a:t>scratch/poky/build-</a:t>
            </a:r>
            <a:r>
              <a:rPr lang="en-US" sz="1600" b="1" strike="noStrike" spc="-1" dirty="0" err="1" smtClean="0">
                <a:latin typeface="Courier New"/>
                <a:ea typeface="ＭＳ Ｐゴシック"/>
              </a:rPr>
              <a:t>userspace</a:t>
            </a:r>
            <a:endParaRPr lang="en-US" sz="1600" b="0" strike="noStrike" spc="-1" dirty="0">
              <a:latin typeface="Arial"/>
            </a:endParaRPr>
          </a:p>
          <a:p>
            <a:pPr>
              <a:lnSpc>
                <a:spcPct val="100000"/>
              </a:lnSpc>
            </a:pPr>
            <a:r>
              <a:rPr lang="en-US" sz="1600" b="1" strike="noStrike" spc="-1" dirty="0">
                <a:solidFill>
                  <a:srgbClr val="37424A"/>
                </a:solidFill>
                <a:latin typeface="Courier New"/>
                <a:ea typeface="ＭＳ Ｐゴシック"/>
              </a:rPr>
              <a:t>$ </a:t>
            </a:r>
            <a:r>
              <a:rPr lang="en-US" sz="1600" b="1" strike="noStrike" spc="-1" dirty="0" err="1">
                <a:solidFill>
                  <a:srgbClr val="37424A"/>
                </a:solidFill>
                <a:latin typeface="Courier New"/>
                <a:ea typeface="ＭＳ Ｐゴシック"/>
              </a:rPr>
              <a:t>bitbake</a:t>
            </a:r>
            <a:r>
              <a:rPr lang="en-US" sz="1600" b="1" strike="noStrike" spc="-1" dirty="0">
                <a:solidFill>
                  <a:srgbClr val="37424A"/>
                </a:solidFill>
                <a:latin typeface="Courier New"/>
                <a:ea typeface="ＭＳ Ｐゴシック"/>
              </a:rPr>
              <a:t>-layers remove-layer meta-activity3</a:t>
            </a:r>
            <a:endParaRPr lang="en-US" sz="1600" b="0" strike="noStrike" spc="-1" dirty="0">
              <a:latin typeface="Arial"/>
            </a:endParaRPr>
          </a:p>
          <a:p>
            <a:pPr>
              <a:lnSpc>
                <a:spcPct val="100000"/>
              </a:lnSpc>
            </a:pPr>
            <a:endParaRPr lang="en-US" sz="1600" b="0" strike="noStrike" spc="-1" dirty="0">
              <a:latin typeface="Arial"/>
            </a:endParaRPr>
          </a:p>
        </p:txBody>
      </p:sp>
    </p:spTree>
    <p:extLst>
      <p:ext uri="{BB962C8B-B14F-4D97-AF65-F5344CB8AC3E}">
        <p14:creationId xmlns:p14="http://schemas.microsoft.com/office/powerpoint/2010/main" val="3996816390"/>
      </p:ext>
    </p:extLst>
  </p:cSld>
  <p:clrMapOvr>
    <a:masterClrMapping/>
  </p:clrMapOvr>
  <p:transition>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Buildbot installation</a:t>
            </a:r>
          </a:p>
        </p:txBody>
      </p:sp>
      <p:sp>
        <p:nvSpPr>
          <p:cNvPr id="22530"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On a native system</a:t>
            </a:r>
          </a:p>
          <a:p>
            <a:pPr lvl="1">
              <a:lnSpc>
                <a:spcPct val="100000"/>
              </a:lnSpc>
              <a:buClr>
                <a:srgbClr val="404040"/>
              </a:buClr>
              <a:buSzPct val="45000"/>
              <a:buFont typeface="Arial" charset="0"/>
              <a:buChar char="•"/>
            </a:pPr>
            <a:r>
              <a:rPr lang="en-US" altLang="en-US" sz="2200">
                <a:solidFill>
                  <a:srgbClr val="404040"/>
                </a:solidFill>
                <a:ea typeface="ＭＳ Ｐゴシック" charset="-128"/>
              </a:rPr>
              <a:t>Probably the fastest solution</a:t>
            </a:r>
          </a:p>
          <a:p>
            <a:pPr>
              <a:lnSpc>
                <a:spcPct val="100000"/>
              </a:lnSpc>
              <a:buClrTx/>
              <a:buSzTx/>
              <a:buFontTx/>
              <a:buNone/>
            </a:pPr>
            <a:endParaRPr lang="en-US" altLang="en-US" sz="2200">
              <a:solidFill>
                <a:srgbClr val="404040"/>
              </a:solidFill>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In a Python sandbox</a:t>
            </a:r>
          </a:p>
          <a:p>
            <a:pPr lvl="1">
              <a:lnSpc>
                <a:spcPct val="100000"/>
              </a:lnSpc>
              <a:buClr>
                <a:srgbClr val="404040"/>
              </a:buClr>
              <a:buSzPct val="45000"/>
              <a:buFont typeface="Arial" charset="0"/>
              <a:buChar char="•"/>
            </a:pPr>
            <a:r>
              <a:rPr lang="en-US" altLang="en-US" sz="2200">
                <a:solidFill>
                  <a:srgbClr val="404040"/>
                </a:solidFill>
                <a:ea typeface="ＭＳ Ｐゴシック" charset="-128"/>
              </a:rPr>
              <a:t>Isolates it from the host system</a:t>
            </a:r>
          </a:p>
          <a:p>
            <a:pPr lvl="1">
              <a:lnSpc>
                <a:spcPct val="100000"/>
              </a:lnSpc>
              <a:buClr>
                <a:srgbClr val="404040"/>
              </a:buClr>
              <a:buSzPct val="45000"/>
              <a:buFont typeface="Arial" charset="0"/>
              <a:buChar char="•"/>
            </a:pPr>
            <a:r>
              <a:rPr lang="en-US" altLang="en-US" sz="2200">
                <a:solidFill>
                  <a:srgbClr val="404040"/>
                </a:solidFill>
                <a:ea typeface="ＭＳ Ｐゴシック" charset="-128"/>
              </a:rPr>
              <a:t>Using </a:t>
            </a:r>
            <a:r>
              <a:rPr lang="en-US" altLang="en-US" sz="2200" b="1" i="1">
                <a:solidFill>
                  <a:srgbClr val="404040"/>
                </a:solidFill>
                <a:ea typeface="ＭＳ Ｐゴシック" charset="-128"/>
              </a:rPr>
              <a:t>pip</a:t>
            </a:r>
            <a:r>
              <a:rPr lang="en-US" altLang="en-US" sz="2200">
                <a:solidFill>
                  <a:srgbClr val="404040"/>
                </a:solidFill>
                <a:ea typeface="ＭＳ Ｐゴシック" charset="-128"/>
              </a:rPr>
              <a:t> </a:t>
            </a:r>
          </a:p>
          <a:p>
            <a:pPr>
              <a:lnSpc>
                <a:spcPct val="100000"/>
              </a:lnSpc>
              <a:buClrTx/>
              <a:buSzTx/>
              <a:buFontTx/>
              <a:buNone/>
            </a:pPr>
            <a:endParaRPr lang="en-US" altLang="en-US" sz="2200">
              <a:solidFill>
                <a:srgbClr val="404040"/>
              </a:solidFill>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In a Docker container</a:t>
            </a:r>
          </a:p>
          <a:p>
            <a:pPr lvl="1">
              <a:lnSpc>
                <a:spcPct val="100000"/>
              </a:lnSpc>
              <a:buClr>
                <a:srgbClr val="404040"/>
              </a:buClr>
              <a:buSzPct val="45000"/>
              <a:buFont typeface="Arial" charset="0"/>
              <a:buChar char="•"/>
            </a:pPr>
            <a:r>
              <a:rPr lang="en-US" altLang="en-US" sz="2200">
                <a:solidFill>
                  <a:srgbClr val="404040"/>
                </a:solidFill>
                <a:ea typeface="ＭＳ Ｐゴシック" charset="-128"/>
              </a:rPr>
              <a:t>Isolates it from the host system</a:t>
            </a:r>
          </a:p>
          <a:p>
            <a:pPr>
              <a:lnSpc>
                <a:spcPct val="100000"/>
              </a:lnSpc>
              <a:buClrTx/>
              <a:buSzTx/>
              <a:buFontTx/>
              <a:buNone/>
            </a:pPr>
            <a:endParaRPr lang="en-US" altLang="en-US" sz="2200">
              <a:solidFill>
                <a:srgbClr val="404040"/>
              </a:solidFill>
              <a:ea typeface="ＭＳ Ｐゴシック" charset="-128"/>
            </a:endParaRPr>
          </a:p>
        </p:txBody>
      </p:sp>
      <p:pic>
        <p:nvPicPr>
          <p:cNvPr id="2253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12088" y="936625"/>
            <a:ext cx="1044575" cy="104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Rectangle 4"/>
          <p:cNvSpPr>
            <a:spLocks noChangeArrowheads="1"/>
          </p:cNvSpPr>
          <p:nvPr/>
        </p:nvSpPr>
        <p:spPr bwMode="auto">
          <a:xfrm>
            <a:off x="2592388" y="5327650"/>
            <a:ext cx="4013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a:lnSpc>
                <a:spcPct val="100000"/>
              </a:lnSpc>
            </a:pPr>
            <a:r>
              <a:rPr lang="en-US" altLang="en-US"/>
              <a:t>https://docs.buildbot.net/2.4.0/full.html</a:t>
            </a:r>
          </a:p>
        </p:txBody>
      </p:sp>
    </p:spTree>
    <p:extLst>
      <p:ext uri="{BB962C8B-B14F-4D97-AF65-F5344CB8AC3E}">
        <p14:creationId xmlns:p14="http://schemas.microsoft.com/office/powerpoint/2010/main" val="1400683262"/>
      </p:ext>
    </p:extLst>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Eight</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smtClean="0">
                <a:latin typeface="Arial" charset="0"/>
              </a:rPr>
              <a:t>Tools</a:t>
            </a:r>
            <a:r>
              <a:rPr lang="en-US" dirty="0">
                <a:latin typeface="Arial" charset="0"/>
              </a:rPr>
              <a:t>, Toaster, User Experience</a:t>
            </a:r>
            <a:endParaRPr lang="en-US" dirty="0" smtClean="0">
              <a:latin typeface="Arial" charset="0"/>
            </a:endParaRPr>
          </a:p>
          <a:p>
            <a:pPr eaLnBrk="1" hangingPunct="1">
              <a:spcBef>
                <a:spcPts val="900"/>
              </a:spcBef>
            </a:pPr>
            <a:r>
              <a:rPr lang="en-GB" b="0" spc="-1" dirty="0" smtClean="0">
                <a:uFill>
                  <a:solidFill>
                    <a:srgbClr val="FFFFFF"/>
                  </a:solidFill>
                </a:uFill>
              </a:rPr>
              <a:t>David Reyna</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(1/2)</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92500"/>
          </a:bodyPr>
          <a:lstStyle/>
          <a:p>
            <a:pPr>
              <a:lnSpc>
                <a:spcPct val="120000"/>
              </a:lnSpc>
              <a:spcBef>
                <a:spcPts val="0"/>
              </a:spcBef>
            </a:pPr>
            <a:r>
              <a:rPr lang="en-US" dirty="0" smtClean="0"/>
              <a:t>Toaster Documentation</a:t>
            </a:r>
          </a:p>
          <a:p>
            <a:pPr lvl="1">
              <a:lnSpc>
                <a:spcPct val="120000"/>
              </a:lnSpc>
              <a:spcBef>
                <a:spcPts val="0"/>
              </a:spcBef>
            </a:pPr>
            <a:r>
              <a:rPr lang="en-US" dirty="0"/>
              <a:t>https://</a:t>
            </a:r>
            <a:r>
              <a:rPr lang="en-US" dirty="0" smtClean="0"/>
              <a:t>www.yoctoproject.org/docs/latest/toaster-manual/toaster-manual.html</a:t>
            </a:r>
          </a:p>
          <a:p>
            <a:pPr>
              <a:lnSpc>
                <a:spcPct val="120000"/>
              </a:lnSpc>
              <a:spcBef>
                <a:spcPts val="0"/>
              </a:spcBef>
            </a:pPr>
            <a:r>
              <a:rPr lang="en-US" dirty="0" smtClean="0"/>
              <a:t>Toaster Service Without </a:t>
            </a:r>
            <a:r>
              <a:rPr lang="en-US" dirty="0"/>
              <a:t>a Web </a:t>
            </a:r>
            <a:r>
              <a:rPr lang="en-US" dirty="0" smtClean="0"/>
              <a:t>Server (“</a:t>
            </a:r>
            <a:r>
              <a:rPr lang="en-US" dirty="0" err="1" smtClean="0"/>
              <a:t>noweb</a:t>
            </a:r>
            <a:r>
              <a:rPr lang="en-US" dirty="0" smtClean="0"/>
              <a:t>”)	</a:t>
            </a:r>
          </a:p>
          <a:p>
            <a:pPr lvl="1">
              <a:lnSpc>
                <a:spcPct val="120000"/>
              </a:lnSpc>
              <a:spcBef>
                <a:spcPts val="0"/>
              </a:spcBef>
            </a:pPr>
            <a:r>
              <a:rPr lang="en-US" dirty="0" smtClean="0"/>
              <a:t>Good for capturing command line build(s) directly into the </a:t>
            </a:r>
            <a:r>
              <a:rPr lang="en-US" dirty="0" err="1" smtClean="0"/>
              <a:t>db</a:t>
            </a:r>
            <a:endParaRPr lang="en-US" dirty="0" smtClean="0"/>
          </a:p>
          <a:p>
            <a:pPr>
              <a:lnSpc>
                <a:spcPct val="120000"/>
              </a:lnSpc>
              <a:spcBef>
                <a:spcPts val="0"/>
              </a:spcBef>
            </a:pPr>
            <a:r>
              <a:rPr lang="en-US" dirty="0"/>
              <a:t>Toaster Service Without  </a:t>
            </a:r>
            <a:r>
              <a:rPr lang="en-US" dirty="0" smtClean="0"/>
              <a:t>Remote Builds (“</a:t>
            </a:r>
            <a:r>
              <a:rPr lang="en-US" dirty="0" err="1" smtClean="0"/>
              <a:t>nobuild</a:t>
            </a:r>
            <a:r>
              <a:rPr lang="en-US" dirty="0" smtClean="0"/>
              <a:t>”)</a:t>
            </a:r>
          </a:p>
          <a:p>
            <a:pPr lvl="1">
              <a:lnSpc>
                <a:spcPct val="120000"/>
              </a:lnSpc>
              <a:spcBef>
                <a:spcPts val="0"/>
              </a:spcBef>
            </a:pPr>
            <a:r>
              <a:rPr lang="en-US" dirty="0" smtClean="0"/>
              <a:t>Good for sharing build local status, without enabling external people creating projects and starting builds on your host</a:t>
            </a:r>
          </a:p>
          <a:p>
            <a:pPr>
              <a:lnSpc>
                <a:spcPct val="120000"/>
              </a:lnSpc>
              <a:spcBef>
                <a:spcPts val="0"/>
              </a:spcBef>
            </a:pPr>
            <a:r>
              <a:rPr lang="en-US" dirty="0" smtClean="0"/>
              <a:t>Toaster Service – Build Status within Containers</a:t>
            </a:r>
          </a:p>
          <a:p>
            <a:pPr lvl="1">
              <a:lnSpc>
                <a:spcPct val="120000"/>
              </a:lnSpc>
              <a:spcBef>
                <a:spcPts val="0"/>
              </a:spcBef>
            </a:pPr>
            <a:r>
              <a:rPr lang="en-US" dirty="0" smtClean="0"/>
              <a:t>New REST/JSON API to access the progress and health of </a:t>
            </a:r>
            <a:r>
              <a:rPr lang="en-US" dirty="0" err="1" smtClean="0"/>
              <a:t>bitbake</a:t>
            </a:r>
            <a:r>
              <a:rPr lang="en-US" dirty="0" smtClean="0"/>
              <a:t> builds via HTTP; very handy for containers</a:t>
            </a:r>
          </a:p>
          <a:p>
            <a:pPr lvl="1">
              <a:lnSpc>
                <a:spcPct val="120000"/>
              </a:lnSpc>
              <a:spcBef>
                <a:spcPts val="0"/>
              </a:spcBef>
            </a:pPr>
            <a:r>
              <a:rPr lang="en-US" dirty="0" smtClean="0"/>
              <a:t>Build Status options: “Completed”, “In Progress”, “Specific Status” </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1953574939"/>
      </p:ext>
    </p:extLst>
  </p:cSld>
  <p:clrMapOvr>
    <a:masterClrMapping/>
  </p:clrMapOvr>
  <p:transition>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(2/2)</a:t>
            </a:r>
            <a:endParaRPr lang="en-US" dirty="0"/>
          </a:p>
        </p:txBody>
      </p:sp>
      <p:sp>
        <p:nvSpPr>
          <p:cNvPr id="9" name="Content Placeholder 2"/>
          <p:cNvSpPr>
            <a:spLocks noGrp="1"/>
          </p:cNvSpPr>
          <p:nvPr>
            <p:ph idx="4294967295"/>
          </p:nvPr>
        </p:nvSpPr>
        <p:spPr>
          <a:xfrm>
            <a:off x="418459" y="950026"/>
            <a:ext cx="3880408" cy="4921622"/>
          </a:xfrm>
          <a:prstGeom prst="rect">
            <a:avLst/>
          </a:prstGeom>
        </p:spPr>
        <p:txBody>
          <a:bodyPr>
            <a:normAutofit/>
          </a:bodyPr>
          <a:lstStyle/>
          <a:p>
            <a:pPr>
              <a:lnSpc>
                <a:spcPct val="120000"/>
              </a:lnSpc>
              <a:spcBef>
                <a:spcPts val="0"/>
              </a:spcBef>
            </a:pPr>
            <a:r>
              <a:rPr lang="en-US" dirty="0" smtClean="0"/>
              <a:t>Compatibility between Command Line and Toaster builds</a:t>
            </a:r>
          </a:p>
          <a:p>
            <a:pPr lvl="1">
              <a:lnSpc>
                <a:spcPct val="120000"/>
              </a:lnSpc>
              <a:spcBef>
                <a:spcPts val="0"/>
              </a:spcBef>
            </a:pPr>
            <a:r>
              <a:rPr lang="en-US" dirty="0" smtClean="0"/>
              <a:t>New “Import command line build” option</a:t>
            </a:r>
          </a:p>
          <a:p>
            <a:pPr lvl="1">
              <a:lnSpc>
                <a:spcPct val="120000"/>
              </a:lnSpc>
              <a:spcBef>
                <a:spcPts val="0"/>
              </a:spcBef>
            </a:pPr>
            <a:r>
              <a:rPr lang="en-US" dirty="0" smtClean="0"/>
              <a:t>New “Merge Toaster Settings” into standard </a:t>
            </a:r>
            <a:r>
              <a:rPr lang="en-US" dirty="0" err="1" smtClean="0"/>
              <a:t>conf</a:t>
            </a:r>
            <a:r>
              <a:rPr lang="en-US" dirty="0" smtClean="0"/>
              <a:t> files”</a:t>
            </a:r>
            <a:r>
              <a:rPr lang="en-US" dirty="0"/>
              <a:t>	</a:t>
            </a:r>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50569" y="950026"/>
            <a:ext cx="4028208" cy="4013036"/>
          </a:xfrm>
          <a:prstGeom prst="rect">
            <a:avLst/>
          </a:prstGeom>
          <a:ln w="25400">
            <a:solidFill>
              <a:schemeClr val="accent1"/>
            </a:solidFill>
          </a:ln>
        </p:spPr>
      </p:pic>
    </p:spTree>
    <p:extLst>
      <p:ext uri="{BB962C8B-B14F-4D97-AF65-F5344CB8AC3E}">
        <p14:creationId xmlns:p14="http://schemas.microsoft.com/office/powerpoint/2010/main" val="367972575"/>
      </p:ext>
    </p:extLst>
  </p:cSld>
  <p:clrMapOvr>
    <a:masterClrMapping/>
  </p:clrMapOvr>
  <p:transition>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lnSpcReduction="10000"/>
          </a:bodyPr>
          <a:lstStyle/>
          <a:p>
            <a:pPr>
              <a:lnSpc>
                <a:spcPct val="120000"/>
              </a:lnSpc>
              <a:spcBef>
                <a:spcPts val="0"/>
              </a:spcBef>
            </a:pPr>
            <a:r>
              <a:rPr lang="en-US" dirty="0" smtClean="0"/>
              <a:t>The Wind River Application and Project plug-ins have been shared with Intel System Studio, with the idea of open sourcing them to Eclipse.org</a:t>
            </a:r>
          </a:p>
          <a:p>
            <a:pPr>
              <a:lnSpc>
                <a:spcPct val="120000"/>
              </a:lnSpc>
              <a:spcBef>
                <a:spcPts val="0"/>
              </a:spcBef>
            </a:pPr>
            <a:r>
              <a:rPr lang="en-US" dirty="0" smtClean="0"/>
              <a:t>Implementation is architecture agnostic</a:t>
            </a:r>
          </a:p>
          <a:p>
            <a:pPr>
              <a:lnSpc>
                <a:spcPct val="120000"/>
              </a:lnSpc>
              <a:spcBef>
                <a:spcPts val="0"/>
              </a:spcBef>
            </a:pPr>
            <a:r>
              <a:rPr lang="en-US" dirty="0" smtClean="0"/>
              <a:t>Application Project Features:</a:t>
            </a:r>
          </a:p>
          <a:p>
            <a:pPr lvl="1">
              <a:lnSpc>
                <a:spcPct val="120000"/>
              </a:lnSpc>
              <a:spcBef>
                <a:spcPts val="0"/>
              </a:spcBef>
            </a:pPr>
            <a:r>
              <a:rPr lang="en-US" dirty="0" smtClean="0"/>
              <a:t>Awareness of YP compatible SDKs/</a:t>
            </a:r>
            <a:r>
              <a:rPr lang="en-US" dirty="0" err="1" smtClean="0"/>
              <a:t>eSDKs</a:t>
            </a:r>
            <a:endParaRPr lang="en-US" dirty="0" smtClean="0"/>
          </a:p>
          <a:p>
            <a:pPr lvl="1">
              <a:lnSpc>
                <a:spcPct val="120000"/>
              </a:lnSpc>
              <a:spcBef>
                <a:spcPts val="0"/>
              </a:spcBef>
            </a:pPr>
            <a:r>
              <a:rPr lang="en-US" dirty="0" smtClean="0"/>
              <a:t>Ability to register multiple SDKs</a:t>
            </a:r>
          </a:p>
          <a:p>
            <a:pPr lvl="1">
              <a:lnSpc>
                <a:spcPct val="120000"/>
              </a:lnSpc>
              <a:spcBef>
                <a:spcPts val="0"/>
              </a:spcBef>
            </a:pPr>
            <a:r>
              <a:rPr lang="en-US" dirty="0" smtClean="0"/>
              <a:t>Automatic generation of “Build Specs” for each machine variant in each SDK </a:t>
            </a:r>
          </a:p>
          <a:p>
            <a:pPr lvl="1">
              <a:lnSpc>
                <a:spcPct val="120000"/>
              </a:lnSpc>
              <a:spcBef>
                <a:spcPts val="0"/>
              </a:spcBef>
            </a:pPr>
            <a:r>
              <a:rPr lang="en-US" dirty="0" smtClean="0"/>
              <a:t>Ability to enable/disable debug flags</a:t>
            </a:r>
          </a:p>
          <a:p>
            <a:pPr lvl="1">
              <a:lnSpc>
                <a:spcPct val="120000"/>
              </a:lnSpc>
              <a:spcBef>
                <a:spcPts val="0"/>
              </a:spcBef>
            </a:pPr>
            <a:r>
              <a:rPr lang="en-US" dirty="0" smtClean="0"/>
              <a:t>Debugger deploy and access over GDB/TCF</a:t>
            </a:r>
          </a:p>
          <a:p>
            <a:pPr lvl="1">
              <a:lnSpc>
                <a:spcPct val="120000"/>
              </a:lnSpc>
              <a:spcBef>
                <a:spcPts val="0"/>
              </a:spcBef>
            </a:pPr>
            <a:r>
              <a:rPr lang="en-US" dirty="0" smtClean="0"/>
              <a:t>Set of sample applications</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2975529566"/>
      </p:ext>
    </p:extLst>
  </p:cSld>
  <p:clrMapOvr>
    <a:masterClrMapping/>
  </p:clrMapOvr>
  <p:transition>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lnSpcReduction="10000"/>
          </a:bodyPr>
          <a:lstStyle/>
          <a:p>
            <a:pPr>
              <a:lnSpc>
                <a:spcPct val="120000"/>
              </a:lnSpc>
              <a:spcBef>
                <a:spcPts val="0"/>
              </a:spcBef>
            </a:pPr>
            <a:r>
              <a:rPr lang="en-US" dirty="0" smtClean="0"/>
              <a:t>Platform Project Features:</a:t>
            </a:r>
          </a:p>
          <a:p>
            <a:pPr lvl="1">
              <a:lnSpc>
                <a:spcPct val="120000"/>
              </a:lnSpc>
              <a:spcBef>
                <a:spcPts val="0"/>
              </a:spcBef>
            </a:pPr>
            <a:r>
              <a:rPr lang="en-US" dirty="0" smtClean="0"/>
              <a:t>Configuration/Updates via Toaster</a:t>
            </a:r>
          </a:p>
          <a:p>
            <a:pPr lvl="1">
              <a:lnSpc>
                <a:spcPct val="120000"/>
              </a:lnSpc>
              <a:spcBef>
                <a:spcPts val="0"/>
              </a:spcBef>
            </a:pPr>
            <a:r>
              <a:rPr lang="en-US" dirty="0" smtClean="0"/>
              <a:t>Basic build targets directly from ISS</a:t>
            </a:r>
          </a:p>
          <a:p>
            <a:pPr lvl="1">
              <a:lnSpc>
                <a:spcPct val="120000"/>
              </a:lnSpc>
              <a:spcBef>
                <a:spcPts val="0"/>
              </a:spcBef>
            </a:pPr>
            <a:r>
              <a:rPr lang="en-US" dirty="0" smtClean="0"/>
              <a:t>Eclipse-based Kernel Configuration Tool</a:t>
            </a:r>
          </a:p>
          <a:p>
            <a:pPr lvl="1">
              <a:lnSpc>
                <a:spcPct val="120000"/>
              </a:lnSpc>
              <a:spcBef>
                <a:spcPts val="0"/>
              </a:spcBef>
            </a:pPr>
            <a:r>
              <a:rPr lang="en-US" dirty="0" smtClean="0"/>
              <a:t>Tree view to browse deploy artifacts</a:t>
            </a:r>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876" y="1328444"/>
            <a:ext cx="4648849" cy="4201112"/>
          </a:xfrm>
          <a:prstGeom prst="rect">
            <a:avLst/>
          </a:prstGeom>
        </p:spPr>
      </p:pic>
    </p:spTree>
    <p:extLst>
      <p:ext uri="{BB962C8B-B14F-4D97-AF65-F5344CB8AC3E}">
        <p14:creationId xmlns:p14="http://schemas.microsoft.com/office/powerpoint/2010/main" val="1386811088"/>
      </p:ext>
    </p:extLst>
  </p:cSld>
  <p:clrMapOvr>
    <a:masterClrMapping/>
  </p:clrMapOvr>
  <p:transition>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a:bodyPr>
          <a:lstStyle/>
          <a:p>
            <a:pPr>
              <a:lnSpc>
                <a:spcPct val="120000"/>
              </a:lnSpc>
              <a:spcBef>
                <a:spcPts val="0"/>
              </a:spcBef>
            </a:pPr>
            <a:r>
              <a:rPr lang="en-US" dirty="0" smtClean="0"/>
              <a:t>Import:</a:t>
            </a:r>
          </a:p>
          <a:p>
            <a:pPr lvl="1">
              <a:lnSpc>
                <a:spcPct val="120000"/>
              </a:lnSpc>
              <a:spcBef>
                <a:spcPts val="0"/>
              </a:spcBef>
            </a:pPr>
            <a:r>
              <a:rPr lang="en-US" dirty="0" smtClean="0"/>
              <a:t>Existing command line project</a:t>
            </a:r>
          </a:p>
          <a:p>
            <a:pPr lvl="1">
              <a:lnSpc>
                <a:spcPct val="120000"/>
              </a:lnSpc>
              <a:spcBef>
                <a:spcPts val="0"/>
              </a:spcBef>
            </a:pPr>
            <a:r>
              <a:rPr lang="en-US" dirty="0" smtClean="0"/>
              <a:t>Existing SDK/</a:t>
            </a:r>
            <a:r>
              <a:rPr lang="en-US" dirty="0" err="1" smtClean="0"/>
              <a:t>eSDK</a:t>
            </a:r>
            <a:endParaRPr lang="en-US" dirty="0" smtClean="0"/>
          </a:p>
          <a:p>
            <a:pPr lvl="1">
              <a:lnSpc>
                <a:spcPct val="120000"/>
              </a:lnSpc>
              <a:spcBef>
                <a:spcPts val="0"/>
              </a:spcBef>
            </a:pPr>
            <a:endParaRPr lang="en-US" dirty="0" smtClean="0"/>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222" y="1142942"/>
            <a:ext cx="4848902" cy="4382112"/>
          </a:xfrm>
          <a:prstGeom prst="rect">
            <a:avLst/>
          </a:prstGeom>
        </p:spPr>
      </p:pic>
    </p:spTree>
    <p:extLst>
      <p:ext uri="{BB962C8B-B14F-4D97-AF65-F5344CB8AC3E}">
        <p14:creationId xmlns:p14="http://schemas.microsoft.com/office/powerpoint/2010/main" val="60657342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Buildbot installation (in a Python sandbox) [1/3]</a:t>
            </a:r>
          </a:p>
        </p:txBody>
      </p:sp>
      <p:sp>
        <p:nvSpPr>
          <p:cNvPr id="23554"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Create a sandbox</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Install master</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Install worker</a:t>
            </a:r>
          </a:p>
        </p:txBody>
      </p:sp>
      <p:sp>
        <p:nvSpPr>
          <p:cNvPr id="23555" name="Rectangle 3"/>
          <p:cNvSpPr>
            <a:spLocks noChangeArrowheads="1"/>
          </p:cNvSpPr>
          <p:nvPr/>
        </p:nvSpPr>
        <p:spPr bwMode="auto">
          <a:xfrm>
            <a:off x="696913" y="1584325"/>
            <a:ext cx="7983537" cy="1368425"/>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a:solidFill>
                  <a:srgbClr val="37424A"/>
                </a:solidFill>
                <a:latin typeface="Courier New" charset="0"/>
                <a:ea typeface="ＭＳ Ｐゴシック" charset="-128"/>
              </a:rPr>
              <a:t> mkdir abot-sandbox</a:t>
            </a:r>
          </a:p>
          <a:p>
            <a:pPr>
              <a:lnSpc>
                <a:spcPct val="100000"/>
              </a:lnSpc>
            </a:pPr>
            <a:r>
              <a:rPr lang="en-US" altLang="en-US" sz="1400" b="1">
                <a:solidFill>
                  <a:srgbClr val="37424A"/>
                </a:solidFill>
                <a:latin typeface="Courier New" charset="0"/>
                <a:ea typeface="ＭＳ Ｐゴシック" charset="-128"/>
              </a:rPr>
              <a:t> cd abot-sandbox</a:t>
            </a:r>
          </a:p>
          <a:p>
            <a:pPr>
              <a:lnSpc>
                <a:spcPct val="100000"/>
              </a:lnSpc>
            </a:pPr>
            <a:endParaRPr lang="en-US" altLang="en-US" sz="1400">
              <a:solidFill>
                <a:srgbClr val="37424A"/>
              </a:solidFill>
              <a:latin typeface="Courier New" charset="0"/>
              <a:ea typeface="ＭＳ Ｐゴシック" charset="-128"/>
            </a:endParaRPr>
          </a:p>
          <a:p>
            <a:pPr>
              <a:lnSpc>
                <a:spcPct val="100000"/>
              </a:lnSpc>
            </a:pPr>
            <a:r>
              <a:rPr lang="en-US" altLang="en-US" sz="1400" b="1">
                <a:solidFill>
                  <a:srgbClr val="37424A"/>
                </a:solidFill>
                <a:latin typeface="Courier New" charset="0"/>
                <a:ea typeface="ＭＳ Ｐゴシック" charset="-128"/>
              </a:rPr>
              <a:t> python3 -m venv sandbox</a:t>
            </a:r>
          </a:p>
          <a:p>
            <a:pPr>
              <a:lnSpc>
                <a:spcPct val="100000"/>
              </a:lnSpc>
            </a:pPr>
            <a:r>
              <a:rPr lang="en-US" altLang="en-US" sz="1400" b="1">
                <a:solidFill>
                  <a:srgbClr val="37424A"/>
                </a:solidFill>
                <a:latin typeface="Courier New" charset="0"/>
                <a:ea typeface="ＭＳ Ｐゴシック" charset="-128"/>
              </a:rPr>
              <a:t> source sandbox/bin/activate</a:t>
            </a: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p:txBody>
      </p:sp>
      <p:sp>
        <p:nvSpPr>
          <p:cNvPr id="23556" name="Rectangle 4"/>
          <p:cNvSpPr>
            <a:spLocks noChangeArrowheads="1"/>
          </p:cNvSpPr>
          <p:nvPr/>
        </p:nvSpPr>
        <p:spPr bwMode="auto">
          <a:xfrm>
            <a:off x="720725" y="3600450"/>
            <a:ext cx="7983538" cy="719138"/>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a:solidFill>
                  <a:srgbClr val="37424A"/>
                </a:solidFill>
                <a:latin typeface="Courier New" charset="0"/>
                <a:ea typeface="ＭＳ Ｐゴシック" charset="-128"/>
              </a:rPr>
              <a:t> pip install --upgrade pip</a:t>
            </a:r>
          </a:p>
          <a:p>
            <a:pPr>
              <a:lnSpc>
                <a:spcPct val="100000"/>
              </a:lnSpc>
            </a:pPr>
            <a:r>
              <a:rPr lang="en-US" altLang="en-US" sz="1400" b="1">
                <a:solidFill>
                  <a:srgbClr val="37424A"/>
                </a:solidFill>
                <a:latin typeface="Courier New" charset="0"/>
                <a:ea typeface="ＭＳ Ｐゴシック" charset="-128"/>
              </a:rPr>
              <a:t> pip install 'buildbot[bundle]'</a:t>
            </a: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p:txBody>
      </p:sp>
      <p:sp>
        <p:nvSpPr>
          <p:cNvPr id="23557" name="Rectangle 5"/>
          <p:cNvSpPr>
            <a:spLocks noChangeArrowheads="1"/>
          </p:cNvSpPr>
          <p:nvPr/>
        </p:nvSpPr>
        <p:spPr bwMode="auto">
          <a:xfrm>
            <a:off x="728663" y="5040313"/>
            <a:ext cx="7983537" cy="719137"/>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a:solidFill>
                  <a:srgbClr val="37424A"/>
                </a:solidFill>
                <a:latin typeface="Courier New" charset="0"/>
                <a:ea typeface="ＭＳ Ｐゴシック" charset="-128"/>
              </a:rPr>
              <a:t> pip install --upgrade pip</a:t>
            </a:r>
          </a:p>
          <a:p>
            <a:pPr>
              <a:lnSpc>
                <a:spcPct val="100000"/>
              </a:lnSpc>
            </a:pPr>
            <a:r>
              <a:rPr lang="en-US" altLang="en-US" sz="1400" b="1">
                <a:solidFill>
                  <a:srgbClr val="37424A"/>
                </a:solidFill>
                <a:latin typeface="Courier New" charset="0"/>
                <a:ea typeface="ＭＳ Ｐゴシック" charset="-128"/>
              </a:rPr>
              <a:t> pip install buildbot-worker</a:t>
            </a: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p:txBody>
      </p:sp>
      <p:pic>
        <p:nvPicPr>
          <p:cNvPr id="2355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10500" y="936625"/>
            <a:ext cx="1044575" cy="104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3463064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Buildbot installation (in a Python sandbox) [2/3]</a:t>
            </a:r>
          </a:p>
        </p:txBody>
      </p:sp>
      <p:sp>
        <p:nvSpPr>
          <p:cNvPr id="24578"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Create the master</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Create the worker</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p:txBody>
      </p:sp>
      <p:sp>
        <p:nvSpPr>
          <p:cNvPr id="24579" name="Rectangle 3"/>
          <p:cNvSpPr>
            <a:spLocks noChangeArrowheads="1"/>
          </p:cNvSpPr>
          <p:nvPr/>
        </p:nvSpPr>
        <p:spPr bwMode="auto">
          <a:xfrm>
            <a:off x="696913" y="1584325"/>
            <a:ext cx="7983537" cy="647700"/>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a:solidFill>
                  <a:srgbClr val="37424A"/>
                </a:solidFill>
                <a:latin typeface="Courier New" charset="0"/>
                <a:ea typeface="ＭＳ Ｐゴシック" charset="-128"/>
              </a:rPr>
              <a:t> buildbot create-master master</a:t>
            </a:r>
          </a:p>
          <a:p>
            <a:pPr>
              <a:lnSpc>
                <a:spcPct val="100000"/>
              </a:lnSpc>
            </a:pPr>
            <a:r>
              <a:rPr lang="en-US" altLang="en-US" sz="1400" b="1">
                <a:solidFill>
                  <a:srgbClr val="37424A"/>
                </a:solidFill>
                <a:latin typeface="Courier New" charset="0"/>
                <a:ea typeface="ＭＳ Ｐゴシック" charset="-128"/>
              </a:rPr>
              <a:t> mv master/master.cfg.sample master/master.cfg</a:t>
            </a: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p:txBody>
      </p:sp>
      <p:sp>
        <p:nvSpPr>
          <p:cNvPr id="24580" name="Rectangle 4"/>
          <p:cNvSpPr>
            <a:spLocks noChangeArrowheads="1"/>
          </p:cNvSpPr>
          <p:nvPr/>
        </p:nvSpPr>
        <p:spPr bwMode="auto">
          <a:xfrm>
            <a:off x="647700" y="3311525"/>
            <a:ext cx="7983538" cy="719138"/>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a:solidFill>
                  <a:srgbClr val="37424A"/>
                </a:solidFill>
                <a:latin typeface="Courier New" charset="0"/>
                <a:ea typeface="ＭＳ Ｐゴシック" charset="-128"/>
              </a:rPr>
              <a:t> pip install setuptools-trial</a:t>
            </a:r>
          </a:p>
          <a:p>
            <a:pPr>
              <a:lnSpc>
                <a:spcPct val="100000"/>
              </a:lnSpc>
            </a:pPr>
            <a:r>
              <a:rPr lang="en-US" altLang="en-US" sz="1400" b="1">
                <a:solidFill>
                  <a:srgbClr val="37424A"/>
                </a:solidFill>
                <a:latin typeface="Courier New" charset="0"/>
                <a:ea typeface="ＭＳ Ｐゴシック" charset="-128"/>
              </a:rPr>
              <a:t> buildbot-worker create-worker worker localhost example-worker pass</a:t>
            </a: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p:txBody>
      </p:sp>
      <p:pic>
        <p:nvPicPr>
          <p:cNvPr id="2458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12088" y="936625"/>
            <a:ext cx="1044575" cy="104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830603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Yocto Project Summit - Day 2</a:t>
            </a:r>
            <a:endParaRPr lang="en-US" dirty="0">
              <a:latin typeface="Arial" charset="0"/>
            </a:endParaRPr>
          </a:p>
        </p:txBody>
      </p:sp>
      <p:sp>
        <p:nvSpPr>
          <p:cNvPr id="13314" name="Content Placeholder 2"/>
          <p:cNvSpPr>
            <a:spLocks noGrp="1"/>
          </p:cNvSpPr>
          <p:nvPr>
            <p:ph sz="quarter" idx="13"/>
          </p:nvPr>
        </p:nvSpPr>
        <p:spPr>
          <a:xfrm>
            <a:off x="448468" y="873024"/>
            <a:ext cx="8695531" cy="5401652"/>
          </a:xfrm>
        </p:spPr>
        <p:txBody>
          <a:bodyPr/>
          <a:lstStyle/>
          <a:p>
            <a:pPr marL="1828800" indent="-1828800" eaLnBrk="1" hangingPunct="1">
              <a:spcBef>
                <a:spcPts val="600"/>
              </a:spcBef>
              <a:buNone/>
            </a:pPr>
            <a:r>
              <a:rPr lang="en-US" sz="2000" dirty="0">
                <a:latin typeface="Arial" charset="0"/>
              </a:rPr>
              <a:t>9:00- </a:t>
            </a:r>
            <a:r>
              <a:rPr lang="en-US" sz="2000" dirty="0" smtClean="0">
                <a:latin typeface="Arial" charset="0"/>
              </a:rPr>
              <a:t>9:45</a:t>
            </a:r>
            <a:r>
              <a:rPr lang="en-US" sz="2000" dirty="0">
                <a:latin typeface="Arial" charset="0"/>
              </a:rPr>
              <a:t>	</a:t>
            </a:r>
            <a:r>
              <a:rPr lang="en-US" sz="2000" dirty="0" smtClean="0">
                <a:latin typeface="Arial" charset="0"/>
              </a:rPr>
              <a:t>Strengthen </a:t>
            </a:r>
            <a:r>
              <a:rPr lang="en-US" sz="2000" dirty="0">
                <a:latin typeface="Arial" charset="0"/>
              </a:rPr>
              <a:t>your Yocto deployments with Autobuilder2 CI tool</a:t>
            </a:r>
            <a:endParaRPr lang="en-US" sz="2000" dirty="0" smtClean="0">
              <a:latin typeface="Arial" charset="0"/>
            </a:endParaRPr>
          </a:p>
          <a:p>
            <a:pPr marL="1828800" indent="-1828800" eaLnBrk="1" hangingPunct="1">
              <a:spcBef>
                <a:spcPts val="600"/>
              </a:spcBef>
              <a:buNone/>
            </a:pPr>
            <a:r>
              <a:rPr lang="en-US" sz="2000" dirty="0" smtClean="0">
                <a:latin typeface="Arial" charset="0"/>
              </a:rPr>
              <a:t>9:50- 10:35</a:t>
            </a:r>
            <a:r>
              <a:rPr lang="en-US" sz="2000" dirty="0">
                <a:latin typeface="Arial" charset="0"/>
              </a:rPr>
              <a:t>	Working with NVIDIA </a:t>
            </a:r>
            <a:r>
              <a:rPr lang="en-US" sz="2000" dirty="0" err="1">
                <a:latin typeface="Arial" charset="0"/>
              </a:rPr>
              <a:t>Tegra</a:t>
            </a:r>
            <a:r>
              <a:rPr lang="en-US" sz="2000" dirty="0">
                <a:latin typeface="Arial" charset="0"/>
              </a:rPr>
              <a:t> BSP and Supporting Latest CUDA Versions</a:t>
            </a:r>
            <a:endParaRPr lang="en-US" sz="2000" dirty="0" smtClean="0">
              <a:latin typeface="Arial" charset="0"/>
            </a:endParaRPr>
          </a:p>
          <a:p>
            <a:pPr marL="0" indent="0" eaLnBrk="1" hangingPunct="1">
              <a:spcBef>
                <a:spcPts val="600"/>
              </a:spcBef>
              <a:buNone/>
            </a:pPr>
            <a:r>
              <a:rPr lang="en-US" sz="2000" dirty="0" smtClean="0">
                <a:solidFill>
                  <a:schemeClr val="accent1"/>
                </a:solidFill>
                <a:latin typeface="Arial" charset="0"/>
              </a:rPr>
              <a:t>10:40-10:50</a:t>
            </a:r>
            <a:r>
              <a:rPr lang="en-US" sz="2000" dirty="0">
                <a:solidFill>
                  <a:schemeClr val="accent1"/>
                </a:solidFill>
                <a:latin typeface="Arial" charset="0"/>
              </a:rPr>
              <a:t>	Morning Break</a:t>
            </a:r>
          </a:p>
          <a:p>
            <a:pPr marL="0" indent="0" eaLnBrk="1" hangingPunct="1">
              <a:spcBef>
                <a:spcPts val="600"/>
              </a:spcBef>
              <a:buNone/>
            </a:pPr>
            <a:r>
              <a:rPr lang="en-US" sz="2000" dirty="0" smtClean="0">
                <a:latin typeface="Arial" charset="0"/>
              </a:rPr>
              <a:t>10:55-11:40</a:t>
            </a:r>
            <a:r>
              <a:rPr lang="en-US" sz="2000" dirty="0">
                <a:latin typeface="Arial" charset="0"/>
              </a:rPr>
              <a:t>	</a:t>
            </a:r>
            <a:r>
              <a:rPr lang="en-US" sz="2000" dirty="0" err="1">
                <a:latin typeface="Arial" charset="0"/>
              </a:rPr>
              <a:t>Sstate</a:t>
            </a:r>
            <a:r>
              <a:rPr lang="en-US" sz="2000" dirty="0">
                <a:latin typeface="Arial" charset="0"/>
              </a:rPr>
              <a:t>-cache Magic!</a:t>
            </a:r>
            <a:endParaRPr lang="en-US" sz="2000" dirty="0" smtClean="0">
              <a:latin typeface="Arial" charset="0"/>
            </a:endParaRPr>
          </a:p>
          <a:p>
            <a:pPr marL="1828800" indent="-1828800" eaLnBrk="1" hangingPunct="1">
              <a:spcBef>
                <a:spcPts val="600"/>
              </a:spcBef>
              <a:buNone/>
            </a:pPr>
            <a:r>
              <a:rPr lang="en-US" sz="2000" dirty="0" smtClean="0">
                <a:latin typeface="Arial" charset="0"/>
              </a:rPr>
              <a:t>11:45-12:30</a:t>
            </a:r>
            <a:r>
              <a:rPr lang="en-US" sz="2000" dirty="0">
                <a:latin typeface="Arial" charset="0"/>
              </a:rPr>
              <a:t>	Bringing IOTA Distributed Ledger Technology (DLT) into Yocto/</a:t>
            </a:r>
            <a:r>
              <a:rPr lang="en-US" sz="2000" dirty="0" err="1">
                <a:latin typeface="Arial" charset="0"/>
              </a:rPr>
              <a:t>OpenEmbedded</a:t>
            </a:r>
            <a:endParaRPr lang="en-US" sz="2000" dirty="0" smtClean="0">
              <a:latin typeface="Arial" charset="0"/>
            </a:endParaRPr>
          </a:p>
          <a:p>
            <a:pPr marL="0" indent="0" eaLnBrk="1" hangingPunct="1">
              <a:spcBef>
                <a:spcPts val="600"/>
              </a:spcBef>
              <a:buNone/>
            </a:pPr>
            <a:r>
              <a:rPr lang="en-US" sz="2000" dirty="0" smtClean="0">
                <a:solidFill>
                  <a:schemeClr val="accent1"/>
                </a:solidFill>
                <a:latin typeface="Arial" charset="0"/>
              </a:rPr>
              <a:t>12:35-1:20</a:t>
            </a:r>
            <a:r>
              <a:rPr lang="en-US" sz="2000" dirty="0">
                <a:solidFill>
                  <a:schemeClr val="accent1"/>
                </a:solidFill>
                <a:latin typeface="Arial" charset="0"/>
              </a:rPr>
              <a:t>	Lunch</a:t>
            </a:r>
          </a:p>
          <a:p>
            <a:pPr marL="0" indent="0" eaLnBrk="1" hangingPunct="1">
              <a:spcBef>
                <a:spcPts val="600"/>
              </a:spcBef>
              <a:buNone/>
            </a:pPr>
            <a:r>
              <a:rPr lang="en-US" sz="2000" dirty="0" smtClean="0">
                <a:latin typeface="Arial" charset="0"/>
              </a:rPr>
              <a:t>1:25- 2:55</a:t>
            </a:r>
            <a:r>
              <a:rPr lang="en-US" sz="2000" dirty="0">
                <a:latin typeface="Arial" charset="0"/>
              </a:rPr>
              <a:t>	</a:t>
            </a:r>
            <a:r>
              <a:rPr lang="en-US" sz="2000" dirty="0" smtClean="0">
                <a:latin typeface="Arial" charset="0"/>
              </a:rPr>
              <a:t>Class: </a:t>
            </a:r>
            <a:r>
              <a:rPr lang="en-US" sz="2000" dirty="0" err="1" smtClean="0">
                <a:latin typeface="Arial" charset="0"/>
              </a:rPr>
              <a:t>Devtool</a:t>
            </a:r>
            <a:r>
              <a:rPr lang="en-US" sz="2000" dirty="0" smtClean="0">
                <a:latin typeface="Arial" charset="0"/>
              </a:rPr>
              <a:t> </a:t>
            </a:r>
            <a:r>
              <a:rPr lang="en-US" sz="2000" dirty="0">
                <a:latin typeface="Arial" charset="0"/>
              </a:rPr>
              <a:t>hands-on Seminar</a:t>
            </a:r>
            <a:endParaRPr lang="en-US" sz="2000" dirty="0" smtClean="0">
              <a:latin typeface="Arial" charset="0"/>
            </a:endParaRPr>
          </a:p>
          <a:p>
            <a:pPr marL="0" indent="0" eaLnBrk="1" hangingPunct="1">
              <a:spcBef>
                <a:spcPts val="600"/>
              </a:spcBef>
              <a:buNone/>
            </a:pPr>
            <a:r>
              <a:rPr lang="en-US" sz="2000" dirty="0" smtClean="0">
                <a:solidFill>
                  <a:schemeClr val="accent1"/>
                </a:solidFill>
                <a:latin typeface="Arial" charset="0"/>
              </a:rPr>
              <a:t>3:00- 3:10</a:t>
            </a:r>
            <a:r>
              <a:rPr lang="en-US" sz="2000" dirty="0">
                <a:solidFill>
                  <a:schemeClr val="accent1"/>
                </a:solidFill>
                <a:latin typeface="Arial" charset="0"/>
              </a:rPr>
              <a:t>	Afternoon </a:t>
            </a:r>
            <a:r>
              <a:rPr lang="en-US" sz="2000" dirty="0" smtClean="0">
                <a:solidFill>
                  <a:schemeClr val="accent1"/>
                </a:solidFill>
                <a:latin typeface="Arial" charset="0"/>
              </a:rPr>
              <a:t>Break</a:t>
            </a:r>
          </a:p>
          <a:p>
            <a:pPr marL="0" indent="0" eaLnBrk="1" hangingPunct="1">
              <a:spcBef>
                <a:spcPts val="600"/>
              </a:spcBef>
              <a:buNone/>
            </a:pPr>
            <a:r>
              <a:rPr lang="en-US" sz="2000" dirty="0" smtClean="0">
                <a:latin typeface="Arial" charset="0"/>
              </a:rPr>
              <a:t>3:15- 4:45</a:t>
            </a:r>
            <a:r>
              <a:rPr lang="en-US" sz="2000" dirty="0">
                <a:latin typeface="Arial" charset="0"/>
              </a:rPr>
              <a:t>	</a:t>
            </a:r>
            <a:r>
              <a:rPr lang="en-US" sz="2000" dirty="0" smtClean="0">
                <a:latin typeface="Arial" charset="0"/>
              </a:rPr>
              <a:t>Class</a:t>
            </a:r>
            <a:r>
              <a:rPr lang="en-US" sz="2000" dirty="0">
                <a:latin typeface="Arial" charset="0"/>
              </a:rPr>
              <a:t>: </a:t>
            </a:r>
            <a:r>
              <a:rPr lang="en-US" sz="2000" dirty="0" smtClean="0"/>
              <a:t>User </a:t>
            </a:r>
            <a:r>
              <a:rPr lang="en-US" sz="2000" dirty="0"/>
              <a:t>Space 2.0 </a:t>
            </a:r>
            <a:r>
              <a:rPr lang="en-US" sz="2000" dirty="0" smtClean="0"/>
              <a:t>Seminar</a:t>
            </a:r>
          </a:p>
          <a:p>
            <a:pPr marL="0" indent="0" eaLnBrk="1" hangingPunct="1">
              <a:spcBef>
                <a:spcPts val="600"/>
              </a:spcBef>
              <a:buNone/>
            </a:pPr>
            <a:endParaRPr lang="en-US" sz="2000" dirty="0" smtClean="0">
              <a:latin typeface="Arial" charset="0"/>
            </a:endParaRPr>
          </a:p>
          <a:p>
            <a:pPr marL="0" indent="0" algn="ctr" eaLnBrk="1" hangingPunct="1">
              <a:spcBef>
                <a:spcPts val="600"/>
              </a:spcBef>
              <a:buNone/>
            </a:pPr>
            <a:r>
              <a:rPr lang="en-US" dirty="0" smtClean="0">
                <a:solidFill>
                  <a:srgbClr val="7030A0"/>
                </a:solidFill>
                <a:latin typeface="Arial" charset="0"/>
              </a:rPr>
              <a:t>https</a:t>
            </a:r>
            <a:r>
              <a:rPr lang="en-US" dirty="0">
                <a:solidFill>
                  <a:srgbClr val="7030A0"/>
                </a:solidFill>
                <a:latin typeface="Arial" charset="0"/>
              </a:rPr>
              <a:t>://wiki.yoctoproject.org/wiki/YP_Summit_Lyon_2019</a:t>
            </a:r>
          </a:p>
          <a:p>
            <a:pPr marL="0" indent="0" eaLnBrk="1" hangingPunct="1">
              <a:spcBef>
                <a:spcPts val="600"/>
              </a:spcBef>
              <a:buNone/>
            </a:pPr>
            <a:endParaRPr lang="en-US" sz="2000" dirty="0">
              <a:latin typeface="Arial" charset="0"/>
            </a:endParaRPr>
          </a:p>
        </p:txBody>
      </p:sp>
    </p:spTree>
    <p:extLst>
      <p:ext uri="{BB962C8B-B14F-4D97-AF65-F5344CB8AC3E}">
        <p14:creationId xmlns:p14="http://schemas.microsoft.com/office/powerpoint/2010/main" val="281459548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Buildbot installation (in a Python sandbox) [3/3]</a:t>
            </a:r>
          </a:p>
        </p:txBody>
      </p:sp>
      <p:sp>
        <p:nvSpPr>
          <p:cNvPr id="25602"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Content of the sandbox</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p:txBody>
      </p:sp>
      <p:sp>
        <p:nvSpPr>
          <p:cNvPr id="25603" name="Rectangle 3"/>
          <p:cNvSpPr>
            <a:spLocks noChangeArrowheads="1"/>
          </p:cNvSpPr>
          <p:nvPr/>
        </p:nvSpPr>
        <p:spPr bwMode="auto">
          <a:xfrm>
            <a:off x="696913" y="1584325"/>
            <a:ext cx="7983537" cy="3887788"/>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a:solidFill>
                  <a:srgbClr val="37424A"/>
                </a:solidFill>
                <a:latin typeface="Courier New" charset="0"/>
                <a:ea typeface="ＭＳ Ｐゴシック" charset="-128"/>
              </a:rPr>
              <a:t>(sandbox) koan@amonra:~/abot-sandbox$ tree -L 2</a:t>
            </a:r>
          </a:p>
          <a:p>
            <a:pPr>
              <a:lnSpc>
                <a:spcPct val="100000"/>
              </a:lnSpc>
            </a:pPr>
            <a:r>
              <a:rPr lang="en-US" altLang="en-US" sz="1400" b="1">
                <a:solidFill>
                  <a:srgbClr val="37424A"/>
                </a:solidFill>
                <a:latin typeface="Courier New" charset="0"/>
                <a:ea typeface="ＭＳ Ｐゴシック" charset="-128"/>
              </a:rPr>
              <a:t>.</a:t>
            </a:r>
          </a:p>
          <a:p>
            <a:pPr>
              <a:lnSpc>
                <a:spcPct val="100000"/>
              </a:lnSpc>
            </a:pPr>
            <a:r>
              <a:rPr lang="en-US" altLang="en-US" sz="1400" b="1">
                <a:solidFill>
                  <a:srgbClr val="37424A"/>
                </a:solidFill>
                <a:latin typeface="Courier New" charset="0"/>
                <a:ea typeface="ＭＳ Ｐゴシック" charset="-128"/>
              </a:rPr>
              <a:t>├── master</a:t>
            </a:r>
          </a:p>
          <a:p>
            <a:pPr>
              <a:lnSpc>
                <a:spcPct val="100000"/>
              </a:lnSpc>
            </a:pPr>
            <a:r>
              <a:rPr lang="en-US" altLang="en-US" sz="1400" b="1">
                <a:solidFill>
                  <a:srgbClr val="37424A"/>
                </a:solidFill>
                <a:latin typeface="Courier New" charset="0"/>
                <a:ea typeface="ＭＳ Ｐゴシック" charset="-128"/>
              </a:rPr>
              <a:t>│   ├── buildbot.tac</a:t>
            </a:r>
          </a:p>
          <a:p>
            <a:pPr>
              <a:lnSpc>
                <a:spcPct val="100000"/>
              </a:lnSpc>
            </a:pPr>
            <a:r>
              <a:rPr lang="en-US" altLang="en-US" sz="1400" b="1">
                <a:solidFill>
                  <a:srgbClr val="37424A"/>
                </a:solidFill>
                <a:latin typeface="Courier New" charset="0"/>
                <a:ea typeface="ＭＳ Ｐゴシック" charset="-128"/>
              </a:rPr>
              <a:t>│   ├── </a:t>
            </a:r>
            <a:r>
              <a:rPr lang="en-US" altLang="en-US" sz="1400" b="1">
                <a:solidFill>
                  <a:srgbClr val="FF0000"/>
                </a:solidFill>
                <a:latin typeface="Courier New" charset="0"/>
                <a:ea typeface="ＭＳ Ｐゴシック" charset="-128"/>
              </a:rPr>
              <a:t>master.cfg </a:t>
            </a:r>
            <a:r>
              <a:rPr lang="en-US" altLang="en-US" sz="1400" i="1">
                <a:solidFill>
                  <a:srgbClr val="808080"/>
                </a:solidFill>
                <a:latin typeface="Courier New" charset="0"/>
                <a:ea typeface="ＭＳ Ｐゴシック" charset="-128"/>
              </a:rPr>
              <a:t>       →  </a:t>
            </a:r>
            <a:r>
              <a:rPr lang="en-US" altLang="en-US" sz="1000" b="1" i="1">
                <a:solidFill>
                  <a:srgbClr val="808080"/>
                </a:solidFill>
                <a:latin typeface="Courier New" charset="0"/>
                <a:ea typeface="ＭＳ Ｐゴシック" charset="-128"/>
              </a:rPr>
              <a:t>c['workers'] = [worker.Worker("example-worker", "pass")] </a:t>
            </a:r>
            <a:r>
              <a:rPr lang="en-US" altLang="en-US" sz="1000" b="1" i="1">
                <a:solidFill>
                  <a:srgbClr val="FF0000"/>
                </a:solidFill>
                <a:latin typeface="Courier New" charset="0"/>
                <a:ea typeface="ＭＳ Ｐゴシック" charset="-128"/>
              </a:rPr>
              <a:t>(*)</a:t>
            </a:r>
          </a:p>
          <a:p>
            <a:pPr>
              <a:lnSpc>
                <a:spcPct val="100000"/>
              </a:lnSpc>
            </a:pPr>
            <a:r>
              <a:rPr lang="en-US" altLang="en-US" sz="1400" b="1">
                <a:solidFill>
                  <a:srgbClr val="37424A"/>
                </a:solidFill>
                <a:latin typeface="Courier New" charset="0"/>
                <a:ea typeface="ＭＳ Ｐゴシック" charset="-128"/>
              </a:rPr>
              <a:t>│   └── state.sqlite</a:t>
            </a:r>
          </a:p>
          <a:p>
            <a:pPr>
              <a:lnSpc>
                <a:spcPct val="100000"/>
              </a:lnSpc>
            </a:pPr>
            <a:r>
              <a:rPr lang="en-US" altLang="en-US" sz="1400" b="1">
                <a:solidFill>
                  <a:srgbClr val="37424A"/>
                </a:solidFill>
                <a:latin typeface="Courier New" charset="0"/>
                <a:ea typeface="ＭＳ Ｐゴシック" charset="-128"/>
              </a:rPr>
              <a:t>├── sandbox</a:t>
            </a:r>
          </a:p>
          <a:p>
            <a:pPr>
              <a:lnSpc>
                <a:spcPct val="100000"/>
              </a:lnSpc>
            </a:pPr>
            <a:r>
              <a:rPr lang="en-US" altLang="en-US" sz="1400" b="1">
                <a:solidFill>
                  <a:srgbClr val="37424A"/>
                </a:solidFill>
                <a:latin typeface="Courier New" charset="0"/>
                <a:ea typeface="ＭＳ Ｐゴシック" charset="-128"/>
              </a:rPr>
              <a:t>│   ├── bin</a:t>
            </a:r>
          </a:p>
          <a:p>
            <a:pPr>
              <a:lnSpc>
                <a:spcPct val="100000"/>
              </a:lnSpc>
            </a:pPr>
            <a:r>
              <a:rPr lang="en-US" altLang="en-US" sz="1400" b="1">
                <a:solidFill>
                  <a:srgbClr val="37424A"/>
                </a:solidFill>
                <a:latin typeface="Courier New" charset="0"/>
                <a:ea typeface="ＭＳ Ｐゴシック" charset="-128"/>
              </a:rPr>
              <a:t>│   ├── include</a:t>
            </a:r>
          </a:p>
          <a:p>
            <a:pPr>
              <a:lnSpc>
                <a:spcPct val="100000"/>
              </a:lnSpc>
            </a:pPr>
            <a:r>
              <a:rPr lang="en-US" altLang="en-US" sz="1400" b="1">
                <a:solidFill>
                  <a:srgbClr val="37424A"/>
                </a:solidFill>
                <a:latin typeface="Courier New" charset="0"/>
                <a:ea typeface="ＭＳ Ｐゴシック" charset="-128"/>
              </a:rPr>
              <a:t>│   ├── lib</a:t>
            </a:r>
          </a:p>
          <a:p>
            <a:pPr>
              <a:lnSpc>
                <a:spcPct val="100000"/>
              </a:lnSpc>
            </a:pPr>
            <a:r>
              <a:rPr lang="en-US" altLang="en-US" sz="1400" b="1">
                <a:solidFill>
                  <a:srgbClr val="37424A"/>
                </a:solidFill>
                <a:latin typeface="Courier New" charset="0"/>
                <a:ea typeface="ＭＳ Ｐゴシック" charset="-128"/>
              </a:rPr>
              <a:t>│   ├── lib64 -&gt; lib</a:t>
            </a:r>
          </a:p>
          <a:p>
            <a:pPr>
              <a:lnSpc>
                <a:spcPct val="100000"/>
              </a:lnSpc>
            </a:pPr>
            <a:r>
              <a:rPr lang="en-US" altLang="en-US" sz="1400" b="1">
                <a:solidFill>
                  <a:srgbClr val="37424A"/>
                </a:solidFill>
                <a:latin typeface="Courier New" charset="0"/>
                <a:ea typeface="ＭＳ Ｐゴシック" charset="-128"/>
              </a:rPr>
              <a:t>│   ├── pip-selfcheck.json</a:t>
            </a:r>
          </a:p>
          <a:p>
            <a:pPr>
              <a:lnSpc>
                <a:spcPct val="100000"/>
              </a:lnSpc>
            </a:pPr>
            <a:r>
              <a:rPr lang="en-US" altLang="en-US" sz="1400" b="1">
                <a:solidFill>
                  <a:srgbClr val="37424A"/>
                </a:solidFill>
                <a:latin typeface="Courier New" charset="0"/>
                <a:ea typeface="ＭＳ Ｐゴシック" charset="-128"/>
              </a:rPr>
              <a:t>│   ├── pyvenv.cfg</a:t>
            </a:r>
          </a:p>
          <a:p>
            <a:pPr>
              <a:lnSpc>
                <a:spcPct val="100000"/>
              </a:lnSpc>
            </a:pPr>
            <a:r>
              <a:rPr lang="en-US" altLang="en-US" sz="1400" b="1">
                <a:solidFill>
                  <a:srgbClr val="37424A"/>
                </a:solidFill>
                <a:latin typeface="Courier New" charset="0"/>
                <a:ea typeface="ＭＳ Ｐゴシック" charset="-128"/>
              </a:rPr>
              <a:t>│   └── share</a:t>
            </a:r>
          </a:p>
          <a:p>
            <a:pPr>
              <a:lnSpc>
                <a:spcPct val="100000"/>
              </a:lnSpc>
            </a:pPr>
            <a:r>
              <a:rPr lang="en-US" altLang="en-US" sz="1400" b="1">
                <a:solidFill>
                  <a:srgbClr val="37424A"/>
                </a:solidFill>
                <a:latin typeface="Courier New" charset="0"/>
                <a:ea typeface="ＭＳ Ｐゴシック" charset="-128"/>
              </a:rPr>
              <a:t>└── worker</a:t>
            </a:r>
          </a:p>
          <a:p>
            <a:pPr>
              <a:lnSpc>
                <a:spcPct val="100000"/>
              </a:lnSpc>
            </a:pPr>
            <a:r>
              <a:rPr lang="en-US" altLang="en-US" sz="1400" b="1">
                <a:solidFill>
                  <a:srgbClr val="37424A"/>
                </a:solidFill>
                <a:latin typeface="Courier New" charset="0"/>
                <a:ea typeface="ＭＳ Ｐゴシック" charset="-128"/>
              </a:rPr>
              <a:t>    ├── </a:t>
            </a:r>
            <a:r>
              <a:rPr lang="en-US" altLang="en-US" sz="1400" b="1">
                <a:solidFill>
                  <a:srgbClr val="FF0000"/>
                </a:solidFill>
                <a:latin typeface="Courier New" charset="0"/>
                <a:ea typeface="ＭＳ Ｐゴシック" charset="-128"/>
              </a:rPr>
              <a:t>buildbot.tac</a:t>
            </a:r>
            <a:r>
              <a:rPr lang="en-US" altLang="en-US" sz="1400" i="1">
                <a:solidFill>
                  <a:srgbClr val="808080"/>
                </a:solidFill>
                <a:latin typeface="Courier New" charset="0"/>
                <a:ea typeface="ＭＳ Ｐゴシック" charset="-128"/>
              </a:rPr>
              <a:t>       → </a:t>
            </a:r>
            <a:r>
              <a:rPr lang="en-US" altLang="en-US" sz="1000" b="1" i="1">
                <a:solidFill>
                  <a:srgbClr val="808080"/>
                </a:solidFill>
                <a:latin typeface="Courier New" charset="0"/>
                <a:ea typeface="ＭＳ Ｐゴシック" charset="-128"/>
              </a:rPr>
              <a:t>workername = 'example-worker' </a:t>
            </a:r>
            <a:r>
              <a:rPr lang="en-US" altLang="en-US" sz="1000" b="1" i="1">
                <a:solidFill>
                  <a:srgbClr val="FF0000"/>
                </a:solidFill>
                <a:latin typeface="Courier New" charset="0"/>
                <a:ea typeface="ＭＳ Ｐゴシック" charset="-128"/>
              </a:rPr>
              <a:t>(*)</a:t>
            </a:r>
          </a:p>
          <a:p>
            <a:pPr>
              <a:lnSpc>
                <a:spcPct val="100000"/>
              </a:lnSpc>
            </a:pPr>
            <a:r>
              <a:rPr lang="en-US" altLang="en-US" sz="1400" b="1">
                <a:solidFill>
                  <a:srgbClr val="37424A"/>
                </a:solidFill>
                <a:latin typeface="Courier New" charset="0"/>
                <a:ea typeface="ＭＳ Ｐゴシック" charset="-128"/>
              </a:rPr>
              <a:t>    └── info</a:t>
            </a: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p:txBody>
      </p:sp>
      <p:pic>
        <p:nvPicPr>
          <p:cNvPr id="2560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12088" y="936625"/>
            <a:ext cx="1044575" cy="104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Line 5"/>
          <p:cNvSpPr>
            <a:spLocks noChangeShapeType="1"/>
          </p:cNvSpPr>
          <p:nvPr/>
        </p:nvSpPr>
        <p:spPr bwMode="auto">
          <a:xfrm flipH="1">
            <a:off x="5326063" y="2735263"/>
            <a:ext cx="1371600" cy="208756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06" name="Rectangle 6"/>
          <p:cNvSpPr>
            <a:spLocks noChangeArrowheads="1"/>
          </p:cNvSpPr>
          <p:nvPr/>
        </p:nvSpPr>
        <p:spPr bwMode="auto">
          <a:xfrm>
            <a:off x="1781175" y="5759450"/>
            <a:ext cx="56340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9pPr>
          </a:lstStyle>
          <a:p>
            <a:pPr>
              <a:lnSpc>
                <a:spcPct val="100000"/>
              </a:lnSpc>
            </a:pPr>
            <a:r>
              <a:rPr lang="en-US" altLang="en-US"/>
              <a:t>ftp://ftp.koansoftware.com/public/opensource/buildbot/</a:t>
            </a:r>
          </a:p>
        </p:txBody>
      </p:sp>
      <p:sp>
        <p:nvSpPr>
          <p:cNvPr id="25607" name="Rectangle 7"/>
          <p:cNvSpPr>
            <a:spLocks noChangeArrowheads="1"/>
          </p:cNvSpPr>
          <p:nvPr/>
        </p:nvSpPr>
        <p:spPr bwMode="auto">
          <a:xfrm>
            <a:off x="1368425" y="5813425"/>
            <a:ext cx="48101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nSpc>
                <a:spcPct val="100000"/>
              </a:lnSpc>
            </a:pPr>
            <a:r>
              <a:rPr lang="en-US" altLang="en-US" sz="1200" b="1" i="1">
                <a:solidFill>
                  <a:srgbClr val="FF0000"/>
                </a:solidFill>
                <a:latin typeface="Courier New" charset="0"/>
                <a:ea typeface="ＭＳ Ｐゴシック" charset="-128"/>
              </a:rPr>
              <a:t>(*)</a:t>
            </a:r>
          </a:p>
        </p:txBody>
      </p:sp>
    </p:spTree>
    <p:extLst>
      <p:ext uri="{BB962C8B-B14F-4D97-AF65-F5344CB8AC3E}">
        <p14:creationId xmlns:p14="http://schemas.microsoft.com/office/powerpoint/2010/main" val="246095896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Buildbot execution</a:t>
            </a:r>
          </a:p>
        </p:txBody>
      </p:sp>
      <p:sp>
        <p:nvSpPr>
          <p:cNvPr id="26626"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Execution of master</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Control of the build system (using your browser)</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p:txBody>
      </p:sp>
      <p:sp>
        <p:nvSpPr>
          <p:cNvPr id="26627" name="Rectangle 3"/>
          <p:cNvSpPr>
            <a:spLocks noChangeArrowheads="1"/>
          </p:cNvSpPr>
          <p:nvPr/>
        </p:nvSpPr>
        <p:spPr bwMode="auto">
          <a:xfrm>
            <a:off x="696913" y="1584325"/>
            <a:ext cx="7983537" cy="647700"/>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a:solidFill>
                  <a:srgbClr val="37424A"/>
                </a:solidFill>
                <a:latin typeface="Courier New" charset="0"/>
                <a:ea typeface="ＭＳ Ｐゴシック" charset="-128"/>
              </a:rPr>
              <a:t> buildbot start master</a:t>
            </a:r>
          </a:p>
          <a:p>
            <a:pPr>
              <a:lnSpc>
                <a:spcPct val="100000"/>
              </a:lnSpc>
            </a:pPr>
            <a:endParaRPr lang="en-US" altLang="en-US" sz="1400">
              <a:solidFill>
                <a:srgbClr val="37424A"/>
              </a:solidFill>
              <a:latin typeface="Courier New" charset="0"/>
              <a:ea typeface="ＭＳ Ｐゴシック" charset="-128"/>
            </a:endParaRPr>
          </a:p>
        </p:txBody>
      </p:sp>
      <p:sp>
        <p:nvSpPr>
          <p:cNvPr id="26628" name="Rectangle 4"/>
          <p:cNvSpPr>
            <a:spLocks noChangeArrowheads="1"/>
          </p:cNvSpPr>
          <p:nvPr/>
        </p:nvSpPr>
        <p:spPr bwMode="auto">
          <a:xfrm>
            <a:off x="647700" y="3311525"/>
            <a:ext cx="7983538" cy="576263"/>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a:solidFill>
                  <a:srgbClr val="37424A"/>
                </a:solidFill>
                <a:latin typeface="Courier New" charset="0"/>
                <a:ea typeface="ＭＳ Ｐゴシック" charset="-128"/>
              </a:rPr>
              <a:t> http://localhost:8010/</a:t>
            </a: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p:txBody>
      </p:sp>
      <p:pic>
        <p:nvPicPr>
          <p:cNvPr id="266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12088" y="936625"/>
            <a:ext cx="1044575" cy="104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0"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6350" y="3432175"/>
            <a:ext cx="4994275" cy="2614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515839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Buildbot</a:t>
            </a:r>
          </a:p>
        </p:txBody>
      </p:sp>
      <p:sp>
        <p:nvSpPr>
          <p:cNvPr id="27650"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To be continued in a dedicated session…</a:t>
            </a:r>
          </a:p>
          <a:p>
            <a:pPr>
              <a:lnSpc>
                <a:spcPct val="100000"/>
              </a:lnSpc>
              <a:buClrTx/>
              <a:buSzTx/>
              <a:buFontTx/>
              <a:buNone/>
            </a:pPr>
            <a:endParaRPr lang="en-US" altLang="en-US" sz="2400">
              <a:solidFill>
                <a:srgbClr val="414141"/>
              </a:solidFill>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Now let’s have a look at Autobuilder</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p:txBody>
      </p:sp>
      <p:pic>
        <p:nvPicPr>
          <p:cNvPr id="276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12088" y="936625"/>
            <a:ext cx="1044575" cy="104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4018912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a:t>
            </a:r>
          </a:p>
        </p:txBody>
      </p:sp>
      <p:pic>
        <p:nvPicPr>
          <p:cNvPr id="286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28788" y="1593850"/>
            <a:ext cx="5614987" cy="3157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AutoShape 3"/>
          <p:cNvSpPr>
            <a:spLocks noChangeArrowheads="1"/>
          </p:cNvSpPr>
          <p:nvPr/>
        </p:nvSpPr>
        <p:spPr bwMode="auto">
          <a:xfrm>
            <a:off x="3095625" y="3455988"/>
            <a:ext cx="1008063" cy="863600"/>
          </a:xfrm>
          <a:prstGeom prst="irregularSeal2">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2000">
                <a:solidFill>
                  <a:srgbClr val="0000FF"/>
                </a:solidFill>
                <a:latin typeface="Lato Black" charset="0"/>
              </a:rPr>
              <a:t>Ab2</a:t>
            </a:r>
          </a:p>
        </p:txBody>
      </p:sp>
      <p:sp>
        <p:nvSpPr>
          <p:cNvPr id="28676" name="AutoShape 4"/>
          <p:cNvSpPr>
            <a:spLocks noChangeArrowheads="1"/>
          </p:cNvSpPr>
          <p:nvPr/>
        </p:nvSpPr>
        <p:spPr bwMode="auto">
          <a:xfrm>
            <a:off x="7993063" y="360363"/>
            <a:ext cx="1008062" cy="863600"/>
          </a:xfrm>
          <a:prstGeom prst="irregularSeal2">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2000">
                <a:solidFill>
                  <a:srgbClr val="0000FF"/>
                </a:solidFill>
                <a:latin typeface="Lato Black" charset="0"/>
              </a:rPr>
              <a:t>Ab2</a:t>
            </a:r>
          </a:p>
        </p:txBody>
      </p:sp>
    </p:spTree>
    <p:extLst>
      <p:ext uri="{BB962C8B-B14F-4D97-AF65-F5344CB8AC3E}">
        <p14:creationId xmlns:p14="http://schemas.microsoft.com/office/powerpoint/2010/main" val="353598607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Buildbot vs. Autobuilder2 lexicon</a:t>
            </a:r>
          </a:p>
        </p:txBody>
      </p:sp>
      <p:sp>
        <p:nvSpPr>
          <p:cNvPr id="29698" name="AutoShape 2"/>
          <p:cNvSpPr>
            <a:spLocks noChangeArrowheads="1"/>
          </p:cNvSpPr>
          <p:nvPr/>
        </p:nvSpPr>
        <p:spPr bwMode="auto">
          <a:xfrm>
            <a:off x="7993063" y="360363"/>
            <a:ext cx="1008062" cy="863600"/>
          </a:xfrm>
          <a:prstGeom prst="irregularSeal2">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2000">
                <a:solidFill>
                  <a:srgbClr val="0000FF"/>
                </a:solidFill>
                <a:latin typeface="Lato Black" charset="0"/>
              </a:rPr>
              <a:t>Ab2</a:t>
            </a:r>
          </a:p>
        </p:txBody>
      </p:sp>
      <p:graphicFrame>
        <p:nvGraphicFramePr>
          <p:cNvPr id="29699" name="Group 3"/>
          <p:cNvGraphicFramePr>
            <a:graphicFrameLocks noGrp="1"/>
          </p:cNvGraphicFramePr>
          <p:nvPr/>
        </p:nvGraphicFramePr>
        <p:xfrm>
          <a:off x="1295400" y="1584325"/>
          <a:ext cx="6553200" cy="3167064"/>
        </p:xfrm>
        <a:graphic>
          <a:graphicData uri="http://schemas.openxmlformats.org/drawingml/2006/table">
            <a:tbl>
              <a:tblPr/>
              <a:tblGrid>
                <a:gridCol w="3275013"/>
                <a:gridCol w="3278187"/>
              </a:tblGrid>
              <a:tr h="1055688">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Lst>
                        <a:defRPr sz="2800">
                          <a:solidFill>
                            <a:srgbClr val="FFFFFF"/>
                          </a:solidFill>
                          <a:latin typeface="Arial" charset="0"/>
                          <a:ea typeface="Microsoft YaHei" charset="-122"/>
                        </a:defRPr>
                      </a:lvl1pPr>
                      <a:lvl2pPr>
                        <a:spcAft>
                          <a:spcPts val="1138"/>
                        </a:spcAft>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Microsoft YaHei" charset="-122"/>
                        </a:defRPr>
                      </a:lvl2pPr>
                      <a:lvl3pPr>
                        <a:spcAft>
                          <a:spcPts val="850"/>
                        </a:spcAft>
                        <a:tabLst>
                          <a:tab pos="723900" algn="l"/>
                          <a:tab pos="1447800" algn="l"/>
                          <a:tab pos="2171700" algn="l"/>
                          <a:tab pos="2895600" algn="l"/>
                          <a:tab pos="3619500" algn="l"/>
                          <a:tab pos="4343400" algn="l"/>
                          <a:tab pos="5067300" algn="l"/>
                          <a:tab pos="5791200" algn="l"/>
                          <a:tab pos="6515100" algn="l"/>
                        </a:tabLst>
                        <a:defRPr sz="2000">
                          <a:solidFill>
                            <a:srgbClr val="FFFFFF"/>
                          </a:solidFill>
                          <a:latin typeface="Arial" charset="0"/>
                          <a:ea typeface="Microsoft YaHei" charset="-122"/>
                        </a:defRPr>
                      </a:lvl3pPr>
                      <a:lvl4pPr>
                        <a:spcAft>
                          <a:spcPts val="575"/>
                        </a:spcAft>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4pPr>
                      <a:lvl5pPr>
                        <a:spcAft>
                          <a:spcPts val="288"/>
                        </a:spcAft>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en-US" altLang="en-US" sz="2600" b="1" i="0" u="none" strike="noStrike" cap="none" normalizeH="0" baseline="0" smtClean="0">
                          <a:ln>
                            <a:noFill/>
                          </a:ln>
                          <a:solidFill>
                            <a:srgbClr val="000099"/>
                          </a:solidFill>
                          <a:effectLst/>
                          <a:latin typeface="Arial" charset="0"/>
                          <a:ea typeface="Microsoft YaHei" charset="-122"/>
                        </a:rPr>
                        <a:t>Buildbot</a:t>
                      </a:r>
                    </a:p>
                  </a:txBody>
                  <a:tcPr marT="68652" horzOverflow="overflow">
                    <a:lnL>
                      <a:noFill/>
                    </a:lnL>
                    <a:lnR>
                      <a:noFill/>
                    </a:lnR>
                    <a:lnT>
                      <a:noFill/>
                    </a:lnT>
                    <a:lnB>
                      <a:noFill/>
                    </a:lnB>
                    <a:lnTlToBr>
                      <a:noFill/>
                    </a:lnTlToBr>
                    <a:lnBlToTr>
                      <a:noFill/>
                    </a:lnBlToTr>
                    <a:solidFill>
                      <a:srgbClr val="CFE7F5"/>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Lst>
                        <a:defRPr sz="2800">
                          <a:solidFill>
                            <a:srgbClr val="FFFFFF"/>
                          </a:solidFill>
                          <a:latin typeface="Arial" charset="0"/>
                          <a:ea typeface="Microsoft YaHei" charset="-122"/>
                        </a:defRPr>
                      </a:lvl1pPr>
                      <a:lvl2pPr>
                        <a:spcAft>
                          <a:spcPts val="1138"/>
                        </a:spcAft>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Microsoft YaHei" charset="-122"/>
                        </a:defRPr>
                      </a:lvl2pPr>
                      <a:lvl3pPr>
                        <a:spcAft>
                          <a:spcPts val="850"/>
                        </a:spcAft>
                        <a:tabLst>
                          <a:tab pos="723900" algn="l"/>
                          <a:tab pos="1447800" algn="l"/>
                          <a:tab pos="2171700" algn="l"/>
                          <a:tab pos="2895600" algn="l"/>
                          <a:tab pos="3619500" algn="l"/>
                          <a:tab pos="4343400" algn="l"/>
                          <a:tab pos="5067300" algn="l"/>
                          <a:tab pos="5791200" algn="l"/>
                          <a:tab pos="6515100" algn="l"/>
                        </a:tabLst>
                        <a:defRPr sz="2000">
                          <a:solidFill>
                            <a:srgbClr val="FFFFFF"/>
                          </a:solidFill>
                          <a:latin typeface="Arial" charset="0"/>
                          <a:ea typeface="Microsoft YaHei" charset="-122"/>
                        </a:defRPr>
                      </a:lvl3pPr>
                      <a:lvl4pPr>
                        <a:spcAft>
                          <a:spcPts val="575"/>
                        </a:spcAft>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4pPr>
                      <a:lvl5pPr>
                        <a:spcAft>
                          <a:spcPts val="288"/>
                        </a:spcAft>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en-US" altLang="en-US" sz="2600" b="1" i="0" u="none" strike="noStrike" cap="none" normalizeH="0" baseline="0" smtClean="0">
                          <a:ln>
                            <a:noFill/>
                          </a:ln>
                          <a:solidFill>
                            <a:srgbClr val="000099"/>
                          </a:solidFill>
                          <a:effectLst/>
                          <a:latin typeface="Arial" charset="0"/>
                          <a:ea typeface="Microsoft YaHei" charset="-122"/>
                        </a:rPr>
                        <a:t>Autobuilder2</a:t>
                      </a:r>
                    </a:p>
                  </a:txBody>
                  <a:tcPr marT="68652" horzOverflow="overflow">
                    <a:lnL>
                      <a:noFill/>
                    </a:lnL>
                    <a:lnR>
                      <a:noFill/>
                    </a:lnR>
                    <a:lnT>
                      <a:noFill/>
                    </a:lnT>
                    <a:lnB>
                      <a:noFill/>
                    </a:lnB>
                    <a:lnTlToBr>
                      <a:noFill/>
                    </a:lnTlToBr>
                    <a:lnBlToTr>
                      <a:noFill/>
                    </a:lnBlToTr>
                    <a:solidFill>
                      <a:srgbClr val="CFE7F5"/>
                    </a:solidFill>
                  </a:tcPr>
                </a:tc>
              </a:tr>
              <a:tr h="1055688">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Lst>
                        <a:defRPr sz="2800">
                          <a:solidFill>
                            <a:srgbClr val="FFFFFF"/>
                          </a:solidFill>
                          <a:latin typeface="Arial" charset="0"/>
                          <a:ea typeface="Microsoft YaHei" charset="-122"/>
                        </a:defRPr>
                      </a:lvl1pPr>
                      <a:lvl2pPr>
                        <a:spcAft>
                          <a:spcPts val="1138"/>
                        </a:spcAft>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Microsoft YaHei" charset="-122"/>
                        </a:defRPr>
                      </a:lvl2pPr>
                      <a:lvl3pPr>
                        <a:spcAft>
                          <a:spcPts val="850"/>
                        </a:spcAft>
                        <a:tabLst>
                          <a:tab pos="723900" algn="l"/>
                          <a:tab pos="1447800" algn="l"/>
                          <a:tab pos="2171700" algn="l"/>
                          <a:tab pos="2895600" algn="l"/>
                          <a:tab pos="3619500" algn="l"/>
                          <a:tab pos="4343400" algn="l"/>
                          <a:tab pos="5067300" algn="l"/>
                          <a:tab pos="5791200" algn="l"/>
                          <a:tab pos="6515100" algn="l"/>
                        </a:tabLst>
                        <a:defRPr sz="2000">
                          <a:solidFill>
                            <a:srgbClr val="FFFFFF"/>
                          </a:solidFill>
                          <a:latin typeface="Arial" charset="0"/>
                          <a:ea typeface="Microsoft YaHei" charset="-122"/>
                        </a:defRPr>
                      </a:lvl3pPr>
                      <a:lvl4pPr>
                        <a:spcAft>
                          <a:spcPts val="575"/>
                        </a:spcAft>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4pPr>
                      <a:lvl5pPr>
                        <a:spcAft>
                          <a:spcPts val="288"/>
                        </a:spcAft>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en-US" altLang="en-US" sz="1800" b="1" i="0" u="none" strike="noStrike" cap="none" normalizeH="0" baseline="0" smtClean="0">
                          <a:ln>
                            <a:noFill/>
                          </a:ln>
                          <a:solidFill>
                            <a:srgbClr val="000000"/>
                          </a:solidFill>
                          <a:effectLst/>
                          <a:latin typeface="Arial" charset="0"/>
                          <a:ea typeface="Microsoft YaHei" charset="-122"/>
                        </a:rPr>
                        <a:t>Master</a:t>
                      </a:r>
                    </a:p>
                  </a:txBody>
                  <a:tcPr marT="61596" horzOverflow="overflow">
                    <a:lnL>
                      <a:noFill/>
                    </a:lnL>
                    <a:lnR>
                      <a:noFill/>
                    </a:lnR>
                    <a:lnT>
                      <a:noFill/>
                    </a:lnT>
                    <a:lnB>
                      <a:noFill/>
                    </a:lnB>
                    <a:lnTlToBr>
                      <a:noFill/>
                    </a:lnTlToBr>
                    <a:lnBlToTr>
                      <a:noFill/>
                    </a:lnBlToTr>
                    <a:solidFill>
                      <a:srgbClr val="CFE7F5"/>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Lst>
                        <a:defRPr sz="2800">
                          <a:solidFill>
                            <a:srgbClr val="FFFFFF"/>
                          </a:solidFill>
                          <a:latin typeface="Arial" charset="0"/>
                          <a:ea typeface="Microsoft YaHei" charset="-122"/>
                        </a:defRPr>
                      </a:lvl1pPr>
                      <a:lvl2pPr>
                        <a:spcAft>
                          <a:spcPts val="1138"/>
                        </a:spcAft>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Microsoft YaHei" charset="-122"/>
                        </a:defRPr>
                      </a:lvl2pPr>
                      <a:lvl3pPr>
                        <a:spcAft>
                          <a:spcPts val="850"/>
                        </a:spcAft>
                        <a:tabLst>
                          <a:tab pos="723900" algn="l"/>
                          <a:tab pos="1447800" algn="l"/>
                          <a:tab pos="2171700" algn="l"/>
                          <a:tab pos="2895600" algn="l"/>
                          <a:tab pos="3619500" algn="l"/>
                          <a:tab pos="4343400" algn="l"/>
                          <a:tab pos="5067300" algn="l"/>
                          <a:tab pos="5791200" algn="l"/>
                          <a:tab pos="6515100" algn="l"/>
                        </a:tabLst>
                        <a:defRPr sz="2000">
                          <a:solidFill>
                            <a:srgbClr val="FFFFFF"/>
                          </a:solidFill>
                          <a:latin typeface="Arial" charset="0"/>
                          <a:ea typeface="Microsoft YaHei" charset="-122"/>
                        </a:defRPr>
                      </a:lvl3pPr>
                      <a:lvl4pPr>
                        <a:spcAft>
                          <a:spcPts val="575"/>
                        </a:spcAft>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4pPr>
                      <a:lvl5pPr>
                        <a:spcAft>
                          <a:spcPts val="288"/>
                        </a:spcAft>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en-US" altLang="en-US" sz="1800" b="1" i="0" u="none" strike="noStrike" cap="none" normalizeH="0" baseline="0" smtClean="0">
                          <a:ln>
                            <a:noFill/>
                          </a:ln>
                          <a:solidFill>
                            <a:srgbClr val="000000"/>
                          </a:solidFill>
                          <a:effectLst/>
                          <a:latin typeface="Arial" charset="0"/>
                          <a:ea typeface="Microsoft YaHei" charset="-122"/>
                        </a:rPr>
                        <a:t>Controller</a:t>
                      </a:r>
                    </a:p>
                  </a:txBody>
                  <a:tcPr marT="61596" horzOverflow="overflow">
                    <a:lnL>
                      <a:noFill/>
                    </a:lnL>
                    <a:lnR>
                      <a:noFill/>
                    </a:lnR>
                    <a:lnT>
                      <a:noFill/>
                    </a:lnT>
                    <a:lnB>
                      <a:noFill/>
                    </a:lnB>
                    <a:lnTlToBr>
                      <a:noFill/>
                    </a:lnTlToBr>
                    <a:lnBlToTr>
                      <a:noFill/>
                    </a:lnBlToTr>
                    <a:solidFill>
                      <a:srgbClr val="CFE7F5"/>
                    </a:solidFill>
                  </a:tcPr>
                </a:tc>
              </a:tr>
              <a:tr h="1055688">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Lst>
                        <a:defRPr sz="2800">
                          <a:solidFill>
                            <a:srgbClr val="FFFFFF"/>
                          </a:solidFill>
                          <a:latin typeface="Arial" charset="0"/>
                          <a:ea typeface="Microsoft YaHei" charset="-122"/>
                        </a:defRPr>
                      </a:lvl1pPr>
                      <a:lvl2pPr>
                        <a:spcAft>
                          <a:spcPts val="1138"/>
                        </a:spcAft>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Microsoft YaHei" charset="-122"/>
                        </a:defRPr>
                      </a:lvl2pPr>
                      <a:lvl3pPr>
                        <a:spcAft>
                          <a:spcPts val="850"/>
                        </a:spcAft>
                        <a:tabLst>
                          <a:tab pos="723900" algn="l"/>
                          <a:tab pos="1447800" algn="l"/>
                          <a:tab pos="2171700" algn="l"/>
                          <a:tab pos="2895600" algn="l"/>
                          <a:tab pos="3619500" algn="l"/>
                          <a:tab pos="4343400" algn="l"/>
                          <a:tab pos="5067300" algn="l"/>
                          <a:tab pos="5791200" algn="l"/>
                          <a:tab pos="6515100" algn="l"/>
                        </a:tabLst>
                        <a:defRPr sz="2000">
                          <a:solidFill>
                            <a:srgbClr val="FFFFFF"/>
                          </a:solidFill>
                          <a:latin typeface="Arial" charset="0"/>
                          <a:ea typeface="Microsoft YaHei" charset="-122"/>
                        </a:defRPr>
                      </a:lvl3pPr>
                      <a:lvl4pPr>
                        <a:spcAft>
                          <a:spcPts val="575"/>
                        </a:spcAft>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4pPr>
                      <a:lvl5pPr>
                        <a:spcAft>
                          <a:spcPts val="288"/>
                        </a:spcAft>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en-US" altLang="en-US" sz="1800" b="1" i="0" u="none" strike="noStrike" cap="none" normalizeH="0" baseline="0" smtClean="0">
                          <a:ln>
                            <a:noFill/>
                          </a:ln>
                          <a:solidFill>
                            <a:srgbClr val="000000"/>
                          </a:solidFill>
                          <a:effectLst/>
                          <a:latin typeface="Arial" charset="0"/>
                          <a:ea typeface="Microsoft YaHei" charset="-122"/>
                        </a:rPr>
                        <a:t>Worker</a:t>
                      </a:r>
                    </a:p>
                  </a:txBody>
                  <a:tcPr marT="61596" horzOverflow="overflow">
                    <a:lnL>
                      <a:noFill/>
                    </a:lnL>
                    <a:lnR>
                      <a:noFill/>
                    </a:lnR>
                    <a:lnT>
                      <a:noFill/>
                    </a:lnT>
                    <a:lnB>
                      <a:noFill/>
                    </a:lnB>
                    <a:lnTlToBr>
                      <a:noFill/>
                    </a:lnTlToBr>
                    <a:lnBlToTr>
                      <a:noFill/>
                    </a:lnBlToTr>
                    <a:solidFill>
                      <a:srgbClr val="CFE7F5"/>
                    </a:solidFill>
                  </a:tcPr>
                </a:tc>
                <a:tc>
                  <a:txBody>
                    <a:bodyPr/>
                    <a:lstStyle>
                      <a:lvl1pPr>
                        <a:spcAft>
                          <a:spcPts val="1425"/>
                        </a:spcAft>
                        <a:tabLst>
                          <a:tab pos="723900" algn="l"/>
                          <a:tab pos="1447800" algn="l"/>
                          <a:tab pos="2171700" algn="l"/>
                          <a:tab pos="2895600" algn="l"/>
                          <a:tab pos="3619500" algn="l"/>
                          <a:tab pos="4343400" algn="l"/>
                          <a:tab pos="5067300" algn="l"/>
                          <a:tab pos="5791200" algn="l"/>
                          <a:tab pos="6515100" algn="l"/>
                        </a:tabLst>
                        <a:defRPr sz="2800">
                          <a:solidFill>
                            <a:srgbClr val="FFFFFF"/>
                          </a:solidFill>
                          <a:latin typeface="Arial" charset="0"/>
                          <a:ea typeface="Microsoft YaHei" charset="-122"/>
                        </a:defRPr>
                      </a:lvl1pPr>
                      <a:lvl2pPr>
                        <a:spcAft>
                          <a:spcPts val="1138"/>
                        </a:spcAft>
                        <a:tabLst>
                          <a:tab pos="723900" algn="l"/>
                          <a:tab pos="1447800" algn="l"/>
                          <a:tab pos="2171700" algn="l"/>
                          <a:tab pos="2895600" algn="l"/>
                          <a:tab pos="3619500" algn="l"/>
                          <a:tab pos="4343400" algn="l"/>
                          <a:tab pos="5067300" algn="l"/>
                          <a:tab pos="5791200" algn="l"/>
                          <a:tab pos="6515100" algn="l"/>
                        </a:tabLst>
                        <a:defRPr sz="2400">
                          <a:solidFill>
                            <a:srgbClr val="FFFFFF"/>
                          </a:solidFill>
                          <a:latin typeface="Arial" charset="0"/>
                          <a:ea typeface="Microsoft YaHei" charset="-122"/>
                        </a:defRPr>
                      </a:lvl2pPr>
                      <a:lvl3pPr>
                        <a:spcAft>
                          <a:spcPts val="850"/>
                        </a:spcAft>
                        <a:tabLst>
                          <a:tab pos="723900" algn="l"/>
                          <a:tab pos="1447800" algn="l"/>
                          <a:tab pos="2171700" algn="l"/>
                          <a:tab pos="2895600" algn="l"/>
                          <a:tab pos="3619500" algn="l"/>
                          <a:tab pos="4343400" algn="l"/>
                          <a:tab pos="5067300" algn="l"/>
                          <a:tab pos="5791200" algn="l"/>
                          <a:tab pos="6515100" algn="l"/>
                        </a:tabLst>
                        <a:defRPr sz="2000">
                          <a:solidFill>
                            <a:srgbClr val="FFFFFF"/>
                          </a:solidFill>
                          <a:latin typeface="Arial" charset="0"/>
                          <a:ea typeface="Microsoft YaHei" charset="-122"/>
                        </a:defRPr>
                      </a:lvl3pPr>
                      <a:lvl4pPr>
                        <a:spcAft>
                          <a:spcPts val="575"/>
                        </a:spcAft>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4pPr>
                      <a:lvl5pPr>
                        <a:spcAft>
                          <a:spcPts val="288"/>
                        </a:spcAft>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5pPr>
                      <a:lvl6pPr marL="25146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6pPr>
                      <a:lvl7pPr marL="29718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7pPr>
                      <a:lvl8pPr marL="34290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8pPr>
                      <a:lvl9pPr marL="3886200" indent="-228600" defTabSz="45720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FFFFFF"/>
                          </a:solidFill>
                          <a:latin typeface="Arial" charset="0"/>
                          <a:ea typeface="Microsoft YaHei" charset="-122"/>
                        </a:defRPr>
                      </a:lvl9p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Lst>
                      </a:pPr>
                      <a:r>
                        <a:rPr kumimoji="0" lang="en-US" altLang="en-US" sz="1800" b="1" i="0" u="none" strike="noStrike" cap="none" normalizeH="0" baseline="0" smtClean="0">
                          <a:ln>
                            <a:noFill/>
                          </a:ln>
                          <a:solidFill>
                            <a:srgbClr val="000000"/>
                          </a:solidFill>
                          <a:effectLst/>
                          <a:latin typeface="Arial" charset="0"/>
                          <a:ea typeface="Microsoft YaHei" charset="-122"/>
                        </a:rPr>
                        <a:t>Worker</a:t>
                      </a:r>
                    </a:p>
                  </a:txBody>
                  <a:tcPr marT="61596" horzOverflow="overflow">
                    <a:lnL>
                      <a:noFill/>
                    </a:lnL>
                    <a:lnR>
                      <a:noFill/>
                    </a:lnR>
                    <a:lnT>
                      <a:noFill/>
                    </a:lnT>
                    <a:lnB>
                      <a:noFill/>
                    </a:lnB>
                    <a:lnTlToBr>
                      <a:noFill/>
                    </a:lnTlToBr>
                    <a:lnBlToTr>
                      <a:noFill/>
                    </a:lnBlToTr>
                    <a:solidFill>
                      <a:srgbClr val="CFE7F5"/>
                    </a:solidFill>
                  </a:tcPr>
                </a:tc>
              </a:tr>
            </a:tbl>
          </a:graphicData>
        </a:graphic>
      </p:graphicFrame>
    </p:spTree>
    <p:extLst>
      <p:ext uri="{BB962C8B-B14F-4D97-AF65-F5344CB8AC3E}">
        <p14:creationId xmlns:p14="http://schemas.microsoft.com/office/powerpoint/2010/main" val="262926103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installation</a:t>
            </a:r>
          </a:p>
        </p:txBody>
      </p:sp>
      <p:sp>
        <p:nvSpPr>
          <p:cNvPr id="30722"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After you created the sandbox</a:t>
            </a:r>
          </a:p>
          <a:p>
            <a:pPr>
              <a:lnSpc>
                <a:spcPct val="100000"/>
              </a:lnSpc>
              <a:buClr>
                <a:srgbClr val="414141"/>
              </a:buClr>
              <a:buSzPct val="45000"/>
              <a:buFont typeface="Arial" charset="0"/>
              <a:buChar char="•"/>
            </a:pPr>
            <a:r>
              <a:rPr lang="en-US" altLang="en-US" sz="2400" b="1">
                <a:solidFill>
                  <a:srgbClr val="414141"/>
                </a:solidFill>
                <a:ea typeface="ＭＳ Ｐゴシック" charset="-128"/>
              </a:rPr>
              <a:t>Create the master and worker directories</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lvl="1">
              <a:lnSpc>
                <a:spcPct val="100000"/>
              </a:lnSpc>
              <a:buClr>
                <a:srgbClr val="FF6666"/>
              </a:buClr>
              <a:buSzPct val="45000"/>
              <a:buFont typeface="Arial" charset="0"/>
              <a:buChar char="•"/>
            </a:pPr>
            <a:r>
              <a:rPr lang="en-US" altLang="en-US" sz="2200">
                <a:solidFill>
                  <a:srgbClr val="FF6666"/>
                </a:solidFill>
                <a:ea typeface="ＭＳ Ｐゴシック" charset="-128"/>
              </a:rPr>
              <a:t>yocto-controller</a:t>
            </a:r>
            <a:r>
              <a:rPr lang="en-US" altLang="en-US" sz="2200">
                <a:solidFill>
                  <a:srgbClr val="404040"/>
                </a:solidFill>
                <a:ea typeface="ＭＳ Ｐゴシック" charset="-128"/>
              </a:rPr>
              <a:t> is the directory for master</a:t>
            </a:r>
          </a:p>
          <a:p>
            <a:pPr lvl="1">
              <a:lnSpc>
                <a:spcPct val="100000"/>
              </a:lnSpc>
              <a:buClr>
                <a:srgbClr val="00CC33"/>
              </a:buClr>
              <a:buSzPct val="45000"/>
              <a:buFont typeface="Arial" charset="0"/>
              <a:buChar char="•"/>
            </a:pPr>
            <a:r>
              <a:rPr lang="en-US" altLang="en-US" sz="2200">
                <a:solidFill>
                  <a:srgbClr val="00CC33"/>
                </a:solidFill>
                <a:ea typeface="ＭＳ Ｐゴシック" charset="-128"/>
              </a:rPr>
              <a:t>--umask</a:t>
            </a:r>
            <a:r>
              <a:rPr lang="en-US" altLang="en-US" sz="2200">
                <a:solidFill>
                  <a:srgbClr val="404040"/>
                </a:solidFill>
                <a:ea typeface="ＭＳ Ｐゴシック" charset="-128"/>
              </a:rPr>
              <a:t> sets the proper permissions </a:t>
            </a:r>
          </a:p>
          <a:p>
            <a:pPr lvl="1">
              <a:lnSpc>
                <a:spcPct val="100000"/>
              </a:lnSpc>
              <a:buClr>
                <a:srgbClr val="0066CC"/>
              </a:buClr>
              <a:buSzPct val="45000"/>
              <a:buFont typeface="Arial" charset="0"/>
              <a:buChar char="•"/>
            </a:pPr>
            <a:r>
              <a:rPr lang="en-US" altLang="en-US" sz="2200">
                <a:solidFill>
                  <a:srgbClr val="0066CC"/>
                </a:solidFill>
                <a:ea typeface="ＭＳ Ｐゴシック" charset="-128"/>
              </a:rPr>
              <a:t>yocto-worker</a:t>
            </a:r>
            <a:r>
              <a:rPr lang="en-US" altLang="en-US" sz="2200">
                <a:solidFill>
                  <a:srgbClr val="404040"/>
                </a:solidFill>
                <a:ea typeface="ＭＳ Ｐゴシック" charset="-128"/>
              </a:rPr>
              <a:t> is the directory for worker</a:t>
            </a:r>
          </a:p>
          <a:p>
            <a:pPr lvl="1">
              <a:lnSpc>
                <a:spcPct val="100000"/>
              </a:lnSpc>
              <a:buClr>
                <a:srgbClr val="0066CC"/>
              </a:buClr>
              <a:buSzPct val="45000"/>
              <a:buFont typeface="Arial" charset="0"/>
              <a:buChar char="•"/>
            </a:pPr>
            <a:r>
              <a:rPr lang="en-US" altLang="en-US" sz="2200">
                <a:solidFill>
                  <a:srgbClr val="0066CC"/>
                </a:solidFill>
                <a:ea typeface="ＭＳ Ｐゴシック" charset="-128"/>
              </a:rPr>
              <a:t>localhost</a:t>
            </a:r>
            <a:r>
              <a:rPr lang="en-US" altLang="en-US" sz="2200">
                <a:solidFill>
                  <a:srgbClr val="404040"/>
                </a:solidFill>
                <a:ea typeface="ＭＳ Ｐゴシック" charset="-128"/>
              </a:rPr>
              <a:t> is the network address of the master</a:t>
            </a:r>
          </a:p>
          <a:p>
            <a:pPr lvl="1">
              <a:lnSpc>
                <a:spcPct val="100000"/>
              </a:lnSpc>
              <a:buClr>
                <a:srgbClr val="0000CC"/>
              </a:buClr>
              <a:buSzPct val="45000"/>
              <a:buFont typeface="Arial" charset="0"/>
              <a:buChar char="•"/>
            </a:pPr>
            <a:r>
              <a:rPr lang="en-US" altLang="en-US" sz="2200">
                <a:solidFill>
                  <a:srgbClr val="0000CC"/>
                </a:solidFill>
                <a:ea typeface="ＭＳ Ｐゴシック" charset="-128"/>
              </a:rPr>
              <a:t>example-worker</a:t>
            </a:r>
            <a:r>
              <a:rPr lang="en-US" altLang="en-US" sz="2200">
                <a:solidFill>
                  <a:srgbClr val="404040"/>
                </a:solidFill>
                <a:ea typeface="ＭＳ Ｐゴシック" charset="-128"/>
              </a:rPr>
              <a:t> is the name of the worker</a:t>
            </a:r>
          </a:p>
          <a:p>
            <a:pPr lvl="1">
              <a:lnSpc>
                <a:spcPct val="100000"/>
              </a:lnSpc>
              <a:buClr>
                <a:srgbClr val="0000CC"/>
              </a:buClr>
              <a:buSzPct val="45000"/>
              <a:buFont typeface="Arial" charset="0"/>
              <a:buChar char="•"/>
            </a:pPr>
            <a:r>
              <a:rPr lang="en-US" altLang="en-US" sz="2200">
                <a:solidFill>
                  <a:srgbClr val="0000CC"/>
                </a:solidFill>
                <a:ea typeface="ＭＳ Ｐゴシック" charset="-128"/>
              </a:rPr>
              <a:t>pass</a:t>
            </a:r>
            <a:r>
              <a:rPr lang="en-US" altLang="en-US" sz="2200">
                <a:solidFill>
                  <a:srgbClr val="404040"/>
                </a:solidFill>
                <a:ea typeface="ＭＳ Ｐゴシック" charset="-128"/>
              </a:rPr>
              <a:t> is the password (master.cfg) </a:t>
            </a:r>
          </a:p>
          <a:p>
            <a:pPr>
              <a:lnSpc>
                <a:spcPct val="100000"/>
              </a:lnSpc>
              <a:buClrTx/>
              <a:buSzTx/>
              <a:buFontTx/>
              <a:buNone/>
            </a:pPr>
            <a:endParaRPr lang="en-US" altLang="en-US" sz="2200">
              <a:solidFill>
                <a:srgbClr val="404040"/>
              </a:solidFill>
              <a:ea typeface="ＭＳ Ｐゴシック" charset="-128"/>
            </a:endParaRPr>
          </a:p>
        </p:txBody>
      </p:sp>
      <p:sp>
        <p:nvSpPr>
          <p:cNvPr id="30723" name="AutoShape 3"/>
          <p:cNvSpPr>
            <a:spLocks noChangeArrowheads="1"/>
          </p:cNvSpPr>
          <p:nvPr/>
        </p:nvSpPr>
        <p:spPr bwMode="auto">
          <a:xfrm>
            <a:off x="7993063" y="360363"/>
            <a:ext cx="1008062" cy="863600"/>
          </a:xfrm>
          <a:prstGeom prst="irregularSeal2">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2000">
                <a:solidFill>
                  <a:srgbClr val="0000FF"/>
                </a:solidFill>
                <a:latin typeface="Lato Black" charset="0"/>
              </a:rPr>
              <a:t>Ab2</a:t>
            </a:r>
          </a:p>
        </p:txBody>
      </p:sp>
      <p:sp>
        <p:nvSpPr>
          <p:cNvPr id="30724" name="Rectangle 4"/>
          <p:cNvSpPr>
            <a:spLocks noChangeArrowheads="1"/>
          </p:cNvSpPr>
          <p:nvPr/>
        </p:nvSpPr>
        <p:spPr bwMode="auto">
          <a:xfrm>
            <a:off x="647700" y="1871663"/>
            <a:ext cx="7983538" cy="1008062"/>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a:solidFill>
                  <a:srgbClr val="37424A"/>
                </a:solidFill>
                <a:latin typeface="Courier New" charset="0"/>
                <a:ea typeface="ＭＳ Ｐゴシック" charset="-128"/>
              </a:rPr>
              <a:t> buildbot create-master -r </a:t>
            </a:r>
            <a:r>
              <a:rPr lang="en-US" altLang="en-US" sz="1400" b="1">
                <a:solidFill>
                  <a:srgbClr val="FF6666"/>
                </a:solidFill>
                <a:latin typeface="Courier New" charset="0"/>
                <a:ea typeface="ＭＳ Ｐゴシック" charset="-128"/>
              </a:rPr>
              <a:t>yocto-controller</a:t>
            </a:r>
          </a:p>
          <a:p>
            <a:pPr>
              <a:lnSpc>
                <a:spcPct val="100000"/>
              </a:lnSpc>
            </a:pPr>
            <a:endParaRPr lang="en-US" altLang="en-US" sz="1400">
              <a:solidFill>
                <a:srgbClr val="FF6666"/>
              </a:solidFill>
              <a:latin typeface="Courier New" charset="0"/>
              <a:ea typeface="ＭＳ Ｐゴシック" charset="-128"/>
            </a:endParaRPr>
          </a:p>
          <a:p>
            <a:pPr>
              <a:lnSpc>
                <a:spcPct val="100000"/>
              </a:lnSpc>
            </a:pPr>
            <a:r>
              <a:rPr lang="en-US" altLang="en-US" sz="1400" b="1">
                <a:solidFill>
                  <a:srgbClr val="37424A"/>
                </a:solidFill>
                <a:latin typeface="Courier New" charset="0"/>
                <a:ea typeface="ＭＳ Ｐゴシック" charset="-128"/>
              </a:rPr>
              <a:t> buildbot-worker create-worker -r /</a:t>
            </a:r>
          </a:p>
          <a:p>
            <a:pPr>
              <a:lnSpc>
                <a:spcPct val="100000"/>
              </a:lnSpc>
            </a:pPr>
            <a:r>
              <a:rPr lang="en-US" altLang="en-US" sz="1400" b="1">
                <a:solidFill>
                  <a:srgbClr val="37424A"/>
                </a:solidFill>
                <a:latin typeface="Courier New" charset="0"/>
                <a:ea typeface="ＭＳ Ｐゴシック" charset="-128"/>
              </a:rPr>
              <a:t>                 </a:t>
            </a:r>
            <a:r>
              <a:rPr lang="en-US" altLang="en-US" sz="1400" b="1">
                <a:solidFill>
                  <a:srgbClr val="00CC33"/>
                </a:solidFill>
                <a:latin typeface="Courier New" charset="0"/>
                <a:ea typeface="ＭＳ Ｐゴシック" charset="-128"/>
              </a:rPr>
              <a:t>--umask=0o22</a:t>
            </a:r>
            <a:r>
              <a:rPr lang="en-US" altLang="en-US" sz="1400" b="1">
                <a:solidFill>
                  <a:srgbClr val="37424A"/>
                </a:solidFill>
                <a:latin typeface="Courier New" charset="0"/>
                <a:ea typeface="ＭＳ Ｐゴシック" charset="-128"/>
              </a:rPr>
              <a:t> </a:t>
            </a:r>
            <a:r>
              <a:rPr lang="en-US" altLang="en-US" sz="1400" b="1">
                <a:solidFill>
                  <a:srgbClr val="0066CC"/>
                </a:solidFill>
                <a:latin typeface="Courier New" charset="0"/>
                <a:ea typeface="ＭＳ Ｐゴシック" charset="-128"/>
              </a:rPr>
              <a:t>yocto-worker</a:t>
            </a:r>
            <a:r>
              <a:rPr lang="en-US" altLang="en-US" sz="1400" b="1">
                <a:solidFill>
                  <a:srgbClr val="37424A"/>
                </a:solidFill>
                <a:latin typeface="Courier New" charset="0"/>
                <a:ea typeface="ＭＳ Ｐゴシック" charset="-128"/>
              </a:rPr>
              <a:t> </a:t>
            </a:r>
            <a:r>
              <a:rPr lang="en-US" altLang="en-US" sz="1400" b="1">
                <a:solidFill>
                  <a:srgbClr val="0066CC"/>
                </a:solidFill>
                <a:latin typeface="Courier New" charset="0"/>
                <a:ea typeface="ＭＳ Ｐゴシック" charset="-128"/>
              </a:rPr>
              <a:t>localhost</a:t>
            </a:r>
            <a:r>
              <a:rPr lang="en-US" altLang="en-US" sz="1400" b="1">
                <a:solidFill>
                  <a:srgbClr val="37424A"/>
                </a:solidFill>
                <a:latin typeface="Courier New" charset="0"/>
                <a:ea typeface="ＭＳ Ｐゴシック" charset="-128"/>
              </a:rPr>
              <a:t> </a:t>
            </a:r>
            <a:r>
              <a:rPr lang="en-US" altLang="en-US" sz="1400" b="1">
                <a:solidFill>
                  <a:srgbClr val="0000CC"/>
                </a:solidFill>
                <a:latin typeface="Courier New" charset="0"/>
                <a:ea typeface="ＭＳ Ｐゴシック" charset="-128"/>
              </a:rPr>
              <a:t>example-worker pass</a:t>
            </a:r>
          </a:p>
          <a:p>
            <a:pPr>
              <a:lnSpc>
                <a:spcPct val="100000"/>
              </a:lnSpc>
            </a:pPr>
            <a:endParaRPr lang="en-US" altLang="en-US" sz="1400">
              <a:solidFill>
                <a:srgbClr val="0000CC"/>
              </a:solidFill>
              <a:latin typeface="Courier New" charset="0"/>
              <a:ea typeface="ＭＳ Ｐゴシック" charset="-128"/>
            </a:endParaRPr>
          </a:p>
          <a:p>
            <a:pPr>
              <a:lnSpc>
                <a:spcPct val="100000"/>
              </a:lnSpc>
            </a:pPr>
            <a:endParaRPr lang="en-US" altLang="en-US" sz="1400">
              <a:solidFill>
                <a:srgbClr val="0000CC"/>
              </a:solidFill>
              <a:latin typeface="Courier New" charset="0"/>
              <a:ea typeface="ＭＳ Ｐゴシック" charset="-128"/>
            </a:endParaRPr>
          </a:p>
        </p:txBody>
      </p:sp>
    </p:spTree>
    <p:extLst>
      <p:ext uri="{BB962C8B-B14F-4D97-AF65-F5344CB8AC3E}">
        <p14:creationId xmlns:p14="http://schemas.microsoft.com/office/powerpoint/2010/main" val="11241388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installation</a:t>
            </a:r>
          </a:p>
        </p:txBody>
      </p:sp>
      <p:sp>
        <p:nvSpPr>
          <p:cNvPr id="31746"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Clone yocto-autobuilder2</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lvl="1">
              <a:lnSpc>
                <a:spcPct val="100000"/>
              </a:lnSpc>
              <a:buClr>
                <a:srgbClr val="FF6666"/>
              </a:buClr>
              <a:buSzPct val="45000"/>
              <a:buFont typeface="Arial" charset="0"/>
              <a:buChar char="•"/>
            </a:pPr>
            <a:r>
              <a:rPr lang="en-US" altLang="en-US" sz="2200">
                <a:solidFill>
                  <a:srgbClr val="FF6666"/>
                </a:solidFill>
                <a:ea typeface="ＭＳ Ｐゴシック" charset="-128"/>
              </a:rPr>
              <a:t>yoctoabb</a:t>
            </a:r>
            <a:r>
              <a:rPr lang="en-US" altLang="en-US" sz="2200">
                <a:solidFill>
                  <a:srgbClr val="404040"/>
                </a:solidFill>
                <a:ea typeface="ＭＳ Ｐゴシック" charset="-128"/>
              </a:rPr>
              <a:t> is the </a:t>
            </a:r>
            <a:r>
              <a:rPr lang="en-US" altLang="en-US" sz="2200" u="sng">
                <a:solidFill>
                  <a:srgbClr val="404040"/>
                </a:solidFill>
                <a:ea typeface="ＭＳ Ｐゴシック" charset="-128"/>
              </a:rPr>
              <a:t>mandatory</a:t>
            </a:r>
            <a:r>
              <a:rPr lang="en-US" altLang="en-US" sz="2200">
                <a:solidFill>
                  <a:srgbClr val="404040"/>
                </a:solidFill>
                <a:ea typeface="ＭＳ Ｐゴシック" charset="-128"/>
              </a:rPr>
              <a:t> Autobuilder2 directory name</a:t>
            </a:r>
          </a:p>
          <a:p>
            <a:pPr>
              <a:lnSpc>
                <a:spcPct val="100000"/>
              </a:lnSpc>
              <a:buClrTx/>
              <a:buSzTx/>
              <a:buFontTx/>
              <a:buNone/>
            </a:pPr>
            <a:endParaRPr lang="en-US" altLang="en-US" sz="2200">
              <a:solidFill>
                <a:srgbClr val="404040"/>
              </a:solidFill>
              <a:ea typeface="ＭＳ Ｐゴシック" charset="-128"/>
            </a:endParaRPr>
          </a:p>
          <a:p>
            <a:pPr>
              <a:lnSpc>
                <a:spcPct val="100000"/>
              </a:lnSpc>
              <a:buClrTx/>
              <a:buSzTx/>
              <a:buFontTx/>
              <a:buNone/>
            </a:pPr>
            <a:endParaRPr lang="en-US" altLang="en-US" sz="2200">
              <a:solidFill>
                <a:srgbClr val="404040"/>
              </a:solidFill>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Clone yocto-autobuilder-helper</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p:txBody>
      </p:sp>
      <p:sp>
        <p:nvSpPr>
          <p:cNvPr id="31747" name="Rectangle 3"/>
          <p:cNvSpPr>
            <a:spLocks noChangeArrowheads="1"/>
          </p:cNvSpPr>
          <p:nvPr/>
        </p:nvSpPr>
        <p:spPr bwMode="auto">
          <a:xfrm>
            <a:off x="696913" y="1655763"/>
            <a:ext cx="7983537" cy="1008062"/>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a:solidFill>
                  <a:srgbClr val="37424A"/>
                </a:solidFill>
                <a:latin typeface="Courier New" charset="0"/>
                <a:ea typeface="ＭＳ Ｐゴシック" charset="-128"/>
              </a:rPr>
              <a:t> cd yocto-controller</a:t>
            </a:r>
          </a:p>
          <a:p>
            <a:pPr>
              <a:lnSpc>
                <a:spcPct val="100000"/>
              </a:lnSpc>
            </a:pPr>
            <a:r>
              <a:rPr lang="en-US" altLang="en-US" sz="1400" b="1">
                <a:solidFill>
                  <a:srgbClr val="37424A"/>
                </a:solidFill>
                <a:latin typeface="Courier New" charset="0"/>
                <a:ea typeface="ＭＳ Ｐゴシック" charset="-128"/>
              </a:rPr>
              <a:t> git clone https://git.yoctoproject.org/git/yocto-autobuilder2 </a:t>
            </a:r>
            <a:r>
              <a:rPr lang="en-US" altLang="en-US" sz="1400" b="1">
                <a:solidFill>
                  <a:srgbClr val="800000"/>
                </a:solidFill>
                <a:latin typeface="Courier New" charset="0"/>
                <a:ea typeface="ＭＳ Ｐゴシック" charset="-128"/>
              </a:rPr>
              <a:t>yoctoabb</a:t>
            </a:r>
          </a:p>
          <a:p>
            <a:pPr>
              <a:lnSpc>
                <a:spcPct val="100000"/>
              </a:lnSpc>
            </a:pPr>
            <a:r>
              <a:rPr lang="en-US" altLang="en-US" sz="1400" b="1">
                <a:solidFill>
                  <a:srgbClr val="37424A"/>
                </a:solidFill>
                <a:latin typeface="Courier New" charset="0"/>
                <a:ea typeface="ＭＳ Ｐゴシック" charset="-128"/>
              </a:rPr>
              <a:t> ln -rs yoctoabb/master.cfg master.cfg</a:t>
            </a: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p:txBody>
      </p:sp>
      <p:sp>
        <p:nvSpPr>
          <p:cNvPr id="31748" name="Rectangle 4"/>
          <p:cNvSpPr>
            <a:spLocks noChangeArrowheads="1"/>
          </p:cNvSpPr>
          <p:nvPr/>
        </p:nvSpPr>
        <p:spPr bwMode="auto">
          <a:xfrm>
            <a:off x="720725" y="4319588"/>
            <a:ext cx="7983538" cy="719137"/>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a:solidFill>
                  <a:srgbClr val="37424A"/>
                </a:solidFill>
                <a:latin typeface="Courier New" charset="0"/>
                <a:ea typeface="ＭＳ Ｐゴシック" charset="-128"/>
              </a:rPr>
              <a:t> cd ..</a:t>
            </a:r>
          </a:p>
          <a:p>
            <a:pPr>
              <a:lnSpc>
                <a:spcPct val="100000"/>
              </a:lnSpc>
            </a:pPr>
            <a:r>
              <a:rPr lang="en-US" altLang="en-US" sz="1400" b="1">
                <a:solidFill>
                  <a:srgbClr val="37424A"/>
                </a:solidFill>
                <a:latin typeface="Courier New" charset="0"/>
                <a:ea typeface="ＭＳ Ｐゴシック" charset="-128"/>
              </a:rPr>
              <a:t> git clone https://git.yoctoproject.org/git/yocto-autobuilder-helper</a:t>
            </a: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p:txBody>
      </p:sp>
      <p:sp>
        <p:nvSpPr>
          <p:cNvPr id="31749" name="AutoShape 5"/>
          <p:cNvSpPr>
            <a:spLocks noChangeArrowheads="1"/>
          </p:cNvSpPr>
          <p:nvPr/>
        </p:nvSpPr>
        <p:spPr bwMode="auto">
          <a:xfrm>
            <a:off x="7991475" y="360363"/>
            <a:ext cx="1008063" cy="863600"/>
          </a:xfrm>
          <a:prstGeom prst="irregularSeal2">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2000">
                <a:solidFill>
                  <a:srgbClr val="0000FF"/>
                </a:solidFill>
                <a:latin typeface="Lato Black" charset="0"/>
              </a:rPr>
              <a:t>Ab2</a:t>
            </a:r>
          </a:p>
        </p:txBody>
      </p:sp>
    </p:spTree>
    <p:extLst>
      <p:ext uri="{BB962C8B-B14F-4D97-AF65-F5344CB8AC3E}">
        <p14:creationId xmlns:p14="http://schemas.microsoft.com/office/powerpoint/2010/main" val="200524789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tree</a:t>
            </a:r>
          </a:p>
        </p:txBody>
      </p:sp>
      <p:sp>
        <p:nvSpPr>
          <p:cNvPr id="32770"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Content of the Autobuilder2 sandbox</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p:txBody>
      </p:sp>
      <p:sp>
        <p:nvSpPr>
          <p:cNvPr id="32771" name="Rectangle 3"/>
          <p:cNvSpPr>
            <a:spLocks noChangeArrowheads="1"/>
          </p:cNvSpPr>
          <p:nvPr/>
        </p:nvSpPr>
        <p:spPr bwMode="auto">
          <a:xfrm>
            <a:off x="647700" y="1584325"/>
            <a:ext cx="7983538" cy="3887788"/>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endParaRPr lang="en-US" altLang="en-US"/>
          </a:p>
          <a:p>
            <a:pPr>
              <a:lnSpc>
                <a:spcPct val="100000"/>
              </a:lnSpc>
            </a:pPr>
            <a:r>
              <a:rPr lang="en-US" altLang="en-US" sz="1400" b="1">
                <a:solidFill>
                  <a:srgbClr val="37424A"/>
                </a:solidFill>
                <a:latin typeface="Courier New" charset="0"/>
                <a:ea typeface="ＭＳ Ｐゴシック" charset="-128"/>
              </a:rPr>
              <a:t>(sandbox) koan@amonra:~/ab2-sandbox$ tree -L 3</a:t>
            </a:r>
          </a:p>
          <a:p>
            <a:pPr>
              <a:lnSpc>
                <a:spcPct val="100000"/>
              </a:lnSpc>
            </a:pPr>
            <a:r>
              <a:rPr lang="en-US" altLang="en-US" sz="1400" b="1">
                <a:solidFill>
                  <a:srgbClr val="37424A"/>
                </a:solidFill>
                <a:latin typeface="Courier New" charset="0"/>
                <a:ea typeface="ＭＳ Ｐゴシック" charset="-128"/>
              </a:rPr>
              <a:t>.</a:t>
            </a:r>
          </a:p>
          <a:p>
            <a:pPr>
              <a:lnSpc>
                <a:spcPct val="100000"/>
              </a:lnSpc>
            </a:pPr>
            <a:r>
              <a:rPr lang="en-US" altLang="en-US" sz="1400" b="1">
                <a:solidFill>
                  <a:srgbClr val="37424A"/>
                </a:solidFill>
                <a:latin typeface="Courier New" charset="0"/>
                <a:ea typeface="ＭＳ Ｐゴシック" charset="-128"/>
              </a:rPr>
              <a:t>├── autobuilder</a:t>
            </a:r>
          </a:p>
          <a:p>
            <a:pPr>
              <a:lnSpc>
                <a:spcPct val="100000"/>
              </a:lnSpc>
            </a:pPr>
            <a:r>
              <a:rPr lang="en-US" altLang="en-US" sz="1400" b="1">
                <a:solidFill>
                  <a:srgbClr val="37424A"/>
                </a:solidFill>
                <a:latin typeface="Courier New" charset="0"/>
                <a:ea typeface="ＭＳ Ｐゴシック" charset="-128"/>
              </a:rPr>
              <a:t>├── git</a:t>
            </a:r>
          </a:p>
          <a:p>
            <a:pPr>
              <a:lnSpc>
                <a:spcPct val="100000"/>
              </a:lnSpc>
            </a:pPr>
            <a:r>
              <a:rPr lang="en-US" altLang="en-US" sz="1400" b="1">
                <a:solidFill>
                  <a:srgbClr val="37424A"/>
                </a:solidFill>
                <a:latin typeface="Courier New" charset="0"/>
                <a:ea typeface="ＭＳ Ｐゴシック" charset="-128"/>
              </a:rPr>
              <a:t>├── sandbox</a:t>
            </a:r>
          </a:p>
          <a:p>
            <a:pPr>
              <a:lnSpc>
                <a:spcPct val="100000"/>
              </a:lnSpc>
            </a:pPr>
            <a:r>
              <a:rPr lang="en-US" altLang="en-US" sz="1400" b="1">
                <a:solidFill>
                  <a:srgbClr val="37424A"/>
                </a:solidFill>
                <a:latin typeface="Courier New" charset="0"/>
                <a:ea typeface="ＭＳ Ｐゴシック" charset="-128"/>
              </a:rPr>
              <a:t>├── </a:t>
            </a:r>
            <a:r>
              <a:rPr lang="en-US" altLang="en-US" sz="1400" b="1">
                <a:solidFill>
                  <a:srgbClr val="0000FF"/>
                </a:solidFill>
                <a:latin typeface="Courier New" charset="0"/>
                <a:ea typeface="ＭＳ Ｐゴシック" charset="-128"/>
              </a:rPr>
              <a:t>yocto-autobuilder-helper</a:t>
            </a:r>
          </a:p>
          <a:p>
            <a:pPr>
              <a:lnSpc>
                <a:spcPct val="100000"/>
              </a:lnSpc>
            </a:pPr>
            <a:r>
              <a:rPr lang="en-US" altLang="en-US" sz="1400" b="1">
                <a:solidFill>
                  <a:srgbClr val="37424A"/>
                </a:solidFill>
                <a:latin typeface="Courier New" charset="0"/>
                <a:ea typeface="ＭＳ Ｐゴシック" charset="-128"/>
              </a:rPr>
              <a:t>├── yocto-controller</a:t>
            </a:r>
          </a:p>
          <a:p>
            <a:pPr>
              <a:lnSpc>
                <a:spcPct val="100000"/>
              </a:lnSpc>
            </a:pPr>
            <a:r>
              <a:rPr lang="en-US" altLang="en-US" sz="1400" b="1">
                <a:solidFill>
                  <a:srgbClr val="37424A"/>
                </a:solidFill>
                <a:latin typeface="Courier New" charset="0"/>
                <a:ea typeface="ＭＳ Ｐゴシック" charset="-128"/>
              </a:rPr>
              <a:t>│   └── </a:t>
            </a:r>
            <a:r>
              <a:rPr lang="en-US" altLang="en-US" sz="1400" b="1">
                <a:solidFill>
                  <a:srgbClr val="0000FF"/>
                </a:solidFill>
                <a:latin typeface="Courier New" charset="0"/>
                <a:ea typeface="ＭＳ Ｐゴシック" charset="-128"/>
              </a:rPr>
              <a:t>yoctoabb</a:t>
            </a:r>
          </a:p>
          <a:p>
            <a:pPr>
              <a:lnSpc>
                <a:spcPct val="100000"/>
              </a:lnSpc>
            </a:pPr>
            <a:r>
              <a:rPr lang="en-US" altLang="en-US" sz="1400" b="1">
                <a:solidFill>
                  <a:srgbClr val="37424A"/>
                </a:solidFill>
                <a:latin typeface="Courier New" charset="0"/>
                <a:ea typeface="ＭＳ Ｐゴシック" charset="-128"/>
              </a:rPr>
              <a:t>│       └── </a:t>
            </a:r>
            <a:r>
              <a:rPr lang="en-US" altLang="en-US" sz="1400" b="1">
                <a:solidFill>
                  <a:srgbClr val="800000"/>
                </a:solidFill>
                <a:latin typeface="Courier New" charset="0"/>
                <a:ea typeface="ＭＳ Ｐゴシック" charset="-128"/>
              </a:rPr>
              <a:t>master.cfg</a:t>
            </a:r>
          </a:p>
          <a:p>
            <a:pPr>
              <a:lnSpc>
                <a:spcPct val="100000"/>
              </a:lnSpc>
            </a:pPr>
            <a:r>
              <a:rPr lang="en-US" altLang="en-US" sz="1400" b="1">
                <a:solidFill>
                  <a:srgbClr val="37424A"/>
                </a:solidFill>
                <a:latin typeface="Courier New" charset="0"/>
                <a:ea typeface="ＭＳ Ｐゴシック" charset="-128"/>
              </a:rPr>
              <a:t>└── yocto-worker</a:t>
            </a:r>
          </a:p>
          <a:p>
            <a:pPr>
              <a:lnSpc>
                <a:spcPct val="100000"/>
              </a:lnSpc>
            </a:pPr>
            <a:r>
              <a:rPr lang="en-US" altLang="en-US" sz="1400" b="1">
                <a:solidFill>
                  <a:srgbClr val="37424A"/>
                </a:solidFill>
                <a:latin typeface="Courier New" charset="0"/>
                <a:ea typeface="ＭＳ Ｐゴシック" charset="-128"/>
              </a:rPr>
              <a:t>    └── </a:t>
            </a:r>
            <a:r>
              <a:rPr lang="en-US" altLang="en-US" sz="1400" b="1">
                <a:solidFill>
                  <a:srgbClr val="800000"/>
                </a:solidFill>
                <a:latin typeface="Courier New" charset="0"/>
                <a:ea typeface="ＭＳ Ｐゴシック" charset="-128"/>
              </a:rPr>
              <a:t>buildbot.tac</a:t>
            </a:r>
          </a:p>
          <a:p>
            <a:pPr>
              <a:lnSpc>
                <a:spcPct val="100000"/>
              </a:lnSpc>
            </a:pPr>
            <a:endParaRPr lang="en-US" altLang="en-US" sz="1400">
              <a:solidFill>
                <a:srgbClr val="800000"/>
              </a:solidFill>
              <a:latin typeface="Courier New" charset="0"/>
              <a:ea typeface="ＭＳ Ｐゴシック" charset="-128"/>
            </a:endParaRPr>
          </a:p>
          <a:p>
            <a:pPr>
              <a:lnSpc>
                <a:spcPct val="100000"/>
              </a:lnSpc>
            </a:pPr>
            <a:endParaRPr lang="en-US" altLang="en-US" sz="1400">
              <a:solidFill>
                <a:srgbClr val="800000"/>
              </a:solidFill>
              <a:latin typeface="Courier New" charset="0"/>
              <a:ea typeface="ＭＳ Ｐゴシック" charset="-128"/>
            </a:endParaRPr>
          </a:p>
          <a:p>
            <a:pPr>
              <a:lnSpc>
                <a:spcPct val="100000"/>
              </a:lnSpc>
            </a:pPr>
            <a:endParaRPr lang="en-US" altLang="en-US" sz="1400">
              <a:solidFill>
                <a:srgbClr val="800000"/>
              </a:solidFill>
              <a:latin typeface="Courier New" charset="0"/>
              <a:ea typeface="ＭＳ Ｐゴシック" charset="-128"/>
            </a:endParaRPr>
          </a:p>
          <a:p>
            <a:pPr>
              <a:lnSpc>
                <a:spcPct val="100000"/>
              </a:lnSpc>
            </a:pPr>
            <a:endParaRPr lang="en-US" altLang="en-US" sz="1400">
              <a:solidFill>
                <a:srgbClr val="800000"/>
              </a:solidFill>
              <a:latin typeface="Courier New" charset="0"/>
              <a:ea typeface="ＭＳ Ｐゴシック" charset="-128"/>
            </a:endParaRPr>
          </a:p>
        </p:txBody>
      </p:sp>
      <p:sp>
        <p:nvSpPr>
          <p:cNvPr id="32772" name="AutoShape 4"/>
          <p:cNvSpPr>
            <a:spLocks noChangeArrowheads="1"/>
          </p:cNvSpPr>
          <p:nvPr/>
        </p:nvSpPr>
        <p:spPr bwMode="auto">
          <a:xfrm>
            <a:off x="7993063" y="360363"/>
            <a:ext cx="1008062" cy="863600"/>
          </a:xfrm>
          <a:prstGeom prst="irregularSeal2">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2000">
                <a:solidFill>
                  <a:srgbClr val="0000FF"/>
                </a:solidFill>
                <a:latin typeface="Lato Black" charset="0"/>
              </a:rPr>
              <a:t>Ab2</a:t>
            </a:r>
          </a:p>
        </p:txBody>
      </p:sp>
      <p:sp>
        <p:nvSpPr>
          <p:cNvPr id="32773" name="Rectangle 5"/>
          <p:cNvSpPr>
            <a:spLocks noChangeArrowheads="1"/>
          </p:cNvSpPr>
          <p:nvPr/>
        </p:nvSpPr>
        <p:spPr bwMode="auto">
          <a:xfrm>
            <a:off x="6191250" y="1782763"/>
            <a:ext cx="2232025"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gn="r">
              <a:lnSpc>
                <a:spcPct val="100000"/>
              </a:lnSpc>
            </a:pPr>
            <a:r>
              <a:rPr lang="en-US" altLang="en-US" sz="1600" i="1">
                <a:solidFill>
                  <a:srgbClr val="666666"/>
                </a:solidFill>
              </a:rPr>
              <a:t>* Simplified tree list</a:t>
            </a:r>
          </a:p>
        </p:txBody>
      </p:sp>
    </p:spTree>
    <p:extLst>
      <p:ext uri="{BB962C8B-B14F-4D97-AF65-F5344CB8AC3E}">
        <p14:creationId xmlns:p14="http://schemas.microsoft.com/office/powerpoint/2010/main" val="27535535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installation</a:t>
            </a:r>
          </a:p>
        </p:txBody>
      </p:sp>
      <p:sp>
        <p:nvSpPr>
          <p:cNvPr id="33794"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Complete installation instructions</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p:txBody>
      </p:sp>
      <p:sp>
        <p:nvSpPr>
          <p:cNvPr id="33795" name="AutoShape 3"/>
          <p:cNvSpPr>
            <a:spLocks noChangeArrowheads="1"/>
          </p:cNvSpPr>
          <p:nvPr/>
        </p:nvSpPr>
        <p:spPr bwMode="auto">
          <a:xfrm>
            <a:off x="7991475" y="360363"/>
            <a:ext cx="1008063" cy="863600"/>
          </a:xfrm>
          <a:prstGeom prst="irregularSeal2">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2000">
                <a:solidFill>
                  <a:srgbClr val="0000FF"/>
                </a:solidFill>
                <a:latin typeface="Lato Black" charset="0"/>
              </a:rPr>
              <a:t>Ab2</a:t>
            </a:r>
          </a:p>
        </p:txBody>
      </p:sp>
      <p:sp>
        <p:nvSpPr>
          <p:cNvPr id="33796" name="Rectangle 4"/>
          <p:cNvSpPr>
            <a:spLocks noChangeArrowheads="1"/>
          </p:cNvSpPr>
          <p:nvPr/>
        </p:nvSpPr>
        <p:spPr bwMode="auto">
          <a:xfrm>
            <a:off x="720725" y="2016125"/>
            <a:ext cx="79581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pPr>
              <a:lnSpc>
                <a:spcPct val="100000"/>
              </a:lnSpc>
            </a:pPr>
            <a:r>
              <a:rPr lang="en-US" altLang="en-US"/>
              <a:t>http://git.yoctoproject.org/cgit.cgi/yocto-autobuilder2/tree/README-Guide.md</a:t>
            </a:r>
          </a:p>
        </p:txBody>
      </p:sp>
      <p:sp>
        <p:nvSpPr>
          <p:cNvPr id="33797" name="AutoShape 5"/>
          <p:cNvSpPr>
            <a:spLocks noChangeArrowheads="1"/>
          </p:cNvSpPr>
          <p:nvPr/>
        </p:nvSpPr>
        <p:spPr bwMode="auto">
          <a:xfrm>
            <a:off x="3024188" y="2880140"/>
            <a:ext cx="2519362" cy="1570037"/>
          </a:xfrm>
          <a:prstGeom prst="downArrow">
            <a:avLst>
              <a:gd name="adj1" fmla="val 50000"/>
              <a:gd name="adj2" fmla="val 25000"/>
            </a:avLst>
          </a:prstGeom>
          <a:solidFill>
            <a:srgbClr val="AECF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gn="ctr">
              <a:lnSpc>
                <a:spcPct val="100000"/>
              </a:lnSpc>
            </a:pPr>
            <a:r>
              <a:rPr lang="en-US" altLang="en-US" b="1">
                <a:solidFill>
                  <a:srgbClr val="0000CC"/>
                </a:solidFill>
              </a:rPr>
              <a:t>html</a:t>
            </a:r>
          </a:p>
        </p:txBody>
      </p:sp>
      <p:sp>
        <p:nvSpPr>
          <p:cNvPr id="33798" name="Rectangle 6"/>
          <p:cNvSpPr>
            <a:spLocks noChangeArrowheads="1"/>
          </p:cNvSpPr>
          <p:nvPr/>
        </p:nvSpPr>
        <p:spPr bwMode="auto">
          <a:xfrm>
            <a:off x="1295400" y="4608513"/>
            <a:ext cx="6335713"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0000"/>
              </a:lnSpc>
            </a:pPr>
            <a:r>
              <a:rPr lang="en-US" altLang="en-US"/>
              <a:t>ftp://ftp.koansoftware.com/public/talks/YoctoSummit-2019/autobuilder2/Autobuilder2-README-Guide.pdf</a:t>
            </a:r>
          </a:p>
        </p:txBody>
      </p:sp>
    </p:spTree>
    <p:extLst>
      <p:ext uri="{BB962C8B-B14F-4D97-AF65-F5344CB8AC3E}">
        <p14:creationId xmlns:p14="http://schemas.microsoft.com/office/powerpoint/2010/main" val="318457360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a:t>
            </a:r>
          </a:p>
        </p:txBody>
      </p:sp>
      <p:sp>
        <p:nvSpPr>
          <p:cNvPr id="34818" name="Rectangle 2"/>
          <p:cNvSpPr>
            <a:spLocks noChangeArrowheads="1"/>
          </p:cNvSpPr>
          <p:nvPr/>
        </p:nvSpPr>
        <p:spPr bwMode="auto">
          <a:xfrm>
            <a:off x="1655763" y="2952750"/>
            <a:ext cx="5830887"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gn="ctr">
              <a:lnSpc>
                <a:spcPct val="100000"/>
              </a:lnSpc>
            </a:pPr>
            <a:r>
              <a:rPr lang="en-US" altLang="en-US" sz="2600" b="1"/>
              <a:t>Autobuilder default configuration</a:t>
            </a:r>
          </a:p>
        </p:txBody>
      </p:sp>
    </p:spTree>
    <p:extLst>
      <p:ext uri="{BB962C8B-B14F-4D97-AF65-F5344CB8AC3E}">
        <p14:creationId xmlns:p14="http://schemas.microsoft.com/office/powerpoint/2010/main" val="1798200381"/>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1</a:t>
            </a:r>
            <a:r>
              <a:rPr lang="en-US" dirty="0">
                <a:cs typeface="Arial" charset="0"/>
              </a:rPr>
              <a:t>. </a:t>
            </a:r>
            <a:r>
              <a:rPr lang="en-US" dirty="0" smtClean="0">
                <a:cs typeface="Arial" charset="0"/>
              </a:rPr>
              <a:t>Strengthen </a:t>
            </a:r>
            <a:r>
              <a:rPr lang="en-US" dirty="0">
                <a:cs typeface="Arial" charset="0"/>
              </a:rPr>
              <a:t>your Yocto deployments with Autobuilder2 CI tool</a:t>
            </a:r>
            <a:endParaRPr lang="en-US" dirty="0"/>
          </a:p>
        </p:txBody>
      </p:sp>
      <p:sp>
        <p:nvSpPr>
          <p:cNvPr id="5" name="Content Placeholder 3"/>
          <p:cNvSpPr>
            <a:spLocks noGrp="1"/>
          </p:cNvSpPr>
          <p:nvPr>
            <p:ph sz="quarter" idx="11"/>
          </p:nvPr>
        </p:nvSpPr>
        <p:spPr>
          <a:xfrm>
            <a:off x="1804988" y="4125913"/>
            <a:ext cx="6874805" cy="866775"/>
          </a:xfrm>
        </p:spPr>
        <p:txBody>
          <a:bodyPr/>
          <a:lstStyle/>
          <a:p>
            <a:r>
              <a:rPr lang="en-US" dirty="0"/>
              <a:t>Marco </a:t>
            </a:r>
            <a:r>
              <a:rPr lang="en-US" dirty="0" err="1" smtClean="0"/>
              <a:t>Cavallini</a:t>
            </a:r>
            <a:r>
              <a:rPr lang="en-US" altLang="en-US" sz="2800" dirty="0">
                <a:ea typeface="ＭＳ Ｐゴシック" charset="-128"/>
              </a:rPr>
              <a:t>, </a:t>
            </a:r>
            <a:r>
              <a:rPr lang="en-US" altLang="en-US" sz="2800" dirty="0" smtClean="0">
                <a:ea typeface="ＭＳ Ｐゴシック" charset="-128"/>
              </a:rPr>
              <a:t>KOAN</a:t>
            </a:r>
            <a:br>
              <a:rPr lang="en-US" altLang="en-US" sz="2800" dirty="0" smtClean="0">
                <a:ea typeface="ＭＳ Ｐゴシック" charset="-128"/>
              </a:rPr>
            </a:br>
            <a:r>
              <a:rPr lang="en-US" altLang="en-US" dirty="0" smtClean="0">
                <a:ea typeface="ＭＳ Ｐゴシック" charset="-128"/>
              </a:rPr>
              <a:t>https</a:t>
            </a:r>
            <a:r>
              <a:rPr lang="en-US" altLang="en-US" dirty="0">
                <a:ea typeface="ＭＳ Ｐゴシック" charset="-128"/>
              </a:rPr>
              <a:t>://koansoftware.com</a:t>
            </a:r>
          </a:p>
          <a:p>
            <a:pPr eaLnBrk="1" hangingPunct="1">
              <a:spcBef>
                <a:spcPts val="900"/>
              </a:spcBef>
            </a:pPr>
            <a:endParaRPr lang="en-US" dirty="0" smtClean="0">
              <a:latin typeface="Arial" charset="0"/>
            </a:endParaRPr>
          </a:p>
        </p:txBody>
      </p:sp>
    </p:spTree>
    <p:extLst>
      <p:ext uri="{BB962C8B-B14F-4D97-AF65-F5344CB8AC3E}">
        <p14:creationId xmlns:p14="http://schemas.microsoft.com/office/powerpoint/2010/main" val="238511151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configuration</a:t>
            </a:r>
          </a:p>
        </p:txBody>
      </p:sp>
      <p:sp>
        <p:nvSpPr>
          <p:cNvPr id="35842"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Ab2 default configuration</a:t>
            </a:r>
          </a:p>
          <a:p>
            <a:pPr lvl="1">
              <a:lnSpc>
                <a:spcPct val="100000"/>
              </a:lnSpc>
              <a:buSzPct val="45000"/>
              <a:buFont typeface="Arial" charset="0"/>
              <a:buChar char="•"/>
            </a:pPr>
            <a:r>
              <a:rPr lang="en-US" altLang="en-US" sz="2200">
                <a:ea typeface="ＭＳ Ｐゴシック" charset="-128"/>
              </a:rPr>
              <a:t>The default configuration of Ab2 uses a lot of </a:t>
            </a:r>
            <a:r>
              <a:rPr lang="en-US" altLang="en-US" sz="2200" b="1">
                <a:ea typeface="ＭＳ Ｐゴシック" charset="-128"/>
              </a:rPr>
              <a:t>workers</a:t>
            </a:r>
            <a:r>
              <a:rPr lang="en-US" altLang="en-US" sz="2200">
                <a:ea typeface="ＭＳ Ｐゴシック" charset="-128"/>
              </a:rPr>
              <a:t> to generate </a:t>
            </a:r>
            <a:r>
              <a:rPr lang="en-US" altLang="en-US" sz="2200" b="1">
                <a:ea typeface="ＭＳ Ｐゴシック" charset="-128"/>
              </a:rPr>
              <a:t>images</a:t>
            </a:r>
            <a:r>
              <a:rPr lang="en-US" altLang="en-US" sz="2200">
                <a:ea typeface="ＭＳ Ｐゴシック" charset="-128"/>
              </a:rPr>
              <a:t> for several </a:t>
            </a:r>
            <a:r>
              <a:rPr lang="en-US" altLang="en-US" sz="2200" b="1">
                <a:ea typeface="ＭＳ Ｐゴシック" charset="-128"/>
              </a:rPr>
              <a:t>MACHINES</a:t>
            </a:r>
          </a:p>
          <a:p>
            <a:pPr>
              <a:lnSpc>
                <a:spcPct val="100000"/>
              </a:lnSpc>
              <a:buClrTx/>
              <a:buSzTx/>
              <a:buFontTx/>
              <a:buNone/>
            </a:pPr>
            <a:endParaRPr lang="en-US" altLang="en-US" sz="2200">
              <a:ea typeface="ＭＳ Ｐゴシック" charset="-128"/>
            </a:endParaRPr>
          </a:p>
          <a:p>
            <a:pPr>
              <a:lnSpc>
                <a:spcPct val="100000"/>
              </a:lnSpc>
              <a:buClrTx/>
              <a:buSzTx/>
              <a:buFontTx/>
              <a:buNone/>
            </a:pPr>
            <a:endParaRPr lang="en-US" altLang="en-US" sz="2200">
              <a:ea typeface="ＭＳ Ｐゴシック" charset="-128"/>
            </a:endParaRPr>
          </a:p>
          <a:p>
            <a:pPr>
              <a:lnSpc>
                <a:spcPct val="100000"/>
              </a:lnSpc>
              <a:buClrTx/>
              <a:buSzTx/>
              <a:buFontTx/>
              <a:buNone/>
            </a:pPr>
            <a:endParaRPr lang="en-US" altLang="en-US" sz="2200">
              <a:ea typeface="ＭＳ Ｐゴシック" charset="-128"/>
            </a:endParaRPr>
          </a:p>
        </p:txBody>
      </p:sp>
      <p:sp>
        <p:nvSpPr>
          <p:cNvPr id="35843" name="AutoShape 3"/>
          <p:cNvSpPr>
            <a:spLocks noChangeArrowheads="1"/>
          </p:cNvSpPr>
          <p:nvPr/>
        </p:nvSpPr>
        <p:spPr bwMode="auto">
          <a:xfrm>
            <a:off x="7991475" y="360363"/>
            <a:ext cx="1008063" cy="863600"/>
          </a:xfrm>
          <a:prstGeom prst="irregularSeal2">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2000">
                <a:solidFill>
                  <a:srgbClr val="0000FF"/>
                </a:solidFill>
                <a:latin typeface="Lato Black" charset="0"/>
              </a:rPr>
              <a:t>Ab2</a:t>
            </a:r>
          </a:p>
        </p:txBody>
      </p:sp>
      <p:pic>
        <p:nvPicPr>
          <p:cNvPr id="3584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2868613"/>
            <a:ext cx="8632825" cy="1052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12012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official website</a:t>
            </a:r>
          </a:p>
        </p:txBody>
      </p:sp>
      <p:pic>
        <p:nvPicPr>
          <p:cNvPr id="368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7338" y="1008063"/>
            <a:ext cx="8642350" cy="4967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Rectangle 3"/>
          <p:cNvSpPr>
            <a:spLocks noChangeArrowheads="1"/>
          </p:cNvSpPr>
          <p:nvPr/>
        </p:nvSpPr>
        <p:spPr bwMode="auto">
          <a:xfrm>
            <a:off x="3959225" y="1295400"/>
            <a:ext cx="4876800" cy="503238"/>
          </a:xfrm>
          <a:prstGeom prst="rect">
            <a:avLst/>
          </a:prstGeom>
          <a:solidFill>
            <a:srgbClr val="FFFF99"/>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868" name="Rectangle 4"/>
          <p:cNvSpPr>
            <a:spLocks noChangeArrowheads="1"/>
          </p:cNvSpPr>
          <p:nvPr/>
        </p:nvSpPr>
        <p:spPr bwMode="auto">
          <a:xfrm>
            <a:off x="4103688" y="1381125"/>
            <a:ext cx="473233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a:lnSpc>
                <a:spcPct val="100000"/>
              </a:lnSpc>
            </a:pPr>
            <a:r>
              <a:rPr lang="en-US" altLang="en-US"/>
              <a:t>https://autobuilder.yoctoproject.org/typhoon/</a:t>
            </a:r>
          </a:p>
        </p:txBody>
      </p:sp>
    </p:spTree>
    <p:extLst>
      <p:ext uri="{BB962C8B-B14F-4D97-AF65-F5344CB8AC3E}">
        <p14:creationId xmlns:p14="http://schemas.microsoft.com/office/powerpoint/2010/main" val="2563949253"/>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website navigation</a:t>
            </a:r>
          </a:p>
        </p:txBody>
      </p:sp>
      <p:pic>
        <p:nvPicPr>
          <p:cNvPr id="378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0363" y="906463"/>
            <a:ext cx="8062912" cy="5213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Oval 3"/>
          <p:cNvSpPr>
            <a:spLocks noChangeArrowheads="1"/>
          </p:cNvSpPr>
          <p:nvPr/>
        </p:nvSpPr>
        <p:spPr bwMode="auto">
          <a:xfrm>
            <a:off x="215900" y="2376488"/>
            <a:ext cx="1655763" cy="647700"/>
          </a:xfrm>
          <a:prstGeom prst="ellipse">
            <a:avLst/>
          </a:prstGeom>
          <a:noFill/>
          <a:ln w="36000" cap="flat">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2" name="Oval 4"/>
          <p:cNvSpPr>
            <a:spLocks noChangeArrowheads="1"/>
          </p:cNvSpPr>
          <p:nvPr/>
        </p:nvSpPr>
        <p:spPr bwMode="auto">
          <a:xfrm>
            <a:off x="3384550" y="3743325"/>
            <a:ext cx="719138" cy="360363"/>
          </a:xfrm>
          <a:prstGeom prst="ellipse">
            <a:avLst/>
          </a:prstGeom>
          <a:noFill/>
          <a:ln w="36000" cap="flat">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206896538"/>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website navigation</a:t>
            </a:r>
          </a:p>
        </p:txBody>
      </p:sp>
      <p:pic>
        <p:nvPicPr>
          <p:cNvPr id="3891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463" y="1143000"/>
            <a:ext cx="8747125" cy="4760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Oval 3"/>
          <p:cNvSpPr>
            <a:spLocks noChangeArrowheads="1"/>
          </p:cNvSpPr>
          <p:nvPr/>
        </p:nvSpPr>
        <p:spPr bwMode="auto">
          <a:xfrm>
            <a:off x="71438" y="2952750"/>
            <a:ext cx="1511300" cy="647700"/>
          </a:xfrm>
          <a:prstGeom prst="ellipse">
            <a:avLst/>
          </a:prstGeom>
          <a:noFill/>
          <a:ln w="36000" cap="flat">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16" name="Oval 4"/>
          <p:cNvSpPr>
            <a:spLocks noChangeArrowheads="1"/>
          </p:cNvSpPr>
          <p:nvPr/>
        </p:nvSpPr>
        <p:spPr bwMode="auto">
          <a:xfrm>
            <a:off x="2808288" y="2663825"/>
            <a:ext cx="719137" cy="360363"/>
          </a:xfrm>
          <a:prstGeom prst="ellipse">
            <a:avLst/>
          </a:prstGeom>
          <a:noFill/>
          <a:ln w="36000" cap="flat">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17" name="Oval 5"/>
          <p:cNvSpPr>
            <a:spLocks noChangeArrowheads="1"/>
          </p:cNvSpPr>
          <p:nvPr/>
        </p:nvSpPr>
        <p:spPr bwMode="auto">
          <a:xfrm>
            <a:off x="7272338" y="2592388"/>
            <a:ext cx="1655762" cy="719137"/>
          </a:xfrm>
          <a:prstGeom prst="ellipse">
            <a:avLst/>
          </a:prstGeom>
          <a:noFill/>
          <a:ln w="36000" cap="flat">
            <a:solidFill>
              <a:srgbClr val="0000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789359581"/>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 builds</a:t>
            </a: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1223963"/>
            <a:ext cx="4171950" cy="1247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2638425"/>
            <a:ext cx="4591050" cy="211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Oval 4"/>
          <p:cNvSpPr>
            <a:spLocks noChangeArrowheads="1"/>
          </p:cNvSpPr>
          <p:nvPr/>
        </p:nvSpPr>
        <p:spPr bwMode="auto">
          <a:xfrm>
            <a:off x="2592388" y="1368425"/>
            <a:ext cx="1655762" cy="647700"/>
          </a:xfrm>
          <a:prstGeom prst="ellipse">
            <a:avLst/>
          </a:prstGeom>
          <a:noFill/>
          <a:ln w="36000" cap="flat">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912673544"/>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 workers</a:t>
            </a:r>
          </a:p>
        </p:txBody>
      </p:sp>
      <p:pic>
        <p:nvPicPr>
          <p:cNvPr id="4096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0" y="1666875"/>
            <a:ext cx="8763000" cy="3371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Oval 3"/>
          <p:cNvSpPr>
            <a:spLocks noChangeArrowheads="1"/>
          </p:cNvSpPr>
          <p:nvPr/>
        </p:nvSpPr>
        <p:spPr bwMode="auto">
          <a:xfrm>
            <a:off x="6696075" y="2016125"/>
            <a:ext cx="2374900" cy="1295400"/>
          </a:xfrm>
          <a:prstGeom prst="ellipse">
            <a:avLst/>
          </a:prstGeom>
          <a:noFill/>
          <a:ln w="36000" cap="flat">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716789204"/>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 worker details</a:t>
            </a:r>
          </a:p>
        </p:txBody>
      </p:sp>
      <p:pic>
        <p:nvPicPr>
          <p:cNvPr id="4198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3038" y="1152525"/>
            <a:ext cx="8783637" cy="4895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7" name="Oval 3"/>
          <p:cNvSpPr>
            <a:spLocks noChangeArrowheads="1"/>
          </p:cNvSpPr>
          <p:nvPr/>
        </p:nvSpPr>
        <p:spPr bwMode="auto">
          <a:xfrm>
            <a:off x="2376488" y="1655763"/>
            <a:ext cx="2016125" cy="863600"/>
          </a:xfrm>
          <a:prstGeom prst="ellipse">
            <a:avLst/>
          </a:prstGeom>
          <a:noFill/>
          <a:ln w="36000" cap="flat">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963077185"/>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 build details</a:t>
            </a:r>
          </a:p>
        </p:txBody>
      </p:sp>
      <p:pic>
        <p:nvPicPr>
          <p:cNvPr id="430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0" y="1009650"/>
            <a:ext cx="9144000" cy="4335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1" name="Oval 3"/>
          <p:cNvSpPr>
            <a:spLocks noChangeArrowheads="1"/>
          </p:cNvSpPr>
          <p:nvPr/>
        </p:nvSpPr>
        <p:spPr bwMode="auto">
          <a:xfrm>
            <a:off x="576263" y="1439863"/>
            <a:ext cx="1655762" cy="647700"/>
          </a:xfrm>
          <a:prstGeom prst="ellipse">
            <a:avLst/>
          </a:prstGeom>
          <a:noFill/>
          <a:ln w="36000" cap="flat">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325507549"/>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 build details</a:t>
            </a:r>
          </a:p>
        </p:txBody>
      </p:sp>
      <p:pic>
        <p:nvPicPr>
          <p:cNvPr id="4403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4788" y="1576388"/>
            <a:ext cx="8734425" cy="3535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5" name="Oval 3"/>
          <p:cNvSpPr>
            <a:spLocks noChangeArrowheads="1"/>
          </p:cNvSpPr>
          <p:nvPr/>
        </p:nvSpPr>
        <p:spPr bwMode="auto">
          <a:xfrm>
            <a:off x="0" y="1439863"/>
            <a:ext cx="1655763" cy="647700"/>
          </a:xfrm>
          <a:prstGeom prst="ellipse">
            <a:avLst/>
          </a:prstGeom>
          <a:noFill/>
          <a:ln w="36000" cap="flat">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036" name="Oval 4"/>
          <p:cNvSpPr>
            <a:spLocks noChangeArrowheads="1"/>
          </p:cNvSpPr>
          <p:nvPr/>
        </p:nvSpPr>
        <p:spPr bwMode="auto">
          <a:xfrm>
            <a:off x="6696075" y="2376488"/>
            <a:ext cx="1655763" cy="647700"/>
          </a:xfrm>
          <a:prstGeom prst="ellipse">
            <a:avLst/>
          </a:prstGeom>
          <a:noFill/>
          <a:ln w="36000" cap="flat">
            <a:solidFill>
              <a:srgbClr val="0000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472813797"/>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 build details</a:t>
            </a:r>
          </a:p>
        </p:txBody>
      </p:sp>
      <p:pic>
        <p:nvPicPr>
          <p:cNvPr id="4505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4063" y="1019175"/>
            <a:ext cx="7634287" cy="5100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9" name="Oval 3"/>
          <p:cNvSpPr>
            <a:spLocks noChangeArrowheads="1"/>
          </p:cNvSpPr>
          <p:nvPr/>
        </p:nvSpPr>
        <p:spPr bwMode="auto">
          <a:xfrm>
            <a:off x="6048375" y="5616575"/>
            <a:ext cx="2159000" cy="647700"/>
          </a:xfrm>
          <a:prstGeom prst="ellipse">
            <a:avLst/>
          </a:prstGeom>
          <a:noFill/>
          <a:ln w="36000" cap="flat">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979429129"/>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454025" y="407988"/>
            <a:ext cx="8224838"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Agenda</a:t>
            </a:r>
          </a:p>
        </p:txBody>
      </p:sp>
      <p:sp>
        <p:nvSpPr>
          <p:cNvPr id="9218" name="Rectangle 2"/>
          <p:cNvSpPr>
            <a:spLocks noChangeArrowheads="1"/>
          </p:cNvSpPr>
          <p:nvPr/>
        </p:nvSpPr>
        <p:spPr bwMode="auto">
          <a:xfrm>
            <a:off x="419100" y="1471613"/>
            <a:ext cx="824865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What is a Continuous Integration (CI) system</a:t>
            </a:r>
          </a:p>
          <a:p>
            <a:pPr>
              <a:lnSpc>
                <a:spcPct val="100000"/>
              </a:lnSpc>
              <a:buClr>
                <a:srgbClr val="414141"/>
              </a:buClr>
              <a:buSzPct val="45000"/>
              <a:buFont typeface="Arial" charset="0"/>
              <a:buChar char="•"/>
            </a:pPr>
            <a:r>
              <a:rPr lang="en-US" altLang="en-US" sz="2400" b="1">
                <a:solidFill>
                  <a:srgbClr val="414141"/>
                </a:solidFill>
                <a:ea typeface="ＭＳ Ｐゴシック" charset="-128"/>
              </a:rPr>
              <a:t>Autobuilder2 History</a:t>
            </a:r>
          </a:p>
          <a:p>
            <a:pPr>
              <a:lnSpc>
                <a:spcPct val="100000"/>
              </a:lnSpc>
              <a:buClr>
                <a:srgbClr val="414141"/>
              </a:buClr>
              <a:buSzPct val="45000"/>
              <a:buFont typeface="Arial" charset="0"/>
              <a:buChar char="•"/>
            </a:pPr>
            <a:r>
              <a:rPr lang="en-US" altLang="en-US" sz="2400" b="1">
                <a:solidFill>
                  <a:srgbClr val="414141"/>
                </a:solidFill>
                <a:ea typeface="ＭＳ Ｐゴシック" charset="-128"/>
              </a:rPr>
              <a:t>Buildbot, the foundations</a:t>
            </a:r>
          </a:p>
          <a:p>
            <a:pPr>
              <a:lnSpc>
                <a:spcPct val="100000"/>
              </a:lnSpc>
              <a:buClr>
                <a:srgbClr val="414141"/>
              </a:buClr>
              <a:buSzPct val="45000"/>
              <a:buFont typeface="Arial" charset="0"/>
              <a:buChar char="•"/>
            </a:pPr>
            <a:r>
              <a:rPr lang="en-US" altLang="en-US" sz="2400" b="1">
                <a:solidFill>
                  <a:srgbClr val="414141"/>
                </a:solidFill>
                <a:ea typeface="ＭＳ Ｐゴシック" charset="-128"/>
              </a:rPr>
              <a:t>Buildbot mechanics</a:t>
            </a:r>
          </a:p>
          <a:p>
            <a:pPr>
              <a:lnSpc>
                <a:spcPct val="100000"/>
              </a:lnSpc>
              <a:buClr>
                <a:srgbClr val="414141"/>
              </a:buClr>
              <a:buSzPct val="45000"/>
              <a:buFont typeface="Arial" charset="0"/>
              <a:buChar char="•"/>
            </a:pPr>
            <a:r>
              <a:rPr lang="en-US" altLang="en-US" sz="2400" b="1">
                <a:solidFill>
                  <a:srgbClr val="414141"/>
                </a:solidFill>
                <a:ea typeface="ＭＳ Ｐゴシック" charset="-128"/>
              </a:rPr>
              <a:t>Buildbot installation</a:t>
            </a:r>
          </a:p>
          <a:p>
            <a:pPr>
              <a:lnSpc>
                <a:spcPct val="100000"/>
              </a:lnSpc>
              <a:buClr>
                <a:srgbClr val="414141"/>
              </a:buClr>
              <a:buSzPct val="45000"/>
              <a:buFont typeface="Arial" charset="0"/>
              <a:buChar char="•"/>
            </a:pPr>
            <a:r>
              <a:rPr lang="en-US" altLang="en-US" sz="2400" b="1">
                <a:solidFill>
                  <a:srgbClr val="414141"/>
                </a:solidFill>
                <a:ea typeface="ＭＳ Ｐゴシック" charset="-128"/>
              </a:rPr>
              <a:t>Autobuilder2 installation</a:t>
            </a:r>
          </a:p>
          <a:p>
            <a:pPr>
              <a:lnSpc>
                <a:spcPct val="100000"/>
              </a:lnSpc>
              <a:buClr>
                <a:srgbClr val="414141"/>
              </a:buClr>
              <a:buSzPct val="45000"/>
              <a:buFont typeface="Arial" charset="0"/>
              <a:buChar char="•"/>
            </a:pPr>
            <a:r>
              <a:rPr lang="en-US" altLang="en-US" sz="2400" b="1">
                <a:solidFill>
                  <a:srgbClr val="414141"/>
                </a:solidFill>
                <a:ea typeface="ＭＳ Ｐゴシック" charset="-128"/>
              </a:rPr>
              <a:t>Autobuilder2 configuration</a:t>
            </a:r>
          </a:p>
          <a:p>
            <a:pPr>
              <a:lnSpc>
                <a:spcPct val="100000"/>
              </a:lnSpc>
              <a:buClr>
                <a:srgbClr val="414141"/>
              </a:buClr>
              <a:buSzPct val="45000"/>
              <a:buFont typeface="Arial" charset="0"/>
              <a:buChar char="•"/>
            </a:pPr>
            <a:r>
              <a:rPr lang="en-US" altLang="en-US" sz="2400" b="1">
                <a:solidFill>
                  <a:srgbClr val="414141"/>
                </a:solidFill>
                <a:ea typeface="ＭＳ Ｐゴシック" charset="-128"/>
              </a:rPr>
              <a:t>Autobuilder2 usage (as-is)</a:t>
            </a:r>
          </a:p>
          <a:p>
            <a:pPr>
              <a:lnSpc>
                <a:spcPct val="100000"/>
              </a:lnSpc>
              <a:buClr>
                <a:srgbClr val="414141"/>
              </a:buClr>
              <a:buSzPct val="45000"/>
              <a:buFont typeface="Arial" charset="0"/>
              <a:buChar char="•"/>
            </a:pPr>
            <a:r>
              <a:rPr lang="en-US" altLang="en-US" sz="2400" b="1">
                <a:solidFill>
                  <a:srgbClr val="414141"/>
                </a:solidFill>
                <a:ea typeface="ＭＳ Ｐゴシック" charset="-128"/>
              </a:rPr>
              <a:t>Autobuilder2 customization</a:t>
            </a:r>
          </a:p>
          <a:p>
            <a:pPr>
              <a:lnSpc>
                <a:spcPct val="100000"/>
              </a:lnSpc>
              <a:buClr>
                <a:srgbClr val="414141"/>
              </a:buClr>
              <a:buSzPct val="45000"/>
              <a:buFont typeface="Arial" charset="0"/>
              <a:buChar char="•"/>
            </a:pPr>
            <a:r>
              <a:rPr lang="en-US" altLang="en-US" sz="2400" b="1">
                <a:solidFill>
                  <a:srgbClr val="414141"/>
                </a:solidFill>
                <a:ea typeface="ＭＳ Ｐゴシック" charset="-128"/>
              </a:rPr>
              <a:t>Autobuilder2 usage for CI on a single machine</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p:txBody>
      </p:sp>
    </p:spTree>
    <p:extLst>
      <p:ext uri="{BB962C8B-B14F-4D97-AF65-F5344CB8AC3E}">
        <p14:creationId xmlns:p14="http://schemas.microsoft.com/office/powerpoint/2010/main" val="2367256247"/>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 build details</a:t>
            </a:r>
          </a:p>
        </p:txBody>
      </p:sp>
      <p:pic>
        <p:nvPicPr>
          <p:cNvPr id="460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4650" y="901700"/>
            <a:ext cx="8393113" cy="5183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3" name="Oval 3"/>
          <p:cNvSpPr>
            <a:spLocks noChangeArrowheads="1"/>
          </p:cNvSpPr>
          <p:nvPr/>
        </p:nvSpPr>
        <p:spPr bwMode="auto">
          <a:xfrm>
            <a:off x="5688013" y="1655763"/>
            <a:ext cx="3079750" cy="647700"/>
          </a:xfrm>
          <a:prstGeom prst="ellipse">
            <a:avLst/>
          </a:prstGeom>
          <a:noFill/>
          <a:ln w="36000" cap="flat">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400392388"/>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a:t>
            </a:r>
          </a:p>
        </p:txBody>
      </p:sp>
      <p:sp>
        <p:nvSpPr>
          <p:cNvPr id="47106" name="Rectangle 2"/>
          <p:cNvSpPr>
            <a:spLocks noChangeArrowheads="1"/>
          </p:cNvSpPr>
          <p:nvPr/>
        </p:nvSpPr>
        <p:spPr bwMode="auto">
          <a:xfrm>
            <a:off x="1655763" y="2952750"/>
            <a:ext cx="5830887"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gn="ctr">
              <a:lnSpc>
                <a:spcPct val="100000"/>
              </a:lnSpc>
            </a:pPr>
            <a:r>
              <a:rPr lang="en-US" altLang="en-US" sz="2600" b="1"/>
              <a:t>Autobuilder custom ‘lighter’ configuration</a:t>
            </a:r>
          </a:p>
        </p:txBody>
      </p:sp>
    </p:spTree>
    <p:extLst>
      <p:ext uri="{BB962C8B-B14F-4D97-AF65-F5344CB8AC3E}">
        <p14:creationId xmlns:p14="http://schemas.microsoft.com/office/powerpoint/2010/main" val="483996103"/>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reduced configuration</a:t>
            </a:r>
          </a:p>
        </p:txBody>
      </p:sp>
      <p:sp>
        <p:nvSpPr>
          <p:cNvPr id="48130"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Reduce complexity</a:t>
            </a:r>
          </a:p>
          <a:p>
            <a:pPr lvl="1">
              <a:lnSpc>
                <a:spcPct val="100000"/>
              </a:lnSpc>
              <a:buSzPct val="45000"/>
              <a:buFont typeface="Arial" charset="0"/>
              <a:buChar char="•"/>
            </a:pPr>
            <a:r>
              <a:rPr lang="en-US" altLang="en-US" sz="2200">
                <a:ea typeface="ＭＳ Ｐゴシック" charset="-128"/>
              </a:rPr>
              <a:t>The goal is to setup a configuration for an </a:t>
            </a:r>
            <a:r>
              <a:rPr lang="en-US" altLang="en-US" sz="2200" b="1">
                <a:ea typeface="ＭＳ Ｐゴシック" charset="-128"/>
              </a:rPr>
              <a:t>image</a:t>
            </a:r>
            <a:r>
              <a:rPr lang="en-US" altLang="en-US" sz="2200">
                <a:ea typeface="ＭＳ Ｐゴシック" charset="-128"/>
              </a:rPr>
              <a:t> for a single </a:t>
            </a:r>
            <a:r>
              <a:rPr lang="en-US" altLang="en-US" sz="2200" b="1">
                <a:ea typeface="ＭＳ Ｐゴシック" charset="-128"/>
              </a:rPr>
              <a:t>MACHINE</a:t>
            </a:r>
            <a:r>
              <a:rPr lang="en-US" altLang="en-US" sz="2200">
                <a:ea typeface="ＭＳ Ｐゴシック" charset="-128"/>
              </a:rPr>
              <a:t> only</a:t>
            </a:r>
          </a:p>
          <a:p>
            <a:pPr lvl="1">
              <a:lnSpc>
                <a:spcPct val="100000"/>
              </a:lnSpc>
              <a:buSzPct val="45000"/>
              <a:buFont typeface="Arial" charset="0"/>
              <a:buChar char="•"/>
            </a:pPr>
            <a:r>
              <a:rPr lang="en-US" altLang="en-US" sz="2200">
                <a:ea typeface="ＭＳ Ｐゴシック" charset="-128"/>
              </a:rPr>
              <a:t>This will help yo strenghten the deployments thanks to recurring builds, tipically nightly</a:t>
            </a:r>
          </a:p>
          <a:p>
            <a:pPr>
              <a:lnSpc>
                <a:spcPct val="100000"/>
              </a:lnSpc>
              <a:buClrTx/>
              <a:buSzTx/>
              <a:buFontTx/>
              <a:buNone/>
            </a:pPr>
            <a:endParaRPr lang="en-US" altLang="en-US" sz="2200">
              <a:ea typeface="ＭＳ Ｐゴシック" charset="-128"/>
            </a:endParaRPr>
          </a:p>
          <a:p>
            <a:pPr>
              <a:lnSpc>
                <a:spcPct val="100000"/>
              </a:lnSpc>
              <a:buClrTx/>
              <a:buSzTx/>
              <a:buFontTx/>
              <a:buNone/>
            </a:pPr>
            <a:endParaRPr lang="en-US" altLang="en-US" sz="2200">
              <a:ea typeface="ＭＳ Ｐゴシック" charset="-128"/>
            </a:endParaRPr>
          </a:p>
          <a:p>
            <a:pPr>
              <a:lnSpc>
                <a:spcPct val="100000"/>
              </a:lnSpc>
              <a:buClrTx/>
              <a:buSzTx/>
              <a:buFontTx/>
              <a:buNone/>
            </a:pPr>
            <a:endParaRPr lang="en-US" altLang="en-US" sz="2200">
              <a:ea typeface="ＭＳ Ｐゴシック" charset="-128"/>
            </a:endParaRPr>
          </a:p>
        </p:txBody>
      </p:sp>
      <p:sp>
        <p:nvSpPr>
          <p:cNvPr id="48131" name="AutoShape 3"/>
          <p:cNvSpPr>
            <a:spLocks noChangeArrowheads="1"/>
          </p:cNvSpPr>
          <p:nvPr/>
        </p:nvSpPr>
        <p:spPr bwMode="auto">
          <a:xfrm>
            <a:off x="7991475" y="360363"/>
            <a:ext cx="1008063" cy="863600"/>
          </a:xfrm>
          <a:prstGeom prst="irregularSeal2">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2000">
                <a:solidFill>
                  <a:srgbClr val="0000FF"/>
                </a:solidFill>
                <a:latin typeface="Lato Black" charset="0"/>
              </a:rPr>
              <a:t>Ab2</a:t>
            </a:r>
          </a:p>
        </p:txBody>
      </p:sp>
    </p:spTree>
    <p:extLst>
      <p:ext uri="{BB962C8B-B14F-4D97-AF65-F5344CB8AC3E}">
        <p14:creationId xmlns:p14="http://schemas.microsoft.com/office/powerpoint/2010/main" val="64439503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reduced configuration</a:t>
            </a:r>
          </a:p>
        </p:txBody>
      </p:sp>
      <p:sp>
        <p:nvSpPr>
          <p:cNvPr id="49154"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Files to be modified</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p:txBody>
      </p:sp>
      <p:sp>
        <p:nvSpPr>
          <p:cNvPr id="49155" name="Rectangle 3"/>
          <p:cNvSpPr>
            <a:spLocks noChangeArrowheads="1"/>
          </p:cNvSpPr>
          <p:nvPr/>
        </p:nvSpPr>
        <p:spPr bwMode="auto">
          <a:xfrm>
            <a:off x="647700" y="1584325"/>
            <a:ext cx="7983538" cy="3887788"/>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endParaRPr lang="en-US" altLang="en-US"/>
          </a:p>
          <a:p>
            <a:pPr>
              <a:lnSpc>
                <a:spcPct val="100000"/>
              </a:lnSpc>
            </a:pPr>
            <a:r>
              <a:rPr lang="en-US" altLang="en-US" sz="1400" b="1">
                <a:solidFill>
                  <a:srgbClr val="37424A"/>
                </a:solidFill>
                <a:latin typeface="Courier New" charset="0"/>
                <a:ea typeface="ＭＳ Ｐゴシック" charset="-128"/>
              </a:rPr>
              <a:t>.</a:t>
            </a:r>
          </a:p>
          <a:p>
            <a:pPr>
              <a:lnSpc>
                <a:spcPct val="100000"/>
              </a:lnSpc>
            </a:pPr>
            <a:r>
              <a:rPr lang="en-US" altLang="en-US" sz="1400" b="1">
                <a:solidFill>
                  <a:srgbClr val="37424A"/>
                </a:solidFill>
                <a:latin typeface="Courier New" charset="0"/>
                <a:ea typeface="ＭＳ Ｐゴシック" charset="-128"/>
              </a:rPr>
              <a:t>├── yocto-autobuilder-helper</a:t>
            </a:r>
          </a:p>
          <a:p>
            <a:pPr>
              <a:lnSpc>
                <a:spcPct val="100000"/>
              </a:lnSpc>
            </a:pPr>
            <a:r>
              <a:rPr lang="en-US" altLang="en-US" sz="1400" b="1">
                <a:solidFill>
                  <a:srgbClr val="37424A"/>
                </a:solidFill>
                <a:latin typeface="Courier New" charset="0"/>
                <a:ea typeface="ＭＳ Ｐゴシック" charset="-128"/>
              </a:rPr>
              <a:t>│   └── </a:t>
            </a:r>
            <a:r>
              <a:rPr lang="en-US" altLang="en-US" sz="1400" b="1">
                <a:solidFill>
                  <a:srgbClr val="009933"/>
                </a:solidFill>
                <a:latin typeface="Courier New" charset="0"/>
                <a:ea typeface="ＭＳ Ｐゴシック" charset="-128"/>
              </a:rPr>
              <a:t>config.json</a:t>
            </a:r>
          </a:p>
          <a:p>
            <a:pPr>
              <a:lnSpc>
                <a:spcPct val="100000"/>
              </a:lnSpc>
            </a:pPr>
            <a:r>
              <a:rPr lang="en-US" altLang="en-US" sz="1400" b="1">
                <a:solidFill>
                  <a:srgbClr val="37424A"/>
                </a:solidFill>
                <a:latin typeface="Courier New" charset="0"/>
                <a:ea typeface="ＭＳ Ｐゴシック" charset="-128"/>
              </a:rPr>
              <a:t>├── yocto-controller</a:t>
            </a:r>
          </a:p>
          <a:p>
            <a:pPr>
              <a:lnSpc>
                <a:spcPct val="100000"/>
              </a:lnSpc>
            </a:pPr>
            <a:r>
              <a:rPr lang="en-US" altLang="en-US" sz="1400" b="1">
                <a:solidFill>
                  <a:srgbClr val="37424A"/>
                </a:solidFill>
                <a:latin typeface="Courier New" charset="0"/>
                <a:ea typeface="ＭＳ Ｐゴシック" charset="-128"/>
              </a:rPr>
              <a:t>│   └── yoctoabb</a:t>
            </a:r>
          </a:p>
          <a:p>
            <a:pPr>
              <a:lnSpc>
                <a:spcPct val="100000"/>
              </a:lnSpc>
            </a:pPr>
            <a:r>
              <a:rPr lang="en-US" altLang="en-US" sz="1400" b="1">
                <a:solidFill>
                  <a:srgbClr val="37424A"/>
                </a:solidFill>
                <a:latin typeface="Courier New" charset="0"/>
                <a:ea typeface="ＭＳ Ｐゴシック" charset="-128"/>
              </a:rPr>
              <a:t>│       ├── </a:t>
            </a:r>
            <a:r>
              <a:rPr lang="en-US" altLang="en-US" sz="1400" b="1">
                <a:solidFill>
                  <a:srgbClr val="009933"/>
                </a:solidFill>
                <a:latin typeface="Courier New" charset="0"/>
                <a:ea typeface="ＭＳ Ｐゴシック" charset="-128"/>
              </a:rPr>
              <a:t>builders.py</a:t>
            </a:r>
          </a:p>
          <a:p>
            <a:pPr>
              <a:lnSpc>
                <a:spcPct val="100000"/>
              </a:lnSpc>
            </a:pPr>
            <a:r>
              <a:rPr lang="en-US" altLang="en-US" sz="1400" b="1">
                <a:solidFill>
                  <a:srgbClr val="37424A"/>
                </a:solidFill>
                <a:latin typeface="Courier New" charset="0"/>
                <a:ea typeface="ＭＳ Ｐゴシック" charset="-128"/>
              </a:rPr>
              <a:t>│       ├── </a:t>
            </a:r>
            <a:r>
              <a:rPr lang="en-US" altLang="en-US" sz="1400" b="1">
                <a:solidFill>
                  <a:srgbClr val="009933"/>
                </a:solidFill>
                <a:latin typeface="Courier New" charset="0"/>
                <a:ea typeface="ＭＳ Ｐゴシック" charset="-128"/>
              </a:rPr>
              <a:t>config.py</a:t>
            </a:r>
          </a:p>
          <a:p>
            <a:pPr>
              <a:lnSpc>
                <a:spcPct val="100000"/>
              </a:lnSpc>
            </a:pPr>
            <a:r>
              <a:rPr lang="en-US" altLang="en-US" sz="1400" b="1">
                <a:solidFill>
                  <a:srgbClr val="37424A"/>
                </a:solidFill>
                <a:latin typeface="Courier New" charset="0"/>
                <a:ea typeface="ＭＳ Ｐゴシック" charset="-128"/>
              </a:rPr>
              <a:t>│       ├── </a:t>
            </a:r>
            <a:r>
              <a:rPr lang="en-US" altLang="en-US" sz="1400" b="1">
                <a:solidFill>
                  <a:srgbClr val="009933"/>
                </a:solidFill>
                <a:latin typeface="Courier New" charset="0"/>
                <a:ea typeface="ＭＳ Ｐゴシック" charset="-128"/>
              </a:rPr>
              <a:t>master.cfg</a:t>
            </a:r>
          </a:p>
          <a:p>
            <a:pPr>
              <a:lnSpc>
                <a:spcPct val="100000"/>
              </a:lnSpc>
            </a:pPr>
            <a:r>
              <a:rPr lang="en-US" altLang="en-US" sz="1400" b="1">
                <a:solidFill>
                  <a:srgbClr val="37424A"/>
                </a:solidFill>
                <a:latin typeface="Courier New" charset="0"/>
                <a:ea typeface="ＭＳ Ｐゴシック" charset="-128"/>
              </a:rPr>
              <a:t>│       └── </a:t>
            </a:r>
            <a:r>
              <a:rPr lang="en-US" altLang="en-US" sz="1400" b="1">
                <a:solidFill>
                  <a:srgbClr val="009933"/>
                </a:solidFill>
                <a:latin typeface="Courier New" charset="0"/>
                <a:ea typeface="ＭＳ Ｐゴシック" charset="-128"/>
              </a:rPr>
              <a:t>schedulers.py</a:t>
            </a:r>
          </a:p>
          <a:p>
            <a:pPr>
              <a:lnSpc>
                <a:spcPct val="100000"/>
              </a:lnSpc>
            </a:pPr>
            <a:r>
              <a:rPr lang="en-US" altLang="en-US" sz="1400" b="1">
                <a:solidFill>
                  <a:srgbClr val="37424A"/>
                </a:solidFill>
                <a:latin typeface="Courier New" charset="0"/>
                <a:ea typeface="ＭＳ Ｐゴシック" charset="-128"/>
              </a:rPr>
              <a:t>└── yocto-worker</a:t>
            </a:r>
          </a:p>
          <a:p>
            <a:pPr>
              <a:lnSpc>
                <a:spcPct val="100000"/>
              </a:lnSpc>
            </a:pPr>
            <a:r>
              <a:rPr lang="en-US" altLang="en-US" sz="1400" b="1">
                <a:solidFill>
                  <a:srgbClr val="37424A"/>
                </a:solidFill>
                <a:latin typeface="Courier New" charset="0"/>
                <a:ea typeface="ＭＳ Ｐゴシック" charset="-128"/>
              </a:rPr>
              <a:t>    └── </a:t>
            </a:r>
            <a:r>
              <a:rPr lang="en-US" altLang="en-US" sz="1400" b="1">
                <a:solidFill>
                  <a:srgbClr val="009933"/>
                </a:solidFill>
                <a:latin typeface="Courier New" charset="0"/>
                <a:ea typeface="ＭＳ Ｐゴシック" charset="-128"/>
              </a:rPr>
              <a:t>buildbot.tac</a:t>
            </a:r>
          </a:p>
          <a:p>
            <a:pPr>
              <a:lnSpc>
                <a:spcPct val="100000"/>
              </a:lnSpc>
            </a:pPr>
            <a:endParaRPr lang="en-US" altLang="en-US" sz="1400">
              <a:solidFill>
                <a:srgbClr val="009933"/>
              </a:solidFill>
              <a:latin typeface="Courier New" charset="0"/>
              <a:ea typeface="ＭＳ Ｐゴシック" charset="-128"/>
            </a:endParaRPr>
          </a:p>
          <a:p>
            <a:pPr>
              <a:lnSpc>
                <a:spcPct val="100000"/>
              </a:lnSpc>
            </a:pPr>
            <a:endParaRPr lang="en-US" altLang="en-US" sz="1400">
              <a:solidFill>
                <a:srgbClr val="009933"/>
              </a:solidFill>
              <a:latin typeface="Courier New" charset="0"/>
              <a:ea typeface="ＭＳ Ｐゴシック" charset="-128"/>
            </a:endParaRPr>
          </a:p>
          <a:p>
            <a:pPr>
              <a:lnSpc>
                <a:spcPct val="100000"/>
              </a:lnSpc>
            </a:pPr>
            <a:endParaRPr lang="en-US" altLang="en-US" sz="1400">
              <a:solidFill>
                <a:srgbClr val="009933"/>
              </a:solidFill>
              <a:latin typeface="Courier New" charset="0"/>
              <a:ea typeface="ＭＳ Ｐゴシック" charset="-128"/>
            </a:endParaRPr>
          </a:p>
          <a:p>
            <a:pPr>
              <a:lnSpc>
                <a:spcPct val="100000"/>
              </a:lnSpc>
            </a:pPr>
            <a:endParaRPr lang="en-US" altLang="en-US" sz="1400">
              <a:solidFill>
                <a:srgbClr val="009933"/>
              </a:solidFill>
              <a:latin typeface="Courier New" charset="0"/>
              <a:ea typeface="ＭＳ Ｐゴシック" charset="-128"/>
            </a:endParaRPr>
          </a:p>
          <a:p>
            <a:pPr>
              <a:lnSpc>
                <a:spcPct val="100000"/>
              </a:lnSpc>
            </a:pPr>
            <a:endParaRPr lang="en-US" altLang="en-US" sz="1400">
              <a:solidFill>
                <a:srgbClr val="009933"/>
              </a:solidFill>
              <a:latin typeface="Courier New" charset="0"/>
              <a:ea typeface="ＭＳ Ｐゴシック" charset="-128"/>
            </a:endParaRPr>
          </a:p>
        </p:txBody>
      </p:sp>
      <p:sp>
        <p:nvSpPr>
          <p:cNvPr id="49156" name="AutoShape 4"/>
          <p:cNvSpPr>
            <a:spLocks noChangeArrowheads="1"/>
          </p:cNvSpPr>
          <p:nvPr/>
        </p:nvSpPr>
        <p:spPr bwMode="auto">
          <a:xfrm>
            <a:off x="7993063" y="360363"/>
            <a:ext cx="1008062" cy="863600"/>
          </a:xfrm>
          <a:prstGeom prst="irregularSeal2">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2000">
                <a:solidFill>
                  <a:srgbClr val="0000FF"/>
                </a:solidFill>
                <a:latin typeface="Lato Black" charset="0"/>
              </a:rPr>
              <a:t>Ab2</a:t>
            </a:r>
          </a:p>
        </p:txBody>
      </p:sp>
    </p:spTree>
    <p:extLst>
      <p:ext uri="{BB962C8B-B14F-4D97-AF65-F5344CB8AC3E}">
        <p14:creationId xmlns:p14="http://schemas.microsoft.com/office/powerpoint/2010/main" val="338476845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configuration</a:t>
            </a:r>
          </a:p>
        </p:txBody>
      </p:sp>
      <p:sp>
        <p:nvSpPr>
          <p:cNvPr id="50178"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In yocto-autobuilder-helper</a:t>
            </a:r>
          </a:p>
          <a:p>
            <a:pPr lvl="1">
              <a:lnSpc>
                <a:spcPct val="100000"/>
              </a:lnSpc>
              <a:buSzPct val="45000"/>
              <a:buFont typeface="Arial" charset="0"/>
              <a:buChar char="•"/>
            </a:pPr>
            <a:r>
              <a:rPr lang="en-US" altLang="en-US" sz="2200">
                <a:ea typeface="ＭＳ Ｐゴシック" charset="-128"/>
              </a:rPr>
              <a:t>Edit </a:t>
            </a:r>
            <a:r>
              <a:rPr lang="en-US" altLang="en-US" sz="2200">
                <a:solidFill>
                  <a:srgbClr val="3333FF"/>
                </a:solidFill>
                <a:latin typeface="Courier 10 Pitch" charset="0"/>
                <a:ea typeface="ＭＳ Ｐゴシック" charset="-128"/>
              </a:rPr>
              <a:t>yocto-autobuilder-helper/config.json</a:t>
            </a:r>
          </a:p>
          <a:p>
            <a:pPr>
              <a:lnSpc>
                <a:spcPct val="100000"/>
              </a:lnSpc>
              <a:buClrTx/>
              <a:buSzTx/>
              <a:buFontTx/>
              <a:buNone/>
            </a:pPr>
            <a:endParaRPr lang="en-US" altLang="en-US" sz="2200">
              <a:solidFill>
                <a:srgbClr val="3333FF"/>
              </a:solidFill>
              <a:latin typeface="Courier 10 Pitch" charset="0"/>
              <a:ea typeface="ＭＳ Ｐゴシック" charset="-128"/>
            </a:endParaRPr>
          </a:p>
          <a:p>
            <a:pPr>
              <a:lnSpc>
                <a:spcPct val="100000"/>
              </a:lnSpc>
              <a:buClrTx/>
              <a:buSzTx/>
              <a:buFontTx/>
              <a:buNone/>
            </a:pPr>
            <a:endParaRPr lang="en-US" altLang="en-US" sz="2200">
              <a:solidFill>
                <a:srgbClr val="3333FF"/>
              </a:solidFill>
              <a:latin typeface="Courier 10 Pitch" charset="0"/>
              <a:ea typeface="ＭＳ Ｐゴシック" charset="-128"/>
            </a:endParaRPr>
          </a:p>
          <a:p>
            <a:pPr>
              <a:lnSpc>
                <a:spcPct val="100000"/>
              </a:lnSpc>
              <a:buClrTx/>
              <a:buSzTx/>
              <a:buFontTx/>
              <a:buNone/>
            </a:pPr>
            <a:endParaRPr lang="en-US" altLang="en-US" sz="2200">
              <a:solidFill>
                <a:srgbClr val="3333FF"/>
              </a:solidFill>
              <a:latin typeface="Courier 10 Pitch" charset="0"/>
              <a:ea typeface="ＭＳ Ｐゴシック" charset="-128"/>
            </a:endParaRPr>
          </a:p>
          <a:p>
            <a:pPr>
              <a:lnSpc>
                <a:spcPct val="100000"/>
              </a:lnSpc>
              <a:buClrTx/>
              <a:buSzTx/>
              <a:buFontTx/>
              <a:buNone/>
            </a:pPr>
            <a:endParaRPr lang="en-US" altLang="en-US" sz="2200">
              <a:solidFill>
                <a:srgbClr val="3333FF"/>
              </a:solidFill>
              <a:latin typeface="Courier 10 Pitch" charset="0"/>
              <a:ea typeface="ＭＳ Ｐゴシック" charset="-128"/>
            </a:endParaRPr>
          </a:p>
          <a:p>
            <a:pPr>
              <a:lnSpc>
                <a:spcPct val="100000"/>
              </a:lnSpc>
              <a:buClrTx/>
              <a:buSzTx/>
              <a:buFontTx/>
              <a:buNone/>
            </a:pPr>
            <a:endParaRPr lang="en-US" altLang="en-US" sz="2200">
              <a:solidFill>
                <a:srgbClr val="3333FF"/>
              </a:solidFill>
              <a:latin typeface="Courier 10 Pitch" charset="0"/>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In yocto-controller </a:t>
            </a:r>
          </a:p>
          <a:p>
            <a:pPr lvl="1">
              <a:lnSpc>
                <a:spcPct val="100000"/>
              </a:lnSpc>
              <a:buSzPct val="45000"/>
              <a:buFont typeface="Arial" charset="0"/>
              <a:buChar char="•"/>
            </a:pPr>
            <a:r>
              <a:rPr lang="en-US" altLang="en-US" sz="2200">
                <a:ea typeface="ＭＳ Ｐゴシック" charset="-128"/>
              </a:rPr>
              <a:t>Edit </a:t>
            </a:r>
            <a:r>
              <a:rPr lang="en-US" altLang="en-US" sz="2200">
                <a:solidFill>
                  <a:srgbClr val="3333FF"/>
                </a:solidFill>
                <a:latin typeface="Courier 10 Pitch" charset="0"/>
                <a:ea typeface="ＭＳ Ｐゴシック" charset="-128"/>
              </a:rPr>
              <a:t>yocto-controller/yoctoabb/master.cfg</a:t>
            </a:r>
          </a:p>
          <a:p>
            <a:pPr>
              <a:lnSpc>
                <a:spcPct val="100000"/>
              </a:lnSpc>
              <a:buClrTx/>
              <a:buSzTx/>
              <a:buFontTx/>
              <a:buNone/>
            </a:pPr>
            <a:endParaRPr lang="en-US" altLang="en-US" sz="2200">
              <a:solidFill>
                <a:srgbClr val="3333FF"/>
              </a:solidFill>
              <a:latin typeface="Courier 10 Pitch" charset="0"/>
              <a:ea typeface="ＭＳ Ｐゴシック" charset="-128"/>
            </a:endParaRPr>
          </a:p>
          <a:p>
            <a:pPr>
              <a:lnSpc>
                <a:spcPct val="100000"/>
              </a:lnSpc>
              <a:buClrTx/>
              <a:buSzTx/>
              <a:buFontTx/>
              <a:buNone/>
            </a:pPr>
            <a:endParaRPr lang="en-US" altLang="en-US" sz="2200">
              <a:solidFill>
                <a:srgbClr val="3333FF"/>
              </a:solidFill>
              <a:latin typeface="Courier 10 Pitch" charset="0"/>
              <a:ea typeface="ＭＳ Ｐゴシック" charset="-128"/>
            </a:endParaRPr>
          </a:p>
        </p:txBody>
      </p:sp>
      <p:sp>
        <p:nvSpPr>
          <p:cNvPr id="50179" name="Rectangle 3"/>
          <p:cNvSpPr>
            <a:spLocks noChangeArrowheads="1"/>
          </p:cNvSpPr>
          <p:nvPr/>
        </p:nvSpPr>
        <p:spPr bwMode="auto">
          <a:xfrm>
            <a:off x="696913" y="1944688"/>
            <a:ext cx="7983537" cy="1008062"/>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dirty="0">
                <a:solidFill>
                  <a:srgbClr val="37424A"/>
                </a:solidFill>
                <a:latin typeface="Courier New" charset="0"/>
                <a:ea typeface="ＭＳ Ｐゴシック" charset="-128"/>
              </a:rPr>
              <a:t>	</a:t>
            </a:r>
            <a:r>
              <a:rPr lang="en-US" altLang="en-US" sz="1400" b="1" dirty="0" smtClean="0">
                <a:solidFill>
                  <a:srgbClr val="37424A"/>
                </a:solidFill>
                <a:latin typeface="Courier New" charset="0"/>
                <a:ea typeface="ＭＳ Ｐゴシック" charset="-128"/>
              </a:rPr>
              <a:t>"</a:t>
            </a:r>
            <a:r>
              <a:rPr lang="en-US" altLang="en-US" sz="1400" b="1" dirty="0">
                <a:solidFill>
                  <a:srgbClr val="37424A"/>
                </a:solidFill>
                <a:latin typeface="Courier New" charset="0"/>
                <a:ea typeface="ＭＳ Ｐゴシック" charset="-128"/>
              </a:rPr>
              <a:t>BASE_HOMEDIR" : "/home/</a:t>
            </a:r>
            <a:r>
              <a:rPr lang="en-US" altLang="en-US" sz="1400" b="1" dirty="0" err="1">
                <a:solidFill>
                  <a:srgbClr val="37424A"/>
                </a:solidFill>
                <a:latin typeface="Courier New" charset="0"/>
                <a:ea typeface="ＭＳ Ｐゴシック" charset="-128"/>
              </a:rPr>
              <a:t>koan</a:t>
            </a:r>
            <a:r>
              <a:rPr lang="en-US" altLang="en-US" sz="1400" b="1" dirty="0">
                <a:solidFill>
                  <a:srgbClr val="37424A"/>
                </a:solidFill>
                <a:latin typeface="Courier New" charset="0"/>
                <a:ea typeface="ＭＳ Ｐゴシック" charset="-128"/>
              </a:rPr>
              <a:t>/ab2-sandbox",</a:t>
            </a:r>
          </a:p>
          <a:p>
            <a:pPr>
              <a:lnSpc>
                <a:spcPct val="100000"/>
              </a:lnSpc>
            </a:pPr>
            <a:r>
              <a:rPr lang="en-US" altLang="en-US" sz="1400" b="1" dirty="0">
                <a:solidFill>
                  <a:srgbClr val="37424A"/>
                </a:solidFill>
                <a:latin typeface="Courier New" charset="0"/>
                <a:ea typeface="ＭＳ Ｐゴシック" charset="-128"/>
              </a:rPr>
              <a:t>	"BASE_SHAREDDIR" : "${BASE_HOMEDIR}/</a:t>
            </a:r>
            <a:r>
              <a:rPr lang="en-US" altLang="en-US" sz="1400" b="1" dirty="0" err="1">
                <a:solidFill>
                  <a:srgbClr val="37424A"/>
                </a:solidFill>
                <a:latin typeface="Courier New" charset="0"/>
                <a:ea typeface="ＭＳ Ｐゴシック" charset="-128"/>
              </a:rPr>
              <a:t>autobuilder</a:t>
            </a:r>
            <a:r>
              <a:rPr lang="en-US" altLang="en-US" sz="1400" b="1" dirty="0">
                <a:solidFill>
                  <a:srgbClr val="37424A"/>
                </a:solidFill>
                <a:latin typeface="Courier New" charset="0"/>
                <a:ea typeface="ＭＳ Ｐゴシック" charset="-128"/>
              </a:rPr>
              <a:t>",</a:t>
            </a:r>
          </a:p>
          <a:p>
            <a:pPr>
              <a:lnSpc>
                <a:spcPct val="100000"/>
              </a:lnSpc>
            </a:pPr>
            <a:r>
              <a:rPr lang="en-US" altLang="en-US" sz="1400" b="1" dirty="0">
                <a:solidFill>
                  <a:srgbClr val="37424A"/>
                </a:solidFill>
                <a:latin typeface="Courier New" charset="0"/>
                <a:ea typeface="ＭＳ Ｐゴシック" charset="-128"/>
              </a:rPr>
              <a:t>	"BASE_PUBLISHDIR" : "${BASE_HOMEDIR}/downloads",</a:t>
            </a:r>
          </a:p>
        </p:txBody>
      </p:sp>
      <p:sp>
        <p:nvSpPr>
          <p:cNvPr id="50180" name="Rectangle 4"/>
          <p:cNvSpPr>
            <a:spLocks noChangeArrowheads="1"/>
          </p:cNvSpPr>
          <p:nvPr/>
        </p:nvSpPr>
        <p:spPr bwMode="auto">
          <a:xfrm>
            <a:off x="720725" y="4319588"/>
            <a:ext cx="7983538" cy="719137"/>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a:solidFill>
                  <a:srgbClr val="37424A"/>
                </a:solidFill>
                <a:latin typeface="Courier New" charset="0"/>
                <a:ea typeface="ＭＳ Ｐゴシック" charset="-128"/>
              </a:rPr>
              <a:t>   c['title'] = "KOAN lite Yocto Autobuilder"</a:t>
            </a:r>
          </a:p>
          <a:p>
            <a:pPr>
              <a:lnSpc>
                <a:spcPct val="100000"/>
              </a:lnSpc>
            </a:pPr>
            <a:r>
              <a:rPr lang="en-US" altLang="en-US" sz="1400" b="1">
                <a:solidFill>
                  <a:srgbClr val="37424A"/>
                </a:solidFill>
                <a:latin typeface="Courier New" charset="0"/>
                <a:ea typeface="ＭＳ Ｐゴシック" charset="-128"/>
              </a:rPr>
              <a:t>   c['titleURL'] = "http://localhost:8010/"</a:t>
            </a:r>
          </a:p>
          <a:p>
            <a:pPr>
              <a:lnSpc>
                <a:spcPct val="100000"/>
              </a:lnSpc>
            </a:pPr>
            <a:r>
              <a:rPr lang="en-US" altLang="en-US" sz="1400" b="1">
                <a:solidFill>
                  <a:srgbClr val="37424A"/>
                </a:solidFill>
                <a:latin typeface="Courier New" charset="0"/>
                <a:ea typeface="ＭＳ Ｐゴシック" charset="-128"/>
              </a:rPr>
              <a:t>   c['buildbotURL'] = "http://localhost:8010/"  </a:t>
            </a: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p:txBody>
      </p:sp>
      <p:sp>
        <p:nvSpPr>
          <p:cNvPr id="50181" name="AutoShape 5"/>
          <p:cNvSpPr>
            <a:spLocks noChangeArrowheads="1"/>
          </p:cNvSpPr>
          <p:nvPr/>
        </p:nvSpPr>
        <p:spPr bwMode="auto">
          <a:xfrm>
            <a:off x="7991475" y="360363"/>
            <a:ext cx="1008063" cy="863600"/>
          </a:xfrm>
          <a:prstGeom prst="irregularSeal2">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2000">
                <a:solidFill>
                  <a:srgbClr val="0000FF"/>
                </a:solidFill>
                <a:latin typeface="Lato Black" charset="0"/>
              </a:rPr>
              <a:t>Ab2</a:t>
            </a:r>
          </a:p>
        </p:txBody>
      </p:sp>
    </p:spTree>
    <p:extLst>
      <p:ext uri="{BB962C8B-B14F-4D97-AF65-F5344CB8AC3E}">
        <p14:creationId xmlns:p14="http://schemas.microsoft.com/office/powerpoint/2010/main" val="94483514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configuration</a:t>
            </a:r>
          </a:p>
        </p:txBody>
      </p:sp>
      <p:sp>
        <p:nvSpPr>
          <p:cNvPr id="51202"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In yocto-controller (again)</a:t>
            </a:r>
          </a:p>
          <a:p>
            <a:pPr lvl="1">
              <a:lnSpc>
                <a:spcPct val="100000"/>
              </a:lnSpc>
              <a:buSzPct val="45000"/>
              <a:buFont typeface="Arial" charset="0"/>
              <a:buChar char="•"/>
            </a:pPr>
            <a:r>
              <a:rPr lang="en-US" altLang="en-US" sz="2200">
                <a:ea typeface="ＭＳ Ｐゴシック" charset="-128"/>
              </a:rPr>
              <a:t>Edit </a:t>
            </a:r>
            <a:r>
              <a:rPr lang="en-US" altLang="en-US" sz="2200">
                <a:solidFill>
                  <a:srgbClr val="3333FF"/>
                </a:solidFill>
                <a:latin typeface="Courier 10 Pitch" charset="0"/>
                <a:ea typeface="ＭＳ Ｐゴシック" charset="-128"/>
              </a:rPr>
              <a:t>yocto-controller/yoctoabb/config.py</a:t>
            </a:r>
          </a:p>
          <a:p>
            <a:pPr>
              <a:lnSpc>
                <a:spcPct val="100000"/>
              </a:lnSpc>
              <a:buClrTx/>
              <a:buSzTx/>
              <a:buFontTx/>
              <a:buNone/>
            </a:pPr>
            <a:endParaRPr lang="en-US" altLang="en-US" sz="2200">
              <a:solidFill>
                <a:srgbClr val="3333FF"/>
              </a:solidFill>
              <a:latin typeface="Courier 10 Pitch" charset="0"/>
              <a:ea typeface="ＭＳ Ｐゴシック" charset="-128"/>
            </a:endParaRPr>
          </a:p>
          <a:p>
            <a:pPr>
              <a:lnSpc>
                <a:spcPct val="100000"/>
              </a:lnSpc>
              <a:buClrTx/>
              <a:buSzTx/>
              <a:buFontTx/>
              <a:buNone/>
            </a:pPr>
            <a:endParaRPr lang="en-US" altLang="en-US" sz="2200">
              <a:solidFill>
                <a:srgbClr val="3333FF"/>
              </a:solidFill>
              <a:latin typeface="Courier 10 Pitch" charset="0"/>
              <a:ea typeface="ＭＳ Ｐゴシック" charset="-128"/>
            </a:endParaRPr>
          </a:p>
          <a:p>
            <a:pPr>
              <a:lnSpc>
                <a:spcPct val="100000"/>
              </a:lnSpc>
              <a:buClrTx/>
              <a:buSzTx/>
              <a:buFontTx/>
              <a:buNone/>
            </a:pPr>
            <a:endParaRPr lang="en-US" altLang="en-US" sz="2200">
              <a:solidFill>
                <a:srgbClr val="3333FF"/>
              </a:solidFill>
              <a:latin typeface="Courier 10 Pitch" charset="0"/>
              <a:ea typeface="ＭＳ Ｐゴシック" charset="-128"/>
            </a:endParaRPr>
          </a:p>
          <a:p>
            <a:pPr>
              <a:lnSpc>
                <a:spcPct val="100000"/>
              </a:lnSpc>
              <a:buClrTx/>
              <a:buSzTx/>
              <a:buFontTx/>
              <a:buNone/>
            </a:pPr>
            <a:endParaRPr lang="en-US" altLang="en-US" sz="2200">
              <a:solidFill>
                <a:srgbClr val="3333FF"/>
              </a:solidFill>
              <a:latin typeface="Courier 10 Pitch" charset="0"/>
              <a:ea typeface="ＭＳ Ｐゴシック" charset="-128"/>
            </a:endParaRPr>
          </a:p>
          <a:p>
            <a:pPr>
              <a:lnSpc>
                <a:spcPct val="100000"/>
              </a:lnSpc>
              <a:buClrTx/>
              <a:buSzTx/>
              <a:buFontTx/>
              <a:buNone/>
            </a:pPr>
            <a:endParaRPr lang="en-US" altLang="en-US" sz="2200">
              <a:solidFill>
                <a:srgbClr val="3333FF"/>
              </a:solidFill>
              <a:latin typeface="Courier 10 Pitch" charset="0"/>
              <a:ea typeface="ＭＳ Ｐゴシック" charset="-128"/>
            </a:endParaRPr>
          </a:p>
          <a:p>
            <a:pPr>
              <a:lnSpc>
                <a:spcPct val="100000"/>
              </a:lnSpc>
              <a:buClrTx/>
              <a:buSzTx/>
              <a:buFontTx/>
              <a:buNone/>
            </a:pPr>
            <a:endParaRPr lang="en-US" altLang="en-US" sz="2200">
              <a:solidFill>
                <a:srgbClr val="3333FF"/>
              </a:solidFill>
              <a:latin typeface="Courier 10 Pitch" charset="0"/>
              <a:ea typeface="ＭＳ Ｐゴシック" charset="-128"/>
            </a:endParaRPr>
          </a:p>
          <a:p>
            <a:pPr>
              <a:lnSpc>
                <a:spcPct val="100000"/>
              </a:lnSpc>
              <a:buClrTx/>
              <a:buSzTx/>
              <a:buFontTx/>
              <a:buNone/>
            </a:pPr>
            <a:endParaRPr lang="en-US" altLang="en-US" sz="2200">
              <a:solidFill>
                <a:srgbClr val="3333FF"/>
              </a:solidFill>
              <a:latin typeface="Courier 10 Pitch" charset="0"/>
              <a:ea typeface="ＭＳ Ｐゴシック" charset="-128"/>
            </a:endParaRPr>
          </a:p>
          <a:p>
            <a:pPr lvl="1">
              <a:lnSpc>
                <a:spcPct val="100000"/>
              </a:lnSpc>
              <a:buSzPct val="45000"/>
              <a:buFont typeface="Arial" charset="0"/>
              <a:buChar char="•"/>
            </a:pPr>
            <a:r>
              <a:rPr lang="en-US" altLang="en-US" sz="2200">
                <a:ea typeface="ＭＳ Ｐゴシック" charset="-128"/>
              </a:rPr>
              <a:t>Specify the helper directory</a:t>
            </a:r>
          </a:p>
          <a:p>
            <a:pPr>
              <a:lnSpc>
                <a:spcPct val="100000"/>
              </a:lnSpc>
              <a:buClrTx/>
              <a:buSzTx/>
              <a:buFontTx/>
              <a:buNone/>
            </a:pPr>
            <a:endParaRPr lang="en-US" altLang="en-US" sz="2200">
              <a:ea typeface="ＭＳ Ｐゴシック" charset="-128"/>
            </a:endParaRPr>
          </a:p>
          <a:p>
            <a:pPr>
              <a:lnSpc>
                <a:spcPct val="100000"/>
              </a:lnSpc>
              <a:buClrTx/>
              <a:buSzTx/>
              <a:buFontTx/>
              <a:buNone/>
            </a:pPr>
            <a:endParaRPr lang="en-US" altLang="en-US" sz="2200">
              <a:ea typeface="ＭＳ Ｐゴシック" charset="-128"/>
            </a:endParaRPr>
          </a:p>
          <a:p>
            <a:pPr>
              <a:lnSpc>
                <a:spcPct val="100000"/>
              </a:lnSpc>
              <a:buClrTx/>
              <a:buSzTx/>
              <a:buFontTx/>
              <a:buNone/>
            </a:pPr>
            <a:endParaRPr lang="en-US" altLang="en-US" sz="2200">
              <a:ea typeface="ＭＳ Ｐゴシック" charset="-128"/>
            </a:endParaRPr>
          </a:p>
        </p:txBody>
      </p:sp>
      <p:sp>
        <p:nvSpPr>
          <p:cNvPr id="51203" name="Rectangle 3"/>
          <p:cNvSpPr>
            <a:spLocks noChangeArrowheads="1"/>
          </p:cNvSpPr>
          <p:nvPr/>
        </p:nvSpPr>
        <p:spPr bwMode="auto">
          <a:xfrm>
            <a:off x="696913" y="1944688"/>
            <a:ext cx="7983537" cy="1008062"/>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marL="0" lvl="1"/>
            <a:r>
              <a:rPr lang="en-US" altLang="en-US" sz="1400" b="1" dirty="0" smtClean="0">
                <a:solidFill>
                  <a:srgbClr val="37424A"/>
                </a:solidFill>
                <a:latin typeface="Courier New" charset="0"/>
                <a:ea typeface="ＭＳ Ｐゴシック" charset="-128"/>
              </a:rPr>
              <a:t>	</a:t>
            </a:r>
            <a:r>
              <a:rPr lang="en-US" altLang="en-US" sz="1400" b="1" dirty="0" err="1" smtClean="0">
                <a:solidFill>
                  <a:srgbClr val="37424A"/>
                </a:solidFill>
                <a:latin typeface="Courier New" charset="0"/>
                <a:ea typeface="ＭＳ Ｐゴシック" charset="-128"/>
              </a:rPr>
              <a:t>workers_koan</a:t>
            </a:r>
            <a:r>
              <a:rPr lang="en-US" altLang="en-US" sz="1400" b="1" dirty="0" smtClean="0">
                <a:solidFill>
                  <a:srgbClr val="37424A"/>
                </a:solidFill>
                <a:latin typeface="Courier New" charset="0"/>
                <a:ea typeface="ＭＳ Ｐゴシック" charset="-128"/>
              </a:rPr>
              <a:t> </a:t>
            </a:r>
            <a:r>
              <a:rPr lang="en-US" altLang="en-US" sz="1400" b="1" dirty="0">
                <a:solidFill>
                  <a:srgbClr val="37424A"/>
                </a:solidFill>
                <a:latin typeface="Courier New" charset="0"/>
                <a:ea typeface="ＭＳ Ｐゴシック" charset="-128"/>
              </a:rPr>
              <a:t>= ["example-worker"]</a:t>
            </a:r>
          </a:p>
          <a:p>
            <a:pPr>
              <a:lnSpc>
                <a:spcPct val="100000"/>
              </a:lnSpc>
            </a:pPr>
            <a:r>
              <a:rPr lang="en-US" altLang="en-US" sz="1400" b="1" dirty="0">
                <a:solidFill>
                  <a:srgbClr val="37424A"/>
                </a:solidFill>
                <a:latin typeface="Courier New" charset="0"/>
                <a:ea typeface="ＭＳ Ｐゴシック" charset="-128"/>
              </a:rPr>
              <a:t>	workers = </a:t>
            </a:r>
            <a:r>
              <a:rPr lang="en-US" altLang="en-US" sz="1400" b="1" dirty="0" err="1">
                <a:solidFill>
                  <a:srgbClr val="37424A"/>
                </a:solidFill>
                <a:latin typeface="Courier New" charset="0"/>
                <a:ea typeface="ＭＳ Ｐゴシック" charset="-128"/>
              </a:rPr>
              <a:t>workers_koan</a:t>
            </a:r>
            <a:endParaRPr lang="en-US" altLang="en-US" sz="1400" b="1" dirty="0">
              <a:solidFill>
                <a:srgbClr val="37424A"/>
              </a:solidFill>
              <a:latin typeface="Courier New" charset="0"/>
              <a:ea typeface="ＭＳ Ｐゴシック" charset="-128"/>
            </a:endParaRPr>
          </a:p>
          <a:p>
            <a:pPr>
              <a:lnSpc>
                <a:spcPct val="100000"/>
              </a:lnSpc>
            </a:pPr>
            <a:r>
              <a:rPr lang="en-US" altLang="en-US" sz="1400" b="1" dirty="0">
                <a:solidFill>
                  <a:srgbClr val="37424A"/>
                </a:solidFill>
                <a:latin typeface="Courier New" charset="0"/>
                <a:ea typeface="ＭＳ Ｐゴシック" charset="-128"/>
              </a:rPr>
              <a:t>	</a:t>
            </a:r>
            <a:r>
              <a:rPr lang="en-US" altLang="en-US" sz="1400" b="1" dirty="0" err="1">
                <a:solidFill>
                  <a:srgbClr val="37424A"/>
                </a:solidFill>
                <a:latin typeface="Courier New" charset="0"/>
                <a:ea typeface="ＭＳ Ｐゴシック" charset="-128"/>
              </a:rPr>
              <a:t>all_workers</a:t>
            </a:r>
            <a:r>
              <a:rPr lang="en-US" altLang="en-US" sz="1400" b="1" dirty="0">
                <a:solidFill>
                  <a:srgbClr val="37424A"/>
                </a:solidFill>
                <a:latin typeface="Courier New" charset="0"/>
                <a:ea typeface="ＭＳ Ｐゴシック" charset="-128"/>
              </a:rPr>
              <a:t> = workers,</a:t>
            </a:r>
          </a:p>
        </p:txBody>
      </p:sp>
      <p:sp>
        <p:nvSpPr>
          <p:cNvPr id="51204" name="Rectangle 4"/>
          <p:cNvSpPr>
            <a:spLocks noChangeArrowheads="1"/>
          </p:cNvSpPr>
          <p:nvPr/>
        </p:nvSpPr>
        <p:spPr bwMode="auto">
          <a:xfrm>
            <a:off x="696913" y="3168650"/>
            <a:ext cx="7983537" cy="719138"/>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lvl="1"/>
            <a:r>
              <a:rPr lang="en-US" altLang="en-US" sz="1400" b="1" dirty="0">
                <a:solidFill>
                  <a:srgbClr val="37424A"/>
                </a:solidFill>
                <a:latin typeface="Courier New" charset="0"/>
                <a:ea typeface="ＭＳ Ｐゴシック" charset="-128"/>
              </a:rPr>
              <a:t>   </a:t>
            </a:r>
            <a:r>
              <a:rPr lang="en-US" altLang="en-US" sz="1400" b="1" dirty="0" err="1">
                <a:solidFill>
                  <a:srgbClr val="37424A"/>
                </a:solidFill>
                <a:latin typeface="Courier New" charset="0"/>
                <a:ea typeface="ＭＳ Ｐゴシック" charset="-128"/>
              </a:rPr>
              <a:t>sharedrepodir</a:t>
            </a:r>
            <a:r>
              <a:rPr lang="en-US" altLang="en-US" sz="1400" b="1" dirty="0">
                <a:solidFill>
                  <a:srgbClr val="37424A"/>
                </a:solidFill>
                <a:latin typeface="Courier New" charset="0"/>
                <a:ea typeface="ＭＳ Ｐゴシック" charset="-128"/>
              </a:rPr>
              <a:t> = "/home/</a:t>
            </a:r>
            <a:r>
              <a:rPr lang="en-US" altLang="en-US" sz="1400" b="1" dirty="0" err="1">
                <a:solidFill>
                  <a:srgbClr val="37424A"/>
                </a:solidFill>
                <a:latin typeface="Courier New" charset="0"/>
                <a:ea typeface="ＭＳ Ｐゴシック" charset="-128"/>
              </a:rPr>
              <a:t>koan</a:t>
            </a:r>
            <a:r>
              <a:rPr lang="en-US" altLang="en-US" sz="1400" b="1" dirty="0">
                <a:solidFill>
                  <a:srgbClr val="37424A"/>
                </a:solidFill>
                <a:latin typeface="Courier New" charset="0"/>
                <a:ea typeface="ＭＳ Ｐゴシック" charset="-128"/>
              </a:rPr>
              <a:t>/ab2-sandbox/repos"</a:t>
            </a:r>
          </a:p>
          <a:p>
            <a:pPr lvl="1"/>
            <a:r>
              <a:rPr lang="en-US" altLang="en-US" sz="1400" b="1" dirty="0">
                <a:solidFill>
                  <a:srgbClr val="37424A"/>
                </a:solidFill>
                <a:latin typeface="Courier New" charset="0"/>
                <a:ea typeface="ＭＳ Ｐゴシック" charset="-128"/>
              </a:rPr>
              <a:t>   </a:t>
            </a:r>
            <a:r>
              <a:rPr lang="en-US" altLang="en-US" sz="1400" b="1" dirty="0" err="1">
                <a:solidFill>
                  <a:srgbClr val="37424A"/>
                </a:solidFill>
                <a:latin typeface="Courier New" charset="0"/>
                <a:ea typeface="ＭＳ Ｐゴシック" charset="-128"/>
              </a:rPr>
              <a:t>publish_dest</a:t>
            </a:r>
            <a:r>
              <a:rPr lang="en-US" altLang="en-US" sz="1400" b="1" dirty="0">
                <a:solidFill>
                  <a:srgbClr val="37424A"/>
                </a:solidFill>
                <a:latin typeface="Courier New" charset="0"/>
                <a:ea typeface="ＭＳ Ｐゴシック" charset="-128"/>
              </a:rPr>
              <a:t> = "/home/</a:t>
            </a:r>
            <a:r>
              <a:rPr lang="en-US" altLang="en-US" sz="1400" b="1" dirty="0" err="1">
                <a:solidFill>
                  <a:srgbClr val="37424A"/>
                </a:solidFill>
                <a:latin typeface="Courier New" charset="0"/>
                <a:ea typeface="ＭＳ Ｐゴシック" charset="-128"/>
              </a:rPr>
              <a:t>koan</a:t>
            </a:r>
            <a:r>
              <a:rPr lang="en-US" altLang="en-US" sz="1400" b="1" dirty="0">
                <a:solidFill>
                  <a:srgbClr val="37424A"/>
                </a:solidFill>
                <a:latin typeface="Courier New" charset="0"/>
                <a:ea typeface="ＭＳ Ｐゴシック" charset="-128"/>
              </a:rPr>
              <a:t>/ab2-sandbox/pub"  </a:t>
            </a:r>
          </a:p>
          <a:p>
            <a:pPr>
              <a:lnSpc>
                <a:spcPct val="100000"/>
              </a:lnSpc>
            </a:pPr>
            <a:endParaRPr lang="en-US" altLang="en-US" sz="1400" dirty="0">
              <a:solidFill>
                <a:srgbClr val="37424A"/>
              </a:solidFill>
              <a:latin typeface="Courier New" charset="0"/>
              <a:ea typeface="ＭＳ Ｐゴシック" charset="-128"/>
            </a:endParaRPr>
          </a:p>
          <a:p>
            <a:pPr>
              <a:lnSpc>
                <a:spcPct val="100000"/>
              </a:lnSpc>
            </a:pPr>
            <a:endParaRPr lang="en-US" altLang="en-US" sz="1400" dirty="0">
              <a:solidFill>
                <a:srgbClr val="37424A"/>
              </a:solidFill>
              <a:latin typeface="Courier New" charset="0"/>
              <a:ea typeface="ＭＳ Ｐゴシック" charset="-128"/>
            </a:endParaRPr>
          </a:p>
        </p:txBody>
      </p:sp>
      <p:sp>
        <p:nvSpPr>
          <p:cNvPr id="51205" name="AutoShape 5"/>
          <p:cNvSpPr>
            <a:spLocks noChangeArrowheads="1"/>
          </p:cNvSpPr>
          <p:nvPr/>
        </p:nvSpPr>
        <p:spPr bwMode="auto">
          <a:xfrm>
            <a:off x="7991475" y="360363"/>
            <a:ext cx="1008063" cy="863600"/>
          </a:xfrm>
          <a:prstGeom prst="irregularSeal2">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2000">
                <a:solidFill>
                  <a:srgbClr val="0000FF"/>
                </a:solidFill>
                <a:latin typeface="Lato Black" charset="0"/>
              </a:rPr>
              <a:t>Ab2</a:t>
            </a:r>
          </a:p>
        </p:txBody>
      </p:sp>
      <p:sp>
        <p:nvSpPr>
          <p:cNvPr id="51206" name="Rectangle 6"/>
          <p:cNvSpPr>
            <a:spLocks noChangeArrowheads="1"/>
          </p:cNvSpPr>
          <p:nvPr/>
        </p:nvSpPr>
        <p:spPr bwMode="auto">
          <a:xfrm>
            <a:off x="696913" y="4679950"/>
            <a:ext cx="7983537" cy="1081088"/>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dirty="0">
                <a:solidFill>
                  <a:srgbClr val="37424A"/>
                </a:solidFill>
                <a:latin typeface="Courier New" charset="0"/>
                <a:ea typeface="ＭＳ Ｐゴシック" charset="-128"/>
              </a:rPr>
              <a:t>   repos = {</a:t>
            </a:r>
          </a:p>
          <a:p>
            <a:pPr>
              <a:lnSpc>
                <a:spcPct val="100000"/>
              </a:lnSpc>
            </a:pPr>
            <a:r>
              <a:rPr lang="en-US" altLang="en-US" sz="1400" b="1" dirty="0">
                <a:solidFill>
                  <a:srgbClr val="37424A"/>
                </a:solidFill>
                <a:latin typeface="Courier New" charset="0"/>
                <a:ea typeface="ＭＳ Ｐゴシック" charset="-128"/>
              </a:rPr>
              <a:t>	"</a:t>
            </a:r>
            <a:r>
              <a:rPr lang="en-US" altLang="en-US" sz="1400" b="1" dirty="0" err="1">
                <a:solidFill>
                  <a:srgbClr val="37424A"/>
                </a:solidFill>
                <a:latin typeface="Courier New" charset="0"/>
                <a:ea typeface="ＭＳ Ｐゴシック" charset="-128"/>
              </a:rPr>
              <a:t>yocto</a:t>
            </a:r>
            <a:r>
              <a:rPr lang="en-US" altLang="en-US" sz="1400" b="1" dirty="0">
                <a:solidFill>
                  <a:srgbClr val="37424A"/>
                </a:solidFill>
                <a:latin typeface="Courier New" charset="0"/>
                <a:ea typeface="ＭＳ Ｐゴシック" charset="-128"/>
              </a:rPr>
              <a:t>-</a:t>
            </a:r>
            <a:r>
              <a:rPr lang="en-US" altLang="en-US" sz="1400" b="1" dirty="0" err="1">
                <a:solidFill>
                  <a:srgbClr val="37424A"/>
                </a:solidFill>
                <a:latin typeface="Courier New" charset="0"/>
                <a:ea typeface="ＭＳ Ｐゴシック" charset="-128"/>
              </a:rPr>
              <a:t>autobuilder</a:t>
            </a:r>
            <a:r>
              <a:rPr lang="en-US" altLang="en-US" sz="1400" b="1" dirty="0">
                <a:solidFill>
                  <a:srgbClr val="37424A"/>
                </a:solidFill>
                <a:latin typeface="Courier New" charset="0"/>
                <a:ea typeface="ＭＳ Ｐゴシック" charset="-128"/>
              </a:rPr>
              <a:t>-helper":</a:t>
            </a:r>
          </a:p>
          <a:p>
            <a:pPr>
              <a:lnSpc>
                <a:spcPct val="100000"/>
              </a:lnSpc>
            </a:pPr>
            <a:r>
              <a:rPr lang="en-US" altLang="en-US" sz="1400" b="1" dirty="0" smtClean="0">
                <a:solidFill>
                  <a:srgbClr val="37424A"/>
                </a:solidFill>
                <a:latin typeface="Courier New" charset="0"/>
                <a:ea typeface="ＭＳ Ｐゴシック" charset="-128"/>
              </a:rPr>
              <a:t>	</a:t>
            </a:r>
            <a:r>
              <a:rPr lang="en-US" altLang="en-US" sz="1400" b="1" dirty="0">
                <a:solidFill>
                  <a:srgbClr val="37424A"/>
                </a:solidFill>
                <a:latin typeface="Courier New" charset="0"/>
                <a:ea typeface="ＭＳ Ｐゴシック" charset="-128"/>
              </a:rPr>
              <a:t>	["file:///home/koan/ab2-sandbox/yocto-autobuilder-helper",</a:t>
            </a:r>
          </a:p>
          <a:p>
            <a:pPr>
              <a:lnSpc>
                <a:spcPct val="100000"/>
              </a:lnSpc>
            </a:pPr>
            <a:r>
              <a:rPr lang="en-US" altLang="en-US" sz="1400" b="1" dirty="0">
                <a:solidFill>
                  <a:srgbClr val="37424A"/>
                </a:solidFill>
                <a:latin typeface="Courier New" charset="0"/>
                <a:ea typeface="ＭＳ Ｐゴシック" charset="-128"/>
              </a:rPr>
              <a:t>		 "master"],  </a:t>
            </a:r>
          </a:p>
        </p:txBody>
      </p:sp>
    </p:spTree>
    <p:extLst>
      <p:ext uri="{BB962C8B-B14F-4D97-AF65-F5344CB8AC3E}">
        <p14:creationId xmlns:p14="http://schemas.microsoft.com/office/powerpoint/2010/main" val="125584032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‘lite’ customized</a:t>
            </a:r>
          </a:p>
        </p:txBody>
      </p:sp>
      <p:pic>
        <p:nvPicPr>
          <p:cNvPr id="522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7338" y="1498600"/>
            <a:ext cx="8624887" cy="4405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7" name="Rectangle 3"/>
          <p:cNvSpPr>
            <a:spLocks noChangeArrowheads="1"/>
          </p:cNvSpPr>
          <p:nvPr/>
        </p:nvSpPr>
        <p:spPr bwMode="auto">
          <a:xfrm>
            <a:off x="4967288" y="1008063"/>
            <a:ext cx="3816350" cy="503237"/>
          </a:xfrm>
          <a:prstGeom prst="rect">
            <a:avLst/>
          </a:prstGeom>
          <a:solidFill>
            <a:srgbClr val="FFFF99"/>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28" name="Rectangle 4"/>
          <p:cNvSpPr>
            <a:spLocks noChangeArrowheads="1"/>
          </p:cNvSpPr>
          <p:nvPr/>
        </p:nvSpPr>
        <p:spPr bwMode="auto">
          <a:xfrm>
            <a:off x="5080000" y="1093788"/>
            <a:ext cx="37036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algn="ctr">
              <a:lnSpc>
                <a:spcPct val="100000"/>
              </a:lnSpc>
            </a:pPr>
            <a:r>
              <a:rPr lang="en-US" altLang="en-US"/>
              <a:t>http://localhost:8010/</a:t>
            </a:r>
          </a:p>
        </p:txBody>
      </p:sp>
    </p:spTree>
    <p:extLst>
      <p:ext uri="{BB962C8B-B14F-4D97-AF65-F5344CB8AC3E}">
        <p14:creationId xmlns:p14="http://schemas.microsoft.com/office/powerpoint/2010/main" val="994403789"/>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454025" y="407988"/>
            <a:ext cx="82248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‘lite’ customized</a:t>
            </a:r>
          </a:p>
        </p:txBody>
      </p:sp>
      <p:pic>
        <p:nvPicPr>
          <p:cNvPr id="532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5900" y="1344613"/>
            <a:ext cx="8731250" cy="4341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1" name="Oval 3"/>
          <p:cNvSpPr>
            <a:spLocks noChangeArrowheads="1"/>
          </p:cNvSpPr>
          <p:nvPr/>
        </p:nvSpPr>
        <p:spPr bwMode="auto">
          <a:xfrm>
            <a:off x="1728788" y="2879725"/>
            <a:ext cx="2016125" cy="863600"/>
          </a:xfrm>
          <a:prstGeom prst="ellipse">
            <a:avLst/>
          </a:prstGeom>
          <a:noFill/>
          <a:ln w="36000" cap="flat">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826065765"/>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454025" y="407988"/>
            <a:ext cx="82232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to speed up Yocto build</a:t>
            </a:r>
          </a:p>
        </p:txBody>
      </p:sp>
      <p:sp>
        <p:nvSpPr>
          <p:cNvPr id="54274" name="Rectangle 2"/>
          <p:cNvSpPr>
            <a:spLocks noChangeArrowheads="1"/>
          </p:cNvSpPr>
          <p:nvPr/>
        </p:nvSpPr>
        <p:spPr bwMode="auto">
          <a:xfrm>
            <a:off x="454025" y="1079500"/>
            <a:ext cx="8226425"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Share the artefacts with Yocto</a:t>
            </a:r>
          </a:p>
          <a:p>
            <a:pPr lvl="1">
              <a:lnSpc>
                <a:spcPct val="100000"/>
              </a:lnSpc>
              <a:buSzPct val="45000"/>
              <a:buFont typeface="Arial" charset="0"/>
              <a:buChar char="•"/>
            </a:pPr>
            <a:r>
              <a:rPr lang="en-US" altLang="en-US" sz="2200">
                <a:ea typeface="ＭＳ Ｐゴシック" charset="-128"/>
              </a:rPr>
              <a:t>Edit </a:t>
            </a:r>
            <a:r>
              <a:rPr lang="en-US" altLang="en-US" sz="2200">
                <a:solidFill>
                  <a:srgbClr val="3333FF"/>
                </a:solidFill>
                <a:latin typeface="Courier 10 Pitch" charset="0"/>
                <a:ea typeface="ＭＳ Ｐゴシック" charset="-128"/>
              </a:rPr>
              <a:t>local.conf</a:t>
            </a:r>
            <a:r>
              <a:rPr lang="en-US" altLang="en-US" sz="2200">
                <a:ea typeface="ＭＳ Ｐゴシック" charset="-128"/>
              </a:rPr>
              <a:t> </a:t>
            </a:r>
          </a:p>
          <a:p>
            <a:pPr lvl="1">
              <a:lnSpc>
                <a:spcPct val="100000"/>
              </a:lnSpc>
              <a:buSzPct val="45000"/>
              <a:buFont typeface="Arial" charset="0"/>
              <a:buChar char="•"/>
            </a:pPr>
            <a:r>
              <a:rPr lang="en-US" altLang="en-US" sz="2200">
                <a:ea typeface="ＭＳ Ｐゴシック" charset="-128"/>
              </a:rPr>
              <a:t>Share downloads</a:t>
            </a:r>
          </a:p>
          <a:p>
            <a:pPr>
              <a:lnSpc>
                <a:spcPct val="100000"/>
              </a:lnSpc>
              <a:buClrTx/>
              <a:buSzTx/>
              <a:buFontTx/>
              <a:buNone/>
            </a:pPr>
            <a:endParaRPr lang="en-US" altLang="en-US" sz="2200">
              <a:ea typeface="ＭＳ Ｐゴシック" charset="-128"/>
            </a:endParaRPr>
          </a:p>
          <a:p>
            <a:pPr>
              <a:lnSpc>
                <a:spcPct val="100000"/>
              </a:lnSpc>
              <a:buClrTx/>
              <a:buSzTx/>
              <a:buFontTx/>
              <a:buNone/>
            </a:pPr>
            <a:endParaRPr lang="en-US" altLang="en-US" sz="2200">
              <a:ea typeface="ＭＳ Ｐゴシック" charset="-128"/>
            </a:endParaRPr>
          </a:p>
          <a:p>
            <a:pPr>
              <a:lnSpc>
                <a:spcPct val="100000"/>
              </a:lnSpc>
              <a:buClrTx/>
              <a:buSzTx/>
              <a:buFontTx/>
              <a:buNone/>
            </a:pPr>
            <a:endParaRPr lang="en-US" altLang="en-US" sz="2200">
              <a:ea typeface="ＭＳ Ｐゴシック" charset="-128"/>
            </a:endParaRPr>
          </a:p>
          <a:p>
            <a:pPr>
              <a:lnSpc>
                <a:spcPct val="100000"/>
              </a:lnSpc>
              <a:buClrTx/>
              <a:buSzTx/>
              <a:buFontTx/>
              <a:buNone/>
            </a:pPr>
            <a:endParaRPr lang="en-US" altLang="en-US" sz="2200">
              <a:ea typeface="ＭＳ Ｐゴシック" charset="-128"/>
            </a:endParaRPr>
          </a:p>
          <a:p>
            <a:pPr>
              <a:lnSpc>
                <a:spcPct val="100000"/>
              </a:lnSpc>
              <a:buClrTx/>
              <a:buSzTx/>
              <a:buFontTx/>
              <a:buNone/>
            </a:pPr>
            <a:endParaRPr lang="en-US" altLang="en-US" sz="2200">
              <a:ea typeface="ＭＳ Ｐゴシック" charset="-128"/>
            </a:endParaRPr>
          </a:p>
          <a:p>
            <a:pPr>
              <a:lnSpc>
                <a:spcPct val="100000"/>
              </a:lnSpc>
              <a:buClrTx/>
              <a:buSzTx/>
              <a:buFontTx/>
              <a:buNone/>
            </a:pPr>
            <a:endParaRPr lang="en-US" altLang="en-US" sz="2200">
              <a:ea typeface="ＭＳ Ｐゴシック" charset="-128"/>
            </a:endParaRPr>
          </a:p>
          <a:p>
            <a:pPr lvl="1">
              <a:lnSpc>
                <a:spcPct val="100000"/>
              </a:lnSpc>
              <a:buSzPct val="45000"/>
              <a:buFont typeface="Arial" charset="0"/>
              <a:buChar char="•"/>
            </a:pPr>
            <a:r>
              <a:rPr lang="en-US" altLang="en-US" sz="2200">
                <a:ea typeface="ＭＳ Ｐゴシック" charset="-128"/>
              </a:rPr>
              <a:t>Share </a:t>
            </a:r>
            <a:r>
              <a:rPr lang="en-US" altLang="en-US" sz="2200">
                <a:solidFill>
                  <a:srgbClr val="0000FF"/>
                </a:solidFill>
                <a:latin typeface="Courier 10 Pitch" charset="0"/>
                <a:ea typeface="ＭＳ Ｐゴシック" charset="-128"/>
              </a:rPr>
              <a:t>SSTATE</a:t>
            </a:r>
          </a:p>
          <a:p>
            <a:pPr>
              <a:lnSpc>
                <a:spcPct val="100000"/>
              </a:lnSpc>
              <a:buClrTx/>
              <a:buSzTx/>
              <a:buFontTx/>
              <a:buNone/>
            </a:pPr>
            <a:endParaRPr lang="en-US" altLang="en-US" sz="2200">
              <a:solidFill>
                <a:srgbClr val="0000FF"/>
              </a:solidFill>
              <a:latin typeface="Courier 10 Pitch" charset="0"/>
              <a:ea typeface="ＭＳ Ｐゴシック" charset="-128"/>
            </a:endParaRPr>
          </a:p>
          <a:p>
            <a:pPr>
              <a:lnSpc>
                <a:spcPct val="100000"/>
              </a:lnSpc>
              <a:buClrTx/>
              <a:buSzTx/>
              <a:buFontTx/>
              <a:buNone/>
            </a:pPr>
            <a:endParaRPr lang="en-US" altLang="en-US" sz="2200">
              <a:solidFill>
                <a:srgbClr val="0000FF"/>
              </a:solidFill>
              <a:latin typeface="Courier 10 Pitch" charset="0"/>
              <a:ea typeface="ＭＳ Ｐゴシック" charset="-128"/>
            </a:endParaRPr>
          </a:p>
        </p:txBody>
      </p:sp>
      <p:sp>
        <p:nvSpPr>
          <p:cNvPr id="54275" name="Rectangle 3"/>
          <p:cNvSpPr>
            <a:spLocks noChangeArrowheads="1"/>
          </p:cNvSpPr>
          <p:nvPr/>
        </p:nvSpPr>
        <p:spPr bwMode="auto">
          <a:xfrm>
            <a:off x="392113" y="2303463"/>
            <a:ext cx="8391525" cy="1439862"/>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1400" b="1">
                <a:solidFill>
                  <a:srgbClr val="37424A"/>
                </a:solidFill>
                <a:latin typeface="Courier New" charset="0"/>
                <a:ea typeface="ＭＳ Ｐゴシック" charset="-128"/>
              </a:rPr>
              <a:t>PREMIRRORS_prepend = "\</a:t>
            </a:r>
          </a:p>
          <a:p>
            <a:pPr>
              <a:lnSpc>
                <a:spcPct val="100000"/>
              </a:lnSpc>
            </a:pPr>
            <a:r>
              <a:rPr lang="en-US" altLang="en-US" sz="1400" b="1">
                <a:solidFill>
                  <a:srgbClr val="37424A"/>
                </a:solidFill>
                <a:latin typeface="Courier New" charset="0"/>
                <a:ea typeface="ＭＳ Ｐゴシック" charset="-128"/>
              </a:rPr>
              <a:t> git://.*/.* file:///home/koan/ab2-sandbox/autobuilder/current_sources/ \n \</a:t>
            </a:r>
          </a:p>
          <a:p>
            <a:pPr>
              <a:lnSpc>
                <a:spcPct val="100000"/>
              </a:lnSpc>
            </a:pPr>
            <a:r>
              <a:rPr lang="en-US" altLang="en-US" sz="1400" b="1">
                <a:solidFill>
                  <a:srgbClr val="37424A"/>
                </a:solidFill>
                <a:latin typeface="Courier New" charset="0"/>
                <a:ea typeface="ＭＳ Ｐゴシック" charset="-128"/>
              </a:rPr>
              <a:t> ftp://.*/.* file:///home/koan/ab2-sandbox/autobuilder/current_sources/ \n \</a:t>
            </a:r>
          </a:p>
          <a:p>
            <a:pPr>
              <a:lnSpc>
                <a:spcPct val="100000"/>
              </a:lnSpc>
            </a:pPr>
            <a:r>
              <a:rPr lang="en-US" altLang="en-US" sz="1400" b="1">
                <a:solidFill>
                  <a:srgbClr val="37424A"/>
                </a:solidFill>
                <a:latin typeface="Courier New" charset="0"/>
                <a:ea typeface="ＭＳ Ｐゴシック" charset="-128"/>
              </a:rPr>
              <a:t> http://.*/.* file:///home/koan/ab2-sandbox/autobuilder/current_sources/ \n \</a:t>
            </a:r>
          </a:p>
          <a:p>
            <a:pPr>
              <a:lnSpc>
                <a:spcPct val="100000"/>
              </a:lnSpc>
            </a:pPr>
            <a:r>
              <a:rPr lang="en-US" altLang="en-US" sz="1400" b="1">
                <a:solidFill>
                  <a:srgbClr val="37424A"/>
                </a:solidFill>
                <a:latin typeface="Courier New" charset="0"/>
                <a:ea typeface="ＭＳ Ｐゴシック" charset="-128"/>
              </a:rPr>
              <a:t> https://.*/.* file:///home/koan/ab2-sandbox/autobuilder/current_sources/ \n \</a:t>
            </a:r>
          </a:p>
          <a:p>
            <a:pPr>
              <a:lnSpc>
                <a:spcPct val="100000"/>
              </a:lnSpc>
            </a:pPr>
            <a:r>
              <a:rPr lang="en-US" altLang="en-US" sz="1400" b="1">
                <a:solidFill>
                  <a:srgbClr val="37424A"/>
                </a:solidFill>
                <a:latin typeface="Courier New" charset="0"/>
                <a:ea typeface="ＭＳ Ｐゴシック" charset="-128"/>
              </a:rPr>
              <a:t> "</a:t>
            </a:r>
          </a:p>
        </p:txBody>
      </p:sp>
      <p:sp>
        <p:nvSpPr>
          <p:cNvPr id="54276" name="AutoShape 4"/>
          <p:cNvSpPr>
            <a:spLocks noChangeArrowheads="1"/>
          </p:cNvSpPr>
          <p:nvPr/>
        </p:nvSpPr>
        <p:spPr bwMode="auto">
          <a:xfrm>
            <a:off x="7991475" y="360363"/>
            <a:ext cx="1008063" cy="863600"/>
          </a:xfrm>
          <a:prstGeom prst="irregularSeal2">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sz="2000">
                <a:solidFill>
                  <a:srgbClr val="0000FF"/>
                </a:solidFill>
                <a:latin typeface="Lato Black" charset="0"/>
              </a:rPr>
              <a:t>Ab2</a:t>
            </a:r>
          </a:p>
        </p:txBody>
      </p:sp>
      <p:sp>
        <p:nvSpPr>
          <p:cNvPr id="54277" name="Rectangle 5"/>
          <p:cNvSpPr>
            <a:spLocks noChangeArrowheads="1"/>
          </p:cNvSpPr>
          <p:nvPr/>
        </p:nvSpPr>
        <p:spPr bwMode="auto">
          <a:xfrm>
            <a:off x="511175" y="4678363"/>
            <a:ext cx="7983538" cy="1081087"/>
          </a:xfrm>
          <a:prstGeom prst="rect">
            <a:avLst/>
          </a:prstGeom>
          <a:solidFill>
            <a:srgbClr val="D4D4D3"/>
          </a:solidFill>
          <a:ln w="9360" cap="flat">
            <a:solidFill>
              <a:srgbClr val="0098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endParaRPr lang="en-US" altLang="en-US"/>
          </a:p>
          <a:p>
            <a:pPr>
              <a:lnSpc>
                <a:spcPct val="100000"/>
              </a:lnSpc>
            </a:pPr>
            <a:r>
              <a:rPr lang="en-US" altLang="en-US" sz="1400" b="1">
                <a:solidFill>
                  <a:srgbClr val="37424A"/>
                </a:solidFill>
                <a:latin typeface="Courier New" charset="0"/>
                <a:ea typeface="ＭＳ Ｐゴシック" charset="-128"/>
              </a:rPr>
              <a:t>SSTATE_MIRRORS = "file://.* \</a:t>
            </a:r>
          </a:p>
          <a:p>
            <a:pPr>
              <a:lnSpc>
                <a:spcPct val="100000"/>
              </a:lnSpc>
            </a:pPr>
            <a:r>
              <a:rPr lang="en-US" altLang="en-US" sz="1400" b="1">
                <a:solidFill>
                  <a:srgbClr val="37424A"/>
                </a:solidFill>
                <a:latin typeface="Courier New" charset="0"/>
                <a:ea typeface="ＭＳ Ｐゴシック" charset="-128"/>
              </a:rPr>
              <a:t>  file:///home/koan/ab2-sandbox/autobuilder/pub/sstate/PATH"</a:t>
            </a:r>
          </a:p>
          <a:p>
            <a:pPr>
              <a:lnSpc>
                <a:spcPct val="100000"/>
              </a:lnSpc>
            </a:pPr>
            <a:r>
              <a:rPr lang="en-US" altLang="en-US" sz="1400" b="1">
                <a:solidFill>
                  <a:srgbClr val="37424A"/>
                </a:solidFill>
                <a:latin typeface="Courier New" charset="0"/>
                <a:ea typeface="ＭＳ Ｐゴシック" charset="-128"/>
              </a:rPr>
              <a:t>  </a:t>
            </a:r>
          </a:p>
          <a:p>
            <a:pPr>
              <a:lnSpc>
                <a:spcPct val="100000"/>
              </a:lnSpc>
            </a:pPr>
            <a:endParaRPr lang="en-US" altLang="en-US" sz="1400">
              <a:solidFill>
                <a:srgbClr val="37424A"/>
              </a:solidFill>
              <a:latin typeface="Courier New" charset="0"/>
              <a:ea typeface="ＭＳ Ｐゴシック" charset="-128"/>
            </a:endParaRPr>
          </a:p>
          <a:p>
            <a:pPr>
              <a:lnSpc>
                <a:spcPct val="100000"/>
              </a:lnSpc>
            </a:pPr>
            <a:endParaRPr lang="en-US" altLang="en-US" sz="1400">
              <a:solidFill>
                <a:srgbClr val="37424A"/>
              </a:solidFill>
              <a:latin typeface="Courier New" charset="0"/>
              <a:ea typeface="ＭＳ Ｐゴシック" charset="-128"/>
            </a:endParaRPr>
          </a:p>
        </p:txBody>
      </p:sp>
    </p:spTree>
    <p:extLst>
      <p:ext uri="{BB962C8B-B14F-4D97-AF65-F5344CB8AC3E}">
        <p14:creationId xmlns:p14="http://schemas.microsoft.com/office/powerpoint/2010/main" val="23347272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720725" y="1728788"/>
            <a:ext cx="7704138" cy="4175125"/>
          </a:xfrm>
          <a:prstGeom prst="rect">
            <a:avLst/>
          </a:prstGeom>
          <a:solidFill>
            <a:srgbClr val="AECF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298" name="Rectangle 2"/>
          <p:cNvSpPr>
            <a:spLocks noChangeArrowheads="1"/>
          </p:cNvSpPr>
          <p:nvPr/>
        </p:nvSpPr>
        <p:spPr bwMode="auto">
          <a:xfrm>
            <a:off x="454025" y="407988"/>
            <a:ext cx="8224838"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Autobuilder2 to speed up Yocto build</a:t>
            </a:r>
          </a:p>
        </p:txBody>
      </p:sp>
      <p:sp>
        <p:nvSpPr>
          <p:cNvPr id="55299" name="Oval 3"/>
          <p:cNvSpPr>
            <a:spLocks noChangeArrowheads="1"/>
          </p:cNvSpPr>
          <p:nvPr/>
        </p:nvSpPr>
        <p:spPr bwMode="auto">
          <a:xfrm>
            <a:off x="1008063" y="2636838"/>
            <a:ext cx="1871662" cy="1035050"/>
          </a:xfrm>
          <a:prstGeom prst="ellipse">
            <a:avLst/>
          </a:prstGeom>
          <a:solidFill>
            <a:srgbClr val="66CC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b="1"/>
              <a:t>‘master’</a:t>
            </a:r>
          </a:p>
          <a:p>
            <a:pPr algn="ctr">
              <a:lnSpc>
                <a:spcPct val="100000"/>
              </a:lnSpc>
            </a:pPr>
            <a:r>
              <a:rPr lang="en-US" altLang="en-US" b="1"/>
              <a:t>CONTROLLER</a:t>
            </a:r>
          </a:p>
        </p:txBody>
      </p:sp>
      <p:sp>
        <p:nvSpPr>
          <p:cNvPr id="55300" name="Oval 4"/>
          <p:cNvSpPr>
            <a:spLocks noChangeArrowheads="1"/>
          </p:cNvSpPr>
          <p:nvPr/>
        </p:nvSpPr>
        <p:spPr bwMode="auto">
          <a:xfrm>
            <a:off x="4032250" y="2286000"/>
            <a:ext cx="1306513" cy="738188"/>
          </a:xfrm>
          <a:prstGeom prst="ellipse">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b="1"/>
              <a:t>‘slave’</a:t>
            </a:r>
          </a:p>
          <a:p>
            <a:pPr algn="ctr">
              <a:lnSpc>
                <a:spcPct val="100000"/>
              </a:lnSpc>
            </a:pPr>
            <a:r>
              <a:rPr lang="en-US" altLang="en-US" b="1"/>
              <a:t>WORKER</a:t>
            </a:r>
          </a:p>
        </p:txBody>
      </p:sp>
      <p:sp>
        <p:nvSpPr>
          <p:cNvPr id="55301" name="AutoShape 5"/>
          <p:cNvSpPr>
            <a:spLocks noChangeArrowheads="1"/>
          </p:cNvSpPr>
          <p:nvPr/>
        </p:nvSpPr>
        <p:spPr bwMode="auto">
          <a:xfrm>
            <a:off x="6191250" y="2016125"/>
            <a:ext cx="1079500" cy="541338"/>
          </a:xfrm>
          <a:prstGeom prst="can">
            <a:avLst>
              <a:gd name="adj" fmla="val 25000"/>
            </a:avLst>
          </a:prstGeom>
          <a:solidFill>
            <a:srgbClr val="0066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cxnSp>
        <p:nvCxnSpPr>
          <p:cNvPr id="55302" name="AutoShape 6"/>
          <p:cNvCxnSpPr>
            <a:cxnSpLocks noChangeShapeType="1"/>
          </p:cNvCxnSpPr>
          <p:nvPr/>
        </p:nvCxnSpPr>
        <p:spPr bwMode="auto">
          <a:xfrm flipV="1">
            <a:off x="2606675" y="2652713"/>
            <a:ext cx="1427163" cy="138112"/>
          </a:xfrm>
          <a:prstGeom prst="bentConnector3">
            <a:avLst>
              <a:gd name="adj1" fmla="val 50000"/>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303" name="AutoShape 7"/>
          <p:cNvCxnSpPr>
            <a:cxnSpLocks noChangeShapeType="1"/>
          </p:cNvCxnSpPr>
          <p:nvPr/>
        </p:nvCxnSpPr>
        <p:spPr bwMode="auto">
          <a:xfrm flipV="1">
            <a:off x="5338763" y="2284413"/>
            <a:ext cx="854075" cy="371475"/>
          </a:xfrm>
          <a:prstGeom prst="bentConnector3">
            <a:avLst>
              <a:gd name="adj1" fmla="val 50000"/>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304" name="AutoShape 8"/>
          <p:cNvSpPr>
            <a:spLocks noChangeArrowheads="1"/>
          </p:cNvSpPr>
          <p:nvPr/>
        </p:nvSpPr>
        <p:spPr bwMode="auto">
          <a:xfrm>
            <a:off x="3455988" y="4138613"/>
            <a:ext cx="1295400" cy="541337"/>
          </a:xfrm>
          <a:prstGeom prst="can">
            <a:avLst>
              <a:gd name="adj" fmla="val 25000"/>
            </a:avLst>
          </a:prstGeom>
          <a:solidFill>
            <a:srgbClr val="99FF66"/>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a:t>SSTATE</a:t>
            </a:r>
          </a:p>
        </p:txBody>
      </p:sp>
      <p:sp>
        <p:nvSpPr>
          <p:cNvPr id="55305" name="Oval 9"/>
          <p:cNvSpPr>
            <a:spLocks noChangeArrowheads="1"/>
          </p:cNvSpPr>
          <p:nvPr/>
        </p:nvSpPr>
        <p:spPr bwMode="auto">
          <a:xfrm>
            <a:off x="6191250" y="4319588"/>
            <a:ext cx="2016125" cy="1223962"/>
          </a:xfrm>
          <a:prstGeom prst="ellipse">
            <a:avLst/>
          </a:prstGeom>
          <a:solidFill>
            <a:srgbClr val="FFFF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553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913" y="4587875"/>
            <a:ext cx="1379537" cy="522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5307" name="AutoShape 11"/>
          <p:cNvCxnSpPr>
            <a:cxnSpLocks noChangeShapeType="1"/>
          </p:cNvCxnSpPr>
          <p:nvPr/>
        </p:nvCxnSpPr>
        <p:spPr bwMode="auto">
          <a:xfrm>
            <a:off x="4751388" y="4408488"/>
            <a:ext cx="1441450" cy="523875"/>
          </a:xfrm>
          <a:prstGeom prst="bentConnector3">
            <a:avLst>
              <a:gd name="adj1" fmla="val 50009"/>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308" name="AutoShape 12"/>
          <p:cNvCxnSpPr>
            <a:cxnSpLocks noChangeShapeType="1"/>
          </p:cNvCxnSpPr>
          <p:nvPr/>
        </p:nvCxnSpPr>
        <p:spPr bwMode="auto">
          <a:xfrm rot="16200000" flipH="1">
            <a:off x="2587625" y="3540125"/>
            <a:ext cx="889000" cy="850900"/>
          </a:xfrm>
          <a:prstGeom prst="bentConnector3">
            <a:avLst>
              <a:gd name="adj1" fmla="val 50000"/>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309" name="AutoShape 13"/>
          <p:cNvSpPr>
            <a:spLocks noChangeArrowheads="1"/>
          </p:cNvSpPr>
          <p:nvPr/>
        </p:nvSpPr>
        <p:spPr bwMode="auto">
          <a:xfrm>
            <a:off x="6759575" y="3384550"/>
            <a:ext cx="1160463" cy="541338"/>
          </a:xfrm>
          <a:prstGeom prst="can">
            <a:avLst>
              <a:gd name="adj" fmla="val 25000"/>
            </a:avLst>
          </a:prstGeom>
          <a:solidFill>
            <a:srgbClr val="9900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a:t>image</a:t>
            </a:r>
          </a:p>
        </p:txBody>
      </p:sp>
      <p:cxnSp>
        <p:nvCxnSpPr>
          <p:cNvPr id="55310" name="AutoShape 14"/>
          <p:cNvCxnSpPr>
            <a:cxnSpLocks noChangeShapeType="1"/>
          </p:cNvCxnSpPr>
          <p:nvPr/>
        </p:nvCxnSpPr>
        <p:spPr bwMode="auto">
          <a:xfrm rot="16200000">
            <a:off x="7070725" y="4052888"/>
            <a:ext cx="396875" cy="139700"/>
          </a:xfrm>
          <a:prstGeom prst="bentConnector3">
            <a:avLst>
              <a:gd name="adj1" fmla="val 49954"/>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311" name="AutoShape 15"/>
          <p:cNvSpPr>
            <a:spLocks noChangeArrowheads="1"/>
          </p:cNvSpPr>
          <p:nvPr/>
        </p:nvSpPr>
        <p:spPr bwMode="auto">
          <a:xfrm>
            <a:off x="3095625" y="4930775"/>
            <a:ext cx="1295400" cy="541338"/>
          </a:xfrm>
          <a:prstGeom prst="can">
            <a:avLst>
              <a:gd name="adj" fmla="val 25000"/>
            </a:avLst>
          </a:prstGeom>
          <a:solidFill>
            <a:srgbClr val="99FF66"/>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a:t>DL_DIR</a:t>
            </a:r>
          </a:p>
        </p:txBody>
      </p:sp>
      <p:cxnSp>
        <p:nvCxnSpPr>
          <p:cNvPr id="55312" name="AutoShape 16"/>
          <p:cNvCxnSpPr>
            <a:cxnSpLocks noChangeShapeType="1"/>
          </p:cNvCxnSpPr>
          <p:nvPr/>
        </p:nvCxnSpPr>
        <p:spPr bwMode="auto">
          <a:xfrm rot="16200000" flipH="1">
            <a:off x="1755776" y="3860800"/>
            <a:ext cx="1530350" cy="1152525"/>
          </a:xfrm>
          <a:prstGeom prst="bentConnector3">
            <a:avLst>
              <a:gd name="adj1" fmla="val 50009"/>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313" name="AutoShape 17"/>
          <p:cNvCxnSpPr>
            <a:cxnSpLocks noChangeShapeType="1"/>
          </p:cNvCxnSpPr>
          <p:nvPr/>
        </p:nvCxnSpPr>
        <p:spPr bwMode="auto">
          <a:xfrm>
            <a:off x="4392613" y="5200650"/>
            <a:ext cx="2095500" cy="163513"/>
          </a:xfrm>
          <a:prstGeom prst="bentConnector3">
            <a:avLst>
              <a:gd name="adj1" fmla="val 50005"/>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314" name="Rectangle 18"/>
          <p:cNvSpPr>
            <a:spLocks noChangeArrowheads="1"/>
          </p:cNvSpPr>
          <p:nvPr/>
        </p:nvSpPr>
        <p:spPr bwMode="auto">
          <a:xfrm>
            <a:off x="6624638" y="5053013"/>
            <a:ext cx="12033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b="1">
                <a:solidFill>
                  <a:srgbClr val="0000CC"/>
                </a:solidFill>
              </a:rPr>
              <a:t>bitbake</a:t>
            </a:r>
          </a:p>
        </p:txBody>
      </p:sp>
    </p:spTree>
    <p:extLst>
      <p:ext uri="{BB962C8B-B14F-4D97-AF65-F5344CB8AC3E}">
        <p14:creationId xmlns:p14="http://schemas.microsoft.com/office/powerpoint/2010/main" val="3253937919"/>
      </p:ext>
    </p:extLst>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454025" y="407988"/>
            <a:ext cx="8224838"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What is Autobuilder</a:t>
            </a:r>
          </a:p>
        </p:txBody>
      </p:sp>
      <p:sp>
        <p:nvSpPr>
          <p:cNvPr id="10242" name="Rectangle 2"/>
          <p:cNvSpPr>
            <a:spLocks noChangeArrowheads="1"/>
          </p:cNvSpPr>
          <p:nvPr/>
        </p:nvSpPr>
        <p:spPr bwMode="auto">
          <a:xfrm>
            <a:off x="419100" y="1471613"/>
            <a:ext cx="824865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Autobuilder is a project based on Buildbot</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Buildbot is a Python open-source application used to build, test, and release a wide variety of software.</a:t>
            </a: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Tx/>
              <a:buSzTx/>
              <a:buFontTx/>
              <a:buNone/>
            </a:pPr>
            <a:endParaRPr lang="en-US" altLang="en-US" sz="2400">
              <a:solidFill>
                <a:srgbClr val="414141"/>
              </a:solidFill>
              <a:ea typeface="ＭＳ Ｐゴシック" charset="-128"/>
            </a:endParaRPr>
          </a:p>
          <a:p>
            <a:pPr>
              <a:lnSpc>
                <a:spcPct val="100000"/>
              </a:lnSpc>
              <a:buClr>
                <a:srgbClr val="414141"/>
              </a:buClr>
              <a:buSzPct val="45000"/>
              <a:buFont typeface="Arial" charset="0"/>
              <a:buChar char="•"/>
            </a:pPr>
            <a:r>
              <a:rPr lang="en-US" altLang="en-US" sz="2400" b="1">
                <a:solidFill>
                  <a:srgbClr val="414141"/>
                </a:solidFill>
                <a:ea typeface="ＭＳ Ｐゴシック" charset="-128"/>
              </a:rPr>
              <a:t>Autobuilder and Buildbot are licensed under GPLv2</a:t>
            </a:r>
          </a:p>
          <a:p>
            <a:pPr>
              <a:lnSpc>
                <a:spcPct val="100000"/>
              </a:lnSpc>
              <a:buClrTx/>
              <a:buSzTx/>
              <a:buFontTx/>
              <a:buNone/>
            </a:pPr>
            <a:endParaRPr lang="en-US" altLang="en-US" sz="2400">
              <a:solidFill>
                <a:srgbClr val="414141"/>
              </a:solidFill>
              <a:ea typeface="ＭＳ Ｐゴシック" charset="-128"/>
            </a:endParaRPr>
          </a:p>
        </p:txBody>
      </p:sp>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27875" y="3671888"/>
            <a:ext cx="1008063" cy="1063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18338" y="1223963"/>
            <a:ext cx="1044575" cy="104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01046878"/>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6625" y="2663825"/>
            <a:ext cx="3240088" cy="3240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2" name="Rectangle 2"/>
          <p:cNvSpPr>
            <a:spLocks noChangeArrowheads="1"/>
          </p:cNvSpPr>
          <p:nvPr/>
        </p:nvSpPr>
        <p:spPr bwMode="auto">
          <a:xfrm>
            <a:off x="1152525" y="1758950"/>
            <a:ext cx="6838950" cy="979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lgn="ctr">
              <a:lnSpc>
                <a:spcPct val="100000"/>
              </a:lnSpc>
            </a:pPr>
            <a:r>
              <a:rPr lang="en-US" altLang="en-US" sz="6000" b="1">
                <a:solidFill>
                  <a:srgbClr val="006600"/>
                </a:solidFill>
                <a:latin typeface="DejaVu Sans" charset="0"/>
              </a:rPr>
              <a:t>Questions?</a:t>
            </a:r>
          </a:p>
        </p:txBody>
      </p:sp>
      <p:sp>
        <p:nvSpPr>
          <p:cNvPr id="56323" name="Rectangle 3"/>
          <p:cNvSpPr>
            <a:spLocks noChangeArrowheads="1"/>
          </p:cNvSpPr>
          <p:nvPr/>
        </p:nvSpPr>
        <p:spPr bwMode="auto">
          <a:xfrm>
            <a:off x="5688013" y="5053013"/>
            <a:ext cx="271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00000"/>
              </a:lnSpc>
            </a:pPr>
            <a:r>
              <a:rPr lang="en-US" altLang="en-US"/>
              <a:t>https://koansoftware.com</a:t>
            </a:r>
          </a:p>
        </p:txBody>
      </p:sp>
      <p:pic>
        <p:nvPicPr>
          <p:cNvPr id="5632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6213" y="3571875"/>
            <a:ext cx="3384550" cy="1725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5" name="Rectangle 5"/>
          <p:cNvSpPr>
            <a:spLocks noChangeArrowheads="1"/>
          </p:cNvSpPr>
          <p:nvPr/>
        </p:nvSpPr>
        <p:spPr bwMode="auto">
          <a:xfrm>
            <a:off x="1181100" y="5053013"/>
            <a:ext cx="24907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00000"/>
              </a:lnSpc>
            </a:pPr>
            <a:r>
              <a:rPr lang="en-US" altLang="en-US"/>
              <a:t>https://yoctoproject.org</a:t>
            </a:r>
          </a:p>
        </p:txBody>
      </p:sp>
    </p:spTree>
    <p:extLst>
      <p:ext uri="{BB962C8B-B14F-4D97-AF65-F5344CB8AC3E}">
        <p14:creationId xmlns:p14="http://schemas.microsoft.com/office/powerpoint/2010/main" val="3278205903"/>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2</a:t>
            </a:r>
            <a:r>
              <a:rPr lang="en-US" dirty="0">
                <a:cs typeface="Arial" charset="0"/>
              </a:rPr>
              <a:t>. Working with NVIDIA </a:t>
            </a:r>
            <a:r>
              <a:rPr lang="en-US" dirty="0" err="1">
                <a:cs typeface="Arial" charset="0"/>
              </a:rPr>
              <a:t>Tegra</a:t>
            </a:r>
            <a:r>
              <a:rPr lang="en-US" dirty="0">
                <a:cs typeface="Arial" charset="0"/>
              </a:rPr>
              <a:t> BSP and Supporting Latest CUDA Versions</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Leon </a:t>
            </a:r>
            <a:r>
              <a:rPr lang="en-US" dirty="0" err="1"/>
              <a:t>Anavi</a:t>
            </a:r>
            <a:endParaRPr lang="en-US" dirty="0" smtClean="0">
              <a:latin typeface="Arial" charset="0"/>
            </a:endParaRPr>
          </a:p>
        </p:txBody>
      </p:sp>
    </p:spTree>
    <p:extLst>
      <p:ext uri="{BB962C8B-B14F-4D97-AF65-F5344CB8AC3E}">
        <p14:creationId xmlns:p14="http://schemas.microsoft.com/office/powerpoint/2010/main" val="337717998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Download the slides from here:</a:t>
            </a:r>
            <a:endParaRPr lang="en-US" dirty="0"/>
          </a:p>
        </p:txBody>
      </p:sp>
      <p:sp>
        <p:nvSpPr>
          <p:cNvPr id="4" name="Content Placeholder 3"/>
          <p:cNvSpPr>
            <a:spLocks noGrp="1"/>
          </p:cNvSpPr>
          <p:nvPr>
            <p:ph sz="quarter" idx="13"/>
          </p:nvPr>
        </p:nvSpPr>
        <p:spPr>
          <a:xfrm>
            <a:off x="430653" y="1986476"/>
            <a:ext cx="8233186" cy="2883714"/>
          </a:xfrm>
        </p:spPr>
        <p:txBody>
          <a:bodyPr/>
          <a:lstStyle/>
          <a:p>
            <a:r>
              <a:rPr lang="en-US" dirty="0">
                <a:solidFill>
                  <a:schemeClr val="tx1"/>
                </a:solidFill>
              </a:rPr>
              <a:t>https://wiki.yoctoproject.org/wiki/File:Yocto-dev-summit-leon-anavi-2019.pdf</a:t>
            </a:r>
            <a:endParaRPr lang="en-US" dirty="0" smtClean="0">
              <a:solidFill>
                <a:schemeClr val="tx1"/>
              </a:solidFill>
            </a:endParaRPr>
          </a:p>
        </p:txBody>
      </p:sp>
    </p:spTree>
    <p:extLst>
      <p:ext uri="{BB962C8B-B14F-4D97-AF65-F5344CB8AC3E}">
        <p14:creationId xmlns:p14="http://schemas.microsoft.com/office/powerpoint/2010/main" val="65936964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3</a:t>
            </a:r>
            <a:r>
              <a:rPr lang="en-US" dirty="0">
                <a:cs typeface="Arial" charset="0"/>
              </a:rPr>
              <a:t>. </a:t>
            </a:r>
            <a:r>
              <a:rPr lang="en-US" dirty="0" err="1">
                <a:cs typeface="Arial" charset="0"/>
              </a:rPr>
              <a:t>Sstate</a:t>
            </a:r>
            <a:r>
              <a:rPr lang="en-US" dirty="0">
                <a:cs typeface="Arial" charset="0"/>
              </a:rPr>
              <a:t>-cache Magic!</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a:t>Jaewon</a:t>
            </a:r>
            <a:r>
              <a:rPr lang="en-US" dirty="0"/>
              <a:t> </a:t>
            </a:r>
            <a:r>
              <a:rPr lang="en-US" dirty="0" smtClean="0"/>
              <a:t>Lee</a:t>
            </a:r>
          </a:p>
          <a:p>
            <a:pPr eaLnBrk="1" hangingPunct="1">
              <a:spcBef>
                <a:spcPts val="900"/>
              </a:spcBef>
            </a:pPr>
            <a:r>
              <a:rPr lang="en-US" dirty="0" smtClean="0">
                <a:latin typeface="Arial" charset="0"/>
              </a:rPr>
              <a:t>Presented by Mark Hatle</a:t>
            </a:r>
          </a:p>
        </p:txBody>
      </p:sp>
    </p:spTree>
    <p:extLst>
      <p:ext uri="{BB962C8B-B14F-4D97-AF65-F5344CB8AC3E}">
        <p14:creationId xmlns:p14="http://schemas.microsoft.com/office/powerpoint/2010/main" val="337717998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395C07-0880-40AF-89C9-18ED9181EEB7}"/>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 xmlns:a16="http://schemas.microsoft.com/office/drawing/2014/main" id="{4029A287-22A3-49AE-87FE-F4BD21F4F46A}"/>
              </a:ext>
            </a:extLst>
          </p:cNvPr>
          <p:cNvSpPr>
            <a:spLocks noGrp="1"/>
          </p:cNvSpPr>
          <p:nvPr>
            <p:ph sz="quarter" idx="13"/>
          </p:nvPr>
        </p:nvSpPr>
        <p:spPr>
          <a:xfrm>
            <a:off x="448853" y="1198179"/>
            <a:ext cx="8233186" cy="5029199"/>
          </a:xfrm>
        </p:spPr>
        <p:txBody>
          <a:bodyPr/>
          <a:lstStyle/>
          <a:p>
            <a:pPr marL="76200" indent="0">
              <a:buNone/>
            </a:pPr>
            <a:r>
              <a:rPr lang="en-US" sz="2000" dirty="0"/>
              <a:t>From-scratch builds, even using server grade machines (with 40+ cores) will take just under an hour to complete. Additionally this estimate is just for minimal, stripped down images;  Bigger images that bring up more than just core functionality and support things like web browsers/multimedia would take much longer (on the order of several hours).</a:t>
            </a:r>
          </a:p>
          <a:p>
            <a:pPr marL="76200" indent="0">
              <a:buNone/>
            </a:pPr>
            <a:r>
              <a:rPr lang="en-US" sz="2000" dirty="0"/>
              <a:t>Use of the </a:t>
            </a:r>
            <a:r>
              <a:rPr lang="en-US" sz="2000" dirty="0" err="1"/>
              <a:t>sstate</a:t>
            </a:r>
            <a:r>
              <a:rPr lang="en-US" sz="2000" dirty="0"/>
              <a:t> cache drastically cuts down on build times, especially for fresh projects. Xilinx makes full use of the </a:t>
            </a:r>
            <a:r>
              <a:rPr lang="en-US" sz="2000" dirty="0" err="1"/>
              <a:t>sstate</a:t>
            </a:r>
            <a:r>
              <a:rPr lang="en-US" sz="2000" dirty="0"/>
              <a:t> cache to speed up builds for its customers by hosting a comprehensive </a:t>
            </a:r>
            <a:r>
              <a:rPr lang="en-US" sz="2000" dirty="0" err="1"/>
              <a:t>sstate</a:t>
            </a:r>
            <a:r>
              <a:rPr lang="en-US" sz="2000" dirty="0"/>
              <a:t> cache (for all packages for different types of architectures) and allowing users to point their builds to this prebuilt and maintained </a:t>
            </a:r>
            <a:r>
              <a:rPr lang="en-US" sz="2000" dirty="0" err="1"/>
              <a:t>sstate</a:t>
            </a:r>
            <a:r>
              <a:rPr lang="en-US" sz="2000" dirty="0"/>
              <a:t> cache</a:t>
            </a:r>
            <a:r>
              <a:rPr lang="en-US" sz="2000" dirty="0" smtClean="0"/>
              <a:t>.</a:t>
            </a:r>
            <a:endParaRPr lang="en-US" sz="2000" dirty="0"/>
          </a:p>
        </p:txBody>
      </p:sp>
    </p:spTree>
    <p:extLst>
      <p:ext uri="{BB962C8B-B14F-4D97-AF65-F5344CB8AC3E}">
        <p14:creationId xmlns:p14="http://schemas.microsoft.com/office/powerpoint/2010/main" val="53177076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395C07-0880-40AF-89C9-18ED9181EEB7}"/>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 xmlns:a16="http://schemas.microsoft.com/office/drawing/2014/main" id="{4029A287-22A3-49AE-87FE-F4BD21F4F46A}"/>
              </a:ext>
            </a:extLst>
          </p:cNvPr>
          <p:cNvSpPr>
            <a:spLocks noGrp="1"/>
          </p:cNvSpPr>
          <p:nvPr>
            <p:ph sz="quarter" idx="13"/>
          </p:nvPr>
        </p:nvSpPr>
        <p:spPr>
          <a:xfrm>
            <a:off x="433087" y="1048462"/>
            <a:ext cx="8233186" cy="4832076"/>
          </a:xfrm>
        </p:spPr>
        <p:txBody>
          <a:bodyPr/>
          <a:lstStyle/>
          <a:p>
            <a:pPr marL="76200" indent="0">
              <a:buNone/>
            </a:pPr>
            <a:r>
              <a:rPr lang="en-US" sz="2000" dirty="0" smtClean="0"/>
              <a:t>There </a:t>
            </a:r>
            <a:r>
              <a:rPr lang="en-US" sz="2000" dirty="0"/>
              <a:t>are different ways of distributing the </a:t>
            </a:r>
            <a:r>
              <a:rPr lang="en-US" sz="2000" dirty="0" err="1"/>
              <a:t>sstate</a:t>
            </a:r>
            <a:r>
              <a:rPr lang="en-US" sz="2000" dirty="0"/>
              <a:t>. When building an </a:t>
            </a:r>
            <a:r>
              <a:rPr lang="en-US" sz="2000" dirty="0" err="1"/>
              <a:t>esdk</a:t>
            </a:r>
            <a:r>
              <a:rPr lang="en-US" sz="2000" dirty="0"/>
              <a:t> (An extensible software development kit), the </a:t>
            </a:r>
            <a:r>
              <a:rPr lang="en-US" sz="2000" dirty="0" err="1"/>
              <a:t>sstate</a:t>
            </a:r>
            <a:r>
              <a:rPr lang="en-US" sz="2000" dirty="0"/>
              <a:t> of all non-native components is packaged so that any build using the </a:t>
            </a:r>
            <a:r>
              <a:rPr lang="en-US" sz="2000" dirty="0" err="1"/>
              <a:t>esdk</a:t>
            </a:r>
            <a:r>
              <a:rPr lang="en-US" sz="2000" dirty="0"/>
              <a:t> will happen in the blink of an eye. However, when building an </a:t>
            </a:r>
            <a:r>
              <a:rPr lang="en-US" sz="2000" dirty="0" err="1"/>
              <a:t>sdk</a:t>
            </a:r>
            <a:r>
              <a:rPr lang="en-US" sz="2000" dirty="0"/>
              <a:t> from within another </a:t>
            </a:r>
            <a:r>
              <a:rPr lang="en-US" sz="2000" dirty="0" err="1"/>
              <a:t>sdk</a:t>
            </a:r>
            <a:r>
              <a:rPr lang="en-US" sz="2000" dirty="0"/>
              <a:t>, the </a:t>
            </a:r>
            <a:r>
              <a:rPr lang="en-US" sz="2000" dirty="0" err="1"/>
              <a:t>sstate</a:t>
            </a:r>
            <a:r>
              <a:rPr lang="en-US" sz="2000" dirty="0"/>
              <a:t> for the native components were missing , hence making the </a:t>
            </a:r>
            <a:r>
              <a:rPr lang="en-US" sz="2000" dirty="0" err="1"/>
              <a:t>sdk</a:t>
            </a:r>
            <a:r>
              <a:rPr lang="en-US" sz="2000" dirty="0"/>
              <a:t> build disproportionately long compared to regular builds. </a:t>
            </a:r>
            <a:endParaRPr lang="en-US" sz="2000" dirty="0" smtClean="0"/>
          </a:p>
          <a:p>
            <a:pPr marL="76200" indent="0">
              <a:buNone/>
            </a:pPr>
            <a:r>
              <a:rPr lang="en-US" sz="2000" dirty="0" smtClean="0"/>
              <a:t>We </a:t>
            </a:r>
            <a:r>
              <a:rPr lang="en-US" sz="2000" dirty="0"/>
              <a:t>introduced a patch into core that allows users to toggle the inclusion of </a:t>
            </a:r>
            <a:r>
              <a:rPr lang="en-US" sz="2000" dirty="0" err="1"/>
              <a:t>nativesdk</a:t>
            </a:r>
            <a:r>
              <a:rPr lang="en-US" sz="2000" dirty="0"/>
              <a:t> packages into the </a:t>
            </a:r>
            <a:r>
              <a:rPr lang="en-US" sz="2000" dirty="0" err="1"/>
              <a:t>esdk</a:t>
            </a:r>
            <a:r>
              <a:rPr lang="en-US" sz="2000" dirty="0"/>
              <a:t> by correctly handling </a:t>
            </a:r>
            <a:r>
              <a:rPr lang="en-US" sz="2000" dirty="0" err="1"/>
              <a:t>sstate</a:t>
            </a:r>
            <a:r>
              <a:rPr lang="en-US" sz="2000" dirty="0"/>
              <a:t> cache artifacts themselves as well as the corresponding signatures that are used to reference if anything has changed. With this change, a bigger </a:t>
            </a:r>
            <a:r>
              <a:rPr lang="en-US" sz="2000" dirty="0" err="1"/>
              <a:t>esdk</a:t>
            </a:r>
            <a:r>
              <a:rPr lang="en-US" sz="2000" dirty="0"/>
              <a:t> will be built, when required, that will skip rebuilding native components.</a:t>
            </a:r>
          </a:p>
        </p:txBody>
      </p:sp>
    </p:spTree>
    <p:extLst>
      <p:ext uri="{BB962C8B-B14F-4D97-AF65-F5344CB8AC3E}">
        <p14:creationId xmlns:p14="http://schemas.microsoft.com/office/powerpoint/2010/main" val="70013314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A9F87D-6CBF-465D-98F0-C40EC7A8BD9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 xmlns:a16="http://schemas.microsoft.com/office/drawing/2014/main" id="{45811607-2250-41D9-B87A-25466C05F5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2924688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820A88-B198-4742-8921-E7BF0745540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 xmlns:a16="http://schemas.microsoft.com/office/drawing/2014/main" id="{914581E5-D2E1-49B3-A0F4-5385E97F9834}"/>
              </a:ext>
            </a:extLst>
          </p:cNvPr>
          <p:cNvSpPr>
            <a:spLocks noGrp="1"/>
          </p:cNvSpPr>
          <p:nvPr>
            <p:ph sz="quarter" idx="13"/>
          </p:nvPr>
        </p:nvSpPr>
        <p:spPr/>
        <p:txBody>
          <a:bodyPr/>
          <a:lstStyle/>
          <a:p>
            <a:r>
              <a:rPr lang="en-US" dirty="0"/>
              <a:t>What is </a:t>
            </a:r>
            <a:r>
              <a:rPr lang="en-US" dirty="0" err="1"/>
              <a:t>sstate</a:t>
            </a:r>
            <a:r>
              <a:rPr lang="en-US" dirty="0"/>
              <a:t>-cache and how is it used</a:t>
            </a:r>
          </a:p>
          <a:p>
            <a:r>
              <a:rPr lang="en-US" dirty="0"/>
              <a:t>Tips and tricks</a:t>
            </a:r>
          </a:p>
          <a:p>
            <a:r>
              <a:rPr lang="en-US" dirty="0"/>
              <a:t>How is </a:t>
            </a:r>
            <a:r>
              <a:rPr lang="en-US" dirty="0" err="1"/>
              <a:t>sstate</a:t>
            </a:r>
            <a:r>
              <a:rPr lang="en-US" dirty="0"/>
              <a:t>-cache used in Xilinx</a:t>
            </a:r>
          </a:p>
          <a:p>
            <a:r>
              <a:rPr lang="en-US" dirty="0" err="1"/>
              <a:t>Upstreamed</a:t>
            </a:r>
            <a:r>
              <a:rPr lang="en-US" dirty="0"/>
              <a:t> native </a:t>
            </a:r>
            <a:r>
              <a:rPr lang="en-US" dirty="0" err="1"/>
              <a:t>sdk</a:t>
            </a:r>
            <a:r>
              <a:rPr lang="en-US" dirty="0"/>
              <a:t> patch</a:t>
            </a:r>
          </a:p>
        </p:txBody>
      </p:sp>
    </p:spTree>
    <p:extLst>
      <p:ext uri="{BB962C8B-B14F-4D97-AF65-F5344CB8AC3E}">
        <p14:creationId xmlns:p14="http://schemas.microsoft.com/office/powerpoint/2010/main" val="2101806119"/>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sstate</a:t>
            </a:r>
            <a:r>
              <a:rPr lang="en-US" dirty="0"/>
              <a:t>-cache and how is it used?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782636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733152-4431-4158-AE8D-B89C03E504BD}"/>
              </a:ext>
            </a:extLst>
          </p:cNvPr>
          <p:cNvSpPr>
            <a:spLocks noGrp="1"/>
          </p:cNvSpPr>
          <p:nvPr>
            <p:ph type="title"/>
          </p:nvPr>
        </p:nvSpPr>
        <p:spPr/>
        <p:txBody>
          <a:bodyPr/>
          <a:lstStyle/>
          <a:p>
            <a:r>
              <a:rPr lang="en-US" dirty="0"/>
              <a:t>What is the </a:t>
            </a:r>
            <a:r>
              <a:rPr lang="en-US" dirty="0" err="1"/>
              <a:t>sstate</a:t>
            </a:r>
            <a:r>
              <a:rPr lang="en-US" dirty="0"/>
              <a:t>-cache?</a:t>
            </a:r>
          </a:p>
        </p:txBody>
      </p:sp>
      <p:sp>
        <p:nvSpPr>
          <p:cNvPr id="3" name="Content Placeholder 2">
            <a:extLst>
              <a:ext uri="{FF2B5EF4-FFF2-40B4-BE49-F238E27FC236}">
                <a16:creationId xmlns="" xmlns:a16="http://schemas.microsoft.com/office/drawing/2014/main" id="{EF07B7EA-2720-4FA5-9F14-F3B0A06E710A}"/>
              </a:ext>
            </a:extLst>
          </p:cNvPr>
          <p:cNvSpPr>
            <a:spLocks noGrp="1"/>
          </p:cNvSpPr>
          <p:nvPr>
            <p:ph sz="quarter" idx="13"/>
          </p:nvPr>
        </p:nvSpPr>
        <p:spPr/>
        <p:txBody>
          <a:bodyPr/>
          <a:lstStyle/>
          <a:p>
            <a:r>
              <a:rPr lang="en-US" dirty="0"/>
              <a:t>All of this and more can be found in the </a:t>
            </a:r>
            <a:r>
              <a:rPr lang="en-US" dirty="0" err="1"/>
              <a:t>sstate</a:t>
            </a:r>
            <a:r>
              <a:rPr lang="en-US" dirty="0"/>
              <a:t>-cache section of the mega-manual</a:t>
            </a:r>
          </a:p>
          <a:p>
            <a:endParaRPr lang="en-US" dirty="0"/>
          </a:p>
          <a:p>
            <a:pPr lvl="1"/>
            <a:r>
              <a:rPr lang="en-US" dirty="0">
                <a:hlinkClick r:id="rId2"/>
              </a:rPr>
              <a:t>https://www.yoctoproject.org/docs/latest/mega-manual/mega-manual.html#shared-state-cache</a:t>
            </a:r>
            <a:endParaRPr lang="en-US" dirty="0"/>
          </a:p>
          <a:p>
            <a:endParaRPr lang="en-US" dirty="0"/>
          </a:p>
        </p:txBody>
      </p:sp>
    </p:spTree>
    <p:extLst>
      <p:ext uri="{BB962C8B-B14F-4D97-AF65-F5344CB8AC3E}">
        <p14:creationId xmlns:p14="http://schemas.microsoft.com/office/powerpoint/2010/main" val="6211680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36625" y="1800225"/>
            <a:ext cx="7488238" cy="4103688"/>
          </a:xfrm>
          <a:prstGeom prst="rect">
            <a:avLst/>
          </a:prstGeom>
          <a:solidFill>
            <a:srgbClr val="AECF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6" name="Rectangle 2"/>
          <p:cNvSpPr>
            <a:spLocks noChangeArrowheads="1"/>
          </p:cNvSpPr>
          <p:nvPr/>
        </p:nvSpPr>
        <p:spPr bwMode="auto">
          <a:xfrm>
            <a:off x="454025" y="407988"/>
            <a:ext cx="8224838"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CI overview</a:t>
            </a:r>
          </a:p>
        </p:txBody>
      </p:sp>
      <p:sp>
        <p:nvSpPr>
          <p:cNvPr id="11267" name="Oval 3"/>
          <p:cNvSpPr>
            <a:spLocks noChangeArrowheads="1"/>
          </p:cNvSpPr>
          <p:nvPr/>
        </p:nvSpPr>
        <p:spPr bwMode="auto">
          <a:xfrm>
            <a:off x="1223963" y="3024188"/>
            <a:ext cx="2232025" cy="1511300"/>
          </a:xfrm>
          <a:prstGeom prst="ellipse">
            <a:avLst/>
          </a:prstGeom>
          <a:solidFill>
            <a:srgbClr val="66CC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gn="ctr">
              <a:lnSpc>
                <a:spcPct val="100000"/>
              </a:lnSpc>
            </a:pPr>
            <a:r>
              <a:rPr lang="en-US" altLang="en-US" b="1"/>
              <a:t>‘master’</a:t>
            </a:r>
          </a:p>
          <a:p>
            <a:pPr algn="ctr">
              <a:lnSpc>
                <a:spcPct val="100000"/>
              </a:lnSpc>
            </a:pPr>
            <a:r>
              <a:rPr lang="en-US" altLang="en-US" b="1"/>
              <a:t>CONTROLLER</a:t>
            </a:r>
          </a:p>
        </p:txBody>
      </p:sp>
      <p:sp>
        <p:nvSpPr>
          <p:cNvPr id="11268" name="Rectangle 4"/>
          <p:cNvSpPr>
            <a:spLocks noChangeArrowheads="1"/>
          </p:cNvSpPr>
          <p:nvPr/>
        </p:nvSpPr>
        <p:spPr bwMode="auto">
          <a:xfrm>
            <a:off x="360363" y="1223963"/>
            <a:ext cx="824865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Typical CI on a single machine</a:t>
            </a:r>
          </a:p>
          <a:p>
            <a:pPr>
              <a:lnSpc>
                <a:spcPct val="100000"/>
              </a:lnSpc>
              <a:buClrTx/>
              <a:buSzTx/>
              <a:buFontTx/>
              <a:buNone/>
            </a:pPr>
            <a:endParaRPr lang="en-US" altLang="en-US" sz="2400">
              <a:solidFill>
                <a:srgbClr val="414141"/>
              </a:solidFill>
              <a:ea typeface="ＭＳ Ｐゴシック" charset="-128"/>
            </a:endParaRPr>
          </a:p>
        </p:txBody>
      </p:sp>
      <p:sp>
        <p:nvSpPr>
          <p:cNvPr id="11269" name="Oval 5"/>
          <p:cNvSpPr>
            <a:spLocks noChangeArrowheads="1"/>
          </p:cNvSpPr>
          <p:nvPr/>
        </p:nvSpPr>
        <p:spPr bwMode="auto">
          <a:xfrm>
            <a:off x="3887788" y="2016125"/>
            <a:ext cx="1727200" cy="1079500"/>
          </a:xfrm>
          <a:prstGeom prst="ellipse">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b="1"/>
              <a:t>‘slave’</a:t>
            </a:r>
          </a:p>
          <a:p>
            <a:pPr algn="ctr">
              <a:lnSpc>
                <a:spcPct val="100000"/>
              </a:lnSpc>
            </a:pPr>
            <a:r>
              <a:rPr lang="en-US" altLang="en-US" b="1"/>
              <a:t>WORKER</a:t>
            </a:r>
          </a:p>
        </p:txBody>
      </p:sp>
      <p:sp>
        <p:nvSpPr>
          <p:cNvPr id="11270" name="Oval 6"/>
          <p:cNvSpPr>
            <a:spLocks noChangeArrowheads="1"/>
          </p:cNvSpPr>
          <p:nvPr/>
        </p:nvSpPr>
        <p:spPr bwMode="auto">
          <a:xfrm>
            <a:off x="4392613" y="3311525"/>
            <a:ext cx="1727200" cy="1079500"/>
          </a:xfrm>
          <a:prstGeom prst="ellipse">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b="1"/>
              <a:t>‘slave’</a:t>
            </a:r>
          </a:p>
          <a:p>
            <a:pPr algn="ctr">
              <a:lnSpc>
                <a:spcPct val="100000"/>
              </a:lnSpc>
            </a:pPr>
            <a:r>
              <a:rPr lang="en-US" altLang="en-US" b="1"/>
              <a:t>WORKER</a:t>
            </a:r>
          </a:p>
        </p:txBody>
      </p:sp>
      <p:sp>
        <p:nvSpPr>
          <p:cNvPr id="11271" name="Oval 7"/>
          <p:cNvSpPr>
            <a:spLocks noChangeArrowheads="1"/>
          </p:cNvSpPr>
          <p:nvPr/>
        </p:nvSpPr>
        <p:spPr bwMode="auto">
          <a:xfrm>
            <a:off x="4103688" y="4679950"/>
            <a:ext cx="1727200" cy="1079500"/>
          </a:xfrm>
          <a:prstGeom prst="ellipse">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b="1"/>
              <a:t>‘slave’</a:t>
            </a:r>
          </a:p>
          <a:p>
            <a:pPr algn="ctr">
              <a:lnSpc>
                <a:spcPct val="100000"/>
              </a:lnSpc>
            </a:pPr>
            <a:r>
              <a:rPr lang="en-US" altLang="en-US" b="1"/>
              <a:t>WORKER</a:t>
            </a:r>
          </a:p>
        </p:txBody>
      </p:sp>
      <p:sp>
        <p:nvSpPr>
          <p:cNvPr id="11272" name="AutoShape 8"/>
          <p:cNvSpPr>
            <a:spLocks noChangeArrowheads="1"/>
          </p:cNvSpPr>
          <p:nvPr/>
        </p:nvSpPr>
        <p:spPr bwMode="auto">
          <a:xfrm>
            <a:off x="6624638" y="4895850"/>
            <a:ext cx="1295400" cy="792163"/>
          </a:xfrm>
          <a:prstGeom prst="can">
            <a:avLst>
              <a:gd name="adj" fmla="val 25000"/>
            </a:avLst>
          </a:prstGeom>
          <a:solidFill>
            <a:srgbClr val="0066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3" name="AutoShape 9"/>
          <p:cNvSpPr>
            <a:spLocks noChangeArrowheads="1"/>
          </p:cNvSpPr>
          <p:nvPr/>
        </p:nvSpPr>
        <p:spPr bwMode="auto">
          <a:xfrm>
            <a:off x="6696075" y="2087563"/>
            <a:ext cx="1295400" cy="792162"/>
          </a:xfrm>
          <a:prstGeom prst="can">
            <a:avLst>
              <a:gd name="adj" fmla="val 25000"/>
            </a:avLst>
          </a:prstGeom>
          <a:solidFill>
            <a:srgbClr val="0066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4" name="AutoShape 10"/>
          <p:cNvSpPr>
            <a:spLocks noChangeArrowheads="1"/>
          </p:cNvSpPr>
          <p:nvPr/>
        </p:nvSpPr>
        <p:spPr bwMode="auto">
          <a:xfrm>
            <a:off x="6624638" y="4895850"/>
            <a:ext cx="1295400" cy="792163"/>
          </a:xfrm>
          <a:prstGeom prst="can">
            <a:avLst>
              <a:gd name="adj" fmla="val 25000"/>
            </a:avLst>
          </a:prstGeom>
          <a:solidFill>
            <a:srgbClr val="0066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5" name="AutoShape 11"/>
          <p:cNvSpPr>
            <a:spLocks noChangeArrowheads="1"/>
          </p:cNvSpPr>
          <p:nvPr/>
        </p:nvSpPr>
        <p:spPr bwMode="auto">
          <a:xfrm>
            <a:off x="6696075" y="3455988"/>
            <a:ext cx="1295400" cy="792162"/>
          </a:xfrm>
          <a:prstGeom prst="can">
            <a:avLst>
              <a:gd name="adj" fmla="val 25000"/>
            </a:avLst>
          </a:prstGeom>
          <a:solidFill>
            <a:srgbClr val="0066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cxnSp>
        <p:nvCxnSpPr>
          <p:cNvPr id="11276" name="AutoShape 12"/>
          <p:cNvCxnSpPr>
            <a:cxnSpLocks noChangeShapeType="1"/>
          </p:cNvCxnSpPr>
          <p:nvPr/>
        </p:nvCxnSpPr>
        <p:spPr bwMode="auto">
          <a:xfrm flipV="1">
            <a:off x="3128963" y="2555875"/>
            <a:ext cx="758825" cy="692150"/>
          </a:xfrm>
          <a:prstGeom prst="bentConnector3">
            <a:avLst>
              <a:gd name="adj1" fmla="val 50023"/>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277" name="AutoShape 13"/>
          <p:cNvCxnSpPr>
            <a:cxnSpLocks noChangeShapeType="1"/>
          </p:cNvCxnSpPr>
          <p:nvPr/>
        </p:nvCxnSpPr>
        <p:spPr bwMode="auto">
          <a:xfrm>
            <a:off x="3455988" y="3779838"/>
            <a:ext cx="936625" cy="73025"/>
          </a:xfrm>
          <a:prstGeom prst="bentConnector3">
            <a:avLst>
              <a:gd name="adj1" fmla="val 50019"/>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278" name="AutoShape 14"/>
          <p:cNvCxnSpPr>
            <a:cxnSpLocks noChangeShapeType="1"/>
          </p:cNvCxnSpPr>
          <p:nvPr/>
        </p:nvCxnSpPr>
        <p:spPr bwMode="auto">
          <a:xfrm>
            <a:off x="3128963" y="4314825"/>
            <a:ext cx="976312" cy="906463"/>
          </a:xfrm>
          <a:prstGeom prst="bentConnector3">
            <a:avLst>
              <a:gd name="adj1" fmla="val 50014"/>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279" name="AutoShape 15"/>
          <p:cNvCxnSpPr>
            <a:cxnSpLocks noChangeShapeType="1"/>
          </p:cNvCxnSpPr>
          <p:nvPr/>
        </p:nvCxnSpPr>
        <p:spPr bwMode="auto">
          <a:xfrm flipV="1">
            <a:off x="5616575" y="2482850"/>
            <a:ext cx="1081088" cy="74613"/>
          </a:xfrm>
          <a:prstGeom prst="bentConnector3">
            <a:avLst>
              <a:gd name="adj1" fmla="val 50014"/>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280" name="AutoShape 16"/>
          <p:cNvCxnSpPr>
            <a:cxnSpLocks noChangeShapeType="1"/>
          </p:cNvCxnSpPr>
          <p:nvPr/>
        </p:nvCxnSpPr>
        <p:spPr bwMode="auto">
          <a:xfrm>
            <a:off x="6119813" y="3851275"/>
            <a:ext cx="576262" cy="1588"/>
          </a:xfrm>
          <a:prstGeom prst="bentConnector3">
            <a:avLst>
              <a:gd name="adj1" fmla="val 50028"/>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281" name="AutoShape 17"/>
          <p:cNvCxnSpPr>
            <a:cxnSpLocks noChangeShapeType="1"/>
          </p:cNvCxnSpPr>
          <p:nvPr/>
        </p:nvCxnSpPr>
        <p:spPr bwMode="auto">
          <a:xfrm>
            <a:off x="5832475" y="5219700"/>
            <a:ext cx="793750" cy="73025"/>
          </a:xfrm>
          <a:prstGeom prst="bentConnector3">
            <a:avLst>
              <a:gd name="adj1" fmla="val 50000"/>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777936052"/>
      </p:ext>
    </p:extLst>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733152-4431-4158-AE8D-B89C03E504BD}"/>
              </a:ext>
            </a:extLst>
          </p:cNvPr>
          <p:cNvSpPr>
            <a:spLocks noGrp="1"/>
          </p:cNvSpPr>
          <p:nvPr>
            <p:ph type="title"/>
          </p:nvPr>
        </p:nvSpPr>
        <p:spPr/>
        <p:txBody>
          <a:bodyPr/>
          <a:lstStyle/>
          <a:p>
            <a:r>
              <a:rPr lang="en-US" dirty="0"/>
              <a:t>What is the </a:t>
            </a:r>
            <a:r>
              <a:rPr lang="en-US" dirty="0" err="1"/>
              <a:t>sstate</a:t>
            </a:r>
            <a:r>
              <a:rPr lang="en-US" dirty="0"/>
              <a:t>-cache?</a:t>
            </a:r>
          </a:p>
        </p:txBody>
      </p:sp>
      <p:sp>
        <p:nvSpPr>
          <p:cNvPr id="3" name="Content Placeholder 2">
            <a:extLst>
              <a:ext uri="{FF2B5EF4-FFF2-40B4-BE49-F238E27FC236}">
                <a16:creationId xmlns="" xmlns:a16="http://schemas.microsoft.com/office/drawing/2014/main" id="{EF07B7EA-2720-4FA5-9F14-F3B0A06E710A}"/>
              </a:ext>
            </a:extLst>
          </p:cNvPr>
          <p:cNvSpPr>
            <a:spLocks noGrp="1"/>
          </p:cNvSpPr>
          <p:nvPr>
            <p:ph sz="quarter" idx="13"/>
          </p:nvPr>
        </p:nvSpPr>
        <p:spPr/>
        <p:txBody>
          <a:bodyPr/>
          <a:lstStyle/>
          <a:p>
            <a:r>
              <a:rPr lang="en-US" dirty="0"/>
              <a:t>The </a:t>
            </a:r>
            <a:r>
              <a:rPr lang="en-US" dirty="0" err="1"/>
              <a:t>sstate</a:t>
            </a:r>
            <a:r>
              <a:rPr lang="en-US" dirty="0"/>
              <a:t>-cache allows incremental builds</a:t>
            </a:r>
          </a:p>
          <a:p>
            <a:pPr lvl="1"/>
            <a:r>
              <a:rPr lang="en-US" dirty="0"/>
              <a:t>Checksums are calculated on a per-task basis to minimize rebuilding unnecessarily</a:t>
            </a:r>
          </a:p>
          <a:p>
            <a:pPr lvl="1"/>
            <a:r>
              <a:rPr lang="en-US" dirty="0"/>
              <a:t>If the hash of any task is changed, task will be re-run</a:t>
            </a:r>
          </a:p>
          <a:p>
            <a:pPr lvl="2">
              <a:buFont typeface="Arial" panose="020B0604020202020204" pitchFamily="34" charset="0"/>
              <a:buChar char="•"/>
            </a:pPr>
            <a:r>
              <a:rPr lang="en-US" dirty="0"/>
              <a:t>Configuration (</a:t>
            </a:r>
            <a:r>
              <a:rPr lang="en-US" dirty="0" err="1"/>
              <a:t>local.conf</a:t>
            </a:r>
            <a:r>
              <a:rPr lang="en-US" dirty="0"/>
              <a:t>, </a:t>
            </a:r>
            <a:r>
              <a:rPr lang="en-US" dirty="0" err="1"/>
              <a:t>distro.conf</a:t>
            </a:r>
            <a:r>
              <a:rPr lang="en-US" dirty="0"/>
              <a:t>, </a:t>
            </a:r>
            <a:r>
              <a:rPr lang="en-US" dirty="0" err="1"/>
              <a:t>etc</a:t>
            </a:r>
            <a:r>
              <a:rPr lang="en-US" dirty="0"/>
              <a:t>)</a:t>
            </a:r>
          </a:p>
          <a:p>
            <a:pPr lvl="2">
              <a:buFont typeface="Arial" panose="020B0604020202020204" pitchFamily="34" charset="0"/>
              <a:buChar char="•"/>
            </a:pPr>
            <a:r>
              <a:rPr lang="en-US" dirty="0"/>
              <a:t>Recipe (.bb / .</a:t>
            </a:r>
            <a:r>
              <a:rPr lang="en-US" dirty="0" err="1"/>
              <a:t>bbappend</a:t>
            </a:r>
            <a:r>
              <a:rPr lang="en-US" dirty="0"/>
              <a:t> / dependency / function)</a:t>
            </a:r>
          </a:p>
          <a:p>
            <a:pPr lvl="2">
              <a:buFont typeface="Arial" panose="020B0604020202020204" pitchFamily="34" charset="0"/>
              <a:buChar char="•"/>
            </a:pPr>
            <a:r>
              <a:rPr lang="en-US" dirty="0"/>
              <a:t>Files (</a:t>
            </a:r>
            <a:r>
              <a:rPr lang="en-US" dirty="0" err="1"/>
              <a:t>src_uri</a:t>
            </a:r>
            <a:r>
              <a:rPr lang="en-US" dirty="0"/>
              <a:t>)</a:t>
            </a:r>
          </a:p>
          <a:p>
            <a:pPr lvl="1"/>
            <a:r>
              <a:rPr lang="en-US" dirty="0"/>
              <a:t>If all inputs remained the same, build artifacts will be copied from the </a:t>
            </a:r>
            <a:r>
              <a:rPr lang="en-US" dirty="0" err="1"/>
              <a:t>sstate</a:t>
            </a:r>
            <a:r>
              <a:rPr lang="en-US" dirty="0"/>
              <a:t>-cache to the destination</a:t>
            </a:r>
          </a:p>
          <a:p>
            <a:pPr lvl="1"/>
            <a:r>
              <a:rPr lang="en-US" dirty="0"/>
              <a:t>This task as well all tasks this was dependent on, will be skipped</a:t>
            </a:r>
          </a:p>
          <a:p>
            <a:pPr lvl="1"/>
            <a:endParaRPr lang="en-US" dirty="0"/>
          </a:p>
          <a:p>
            <a:pPr marL="457200" lvl="1"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3098176173"/>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8CBE02-CE04-4ACC-8587-20B0198E191A}"/>
              </a:ext>
            </a:extLst>
          </p:cNvPr>
          <p:cNvSpPr>
            <a:spLocks noGrp="1"/>
          </p:cNvSpPr>
          <p:nvPr>
            <p:ph type="title"/>
          </p:nvPr>
        </p:nvSpPr>
        <p:spPr/>
        <p:txBody>
          <a:bodyPr/>
          <a:lstStyle/>
          <a:p>
            <a:r>
              <a:rPr lang="en-US" dirty="0"/>
              <a:t>What is the </a:t>
            </a:r>
            <a:r>
              <a:rPr lang="en-US" dirty="0" err="1"/>
              <a:t>sstate</a:t>
            </a:r>
            <a:r>
              <a:rPr lang="en-US" dirty="0"/>
              <a:t>-cache?</a:t>
            </a:r>
          </a:p>
        </p:txBody>
      </p:sp>
      <p:sp>
        <p:nvSpPr>
          <p:cNvPr id="3" name="Content Placeholder 2">
            <a:extLst>
              <a:ext uri="{FF2B5EF4-FFF2-40B4-BE49-F238E27FC236}">
                <a16:creationId xmlns="" xmlns:a16="http://schemas.microsoft.com/office/drawing/2014/main" id="{066168D1-7F38-4422-860F-3C40C92CD626}"/>
              </a:ext>
            </a:extLst>
          </p:cNvPr>
          <p:cNvSpPr>
            <a:spLocks noGrp="1"/>
          </p:cNvSpPr>
          <p:nvPr>
            <p:ph sz="quarter" idx="13"/>
          </p:nvPr>
        </p:nvSpPr>
        <p:spPr/>
        <p:txBody>
          <a:bodyPr/>
          <a:lstStyle/>
          <a:p>
            <a:r>
              <a:rPr lang="en-US" dirty="0"/>
              <a:t>To illustrate how useful the </a:t>
            </a:r>
            <a:r>
              <a:rPr lang="en-US" dirty="0" err="1"/>
              <a:t>sstate</a:t>
            </a:r>
            <a:r>
              <a:rPr lang="en-US" dirty="0"/>
              <a:t>-cache can be:</a:t>
            </a:r>
          </a:p>
          <a:p>
            <a:pPr lvl="1"/>
            <a:r>
              <a:rPr lang="en-US" b="1" dirty="0"/>
              <a:t>Build, no external </a:t>
            </a:r>
            <a:r>
              <a:rPr lang="en-US" b="1" dirty="0" err="1"/>
              <a:t>sstate</a:t>
            </a:r>
            <a:r>
              <a:rPr lang="en-US" b="1" dirty="0"/>
              <a:t>-cache:            ~1.5 Hours</a:t>
            </a:r>
          </a:p>
          <a:p>
            <a:pPr marL="546100" lvl="1" indent="0">
              <a:buNone/>
            </a:pPr>
            <a:r>
              <a:rPr lang="en-US" sz="1600" dirty="0"/>
              <a:t>How long it takes to parse all of the files, execute all of the tasks. </a:t>
            </a:r>
          </a:p>
          <a:p>
            <a:pPr lvl="1"/>
            <a:r>
              <a:rPr lang="en-US" b="1" dirty="0"/>
              <a:t>Re-build with no changes:                     ~10 sec</a:t>
            </a:r>
          </a:p>
          <a:p>
            <a:pPr marL="514350" lvl="1" indent="0">
              <a:buNone/>
            </a:pPr>
            <a:r>
              <a:rPr lang="en-US" sz="1600" dirty="0"/>
              <a:t>How long it takes to check all the </a:t>
            </a:r>
            <a:r>
              <a:rPr lang="en-US" sz="1600" dirty="0" err="1"/>
              <a:t>hashsums</a:t>
            </a:r>
            <a:r>
              <a:rPr lang="en-US" sz="1600" dirty="0"/>
              <a:t> and figure out there’s nothing to do, parsing is already cached.</a:t>
            </a:r>
          </a:p>
          <a:p>
            <a:pPr lvl="1"/>
            <a:r>
              <a:rPr lang="en-US" b="1" dirty="0"/>
              <a:t>Removing </a:t>
            </a:r>
            <a:r>
              <a:rPr lang="en-US" b="1" dirty="0" err="1"/>
              <a:t>tmp</a:t>
            </a:r>
            <a:r>
              <a:rPr lang="en-US" b="1" dirty="0"/>
              <a:t>/ and rerunning build:    ~1.5 min</a:t>
            </a:r>
          </a:p>
          <a:p>
            <a:pPr marL="514350" lvl="1" indent="0">
              <a:buNone/>
            </a:pPr>
            <a:r>
              <a:rPr lang="en-US" sz="1600" dirty="0"/>
              <a:t>How long it takes to restore minimum necessary build artifacts from the </a:t>
            </a:r>
            <a:r>
              <a:rPr lang="en-US" sz="1600" dirty="0" err="1"/>
              <a:t>sstate</a:t>
            </a:r>
            <a:r>
              <a:rPr lang="en-US" sz="1600" dirty="0"/>
              <a:t>-cache, build image, etc.</a:t>
            </a:r>
          </a:p>
          <a:p>
            <a:pPr marL="514350" lvl="1" indent="0">
              <a:buNone/>
            </a:pPr>
            <a:endParaRPr lang="en-US" sz="1600" dirty="0"/>
          </a:p>
          <a:p>
            <a:pPr marL="514350" lvl="1" indent="0">
              <a:buNone/>
            </a:pPr>
            <a:r>
              <a:rPr lang="en-US" sz="1600" dirty="0"/>
              <a:t>Note: this is approximately how long it would take customers to do a build if provided with a full </a:t>
            </a:r>
            <a:r>
              <a:rPr lang="en-US" sz="1600" dirty="0" err="1"/>
              <a:t>sstate</a:t>
            </a:r>
            <a:r>
              <a:rPr lang="en-US" sz="1600" dirty="0"/>
              <a:t>-cache, and no additional transfer time was required.</a:t>
            </a:r>
          </a:p>
        </p:txBody>
      </p:sp>
    </p:spTree>
    <p:extLst>
      <p:ext uri="{BB962C8B-B14F-4D97-AF65-F5344CB8AC3E}">
        <p14:creationId xmlns:p14="http://schemas.microsoft.com/office/powerpoint/2010/main" val="3707652660"/>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1F5B5E-E1B7-443A-9076-269AFDA1928F}"/>
              </a:ext>
            </a:extLst>
          </p:cNvPr>
          <p:cNvSpPr>
            <a:spLocks noGrp="1"/>
          </p:cNvSpPr>
          <p:nvPr>
            <p:ph type="title"/>
          </p:nvPr>
        </p:nvSpPr>
        <p:spPr/>
        <p:txBody>
          <a:bodyPr/>
          <a:lstStyle/>
          <a:p>
            <a:r>
              <a:rPr lang="en-US" dirty="0" err="1"/>
              <a:t>Sstate</a:t>
            </a:r>
            <a:r>
              <a:rPr lang="en-US" dirty="0"/>
              <a:t>-cache details</a:t>
            </a:r>
          </a:p>
        </p:txBody>
      </p:sp>
      <p:sp>
        <p:nvSpPr>
          <p:cNvPr id="3" name="Content Placeholder 2">
            <a:extLst>
              <a:ext uri="{FF2B5EF4-FFF2-40B4-BE49-F238E27FC236}">
                <a16:creationId xmlns="" xmlns:a16="http://schemas.microsoft.com/office/drawing/2014/main" id="{CD4C6D86-8F57-4F50-96A8-876F177D50C6}"/>
              </a:ext>
            </a:extLst>
          </p:cNvPr>
          <p:cNvSpPr>
            <a:spLocks noGrp="1"/>
          </p:cNvSpPr>
          <p:nvPr>
            <p:ph sz="quarter" idx="13"/>
          </p:nvPr>
        </p:nvSpPr>
        <p:spPr>
          <a:xfrm>
            <a:off x="448853" y="1379538"/>
            <a:ext cx="8233186" cy="2944812"/>
          </a:xfrm>
        </p:spPr>
        <p:txBody>
          <a:bodyPr/>
          <a:lstStyle/>
          <a:p>
            <a:r>
              <a:rPr lang="en-US" dirty="0" err="1"/>
              <a:t>Sstate</a:t>
            </a:r>
            <a:r>
              <a:rPr lang="en-US" dirty="0"/>
              <a:t>-cache wiring</a:t>
            </a:r>
          </a:p>
          <a:p>
            <a:pPr lvl="1">
              <a:buFont typeface="Arial" panose="020B0604020202020204" pitchFamily="34" charset="0"/>
              <a:buChar char="•"/>
            </a:pPr>
            <a:r>
              <a:rPr lang="en-US" dirty="0"/>
              <a:t>The _</a:t>
            </a:r>
            <a:r>
              <a:rPr lang="en-US" dirty="0" err="1"/>
              <a:t>setscene</a:t>
            </a:r>
            <a:r>
              <a:rPr lang="en-US" dirty="0"/>
              <a:t> task is the final wiring needed that will check if the </a:t>
            </a:r>
            <a:r>
              <a:rPr lang="en-US" dirty="0" err="1"/>
              <a:t>sstate</a:t>
            </a:r>
            <a:r>
              <a:rPr lang="en-US" dirty="0"/>
              <a:t>-cache can be used to skip this task</a:t>
            </a:r>
          </a:p>
          <a:p>
            <a:pPr lvl="1">
              <a:buFont typeface="Arial" panose="020B0604020202020204" pitchFamily="34" charset="0"/>
              <a:buChar char="•"/>
            </a:pPr>
            <a:r>
              <a:rPr lang="en-US" dirty="0"/>
              <a:t>Flags: </a:t>
            </a:r>
            <a:r>
              <a:rPr lang="en-US" dirty="0" err="1"/>
              <a:t>sstate-inputdirs</a:t>
            </a:r>
            <a:r>
              <a:rPr lang="en-US" dirty="0"/>
              <a:t>, </a:t>
            </a:r>
            <a:r>
              <a:rPr lang="en-US" dirty="0" err="1"/>
              <a:t>sstate-outputdirs</a:t>
            </a:r>
            <a:r>
              <a:rPr lang="en-US" dirty="0"/>
              <a:t>, </a:t>
            </a:r>
            <a:r>
              <a:rPr lang="en-US" dirty="0" err="1"/>
              <a:t>sstate-plaindirs</a:t>
            </a:r>
            <a:r>
              <a:rPr lang="en-US" dirty="0"/>
              <a:t>, </a:t>
            </a:r>
            <a:r>
              <a:rPr lang="en-US" dirty="0" err="1"/>
              <a:t>sstate-lockfile</a:t>
            </a:r>
            <a:r>
              <a:rPr lang="en-US" dirty="0"/>
              <a:t>, </a:t>
            </a:r>
            <a:r>
              <a:rPr lang="en-US" dirty="0" err="1"/>
              <a:t>sstate</a:t>
            </a:r>
            <a:r>
              <a:rPr lang="en-US" dirty="0"/>
              <a:t>-</a:t>
            </a:r>
            <a:r>
              <a:rPr lang="en-US" dirty="0" err="1"/>
              <a:t>lockfile</a:t>
            </a:r>
            <a:r>
              <a:rPr lang="en-US" dirty="0"/>
              <a:t>-shared, </a:t>
            </a:r>
            <a:r>
              <a:rPr lang="en-US" dirty="0" err="1"/>
              <a:t>sstate-interceptfuncs</a:t>
            </a:r>
            <a:r>
              <a:rPr lang="en-US" dirty="0"/>
              <a:t>, </a:t>
            </a:r>
            <a:r>
              <a:rPr lang="en-US" dirty="0" err="1"/>
              <a:t>sstate-fixmedir</a:t>
            </a:r>
            <a:endParaRPr lang="en-US" dirty="0"/>
          </a:p>
          <a:p>
            <a:endParaRPr lang="en-US" dirty="0"/>
          </a:p>
          <a:p>
            <a:r>
              <a:rPr lang="en-US" dirty="0"/>
              <a:t>Example:</a:t>
            </a:r>
          </a:p>
          <a:p>
            <a:pPr marL="76200" indent="0">
              <a:buNone/>
            </a:pPr>
            <a:r>
              <a:rPr lang="en-US" dirty="0"/>
              <a:t>	</a:t>
            </a:r>
            <a:r>
              <a:rPr lang="en-US" dirty="0" err="1"/>
              <a:t>package.bbclass</a:t>
            </a:r>
            <a:endParaRPr lang="en-US" dirty="0"/>
          </a:p>
        </p:txBody>
      </p:sp>
      <p:sp>
        <p:nvSpPr>
          <p:cNvPr id="4" name="TextBox 1">
            <a:extLst>
              <a:ext uri="{FF2B5EF4-FFF2-40B4-BE49-F238E27FC236}">
                <a16:creationId xmlns="" xmlns:a16="http://schemas.microsoft.com/office/drawing/2014/main" id="{46CA90CD-F1B2-43D1-9D50-62F50766E9C6}"/>
              </a:ext>
            </a:extLst>
          </p:cNvPr>
          <p:cNvSpPr txBox="1"/>
          <p:nvPr/>
        </p:nvSpPr>
        <p:spPr>
          <a:xfrm>
            <a:off x="4157269" y="4152900"/>
            <a:ext cx="4848044"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SSTATETASKS += "</a:t>
            </a:r>
            <a:r>
              <a:rPr lang="en-US" sz="1200" dirty="0" err="1"/>
              <a:t>do_package</a:t>
            </a:r>
            <a:r>
              <a:rPr lang="en-US" sz="1200" dirty="0"/>
              <a:t>"</a:t>
            </a:r>
          </a:p>
          <a:p>
            <a:r>
              <a:rPr lang="en-US" sz="1200" dirty="0" err="1"/>
              <a:t>do_package</a:t>
            </a:r>
            <a:r>
              <a:rPr lang="en-US" sz="1200" dirty="0"/>
              <a:t>[</a:t>
            </a:r>
            <a:r>
              <a:rPr lang="en-US" sz="1200" dirty="0" err="1"/>
              <a:t>cleandirs</a:t>
            </a:r>
            <a:r>
              <a:rPr lang="en-US" sz="1200" dirty="0"/>
              <a:t>] = "${PKGDEST} ${PKGDESTWORK}"</a:t>
            </a:r>
          </a:p>
          <a:p>
            <a:r>
              <a:rPr lang="en-US" sz="1200" dirty="0" err="1"/>
              <a:t>do_package</a:t>
            </a:r>
            <a:r>
              <a:rPr lang="en-US" sz="1200" dirty="0"/>
              <a:t>[</a:t>
            </a:r>
            <a:r>
              <a:rPr lang="en-US" sz="1200" dirty="0" err="1"/>
              <a:t>sstate-plaindirs</a:t>
            </a:r>
            <a:r>
              <a:rPr lang="en-US" sz="1200" dirty="0"/>
              <a:t>] = "${PKGD} ${PKGDEST} ${PKGDESTWORK}"</a:t>
            </a:r>
          </a:p>
          <a:p>
            <a:r>
              <a:rPr lang="en-US" sz="1200" dirty="0" err="1"/>
              <a:t>do_package_setscene</a:t>
            </a:r>
            <a:r>
              <a:rPr lang="en-US" sz="1200" dirty="0"/>
              <a:t>[</a:t>
            </a:r>
            <a:r>
              <a:rPr lang="en-US" sz="1200" dirty="0" err="1"/>
              <a:t>dirs</a:t>
            </a:r>
            <a:r>
              <a:rPr lang="en-US" sz="1200" dirty="0"/>
              <a:t>] = "${STAGING_DIR}"</a:t>
            </a:r>
          </a:p>
          <a:p>
            <a:endParaRPr lang="en-US" sz="1200" dirty="0"/>
          </a:p>
          <a:p>
            <a:r>
              <a:rPr lang="en-US" sz="1200" dirty="0"/>
              <a:t>python </a:t>
            </a:r>
            <a:r>
              <a:rPr lang="en-US" sz="1200" dirty="0" err="1"/>
              <a:t>do_package_setscene</a:t>
            </a:r>
            <a:r>
              <a:rPr lang="en-US" sz="1200" dirty="0"/>
              <a:t> () {</a:t>
            </a:r>
          </a:p>
          <a:p>
            <a:r>
              <a:rPr lang="en-US" sz="1200" dirty="0"/>
              <a:t>    </a:t>
            </a:r>
            <a:r>
              <a:rPr lang="en-US" sz="1200" dirty="0" err="1"/>
              <a:t>sstate_setscene</a:t>
            </a:r>
            <a:r>
              <a:rPr lang="en-US" sz="1200" dirty="0"/>
              <a:t>(d)</a:t>
            </a:r>
          </a:p>
          <a:p>
            <a:r>
              <a:rPr lang="en-US" sz="1200" dirty="0"/>
              <a:t>}</a:t>
            </a:r>
          </a:p>
          <a:p>
            <a:r>
              <a:rPr lang="en-US" sz="1200" dirty="0" err="1"/>
              <a:t>addtask</a:t>
            </a:r>
            <a:r>
              <a:rPr lang="en-US" sz="1200" dirty="0"/>
              <a:t> </a:t>
            </a:r>
            <a:r>
              <a:rPr lang="en-US" sz="1200" dirty="0" err="1"/>
              <a:t>do_package_setscene</a:t>
            </a:r>
            <a:endParaRPr lang="en-US" sz="1200" dirty="0"/>
          </a:p>
        </p:txBody>
      </p:sp>
    </p:spTree>
    <p:extLst>
      <p:ext uri="{BB962C8B-B14F-4D97-AF65-F5344CB8AC3E}">
        <p14:creationId xmlns:p14="http://schemas.microsoft.com/office/powerpoint/2010/main" val="375416025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9595D1-A69C-40B1-87E6-A5E4E3F10138}"/>
              </a:ext>
            </a:extLst>
          </p:cNvPr>
          <p:cNvSpPr>
            <a:spLocks noGrp="1"/>
          </p:cNvSpPr>
          <p:nvPr>
            <p:ph type="title"/>
          </p:nvPr>
        </p:nvSpPr>
        <p:spPr/>
        <p:txBody>
          <a:bodyPr/>
          <a:lstStyle/>
          <a:p>
            <a:r>
              <a:rPr lang="en-US" dirty="0" err="1"/>
              <a:t>Sstate</a:t>
            </a:r>
            <a:r>
              <a:rPr lang="en-US" dirty="0"/>
              <a:t> task flags</a:t>
            </a:r>
          </a:p>
        </p:txBody>
      </p:sp>
      <p:sp>
        <p:nvSpPr>
          <p:cNvPr id="3" name="Content Placeholder 2">
            <a:extLst>
              <a:ext uri="{FF2B5EF4-FFF2-40B4-BE49-F238E27FC236}">
                <a16:creationId xmlns="" xmlns:a16="http://schemas.microsoft.com/office/drawing/2014/main" id="{0934884A-DA95-49C4-902A-FE97713836FD}"/>
              </a:ext>
            </a:extLst>
          </p:cNvPr>
          <p:cNvSpPr>
            <a:spLocks noGrp="1"/>
          </p:cNvSpPr>
          <p:nvPr>
            <p:ph sz="quarter" idx="13"/>
          </p:nvPr>
        </p:nvSpPr>
        <p:spPr/>
        <p:txBody>
          <a:bodyPr/>
          <a:lstStyle/>
          <a:p>
            <a:r>
              <a:rPr lang="en-US" dirty="0" err="1"/>
              <a:t>sstate-inputdirs</a:t>
            </a:r>
            <a:r>
              <a:rPr lang="en-US" dirty="0"/>
              <a:t> – where function places it’s output to be cached</a:t>
            </a:r>
          </a:p>
          <a:p>
            <a:r>
              <a:rPr lang="en-US" dirty="0" err="1"/>
              <a:t>sstate-outputdirs</a:t>
            </a:r>
            <a:r>
              <a:rPr lang="en-US" dirty="0"/>
              <a:t> – where the output </a:t>
            </a:r>
            <a:r>
              <a:rPr lang="en-US" dirty="0" err="1"/>
              <a:t>sstate</a:t>
            </a:r>
            <a:r>
              <a:rPr lang="en-US" dirty="0"/>
              <a:t> cache copies to</a:t>
            </a:r>
          </a:p>
          <a:p>
            <a:r>
              <a:rPr lang="en-US" dirty="0" err="1"/>
              <a:t>sstate-plaindirs</a:t>
            </a:r>
            <a:r>
              <a:rPr lang="en-US" dirty="0"/>
              <a:t> – use when input/output is the same</a:t>
            </a:r>
          </a:p>
          <a:p>
            <a:r>
              <a:rPr lang="en-US" dirty="0" err="1"/>
              <a:t>sstate-lockfile</a:t>
            </a:r>
            <a:r>
              <a:rPr lang="en-US" dirty="0"/>
              <a:t>, </a:t>
            </a:r>
            <a:r>
              <a:rPr lang="en-US" dirty="0" err="1"/>
              <a:t>sstate</a:t>
            </a:r>
            <a:r>
              <a:rPr lang="en-US" dirty="0"/>
              <a:t>-</a:t>
            </a:r>
            <a:r>
              <a:rPr lang="en-US" dirty="0" err="1"/>
              <a:t>lockfile</a:t>
            </a:r>
            <a:r>
              <a:rPr lang="en-US" dirty="0"/>
              <a:t>-shared – special locks</a:t>
            </a:r>
          </a:p>
          <a:p>
            <a:r>
              <a:rPr lang="en-US" dirty="0" err="1"/>
              <a:t>sstate-interceptfuncs</a:t>
            </a:r>
            <a:r>
              <a:rPr lang="en-US" dirty="0"/>
              <a:t> – post processing </a:t>
            </a:r>
            <a:r>
              <a:rPr lang="en-US" dirty="0" err="1"/>
              <a:t>sstate</a:t>
            </a:r>
            <a:r>
              <a:rPr lang="en-US" dirty="0"/>
              <a:t> </a:t>
            </a:r>
            <a:r>
              <a:rPr lang="en-US" dirty="0" err="1"/>
              <a:t>funcs</a:t>
            </a:r>
            <a:endParaRPr lang="en-US" dirty="0"/>
          </a:p>
          <a:p>
            <a:r>
              <a:rPr lang="en-US" dirty="0" err="1"/>
              <a:t>sstate-fixmedir</a:t>
            </a:r>
            <a:r>
              <a:rPr lang="en-US" dirty="0"/>
              <a:t> – directory to scan “</a:t>
            </a:r>
            <a:r>
              <a:rPr lang="en-US" dirty="0" err="1"/>
              <a:t>fixme</a:t>
            </a:r>
            <a:r>
              <a:rPr lang="en-US" dirty="0"/>
              <a:t>” ops</a:t>
            </a:r>
          </a:p>
        </p:txBody>
      </p:sp>
    </p:spTree>
    <p:extLst>
      <p:ext uri="{BB962C8B-B14F-4D97-AF65-F5344CB8AC3E}">
        <p14:creationId xmlns:p14="http://schemas.microsoft.com/office/powerpoint/2010/main" val="1028324928"/>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A08751-D4ED-4FDF-97D6-BE44721412AA}"/>
              </a:ext>
            </a:extLst>
          </p:cNvPr>
          <p:cNvSpPr>
            <a:spLocks noGrp="1"/>
          </p:cNvSpPr>
          <p:nvPr>
            <p:ph type="title"/>
          </p:nvPr>
        </p:nvSpPr>
        <p:spPr/>
        <p:txBody>
          <a:bodyPr/>
          <a:lstStyle/>
          <a:p>
            <a:r>
              <a:rPr lang="en-US" dirty="0" err="1"/>
              <a:t>Sstate</a:t>
            </a:r>
            <a:r>
              <a:rPr lang="en-US" dirty="0"/>
              <a:t>-cache details (</a:t>
            </a:r>
            <a:r>
              <a:rPr lang="en-US" dirty="0" err="1"/>
              <a:t>cont</a:t>
            </a:r>
            <a:r>
              <a:rPr lang="en-US" dirty="0"/>
              <a:t>)</a:t>
            </a:r>
          </a:p>
        </p:txBody>
      </p:sp>
      <p:sp>
        <p:nvSpPr>
          <p:cNvPr id="3" name="Content Placeholder 2">
            <a:extLst>
              <a:ext uri="{FF2B5EF4-FFF2-40B4-BE49-F238E27FC236}">
                <a16:creationId xmlns="" xmlns:a16="http://schemas.microsoft.com/office/drawing/2014/main" id="{56D63F4D-C847-49C1-9168-64122497F84E}"/>
              </a:ext>
            </a:extLst>
          </p:cNvPr>
          <p:cNvSpPr>
            <a:spLocks noGrp="1"/>
          </p:cNvSpPr>
          <p:nvPr>
            <p:ph sz="quarter" idx="13"/>
          </p:nvPr>
        </p:nvSpPr>
        <p:spPr>
          <a:xfrm>
            <a:off x="448277" y="853017"/>
            <a:ext cx="8233186" cy="5271558"/>
          </a:xfrm>
        </p:spPr>
        <p:txBody>
          <a:bodyPr/>
          <a:lstStyle/>
          <a:p>
            <a:r>
              <a:rPr lang="en-US" dirty="0" err="1"/>
              <a:t>sstate</a:t>
            </a:r>
            <a:r>
              <a:rPr lang="en-US" dirty="0"/>
              <a:t>-cache is stored under build/</a:t>
            </a:r>
            <a:r>
              <a:rPr lang="en-US" dirty="0" err="1"/>
              <a:t>sstate</a:t>
            </a:r>
            <a:r>
              <a:rPr lang="en-US" dirty="0"/>
              <a:t>-cache (default but can be changed)</a:t>
            </a:r>
          </a:p>
          <a:p>
            <a:pPr lvl="1"/>
            <a:r>
              <a:rPr lang="en-US" dirty="0"/>
              <a:t>As an example, In the following: </a:t>
            </a:r>
          </a:p>
          <a:p>
            <a:pPr marL="76200" indent="0">
              <a:buNone/>
            </a:pPr>
            <a:r>
              <a:rPr lang="en-US" sz="1400" b="0" dirty="0" err="1"/>
              <a:t>sstate</a:t>
            </a:r>
            <a:r>
              <a:rPr lang="en-US" sz="1400" b="0" dirty="0"/>
              <a:t>-cache/01/</a:t>
            </a:r>
            <a:r>
              <a:rPr lang="en-US" sz="1400" b="0" dirty="0" err="1"/>
              <a:t>sstate:sstate:make</a:t>
            </a:r>
            <a:r>
              <a:rPr lang="en-US" sz="1400" b="0" dirty="0"/>
              <a:t>::4.2.1:r0::3:01397ee06dba53ce572b63b9242fe29c_populate_lic.tgz</a:t>
            </a:r>
          </a:p>
          <a:p>
            <a:pPr marL="342900" indent="-342900"/>
            <a:r>
              <a:rPr lang="en-US" dirty="0"/>
              <a:t>The build artifacts that would be copied into the cache, then placed into the </a:t>
            </a:r>
            <a:r>
              <a:rPr lang="en-US" dirty="0" err="1"/>
              <a:t>outputdir</a:t>
            </a:r>
            <a:r>
              <a:rPr lang="en-US" dirty="0"/>
              <a:t>:</a:t>
            </a:r>
          </a:p>
          <a:p>
            <a:pPr marL="0" indent="0">
              <a:buNone/>
            </a:pPr>
            <a:r>
              <a:rPr lang="en-US" sz="1800" dirty="0" err="1"/>
              <a:t>do_populate_lic</a:t>
            </a:r>
            <a:r>
              <a:rPr lang="en-US" sz="1800" dirty="0"/>
              <a:t>[</a:t>
            </a:r>
            <a:r>
              <a:rPr lang="en-US" sz="1800" dirty="0" err="1"/>
              <a:t>sstate-inputdirs</a:t>
            </a:r>
            <a:r>
              <a:rPr lang="en-US" sz="1800" dirty="0"/>
              <a:t>] = ${LICSSTATEDIR}:</a:t>
            </a:r>
          </a:p>
          <a:p>
            <a:pPr marL="857250" lvl="2" indent="0">
              <a:buNone/>
            </a:pPr>
            <a:r>
              <a:rPr lang="en-US" sz="1400" dirty="0"/>
              <a:t>./license-</a:t>
            </a:r>
            <a:r>
              <a:rPr lang="en-US" sz="1400" dirty="0" err="1"/>
              <a:t>destdir</a:t>
            </a:r>
            <a:r>
              <a:rPr lang="en-US" sz="1400" dirty="0"/>
              <a:t>/make/generic_GPLv3</a:t>
            </a:r>
          </a:p>
          <a:p>
            <a:pPr marL="857250" lvl="2" indent="0">
              <a:buNone/>
            </a:pPr>
            <a:r>
              <a:rPr lang="en-US" sz="1400" dirty="0"/>
              <a:t>./license-</a:t>
            </a:r>
            <a:r>
              <a:rPr lang="en-US" sz="1400" dirty="0" err="1"/>
              <a:t>destdir</a:t>
            </a:r>
            <a:r>
              <a:rPr lang="en-US" sz="1400" dirty="0"/>
              <a:t>/make/</a:t>
            </a:r>
            <a:r>
              <a:rPr lang="en-US" sz="1400" dirty="0" err="1"/>
              <a:t>recipeinfo</a:t>
            </a:r>
            <a:endParaRPr lang="en-US" sz="1400" dirty="0"/>
          </a:p>
          <a:p>
            <a:pPr marL="857250" lvl="2" indent="0">
              <a:buNone/>
            </a:pPr>
            <a:r>
              <a:rPr lang="en-US" sz="1400" dirty="0"/>
              <a:t>./license-</a:t>
            </a:r>
            <a:r>
              <a:rPr lang="en-US" sz="1400" dirty="0" err="1"/>
              <a:t>destdir</a:t>
            </a:r>
            <a:r>
              <a:rPr lang="en-US" sz="1400" dirty="0"/>
              <a:t>/make/COPYING</a:t>
            </a:r>
          </a:p>
          <a:p>
            <a:pPr marL="857250" lvl="2" indent="0">
              <a:buNone/>
            </a:pPr>
            <a:r>
              <a:rPr lang="en-US" sz="1400" dirty="0"/>
              <a:t>./license-</a:t>
            </a:r>
            <a:r>
              <a:rPr lang="en-US" sz="1400" dirty="0" err="1"/>
              <a:t>destdir</a:t>
            </a:r>
            <a:r>
              <a:rPr lang="en-US" sz="1400" dirty="0"/>
              <a:t>/make/generic_LGPLv2</a:t>
            </a:r>
          </a:p>
          <a:p>
            <a:pPr marL="857250" lvl="2" indent="0">
              <a:buNone/>
            </a:pPr>
            <a:r>
              <a:rPr lang="en-US" sz="1400" dirty="0"/>
              <a:t>./license-</a:t>
            </a:r>
            <a:r>
              <a:rPr lang="en-US" sz="1400" dirty="0" err="1"/>
              <a:t>destdir</a:t>
            </a:r>
            <a:r>
              <a:rPr lang="en-US" sz="1400" dirty="0"/>
              <a:t>/make/COPYING.LIB</a:t>
            </a:r>
          </a:p>
          <a:p>
            <a:pPr marL="0" indent="0">
              <a:buNone/>
            </a:pPr>
            <a:r>
              <a:rPr lang="en-US" sz="1800" dirty="0" err="1"/>
              <a:t>do_populate_lic</a:t>
            </a:r>
            <a:r>
              <a:rPr lang="en-US" sz="1800" dirty="0"/>
              <a:t>[</a:t>
            </a:r>
            <a:r>
              <a:rPr lang="en-US" sz="1800" dirty="0" err="1"/>
              <a:t>sstate-outputdirs</a:t>
            </a:r>
            <a:r>
              <a:rPr lang="en-US" sz="1800" dirty="0"/>
              <a:t>] = ${LICENSE_DIRECTORY}</a:t>
            </a:r>
          </a:p>
        </p:txBody>
      </p:sp>
    </p:spTree>
    <p:extLst>
      <p:ext uri="{BB962C8B-B14F-4D97-AF65-F5344CB8AC3E}">
        <p14:creationId xmlns:p14="http://schemas.microsoft.com/office/powerpoint/2010/main" val="9564991"/>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Tricks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7034142"/>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63A63F-54E9-4AE3-8713-88CAA5CCB359}"/>
              </a:ext>
            </a:extLst>
          </p:cNvPr>
          <p:cNvSpPr>
            <a:spLocks noGrp="1"/>
          </p:cNvSpPr>
          <p:nvPr>
            <p:ph type="title"/>
          </p:nvPr>
        </p:nvSpPr>
        <p:spPr/>
        <p:txBody>
          <a:bodyPr/>
          <a:lstStyle/>
          <a:p>
            <a:r>
              <a:rPr lang="en-US" dirty="0"/>
              <a:t>Tips and tricks</a:t>
            </a:r>
          </a:p>
        </p:txBody>
      </p:sp>
      <p:sp>
        <p:nvSpPr>
          <p:cNvPr id="3" name="Content Placeholder 2">
            <a:extLst>
              <a:ext uri="{FF2B5EF4-FFF2-40B4-BE49-F238E27FC236}">
                <a16:creationId xmlns="" xmlns:a16="http://schemas.microsoft.com/office/drawing/2014/main" id="{5CAABBBB-6FF2-4DFF-823E-216F78A1286F}"/>
              </a:ext>
            </a:extLst>
          </p:cNvPr>
          <p:cNvSpPr>
            <a:spLocks noGrp="1"/>
          </p:cNvSpPr>
          <p:nvPr>
            <p:ph sz="quarter" idx="13"/>
          </p:nvPr>
        </p:nvSpPr>
        <p:spPr/>
        <p:txBody>
          <a:bodyPr/>
          <a:lstStyle/>
          <a:p>
            <a:r>
              <a:rPr lang="en-US" dirty="0"/>
              <a:t>You can point to an external </a:t>
            </a:r>
            <a:r>
              <a:rPr lang="en-US" dirty="0" err="1"/>
              <a:t>sstate</a:t>
            </a:r>
            <a:r>
              <a:rPr lang="en-US" dirty="0"/>
              <a:t>-cache (either on a server or local host)</a:t>
            </a:r>
          </a:p>
          <a:p>
            <a:pPr marL="76200" indent="0">
              <a:buNone/>
            </a:pPr>
            <a:r>
              <a:rPr lang="en-US" sz="1600" b="0" dirty="0"/>
              <a:t>SSTATE_MIRRORS ?= "\</a:t>
            </a:r>
          </a:p>
          <a:p>
            <a:pPr marL="457200" lvl="1" indent="0">
              <a:buNone/>
            </a:pPr>
            <a:r>
              <a:rPr lang="en-US" sz="1600" dirty="0"/>
              <a:t>file://.* http://someserver.tld/share/sstate/PATH;downloadfilename=PATH \n \</a:t>
            </a:r>
          </a:p>
          <a:p>
            <a:pPr marL="457200" lvl="1" indent="0">
              <a:buNone/>
            </a:pPr>
            <a:r>
              <a:rPr lang="en-US" sz="1600" dirty="0"/>
              <a:t>file://.* </a:t>
            </a:r>
            <a:r>
              <a:rPr lang="en-US" sz="1600" dirty="0">
                <a:hlinkClick r:id="rId2" action="ppaction://hlinkfile"/>
              </a:rPr>
              <a:t>file:///some/local/dir/sstate/PATH</a:t>
            </a:r>
            <a:r>
              <a:rPr lang="en-US" sz="1600" dirty="0"/>
              <a:t>”</a:t>
            </a:r>
          </a:p>
          <a:p>
            <a:pPr lvl="1"/>
            <a:endParaRPr lang="en-US" dirty="0"/>
          </a:p>
          <a:p>
            <a:pPr lvl="1"/>
            <a:r>
              <a:rPr lang="en-US" dirty="0"/>
              <a:t>Using SSTATE_MIRRORS is preferred (read only access)</a:t>
            </a:r>
          </a:p>
          <a:p>
            <a:pPr lvl="1"/>
            <a:r>
              <a:rPr lang="en-US" dirty="0"/>
              <a:t>Using a single shared directory (read write access)</a:t>
            </a:r>
          </a:p>
          <a:p>
            <a:r>
              <a:rPr lang="en-US" dirty="0"/>
              <a:t>If unfamiliar with mirroring, note the ‘\n’ and ‘\’!</a:t>
            </a:r>
          </a:p>
        </p:txBody>
      </p:sp>
    </p:spTree>
    <p:extLst>
      <p:ext uri="{BB962C8B-B14F-4D97-AF65-F5344CB8AC3E}">
        <p14:creationId xmlns:p14="http://schemas.microsoft.com/office/powerpoint/2010/main" val="1858129845"/>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6EA0C1-2386-4542-88CD-610029A1A64F}"/>
              </a:ext>
            </a:extLst>
          </p:cNvPr>
          <p:cNvSpPr>
            <a:spLocks noGrp="1"/>
          </p:cNvSpPr>
          <p:nvPr>
            <p:ph type="title"/>
          </p:nvPr>
        </p:nvSpPr>
        <p:spPr/>
        <p:txBody>
          <a:bodyPr/>
          <a:lstStyle/>
          <a:p>
            <a:r>
              <a:rPr lang="en-US" dirty="0"/>
              <a:t>Tips and tricks</a:t>
            </a:r>
          </a:p>
        </p:txBody>
      </p:sp>
      <p:sp>
        <p:nvSpPr>
          <p:cNvPr id="3" name="Content Placeholder 2">
            <a:extLst>
              <a:ext uri="{FF2B5EF4-FFF2-40B4-BE49-F238E27FC236}">
                <a16:creationId xmlns="" xmlns:a16="http://schemas.microsoft.com/office/drawing/2014/main" id="{3F2ACECC-F338-47A8-BBF7-1F9670E15A9E}"/>
              </a:ext>
            </a:extLst>
          </p:cNvPr>
          <p:cNvSpPr>
            <a:spLocks noGrp="1"/>
          </p:cNvSpPr>
          <p:nvPr>
            <p:ph sz="quarter" idx="13"/>
          </p:nvPr>
        </p:nvSpPr>
        <p:spPr/>
        <p:txBody>
          <a:bodyPr/>
          <a:lstStyle/>
          <a:p>
            <a:r>
              <a:rPr lang="en-US" dirty="0"/>
              <a:t>There are cases where a scratch build is preferred</a:t>
            </a:r>
          </a:p>
          <a:p>
            <a:pPr lvl="1"/>
            <a:r>
              <a:rPr lang="en-US" dirty="0"/>
              <a:t>Often useful when debugging, or verifying deterministic builds</a:t>
            </a:r>
          </a:p>
          <a:p>
            <a:pPr lvl="1"/>
            <a:r>
              <a:rPr lang="en-US" dirty="0"/>
              <a:t>Clean the </a:t>
            </a:r>
            <a:r>
              <a:rPr lang="en-US" dirty="0" err="1"/>
              <a:t>sstate</a:t>
            </a:r>
            <a:r>
              <a:rPr lang="en-US" dirty="0"/>
              <a:t>-cache for individual packages by running: </a:t>
            </a:r>
            <a:r>
              <a:rPr lang="en-US" b="1" dirty="0" err="1"/>
              <a:t>bitbake</a:t>
            </a:r>
            <a:r>
              <a:rPr lang="en-US" b="1" dirty="0"/>
              <a:t> $PN –c </a:t>
            </a:r>
            <a:r>
              <a:rPr lang="en-US" b="1" dirty="0" err="1"/>
              <a:t>cleansstate</a:t>
            </a:r>
            <a:endParaRPr lang="en-US" b="1" dirty="0"/>
          </a:p>
          <a:p>
            <a:pPr lvl="1"/>
            <a:r>
              <a:rPr lang="en-US" dirty="0"/>
              <a:t>To invalidate a specific task and rerun everything starting from that task (For ex. If you just want to recompile without rerunning the </a:t>
            </a:r>
            <a:r>
              <a:rPr lang="en-US" dirty="0" err="1"/>
              <a:t>do_configure</a:t>
            </a:r>
            <a:r>
              <a:rPr lang="en-US" dirty="0"/>
              <a:t> task)</a:t>
            </a:r>
          </a:p>
          <a:p>
            <a:pPr marL="457200" lvl="1" indent="0">
              <a:buNone/>
            </a:pPr>
            <a:r>
              <a:rPr lang="en-US" dirty="0"/>
              <a:t>	</a:t>
            </a:r>
            <a:r>
              <a:rPr lang="en-US" b="1" dirty="0" err="1"/>
              <a:t>bitbake</a:t>
            </a:r>
            <a:r>
              <a:rPr lang="en-US" b="1" dirty="0"/>
              <a:t> $PN –C compile (Note the capital –C )</a:t>
            </a:r>
          </a:p>
          <a:p>
            <a:pPr marL="457200" lvl="1" indent="0">
              <a:buNone/>
            </a:pPr>
            <a:r>
              <a:rPr lang="en-US" dirty="0"/>
              <a:t>	you will see: “</a:t>
            </a:r>
            <a:r>
              <a:rPr lang="en-US" i="1" dirty="0"/>
              <a:t>NOTE: Tainting hash to force rebuild of task</a:t>
            </a:r>
            <a:r>
              <a:rPr lang="en-US" dirty="0"/>
              <a:t>”</a:t>
            </a:r>
          </a:p>
          <a:p>
            <a:pPr marL="800100" lvl="1" indent="-342900"/>
            <a:r>
              <a:rPr lang="en-US" dirty="0"/>
              <a:t>Since the hash has been </a:t>
            </a:r>
            <a:r>
              <a:rPr lang="en-US" dirty="0" err="1"/>
              <a:t>tained</a:t>
            </a:r>
            <a:r>
              <a:rPr lang="en-US" dirty="0"/>
              <a:t>, output is not shareable!</a:t>
            </a:r>
          </a:p>
        </p:txBody>
      </p:sp>
    </p:spTree>
    <p:extLst>
      <p:ext uri="{BB962C8B-B14F-4D97-AF65-F5344CB8AC3E}">
        <p14:creationId xmlns:p14="http://schemas.microsoft.com/office/powerpoint/2010/main" val="3882704266"/>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08A78-2BF2-4641-9AF7-2878827847EB}"/>
              </a:ext>
            </a:extLst>
          </p:cNvPr>
          <p:cNvSpPr>
            <a:spLocks noGrp="1"/>
          </p:cNvSpPr>
          <p:nvPr>
            <p:ph type="title"/>
          </p:nvPr>
        </p:nvSpPr>
        <p:spPr/>
        <p:txBody>
          <a:bodyPr/>
          <a:lstStyle/>
          <a:p>
            <a:r>
              <a:rPr lang="en-US" dirty="0"/>
              <a:t>Tips and tricks</a:t>
            </a:r>
          </a:p>
        </p:txBody>
      </p:sp>
      <p:sp>
        <p:nvSpPr>
          <p:cNvPr id="3" name="Content Placeholder 2">
            <a:extLst>
              <a:ext uri="{FF2B5EF4-FFF2-40B4-BE49-F238E27FC236}">
                <a16:creationId xmlns="" xmlns:a16="http://schemas.microsoft.com/office/drawing/2014/main" id="{92769786-8D02-40EC-A1E9-D15A084A587D}"/>
              </a:ext>
            </a:extLst>
          </p:cNvPr>
          <p:cNvSpPr>
            <a:spLocks noGrp="1"/>
          </p:cNvSpPr>
          <p:nvPr>
            <p:ph sz="quarter" idx="13"/>
          </p:nvPr>
        </p:nvSpPr>
        <p:spPr/>
        <p:txBody>
          <a:bodyPr/>
          <a:lstStyle/>
          <a:p>
            <a:r>
              <a:rPr lang="en-US" dirty="0"/>
              <a:t>Check differences in </a:t>
            </a:r>
            <a:r>
              <a:rPr lang="en-US" dirty="0" err="1"/>
              <a:t>sstate</a:t>
            </a:r>
            <a:r>
              <a:rPr lang="en-US" dirty="0"/>
              <a:t>-cache</a:t>
            </a:r>
          </a:p>
          <a:p>
            <a:pPr lvl="1"/>
            <a:r>
              <a:rPr lang="en-US" dirty="0" err="1"/>
              <a:t>bitbake-dumpsig</a:t>
            </a:r>
            <a:r>
              <a:rPr lang="en-US" dirty="0"/>
              <a:t> “/path to .</a:t>
            </a:r>
            <a:r>
              <a:rPr lang="en-US" dirty="0" err="1"/>
              <a:t>siginfo</a:t>
            </a:r>
            <a:r>
              <a:rPr lang="en-US" dirty="0"/>
              <a:t> file”</a:t>
            </a:r>
          </a:p>
          <a:p>
            <a:pPr lvl="1"/>
            <a:r>
              <a:rPr lang="en-US" dirty="0"/>
              <a:t>Dump everything that makes up the inputs of the </a:t>
            </a:r>
            <a:r>
              <a:rPr lang="en-US" dirty="0" err="1"/>
              <a:t>sstate</a:t>
            </a:r>
            <a:r>
              <a:rPr lang="en-US" dirty="0"/>
              <a:t>-cache (all variables, dependencies, </a:t>
            </a:r>
            <a:r>
              <a:rPr lang="en-US" dirty="0" err="1"/>
              <a:t>hashsums</a:t>
            </a:r>
            <a:r>
              <a:rPr lang="en-US" dirty="0"/>
              <a:t>, </a:t>
            </a:r>
            <a:r>
              <a:rPr lang="en-US" dirty="0" err="1"/>
              <a:t>etc</a:t>
            </a:r>
            <a:r>
              <a:rPr lang="en-US" dirty="0"/>
              <a:t>)</a:t>
            </a:r>
          </a:p>
          <a:p>
            <a:pPr lvl="1"/>
            <a:r>
              <a:rPr lang="en-US" dirty="0"/>
              <a:t>For example:</a:t>
            </a:r>
          </a:p>
          <a:p>
            <a:pPr marL="1003300" lvl="2" indent="0">
              <a:buNone/>
            </a:pPr>
            <a:r>
              <a:rPr lang="en-US" sz="1400" dirty="0"/>
              <a:t>Variable TARGET_CXXFLAGS value is ${TARGET_CFLAGS}</a:t>
            </a:r>
          </a:p>
          <a:p>
            <a:pPr marL="1003300" lvl="2" indent="0">
              <a:buNone/>
            </a:pPr>
            <a:r>
              <a:rPr lang="en-US" sz="1400" dirty="0" err="1"/>
              <a:t>basehash</a:t>
            </a:r>
            <a:r>
              <a:rPr lang="en-US" sz="1400" dirty="0"/>
              <a:t>: 033325ee84d07cd82674a6827c1ea4a7b398da10430f41cffcaa488c4d0b3947</a:t>
            </a:r>
          </a:p>
          <a:p>
            <a:pPr marL="1003300" lvl="2" indent="0">
              <a:buNone/>
            </a:pPr>
            <a:r>
              <a:rPr lang="en-US" sz="1400" dirty="0"/>
              <a:t>List of dependencies for variable EXTRA_OEMAKE is {'BUILD_CFLAGS', 'BUILD_CC’, 	'BUILD_LDFLAGS', 'BUILD_CPP'}</a:t>
            </a:r>
          </a:p>
          <a:p>
            <a:pPr marL="1003300" lvl="2" indent="0">
              <a:buNone/>
            </a:pPr>
            <a:r>
              <a:rPr lang="en-US" sz="1400" dirty="0"/>
              <a:t>Hash for dependent task /workspaces/</a:t>
            </a:r>
            <a:r>
              <a:rPr lang="en-US" sz="1400" dirty="0" err="1"/>
              <a:t>jaewon</a:t>
            </a:r>
            <a:r>
              <a:rPr lang="en-US" sz="1400" dirty="0"/>
              <a:t>/CORE/poky/meta/recipes-kernel/</a:t>
            </a:r>
            <a:r>
              <a:rPr lang="en-US" sz="1400" dirty="0" err="1"/>
              <a:t>linux</a:t>
            </a:r>
            <a:r>
              <a:rPr lang="en-US" sz="1400" dirty="0"/>
              <a:t>/linux-yocto_5.2.bb:do_kernel_configcheck is 36dad4284470c4ca656cfc981630cecbe4afac71a26a26b3ca706381be4f92cc</a:t>
            </a:r>
          </a:p>
          <a:p>
            <a:endParaRPr lang="en-US" dirty="0"/>
          </a:p>
        </p:txBody>
      </p:sp>
    </p:spTree>
    <p:extLst>
      <p:ext uri="{BB962C8B-B14F-4D97-AF65-F5344CB8AC3E}">
        <p14:creationId xmlns:p14="http://schemas.microsoft.com/office/powerpoint/2010/main" val="1293494292"/>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6EE6B8-CB3B-454A-A40D-7A13CE760B9D}"/>
              </a:ext>
            </a:extLst>
          </p:cNvPr>
          <p:cNvSpPr>
            <a:spLocks noGrp="1"/>
          </p:cNvSpPr>
          <p:nvPr>
            <p:ph type="title"/>
          </p:nvPr>
        </p:nvSpPr>
        <p:spPr/>
        <p:txBody>
          <a:bodyPr/>
          <a:lstStyle/>
          <a:p>
            <a:r>
              <a:rPr lang="en-US" dirty="0"/>
              <a:t>Tips and tricks</a:t>
            </a:r>
          </a:p>
        </p:txBody>
      </p:sp>
      <p:sp>
        <p:nvSpPr>
          <p:cNvPr id="3" name="Content Placeholder 2">
            <a:extLst>
              <a:ext uri="{FF2B5EF4-FFF2-40B4-BE49-F238E27FC236}">
                <a16:creationId xmlns="" xmlns:a16="http://schemas.microsoft.com/office/drawing/2014/main" id="{1C3C9F83-F6E9-40C9-93BB-5CD9AAC00BD6}"/>
              </a:ext>
            </a:extLst>
          </p:cNvPr>
          <p:cNvSpPr>
            <a:spLocks noGrp="1"/>
          </p:cNvSpPr>
          <p:nvPr>
            <p:ph sz="quarter" idx="13"/>
          </p:nvPr>
        </p:nvSpPr>
        <p:spPr/>
        <p:txBody>
          <a:bodyPr/>
          <a:lstStyle/>
          <a:p>
            <a:r>
              <a:rPr lang="en-US" dirty="0"/>
              <a:t>Find out why something rebuilt</a:t>
            </a:r>
          </a:p>
          <a:p>
            <a:pPr lvl="1"/>
            <a:r>
              <a:rPr lang="en-US" dirty="0" err="1"/>
              <a:t>bitbake-diffsigs</a:t>
            </a:r>
            <a:r>
              <a:rPr lang="en-US" dirty="0"/>
              <a:t> “/path to first .</a:t>
            </a:r>
            <a:r>
              <a:rPr lang="en-US" dirty="0" err="1"/>
              <a:t>siginfo</a:t>
            </a:r>
            <a:r>
              <a:rPr lang="en-US" dirty="0"/>
              <a:t> file” “/path to second .</a:t>
            </a:r>
            <a:r>
              <a:rPr lang="en-US" dirty="0" err="1"/>
              <a:t>siginfo</a:t>
            </a:r>
            <a:r>
              <a:rPr lang="en-US" dirty="0"/>
              <a:t> file”</a:t>
            </a:r>
          </a:p>
          <a:p>
            <a:pPr lvl="1"/>
            <a:r>
              <a:rPr lang="en-US" dirty="0"/>
              <a:t>Example output after rebuilding with comment appended to compile task: </a:t>
            </a:r>
          </a:p>
        </p:txBody>
      </p:sp>
      <p:pic>
        <p:nvPicPr>
          <p:cNvPr id="4" name="Picture 3">
            <a:extLst>
              <a:ext uri="{FF2B5EF4-FFF2-40B4-BE49-F238E27FC236}">
                <a16:creationId xmlns="" xmlns:a16="http://schemas.microsoft.com/office/drawing/2014/main" id="{85DB9445-E6CB-49A9-95A5-326063A9E1AF}"/>
              </a:ext>
            </a:extLst>
          </p:cNvPr>
          <p:cNvPicPr>
            <a:picLocks noChangeAspect="1"/>
          </p:cNvPicPr>
          <p:nvPr/>
        </p:nvPicPr>
        <p:blipFill>
          <a:blip r:embed="rId2"/>
          <a:stretch>
            <a:fillRect/>
          </a:stretch>
        </p:blipFill>
        <p:spPr>
          <a:xfrm>
            <a:off x="95250" y="3429000"/>
            <a:ext cx="9048750" cy="2461426"/>
          </a:xfrm>
          <a:prstGeom prst="rect">
            <a:avLst/>
          </a:prstGeom>
        </p:spPr>
      </p:pic>
      <p:sp>
        <p:nvSpPr>
          <p:cNvPr id="5" name="Oval 4">
            <a:extLst>
              <a:ext uri="{FF2B5EF4-FFF2-40B4-BE49-F238E27FC236}">
                <a16:creationId xmlns="" xmlns:a16="http://schemas.microsoft.com/office/drawing/2014/main" id="{8643099D-823E-46A1-AE53-D7BEE2707AC2}"/>
              </a:ext>
            </a:extLst>
          </p:cNvPr>
          <p:cNvSpPr/>
          <p:nvPr/>
        </p:nvSpPr>
        <p:spPr>
          <a:xfrm>
            <a:off x="-13108" y="4838699"/>
            <a:ext cx="1679983" cy="904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1520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3600450" y="4608513"/>
            <a:ext cx="4679950" cy="1295400"/>
          </a:xfrm>
          <a:prstGeom prst="rect">
            <a:avLst/>
          </a:prstGeom>
          <a:solidFill>
            <a:srgbClr val="FF99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0" name="Rectangle 2"/>
          <p:cNvSpPr>
            <a:spLocks noChangeArrowheads="1"/>
          </p:cNvSpPr>
          <p:nvPr/>
        </p:nvSpPr>
        <p:spPr bwMode="auto">
          <a:xfrm>
            <a:off x="3600450" y="1800225"/>
            <a:ext cx="4679950" cy="2735263"/>
          </a:xfrm>
          <a:prstGeom prst="rect">
            <a:avLst/>
          </a:prstGeom>
          <a:solidFill>
            <a:srgbClr val="6699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1" name="Rectangle 3"/>
          <p:cNvSpPr>
            <a:spLocks noChangeArrowheads="1"/>
          </p:cNvSpPr>
          <p:nvPr/>
        </p:nvSpPr>
        <p:spPr bwMode="auto">
          <a:xfrm>
            <a:off x="720725" y="1800225"/>
            <a:ext cx="2663825" cy="4103688"/>
          </a:xfrm>
          <a:prstGeom prst="rect">
            <a:avLst/>
          </a:prstGeom>
          <a:solidFill>
            <a:srgbClr val="AECF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2" name="Rectangle 4"/>
          <p:cNvSpPr>
            <a:spLocks noChangeArrowheads="1"/>
          </p:cNvSpPr>
          <p:nvPr/>
        </p:nvSpPr>
        <p:spPr bwMode="auto">
          <a:xfrm>
            <a:off x="454025" y="407988"/>
            <a:ext cx="8224838"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CI overview</a:t>
            </a:r>
          </a:p>
        </p:txBody>
      </p:sp>
      <p:sp>
        <p:nvSpPr>
          <p:cNvPr id="12293" name="Oval 5"/>
          <p:cNvSpPr>
            <a:spLocks noChangeArrowheads="1"/>
          </p:cNvSpPr>
          <p:nvPr/>
        </p:nvSpPr>
        <p:spPr bwMode="auto">
          <a:xfrm>
            <a:off x="863600" y="3024188"/>
            <a:ext cx="2232025" cy="1511300"/>
          </a:xfrm>
          <a:prstGeom prst="ellipse">
            <a:avLst/>
          </a:prstGeom>
          <a:solidFill>
            <a:srgbClr val="66CC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gn="ctr">
              <a:lnSpc>
                <a:spcPct val="100000"/>
              </a:lnSpc>
            </a:pPr>
            <a:r>
              <a:rPr lang="en-US" altLang="en-US" b="1"/>
              <a:t>‘master’</a:t>
            </a:r>
          </a:p>
          <a:p>
            <a:pPr algn="ctr">
              <a:lnSpc>
                <a:spcPct val="100000"/>
              </a:lnSpc>
            </a:pPr>
            <a:r>
              <a:rPr lang="en-US" altLang="en-US" b="1"/>
              <a:t>CONTROLLER</a:t>
            </a:r>
          </a:p>
        </p:txBody>
      </p:sp>
      <p:sp>
        <p:nvSpPr>
          <p:cNvPr id="12294" name="Rectangle 6"/>
          <p:cNvSpPr>
            <a:spLocks noChangeArrowheads="1"/>
          </p:cNvSpPr>
          <p:nvPr/>
        </p:nvSpPr>
        <p:spPr bwMode="auto">
          <a:xfrm>
            <a:off x="360363" y="1223963"/>
            <a:ext cx="824865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Typical CI on a distributed system</a:t>
            </a:r>
          </a:p>
        </p:txBody>
      </p:sp>
      <p:sp>
        <p:nvSpPr>
          <p:cNvPr id="12295" name="Oval 7"/>
          <p:cNvSpPr>
            <a:spLocks noChangeArrowheads="1"/>
          </p:cNvSpPr>
          <p:nvPr/>
        </p:nvSpPr>
        <p:spPr bwMode="auto">
          <a:xfrm>
            <a:off x="3887788" y="2016125"/>
            <a:ext cx="1727200" cy="1079500"/>
          </a:xfrm>
          <a:prstGeom prst="ellipse">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b="1"/>
              <a:t>‘slave’</a:t>
            </a:r>
          </a:p>
          <a:p>
            <a:pPr algn="ctr">
              <a:lnSpc>
                <a:spcPct val="100000"/>
              </a:lnSpc>
            </a:pPr>
            <a:r>
              <a:rPr lang="en-US" altLang="en-US" b="1"/>
              <a:t>WORKER</a:t>
            </a:r>
          </a:p>
        </p:txBody>
      </p:sp>
      <p:sp>
        <p:nvSpPr>
          <p:cNvPr id="12296" name="Oval 8"/>
          <p:cNvSpPr>
            <a:spLocks noChangeArrowheads="1"/>
          </p:cNvSpPr>
          <p:nvPr/>
        </p:nvSpPr>
        <p:spPr bwMode="auto">
          <a:xfrm>
            <a:off x="4392613" y="3311525"/>
            <a:ext cx="1727200" cy="1079500"/>
          </a:xfrm>
          <a:prstGeom prst="ellipse">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b="1"/>
              <a:t>‘slave’</a:t>
            </a:r>
          </a:p>
          <a:p>
            <a:pPr algn="ctr">
              <a:lnSpc>
                <a:spcPct val="100000"/>
              </a:lnSpc>
            </a:pPr>
            <a:r>
              <a:rPr lang="en-US" altLang="en-US" b="1"/>
              <a:t>WORKER</a:t>
            </a:r>
          </a:p>
        </p:txBody>
      </p:sp>
      <p:sp>
        <p:nvSpPr>
          <p:cNvPr id="12297" name="Oval 9"/>
          <p:cNvSpPr>
            <a:spLocks noChangeArrowheads="1"/>
          </p:cNvSpPr>
          <p:nvPr/>
        </p:nvSpPr>
        <p:spPr bwMode="auto">
          <a:xfrm>
            <a:off x="4103688" y="4679950"/>
            <a:ext cx="1727200" cy="1079500"/>
          </a:xfrm>
          <a:prstGeom prst="ellipse">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b="1"/>
              <a:t>‘slave’</a:t>
            </a:r>
          </a:p>
          <a:p>
            <a:pPr algn="ctr">
              <a:lnSpc>
                <a:spcPct val="100000"/>
              </a:lnSpc>
            </a:pPr>
            <a:r>
              <a:rPr lang="en-US" altLang="en-US" b="1"/>
              <a:t>WORKER</a:t>
            </a:r>
          </a:p>
        </p:txBody>
      </p:sp>
      <p:sp>
        <p:nvSpPr>
          <p:cNvPr id="12298" name="AutoShape 10"/>
          <p:cNvSpPr>
            <a:spLocks noChangeArrowheads="1"/>
          </p:cNvSpPr>
          <p:nvPr/>
        </p:nvSpPr>
        <p:spPr bwMode="auto">
          <a:xfrm>
            <a:off x="6624638" y="4895850"/>
            <a:ext cx="1295400" cy="792163"/>
          </a:xfrm>
          <a:prstGeom prst="can">
            <a:avLst>
              <a:gd name="adj" fmla="val 25000"/>
            </a:avLst>
          </a:prstGeom>
          <a:solidFill>
            <a:srgbClr val="0066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9" name="AutoShape 11"/>
          <p:cNvSpPr>
            <a:spLocks noChangeArrowheads="1"/>
          </p:cNvSpPr>
          <p:nvPr/>
        </p:nvSpPr>
        <p:spPr bwMode="auto">
          <a:xfrm>
            <a:off x="6696075" y="2087563"/>
            <a:ext cx="1295400" cy="792162"/>
          </a:xfrm>
          <a:prstGeom prst="can">
            <a:avLst>
              <a:gd name="adj" fmla="val 25000"/>
            </a:avLst>
          </a:prstGeom>
          <a:solidFill>
            <a:srgbClr val="0066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0" name="AutoShape 12"/>
          <p:cNvSpPr>
            <a:spLocks noChangeArrowheads="1"/>
          </p:cNvSpPr>
          <p:nvPr/>
        </p:nvSpPr>
        <p:spPr bwMode="auto">
          <a:xfrm>
            <a:off x="6624638" y="4895850"/>
            <a:ext cx="1295400" cy="792163"/>
          </a:xfrm>
          <a:prstGeom prst="can">
            <a:avLst>
              <a:gd name="adj" fmla="val 25000"/>
            </a:avLst>
          </a:prstGeom>
          <a:solidFill>
            <a:srgbClr val="0066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01" name="AutoShape 13"/>
          <p:cNvSpPr>
            <a:spLocks noChangeArrowheads="1"/>
          </p:cNvSpPr>
          <p:nvPr/>
        </p:nvSpPr>
        <p:spPr bwMode="auto">
          <a:xfrm>
            <a:off x="6696075" y="3455988"/>
            <a:ext cx="1295400" cy="792162"/>
          </a:xfrm>
          <a:prstGeom prst="can">
            <a:avLst>
              <a:gd name="adj" fmla="val 25000"/>
            </a:avLst>
          </a:prstGeom>
          <a:solidFill>
            <a:srgbClr val="0066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cxnSp>
        <p:nvCxnSpPr>
          <p:cNvPr id="12302" name="AutoShape 14"/>
          <p:cNvCxnSpPr>
            <a:cxnSpLocks noChangeShapeType="1"/>
          </p:cNvCxnSpPr>
          <p:nvPr/>
        </p:nvCxnSpPr>
        <p:spPr bwMode="auto">
          <a:xfrm>
            <a:off x="3095625" y="3779838"/>
            <a:ext cx="1296988" cy="73025"/>
          </a:xfrm>
          <a:prstGeom prst="bentConnector3">
            <a:avLst>
              <a:gd name="adj1" fmla="val 50009"/>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303" name="AutoShape 15"/>
          <p:cNvCxnSpPr>
            <a:cxnSpLocks noChangeShapeType="1"/>
          </p:cNvCxnSpPr>
          <p:nvPr/>
        </p:nvCxnSpPr>
        <p:spPr bwMode="auto">
          <a:xfrm flipV="1">
            <a:off x="2768600" y="2555875"/>
            <a:ext cx="1119188" cy="692150"/>
          </a:xfrm>
          <a:prstGeom prst="bentConnector3">
            <a:avLst>
              <a:gd name="adj1" fmla="val 50014"/>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304" name="AutoShape 16"/>
          <p:cNvCxnSpPr>
            <a:cxnSpLocks noChangeShapeType="1"/>
          </p:cNvCxnSpPr>
          <p:nvPr/>
        </p:nvCxnSpPr>
        <p:spPr bwMode="auto">
          <a:xfrm>
            <a:off x="2768600" y="4314825"/>
            <a:ext cx="1335088" cy="906463"/>
          </a:xfrm>
          <a:prstGeom prst="bentConnector3">
            <a:avLst>
              <a:gd name="adj1" fmla="val 50009"/>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305" name="AutoShape 17"/>
          <p:cNvCxnSpPr>
            <a:cxnSpLocks noChangeShapeType="1"/>
          </p:cNvCxnSpPr>
          <p:nvPr/>
        </p:nvCxnSpPr>
        <p:spPr bwMode="auto">
          <a:xfrm flipV="1">
            <a:off x="5616575" y="2482850"/>
            <a:ext cx="1081088" cy="74613"/>
          </a:xfrm>
          <a:prstGeom prst="bentConnector3">
            <a:avLst>
              <a:gd name="adj1" fmla="val 50014"/>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306" name="AutoShape 18"/>
          <p:cNvCxnSpPr>
            <a:cxnSpLocks noChangeShapeType="1"/>
          </p:cNvCxnSpPr>
          <p:nvPr/>
        </p:nvCxnSpPr>
        <p:spPr bwMode="auto">
          <a:xfrm>
            <a:off x="6119813" y="3851275"/>
            <a:ext cx="576262" cy="1588"/>
          </a:xfrm>
          <a:prstGeom prst="bentConnector3">
            <a:avLst>
              <a:gd name="adj1" fmla="val 50028"/>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307" name="AutoShape 19"/>
          <p:cNvCxnSpPr>
            <a:cxnSpLocks noChangeShapeType="1"/>
          </p:cNvCxnSpPr>
          <p:nvPr/>
        </p:nvCxnSpPr>
        <p:spPr bwMode="auto">
          <a:xfrm>
            <a:off x="5832475" y="5219700"/>
            <a:ext cx="793750" cy="73025"/>
          </a:xfrm>
          <a:prstGeom prst="bentConnector3">
            <a:avLst>
              <a:gd name="adj1" fmla="val 50000"/>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703868964"/>
      </p:ext>
    </p:extLst>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3C50E6-765A-457A-9037-9C874D825C84}"/>
              </a:ext>
            </a:extLst>
          </p:cNvPr>
          <p:cNvSpPr>
            <a:spLocks noGrp="1"/>
          </p:cNvSpPr>
          <p:nvPr>
            <p:ph type="title"/>
          </p:nvPr>
        </p:nvSpPr>
        <p:spPr/>
        <p:txBody>
          <a:bodyPr/>
          <a:lstStyle/>
          <a:p>
            <a:r>
              <a:rPr lang="en-US" dirty="0"/>
              <a:t>Tips and tricks</a:t>
            </a:r>
          </a:p>
        </p:txBody>
      </p:sp>
      <p:sp>
        <p:nvSpPr>
          <p:cNvPr id="3" name="Content Placeholder 2">
            <a:extLst>
              <a:ext uri="{FF2B5EF4-FFF2-40B4-BE49-F238E27FC236}">
                <a16:creationId xmlns="" xmlns:a16="http://schemas.microsoft.com/office/drawing/2014/main" id="{F2C77F7C-62A0-42DA-8F2D-FCBDCF50DDAB}"/>
              </a:ext>
            </a:extLst>
          </p:cNvPr>
          <p:cNvSpPr>
            <a:spLocks noGrp="1"/>
          </p:cNvSpPr>
          <p:nvPr>
            <p:ph sz="quarter" idx="13"/>
          </p:nvPr>
        </p:nvSpPr>
        <p:spPr>
          <a:xfrm>
            <a:off x="448853" y="1379538"/>
            <a:ext cx="8233186" cy="4697412"/>
          </a:xfrm>
        </p:spPr>
        <p:txBody>
          <a:bodyPr/>
          <a:lstStyle/>
          <a:p>
            <a:r>
              <a:rPr lang="en-US" dirty="0"/>
              <a:t>Ignore variables:</a:t>
            </a:r>
          </a:p>
          <a:p>
            <a:pPr lvl="1"/>
            <a:r>
              <a:rPr lang="en-US" dirty="0"/>
              <a:t>Often there are variables in the hash that don’t actually affect the output…</a:t>
            </a:r>
          </a:p>
          <a:p>
            <a:pPr lvl="1"/>
            <a:r>
              <a:rPr lang="en-US" dirty="0"/>
              <a:t>For example:</a:t>
            </a:r>
          </a:p>
          <a:p>
            <a:pPr marL="546100" lvl="1" indent="0">
              <a:buNone/>
            </a:pPr>
            <a:r>
              <a:rPr lang="en-US" dirty="0" err="1"/>
              <a:t>BB_HASHBASE_WHITELIST_append</a:t>
            </a:r>
            <a:r>
              <a:rPr lang="en-US" dirty="0"/>
              <a:t> = “TOPDIR”</a:t>
            </a:r>
          </a:p>
          <a:p>
            <a:pPr marL="546100" lvl="1" indent="0">
              <a:buNone/>
            </a:pPr>
            <a:r>
              <a:rPr lang="en-US" dirty="0"/>
              <a:t>PACKAGE_ARCHS[</a:t>
            </a:r>
            <a:r>
              <a:rPr lang="en-US" dirty="0" err="1"/>
              <a:t>vardepsexclude</a:t>
            </a:r>
            <a:r>
              <a:rPr lang="en-US" dirty="0"/>
              <a:t>] = “MACHINE”</a:t>
            </a:r>
          </a:p>
          <a:p>
            <a:r>
              <a:rPr lang="en-US" dirty="0"/>
              <a:t>Manually add variables:</a:t>
            </a:r>
          </a:p>
          <a:p>
            <a:pPr lvl="1"/>
            <a:r>
              <a:rPr lang="en-US" dirty="0"/>
              <a:t>Sometimes there are variables you want to trigger a rebuild.. Often used with </a:t>
            </a:r>
            <a:r>
              <a:rPr lang="en-US" dirty="0" err="1"/>
              <a:t>vardepsexclude</a:t>
            </a:r>
            <a:r>
              <a:rPr lang="en-US" dirty="0"/>
              <a:t>.</a:t>
            </a:r>
          </a:p>
          <a:p>
            <a:pPr lvl="1"/>
            <a:r>
              <a:rPr lang="en-US" dirty="0"/>
              <a:t>For example: </a:t>
            </a:r>
          </a:p>
          <a:p>
            <a:pPr marL="546100" lvl="1" indent="0">
              <a:buNone/>
            </a:pPr>
            <a:r>
              <a:rPr lang="en-US" dirty="0"/>
              <a:t>PACKAGE_ARCHS[</a:t>
            </a:r>
            <a:r>
              <a:rPr lang="en-US" dirty="0" err="1"/>
              <a:t>vardeps</a:t>
            </a:r>
            <a:r>
              <a:rPr lang="en-US" dirty="0"/>
              <a:t>] = “MACHINE”</a:t>
            </a:r>
          </a:p>
          <a:p>
            <a:endParaRPr lang="en-US" dirty="0"/>
          </a:p>
        </p:txBody>
      </p:sp>
    </p:spTree>
    <p:extLst>
      <p:ext uri="{BB962C8B-B14F-4D97-AF65-F5344CB8AC3E}">
        <p14:creationId xmlns:p14="http://schemas.microsoft.com/office/powerpoint/2010/main" val="2621502260"/>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t>
            </a:r>
            <a:r>
              <a:rPr lang="en-US" dirty="0" err="1"/>
              <a:t>sstate</a:t>
            </a:r>
            <a:r>
              <a:rPr lang="en-US" dirty="0"/>
              <a:t>-cache used at Xilinx</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34905"/>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8FD800-A3EF-49DE-90CD-D82622F8A056}"/>
              </a:ext>
            </a:extLst>
          </p:cNvPr>
          <p:cNvSpPr>
            <a:spLocks noGrp="1"/>
          </p:cNvSpPr>
          <p:nvPr>
            <p:ph type="title"/>
          </p:nvPr>
        </p:nvSpPr>
        <p:spPr/>
        <p:txBody>
          <a:bodyPr/>
          <a:lstStyle/>
          <a:p>
            <a:r>
              <a:rPr lang="en-US" dirty="0"/>
              <a:t>How </a:t>
            </a:r>
            <a:r>
              <a:rPr lang="en-US" dirty="0" err="1"/>
              <a:t>sstate</a:t>
            </a:r>
            <a:r>
              <a:rPr lang="en-US" dirty="0"/>
              <a:t> cache is used at Xilinx</a:t>
            </a:r>
          </a:p>
        </p:txBody>
      </p:sp>
      <p:sp>
        <p:nvSpPr>
          <p:cNvPr id="3" name="Content Placeholder 2">
            <a:extLst>
              <a:ext uri="{FF2B5EF4-FFF2-40B4-BE49-F238E27FC236}">
                <a16:creationId xmlns="" xmlns:a16="http://schemas.microsoft.com/office/drawing/2014/main" id="{1011FCFB-CE87-4A9D-BFD9-D6C0F5706CFE}"/>
              </a:ext>
            </a:extLst>
          </p:cNvPr>
          <p:cNvSpPr>
            <a:spLocks noGrp="1"/>
          </p:cNvSpPr>
          <p:nvPr>
            <p:ph sz="quarter" idx="13"/>
          </p:nvPr>
        </p:nvSpPr>
        <p:spPr/>
        <p:txBody>
          <a:bodyPr/>
          <a:lstStyle/>
          <a:p>
            <a:r>
              <a:rPr lang="en-US" dirty="0"/>
              <a:t>A full image </a:t>
            </a:r>
            <a:r>
              <a:rPr lang="en-US" dirty="0" err="1"/>
              <a:t>esdk</a:t>
            </a:r>
            <a:r>
              <a:rPr lang="en-US" dirty="0"/>
              <a:t> (Extensible SDK) is built on a daily basis</a:t>
            </a:r>
          </a:p>
          <a:p>
            <a:pPr lvl="1"/>
            <a:r>
              <a:rPr lang="en-US" dirty="0"/>
              <a:t>The </a:t>
            </a:r>
            <a:r>
              <a:rPr lang="en-US" dirty="0" err="1"/>
              <a:t>sstate</a:t>
            </a:r>
            <a:r>
              <a:rPr lang="en-US" dirty="0"/>
              <a:t>-cache packaged within this </a:t>
            </a:r>
            <a:r>
              <a:rPr lang="en-US" dirty="0" err="1"/>
              <a:t>esdk</a:t>
            </a:r>
            <a:r>
              <a:rPr lang="en-US" dirty="0"/>
              <a:t> is extracted and synced daily to an internal NFS mount point and tools internally points builds to this </a:t>
            </a:r>
            <a:r>
              <a:rPr lang="en-US" dirty="0" err="1"/>
              <a:t>sstate</a:t>
            </a:r>
            <a:r>
              <a:rPr lang="en-US" dirty="0"/>
              <a:t>-cache through the SSTATE_MIRRORS variable.</a:t>
            </a:r>
          </a:p>
          <a:p>
            <a:pPr lvl="1"/>
            <a:r>
              <a:rPr lang="en-US" dirty="0"/>
              <a:t>For every release, the final full </a:t>
            </a:r>
            <a:r>
              <a:rPr lang="en-US" dirty="0" err="1"/>
              <a:t>sstate</a:t>
            </a:r>
            <a:r>
              <a:rPr lang="en-US" dirty="0"/>
              <a:t>-cache is also synced </a:t>
            </a:r>
            <a:r>
              <a:rPr lang="en-US" dirty="0">
                <a:hlinkClick r:id="rId2"/>
              </a:rPr>
              <a:t>http://petalinux.xilinx.com</a:t>
            </a:r>
            <a:r>
              <a:rPr lang="en-US" dirty="0"/>
              <a:t> for external use</a:t>
            </a:r>
          </a:p>
          <a:p>
            <a:endParaRPr lang="en-US" dirty="0"/>
          </a:p>
        </p:txBody>
      </p:sp>
    </p:spTree>
    <p:extLst>
      <p:ext uri="{BB962C8B-B14F-4D97-AF65-F5344CB8AC3E}">
        <p14:creationId xmlns:p14="http://schemas.microsoft.com/office/powerpoint/2010/main" val="2688875610"/>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C4FC03-0F57-422D-B89F-52AA144471E9}"/>
              </a:ext>
            </a:extLst>
          </p:cNvPr>
          <p:cNvSpPr>
            <a:spLocks noGrp="1"/>
          </p:cNvSpPr>
          <p:nvPr>
            <p:ph type="title"/>
          </p:nvPr>
        </p:nvSpPr>
        <p:spPr/>
        <p:txBody>
          <a:bodyPr/>
          <a:lstStyle/>
          <a:p>
            <a:r>
              <a:rPr lang="en-US" dirty="0" err="1"/>
              <a:t>Sstate</a:t>
            </a:r>
            <a:r>
              <a:rPr lang="en-US" dirty="0"/>
              <a:t> cache usage stats</a:t>
            </a:r>
          </a:p>
        </p:txBody>
      </p:sp>
      <p:graphicFrame>
        <p:nvGraphicFramePr>
          <p:cNvPr id="4" name="Chart 3">
            <a:extLst>
              <a:ext uri="{FF2B5EF4-FFF2-40B4-BE49-F238E27FC236}">
                <a16:creationId xmlns="" xmlns:a16="http://schemas.microsoft.com/office/drawing/2014/main" id="{D4604346-4A51-4DEE-8C8F-F9BCC9E7220E}"/>
              </a:ext>
            </a:extLst>
          </p:cNvPr>
          <p:cNvGraphicFramePr>
            <a:graphicFrameLocks/>
          </p:cNvGraphicFramePr>
          <p:nvPr>
            <p:extLst>
              <p:ext uri="{D42A27DB-BD31-4B8C-83A1-F6EECF244321}">
                <p14:modId xmlns:p14="http://schemas.microsoft.com/office/powerpoint/2010/main" val="770838183"/>
              </p:ext>
            </p:extLst>
          </p:nvPr>
        </p:nvGraphicFramePr>
        <p:xfrm>
          <a:off x="305514" y="1890506"/>
          <a:ext cx="8524460" cy="39710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 xmlns:a16="http://schemas.microsoft.com/office/drawing/2014/main" id="{4DAA29F2-13FC-4242-9821-4AAF03FE35D6}"/>
              </a:ext>
            </a:extLst>
          </p:cNvPr>
          <p:cNvSpPr txBox="1"/>
          <p:nvPr/>
        </p:nvSpPr>
        <p:spPr>
          <a:xfrm>
            <a:off x="914400" y="1191344"/>
            <a:ext cx="3389069" cy="307777"/>
          </a:xfrm>
          <a:prstGeom prst="rect">
            <a:avLst/>
          </a:prstGeom>
          <a:noFill/>
        </p:spPr>
        <p:txBody>
          <a:bodyPr wrap="none" rtlCol="0">
            <a:spAutoFit/>
          </a:bodyPr>
          <a:lstStyle/>
          <a:p>
            <a:r>
              <a:rPr lang="en-US" dirty="0"/>
              <a:t>External usage from petalinux.xilinx.com</a:t>
            </a:r>
          </a:p>
        </p:txBody>
      </p:sp>
    </p:spTree>
    <p:extLst>
      <p:ext uri="{BB962C8B-B14F-4D97-AF65-F5344CB8AC3E}">
        <p14:creationId xmlns:p14="http://schemas.microsoft.com/office/powerpoint/2010/main" val="1767309544"/>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Upstreamed</a:t>
            </a:r>
            <a:r>
              <a:rPr lang="en-US" dirty="0"/>
              <a:t> native </a:t>
            </a:r>
            <a:r>
              <a:rPr lang="en-US" dirty="0" err="1"/>
              <a:t>sdk</a:t>
            </a:r>
            <a:r>
              <a:rPr lang="en-US" dirty="0"/>
              <a:t> patch</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2400862"/>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0E41E-C7BE-4BEA-8449-2165AA6D4373}"/>
              </a:ext>
            </a:extLst>
          </p:cNvPr>
          <p:cNvSpPr>
            <a:spLocks noGrp="1"/>
          </p:cNvSpPr>
          <p:nvPr>
            <p:ph type="title"/>
          </p:nvPr>
        </p:nvSpPr>
        <p:spPr/>
        <p:txBody>
          <a:bodyPr/>
          <a:lstStyle/>
          <a:p>
            <a:r>
              <a:rPr lang="en-US" dirty="0"/>
              <a:t>Include native </a:t>
            </a:r>
            <a:r>
              <a:rPr lang="en-US" dirty="0" err="1"/>
              <a:t>sdk</a:t>
            </a:r>
            <a:r>
              <a:rPr lang="en-US" dirty="0"/>
              <a:t> in </a:t>
            </a:r>
            <a:r>
              <a:rPr lang="en-US" dirty="0" err="1"/>
              <a:t>esdk</a:t>
            </a:r>
            <a:endParaRPr lang="en-US" dirty="0"/>
          </a:p>
        </p:txBody>
      </p:sp>
      <p:sp>
        <p:nvSpPr>
          <p:cNvPr id="3" name="Content Placeholder 2">
            <a:extLst>
              <a:ext uri="{FF2B5EF4-FFF2-40B4-BE49-F238E27FC236}">
                <a16:creationId xmlns="" xmlns:a16="http://schemas.microsoft.com/office/drawing/2014/main" id="{8FF4B1A5-1135-4AC8-A084-887BE82C20F1}"/>
              </a:ext>
            </a:extLst>
          </p:cNvPr>
          <p:cNvSpPr>
            <a:spLocks noGrp="1"/>
          </p:cNvSpPr>
          <p:nvPr>
            <p:ph sz="quarter" idx="13"/>
          </p:nvPr>
        </p:nvSpPr>
        <p:spPr/>
        <p:txBody>
          <a:bodyPr/>
          <a:lstStyle/>
          <a:p>
            <a:r>
              <a:rPr lang="en-US" dirty="0"/>
              <a:t>By default, native components (tools needed on the host) are not packaged into the </a:t>
            </a:r>
            <a:r>
              <a:rPr lang="en-US" dirty="0" err="1"/>
              <a:t>esdk</a:t>
            </a:r>
            <a:r>
              <a:rPr lang="en-US" dirty="0"/>
              <a:t> </a:t>
            </a:r>
            <a:r>
              <a:rPr lang="en-US" dirty="0" err="1"/>
              <a:t>sstate</a:t>
            </a:r>
            <a:r>
              <a:rPr lang="en-US" dirty="0"/>
              <a:t>-cache (originally because an </a:t>
            </a:r>
            <a:r>
              <a:rPr lang="en-US" dirty="0" err="1"/>
              <a:t>esdk</a:t>
            </a:r>
            <a:r>
              <a:rPr lang="en-US" dirty="0"/>
              <a:t> is targeted for a specific host).</a:t>
            </a:r>
          </a:p>
          <a:p>
            <a:r>
              <a:rPr lang="en-US" dirty="0"/>
              <a:t>We introduced a mechanism to enable including native components so developers could make changes within an </a:t>
            </a:r>
            <a:r>
              <a:rPr lang="en-US" dirty="0" err="1"/>
              <a:t>esdk</a:t>
            </a:r>
            <a:r>
              <a:rPr lang="en-US" dirty="0"/>
              <a:t>, and package that up again to distribute by creating another derivative </a:t>
            </a:r>
            <a:r>
              <a:rPr lang="en-US" dirty="0" err="1"/>
              <a:t>sdk</a:t>
            </a:r>
            <a:r>
              <a:rPr lang="en-US" dirty="0"/>
              <a:t>, in a much shorter time.</a:t>
            </a:r>
          </a:p>
          <a:p>
            <a:endParaRPr lang="en-US" dirty="0"/>
          </a:p>
        </p:txBody>
      </p:sp>
    </p:spTree>
    <p:extLst>
      <p:ext uri="{BB962C8B-B14F-4D97-AF65-F5344CB8AC3E}">
        <p14:creationId xmlns:p14="http://schemas.microsoft.com/office/powerpoint/2010/main" val="1005186950"/>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6B65B3-34A3-4D46-A677-051B7343255A}"/>
              </a:ext>
            </a:extLst>
          </p:cNvPr>
          <p:cNvSpPr>
            <a:spLocks noGrp="1"/>
          </p:cNvSpPr>
          <p:nvPr>
            <p:ph type="title"/>
          </p:nvPr>
        </p:nvSpPr>
        <p:spPr/>
        <p:txBody>
          <a:bodyPr/>
          <a:lstStyle/>
          <a:p>
            <a:r>
              <a:rPr lang="en-US" dirty="0"/>
              <a:t>Include native </a:t>
            </a:r>
            <a:r>
              <a:rPr lang="en-US" dirty="0" err="1"/>
              <a:t>sdk</a:t>
            </a:r>
            <a:r>
              <a:rPr lang="en-US" dirty="0"/>
              <a:t> in </a:t>
            </a:r>
            <a:r>
              <a:rPr lang="en-US" dirty="0" err="1"/>
              <a:t>esdk</a:t>
            </a:r>
            <a:endParaRPr lang="en-US" dirty="0"/>
          </a:p>
        </p:txBody>
      </p:sp>
      <p:sp>
        <p:nvSpPr>
          <p:cNvPr id="3" name="Content Placeholder 2">
            <a:extLst>
              <a:ext uri="{FF2B5EF4-FFF2-40B4-BE49-F238E27FC236}">
                <a16:creationId xmlns="" xmlns:a16="http://schemas.microsoft.com/office/drawing/2014/main" id="{2AE20E00-A172-4936-B740-E95BD6D2C2D5}"/>
              </a:ext>
            </a:extLst>
          </p:cNvPr>
          <p:cNvSpPr>
            <a:spLocks noGrp="1"/>
          </p:cNvSpPr>
          <p:nvPr>
            <p:ph sz="quarter" idx="13"/>
          </p:nvPr>
        </p:nvSpPr>
        <p:spPr>
          <a:xfrm>
            <a:off x="448277" y="1427162"/>
            <a:ext cx="8233186" cy="4411663"/>
          </a:xfrm>
        </p:spPr>
        <p:txBody>
          <a:bodyPr/>
          <a:lstStyle/>
          <a:p>
            <a:r>
              <a:rPr lang="en-US" dirty="0"/>
              <a:t>Users would need to enable the flag, i.e.  SDK_INCLUDE_NATIVESDK = "1“</a:t>
            </a:r>
          </a:p>
          <a:p>
            <a:pPr lvl="1"/>
            <a:r>
              <a:rPr lang="en-US" dirty="0"/>
              <a:t>And then build the </a:t>
            </a:r>
            <a:r>
              <a:rPr lang="en-US" dirty="0" err="1"/>
              <a:t>esdk</a:t>
            </a:r>
            <a:r>
              <a:rPr lang="en-US" dirty="0"/>
              <a:t> by running: </a:t>
            </a:r>
          </a:p>
          <a:p>
            <a:pPr marL="546100" lvl="1" indent="0">
              <a:buNone/>
            </a:pPr>
            <a:r>
              <a:rPr lang="en-US" dirty="0" err="1"/>
              <a:t>bitbake</a:t>
            </a:r>
            <a:r>
              <a:rPr lang="en-US" dirty="0"/>
              <a:t> $IMAGE_NAME –c </a:t>
            </a:r>
            <a:r>
              <a:rPr lang="en-US" dirty="0" err="1"/>
              <a:t>populate_sdk_ext</a:t>
            </a:r>
            <a:endParaRPr lang="en-US" dirty="0"/>
          </a:p>
          <a:p>
            <a:endParaRPr lang="en-US" dirty="0"/>
          </a:p>
        </p:txBody>
      </p:sp>
    </p:spTree>
    <p:extLst>
      <p:ext uri="{BB962C8B-B14F-4D97-AF65-F5344CB8AC3E}">
        <p14:creationId xmlns:p14="http://schemas.microsoft.com/office/powerpoint/2010/main" val="3318730688"/>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6C656C-0AB4-4286-9A46-1CE93025D6EF}"/>
              </a:ext>
            </a:extLst>
          </p:cNvPr>
          <p:cNvSpPr>
            <a:spLocks noGrp="1"/>
          </p:cNvSpPr>
          <p:nvPr>
            <p:ph type="title"/>
          </p:nvPr>
        </p:nvSpPr>
        <p:spPr/>
        <p:txBody>
          <a:bodyPr/>
          <a:lstStyle/>
          <a:p>
            <a:r>
              <a:rPr lang="en-US" dirty="0"/>
              <a:t>Include native </a:t>
            </a:r>
            <a:r>
              <a:rPr lang="en-US" dirty="0" err="1"/>
              <a:t>sdk</a:t>
            </a:r>
            <a:r>
              <a:rPr lang="en-US" dirty="0"/>
              <a:t> in </a:t>
            </a:r>
            <a:r>
              <a:rPr lang="en-US" dirty="0" err="1"/>
              <a:t>esdk</a:t>
            </a:r>
            <a:endParaRPr lang="en-US" dirty="0"/>
          </a:p>
        </p:txBody>
      </p:sp>
      <p:sp>
        <p:nvSpPr>
          <p:cNvPr id="3" name="Content Placeholder 2">
            <a:extLst>
              <a:ext uri="{FF2B5EF4-FFF2-40B4-BE49-F238E27FC236}">
                <a16:creationId xmlns="" xmlns:a16="http://schemas.microsoft.com/office/drawing/2014/main" id="{5DC21814-935B-4668-905A-2F64E06CDC07}"/>
              </a:ext>
            </a:extLst>
          </p:cNvPr>
          <p:cNvSpPr>
            <a:spLocks noGrp="1"/>
          </p:cNvSpPr>
          <p:nvPr>
            <p:ph sz="quarter" idx="13"/>
          </p:nvPr>
        </p:nvSpPr>
        <p:spPr/>
        <p:txBody>
          <a:bodyPr/>
          <a:lstStyle/>
          <a:p>
            <a:r>
              <a:rPr lang="en-US" dirty="0"/>
              <a:t>The result is a bigger </a:t>
            </a:r>
            <a:r>
              <a:rPr lang="en-US" dirty="0" err="1"/>
              <a:t>esdk</a:t>
            </a:r>
            <a:r>
              <a:rPr lang="en-US" dirty="0"/>
              <a:t> that enables a much quicker derivative </a:t>
            </a:r>
            <a:r>
              <a:rPr lang="en-US" dirty="0" err="1"/>
              <a:t>sdk</a:t>
            </a:r>
            <a:r>
              <a:rPr lang="en-US" dirty="0"/>
              <a:t> build</a:t>
            </a:r>
          </a:p>
          <a:p>
            <a:pPr lvl="1"/>
            <a:r>
              <a:rPr lang="en-US" dirty="0"/>
              <a:t>Default:</a:t>
            </a:r>
          </a:p>
          <a:p>
            <a:pPr lvl="2">
              <a:buFont typeface="Arial" panose="020B0604020202020204" pitchFamily="34" charset="0"/>
              <a:buChar char="•"/>
            </a:pPr>
            <a:r>
              <a:rPr lang="en-US" dirty="0" err="1"/>
              <a:t>Esdk</a:t>
            </a:r>
            <a:r>
              <a:rPr lang="en-US" dirty="0"/>
              <a:t> size of  </a:t>
            </a:r>
            <a:r>
              <a:rPr lang="en-US" b="1" dirty="0"/>
              <a:t>~1G</a:t>
            </a:r>
          </a:p>
          <a:p>
            <a:pPr lvl="2">
              <a:buFont typeface="Arial" panose="020B0604020202020204" pitchFamily="34" charset="0"/>
              <a:buChar char="•"/>
            </a:pPr>
            <a:r>
              <a:rPr lang="en-US" dirty="0" err="1"/>
              <a:t>Sdk</a:t>
            </a:r>
            <a:r>
              <a:rPr lang="en-US" dirty="0"/>
              <a:t> build time of </a:t>
            </a:r>
            <a:r>
              <a:rPr lang="en-US" b="1" dirty="0"/>
              <a:t>~20 min</a:t>
            </a:r>
          </a:p>
          <a:p>
            <a:pPr lvl="1"/>
            <a:r>
              <a:rPr lang="en-US" dirty="0"/>
              <a:t>By enabling SDK_INCLUDE_NATIVESDK</a:t>
            </a:r>
          </a:p>
          <a:p>
            <a:pPr lvl="2">
              <a:buFont typeface="Arial" panose="020B0604020202020204" pitchFamily="34" charset="0"/>
              <a:buChar char="•"/>
            </a:pPr>
            <a:r>
              <a:rPr lang="en-US" dirty="0" err="1"/>
              <a:t>Esdk</a:t>
            </a:r>
            <a:r>
              <a:rPr lang="en-US" dirty="0"/>
              <a:t> size of </a:t>
            </a:r>
            <a:r>
              <a:rPr lang="en-US" b="1" dirty="0"/>
              <a:t>~1.4G</a:t>
            </a:r>
          </a:p>
          <a:p>
            <a:pPr lvl="2">
              <a:buFont typeface="Arial" panose="020B0604020202020204" pitchFamily="34" charset="0"/>
              <a:buChar char="•"/>
            </a:pPr>
            <a:r>
              <a:rPr lang="en-US" dirty="0" err="1"/>
              <a:t>Sdk</a:t>
            </a:r>
            <a:r>
              <a:rPr lang="en-US" dirty="0"/>
              <a:t> build time of </a:t>
            </a:r>
            <a:r>
              <a:rPr lang="en-US" b="1" dirty="0"/>
              <a:t>~2 min</a:t>
            </a:r>
          </a:p>
          <a:p>
            <a:endParaRPr lang="en-US" dirty="0"/>
          </a:p>
        </p:txBody>
      </p:sp>
      <p:graphicFrame>
        <p:nvGraphicFramePr>
          <p:cNvPr id="4" name="Chart 3">
            <a:extLst>
              <a:ext uri="{FF2B5EF4-FFF2-40B4-BE49-F238E27FC236}">
                <a16:creationId xmlns="" xmlns:a16="http://schemas.microsoft.com/office/drawing/2014/main" id="{A73F9730-B907-4D9D-97A6-15C05B05FDD7}"/>
              </a:ext>
            </a:extLst>
          </p:cNvPr>
          <p:cNvGraphicFramePr>
            <a:graphicFrameLocks/>
          </p:cNvGraphicFramePr>
          <p:nvPr>
            <p:extLst>
              <p:ext uri="{D42A27DB-BD31-4B8C-83A1-F6EECF244321}">
                <p14:modId xmlns:p14="http://schemas.microsoft.com/office/powerpoint/2010/main" val="722696477"/>
              </p:ext>
            </p:extLst>
          </p:nvPr>
        </p:nvGraphicFramePr>
        <p:xfrm>
          <a:off x="5144329" y="3943487"/>
          <a:ext cx="3932583" cy="22064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8185034"/>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4</a:t>
            </a:r>
            <a:r>
              <a:rPr lang="en-US" dirty="0">
                <a:cs typeface="Arial" charset="0"/>
              </a:rPr>
              <a:t>. Bringing IOTA Distributed Ledger Technology (DLT) into Yocto/</a:t>
            </a:r>
            <a:r>
              <a:rPr lang="en-US" dirty="0" err="1">
                <a:cs typeface="Arial" charset="0"/>
              </a:rPr>
              <a:t>OpenEmbedded</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Bernardo A. Rodrigues</a:t>
            </a:r>
            <a:endParaRPr lang="en-US" dirty="0" smtClean="0">
              <a:latin typeface="Arial" charset="0"/>
            </a:endParaRPr>
          </a:p>
        </p:txBody>
      </p:sp>
      <p:pic>
        <p:nvPicPr>
          <p:cNvPr id="4" name="Imagem 11" descr="Uma imagem com alimentação&#10;&#10;Descrição gerada com confiança muito alta">
            <a:extLst>
              <a:ext uri="{FF2B5EF4-FFF2-40B4-BE49-F238E27FC236}">
                <a16:creationId xmlns:a16="http://schemas.microsoft.com/office/drawing/2014/main" xmlns="" id="{5DA93DB0-6FC3-403B-BABB-B71C5FFBD487}"/>
              </a:ext>
            </a:extLst>
          </p:cNvPr>
          <p:cNvPicPr>
            <a:picLocks noChangeAspect="1"/>
          </p:cNvPicPr>
          <p:nvPr/>
        </p:nvPicPr>
        <p:blipFill>
          <a:blip r:embed="rId2"/>
          <a:stretch>
            <a:fillRect/>
          </a:stretch>
        </p:blipFill>
        <p:spPr>
          <a:xfrm>
            <a:off x="31524" y="17989"/>
            <a:ext cx="2743200" cy="2743200"/>
          </a:xfrm>
          <a:prstGeom prst="rect">
            <a:avLst/>
          </a:prstGeom>
        </p:spPr>
      </p:pic>
    </p:spTree>
    <p:extLst>
      <p:ext uri="{BB962C8B-B14F-4D97-AF65-F5344CB8AC3E}">
        <p14:creationId xmlns:p14="http://schemas.microsoft.com/office/powerpoint/2010/main" val="3377179981"/>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641791" y="1192176"/>
            <a:ext cx="4040247" cy="4719674"/>
          </a:xfrm>
        </p:spPr>
        <p:txBody>
          <a:bodyPr/>
          <a:lstStyle/>
          <a:p>
            <a:r>
              <a:rPr lang="en-US" sz="2000"/>
              <a:t>Philipp Blum</a:t>
            </a:r>
          </a:p>
          <a:p>
            <a:r>
              <a:rPr lang="en-US" sz="2000"/>
              <a:t>Developer Advocate (IOTA Foundation)</a:t>
            </a:r>
          </a:p>
          <a:p>
            <a:r>
              <a:rPr lang="en-US" sz="2000">
                <a:hlinkClick r:id="rId2"/>
              </a:rPr>
              <a:t>philipp.blum@iota.org</a:t>
            </a:r>
            <a:endParaRPr lang="en-US" sz="2000"/>
          </a:p>
          <a:p>
            <a:endParaRPr lang="en-US" sz="2000"/>
          </a:p>
        </p:txBody>
      </p:sp>
      <p:sp>
        <p:nvSpPr>
          <p:cNvPr id="3" name="Content Placeholder 2"/>
          <p:cNvSpPr>
            <a:spLocks noGrp="1"/>
          </p:cNvSpPr>
          <p:nvPr>
            <p:ph sz="quarter" idx="13"/>
          </p:nvPr>
        </p:nvSpPr>
        <p:spPr>
          <a:xfrm>
            <a:off x="448852" y="1232487"/>
            <a:ext cx="4039011" cy="4679364"/>
          </a:xfrm>
        </p:spPr>
        <p:txBody>
          <a:bodyPr/>
          <a:lstStyle/>
          <a:p>
            <a:r>
              <a:rPr lang="en-US" sz="2000"/>
              <a:t>Bernardo A. Rodrigues</a:t>
            </a:r>
          </a:p>
          <a:p>
            <a:r>
              <a:rPr lang="en-US" sz="2000"/>
              <a:t>meta-iota Maintainer</a:t>
            </a:r>
          </a:p>
          <a:p>
            <a:r>
              <a:rPr lang="en-US" sz="2000">
                <a:hlinkClick r:id="rId3"/>
              </a:rPr>
              <a:t>bernardoaraujor@gmail.com</a:t>
            </a:r>
          </a:p>
          <a:p>
            <a:endParaRPr lang="en-US"/>
          </a:p>
        </p:txBody>
      </p:sp>
      <p:sp>
        <p:nvSpPr>
          <p:cNvPr id="4" name="Title 3"/>
          <p:cNvSpPr>
            <a:spLocks noGrp="1"/>
          </p:cNvSpPr>
          <p:nvPr>
            <p:ph type="title"/>
          </p:nvPr>
        </p:nvSpPr>
        <p:spPr/>
        <p:txBody>
          <a:bodyPr/>
          <a:lstStyle/>
          <a:p>
            <a:r>
              <a:rPr lang="en-US"/>
              <a:t>Presenters</a:t>
            </a:r>
          </a:p>
        </p:txBody>
      </p:sp>
      <p:pic>
        <p:nvPicPr>
          <p:cNvPr id="8" name="Imagem 8" descr="Uma imagem com exterior, pessoa, homem, olhar&#10;&#10;Descrição gerada com confiança muito alta">
            <a:extLst>
              <a:ext uri="{FF2B5EF4-FFF2-40B4-BE49-F238E27FC236}">
                <a16:creationId xmlns="" xmlns:a16="http://schemas.microsoft.com/office/drawing/2014/main" id="{90B21CD9-F4EB-4EEE-805F-7AABD4168D55}"/>
              </a:ext>
            </a:extLst>
          </p:cNvPr>
          <p:cNvPicPr>
            <a:picLocks noChangeAspect="1"/>
          </p:cNvPicPr>
          <p:nvPr/>
        </p:nvPicPr>
        <p:blipFill rotWithShape="1">
          <a:blip r:embed="rId4"/>
          <a:srcRect r="-469" b="2804"/>
          <a:stretch/>
        </p:blipFill>
        <p:spPr>
          <a:xfrm>
            <a:off x="845527" y="3219656"/>
            <a:ext cx="2870915" cy="2777384"/>
          </a:xfrm>
          <a:prstGeom prst="rect">
            <a:avLst/>
          </a:prstGeom>
        </p:spPr>
      </p:pic>
      <p:pic>
        <p:nvPicPr>
          <p:cNvPr id="10" name="Imagem 10" descr="Uma imagem com pessoa, exterior, rapaz, jovem&#10;&#10;Descrição gerada com confiança muito alta">
            <a:extLst>
              <a:ext uri="{FF2B5EF4-FFF2-40B4-BE49-F238E27FC236}">
                <a16:creationId xmlns="" xmlns:a16="http://schemas.microsoft.com/office/drawing/2014/main" id="{986AC9AD-1BB5-4ACF-9A54-FE3D4B9610FE}"/>
              </a:ext>
            </a:extLst>
          </p:cNvPr>
          <p:cNvPicPr>
            <a:picLocks noChangeAspect="1"/>
          </p:cNvPicPr>
          <p:nvPr/>
        </p:nvPicPr>
        <p:blipFill rotWithShape="1">
          <a:blip r:embed="rId5"/>
          <a:srcRect l="-469" t="425" r="1408" b="25886"/>
          <a:stretch/>
        </p:blipFill>
        <p:spPr>
          <a:xfrm>
            <a:off x="5251617" y="3219656"/>
            <a:ext cx="2811789" cy="2779430"/>
          </a:xfrm>
          <a:prstGeom prst="rect">
            <a:avLst/>
          </a:prstGeom>
        </p:spPr>
      </p:pic>
    </p:spTree>
    <p:extLst>
      <p:ext uri="{BB962C8B-B14F-4D97-AF65-F5344CB8AC3E}">
        <p14:creationId xmlns:p14="http://schemas.microsoft.com/office/powerpoint/2010/main" val="21099191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720725" y="1728788"/>
            <a:ext cx="7704138" cy="4175125"/>
          </a:xfrm>
          <a:prstGeom prst="rect">
            <a:avLst/>
          </a:prstGeom>
          <a:solidFill>
            <a:srgbClr val="AECF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4" name="Rectangle 2"/>
          <p:cNvSpPr>
            <a:spLocks noChangeArrowheads="1"/>
          </p:cNvSpPr>
          <p:nvPr/>
        </p:nvSpPr>
        <p:spPr bwMode="auto">
          <a:xfrm>
            <a:off x="454025" y="407988"/>
            <a:ext cx="8224838"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Our goal</a:t>
            </a:r>
          </a:p>
        </p:txBody>
      </p:sp>
      <p:sp>
        <p:nvSpPr>
          <p:cNvPr id="13315" name="Oval 3"/>
          <p:cNvSpPr>
            <a:spLocks noChangeArrowheads="1"/>
          </p:cNvSpPr>
          <p:nvPr/>
        </p:nvSpPr>
        <p:spPr bwMode="auto">
          <a:xfrm>
            <a:off x="1008063" y="2636838"/>
            <a:ext cx="1871662" cy="1035050"/>
          </a:xfrm>
          <a:prstGeom prst="ellipse">
            <a:avLst/>
          </a:prstGeom>
          <a:solidFill>
            <a:srgbClr val="66CC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gn="ctr">
              <a:lnSpc>
                <a:spcPct val="100000"/>
              </a:lnSpc>
            </a:pPr>
            <a:r>
              <a:rPr lang="en-US" altLang="en-US" b="1"/>
              <a:t>‘master’</a:t>
            </a:r>
          </a:p>
          <a:p>
            <a:pPr algn="ctr">
              <a:lnSpc>
                <a:spcPct val="100000"/>
              </a:lnSpc>
            </a:pPr>
            <a:r>
              <a:rPr lang="en-US" altLang="en-US" b="1"/>
              <a:t>CONTROLLER</a:t>
            </a:r>
          </a:p>
        </p:txBody>
      </p:sp>
      <p:sp>
        <p:nvSpPr>
          <p:cNvPr id="13316" name="Rectangle 4"/>
          <p:cNvSpPr>
            <a:spLocks noChangeArrowheads="1"/>
          </p:cNvSpPr>
          <p:nvPr/>
        </p:nvSpPr>
        <p:spPr bwMode="auto">
          <a:xfrm>
            <a:off x="360363" y="1008063"/>
            <a:ext cx="824865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buClr>
                <a:srgbClr val="414141"/>
              </a:buClr>
              <a:buSzPct val="45000"/>
              <a:buFont typeface="Arial" charset="0"/>
              <a:buChar char="•"/>
            </a:pPr>
            <a:r>
              <a:rPr lang="en-US" altLang="en-US" sz="2400" b="1">
                <a:solidFill>
                  <a:srgbClr val="414141"/>
                </a:solidFill>
                <a:ea typeface="ＭＳ Ｐゴシック" charset="-128"/>
              </a:rPr>
              <a:t>Speed Yocto builds by populating premirrors with Autobuilder2</a:t>
            </a:r>
          </a:p>
        </p:txBody>
      </p:sp>
      <p:sp>
        <p:nvSpPr>
          <p:cNvPr id="13317" name="Oval 5"/>
          <p:cNvSpPr>
            <a:spLocks noChangeArrowheads="1"/>
          </p:cNvSpPr>
          <p:nvPr/>
        </p:nvSpPr>
        <p:spPr bwMode="auto">
          <a:xfrm>
            <a:off x="4032250" y="2286000"/>
            <a:ext cx="1306513" cy="738188"/>
          </a:xfrm>
          <a:prstGeom prst="ellipse">
            <a:avLst/>
          </a:prstGeom>
          <a:solidFill>
            <a:srgbClr val="FFCC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b="1"/>
              <a:t>‘slave’</a:t>
            </a:r>
          </a:p>
          <a:p>
            <a:pPr algn="ctr">
              <a:lnSpc>
                <a:spcPct val="100000"/>
              </a:lnSpc>
            </a:pPr>
            <a:r>
              <a:rPr lang="en-US" altLang="en-US" b="1"/>
              <a:t>WORKER</a:t>
            </a:r>
          </a:p>
        </p:txBody>
      </p:sp>
      <p:sp>
        <p:nvSpPr>
          <p:cNvPr id="13318" name="AutoShape 6"/>
          <p:cNvSpPr>
            <a:spLocks noChangeArrowheads="1"/>
          </p:cNvSpPr>
          <p:nvPr/>
        </p:nvSpPr>
        <p:spPr bwMode="auto">
          <a:xfrm>
            <a:off x="6191250" y="2016125"/>
            <a:ext cx="1079500" cy="541338"/>
          </a:xfrm>
          <a:prstGeom prst="can">
            <a:avLst>
              <a:gd name="adj" fmla="val 25000"/>
            </a:avLst>
          </a:prstGeom>
          <a:solidFill>
            <a:srgbClr val="0066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cxnSp>
        <p:nvCxnSpPr>
          <p:cNvPr id="13319" name="AutoShape 7"/>
          <p:cNvCxnSpPr>
            <a:cxnSpLocks noChangeShapeType="1"/>
          </p:cNvCxnSpPr>
          <p:nvPr/>
        </p:nvCxnSpPr>
        <p:spPr bwMode="auto">
          <a:xfrm flipV="1">
            <a:off x="2606675" y="2652713"/>
            <a:ext cx="1427163" cy="138112"/>
          </a:xfrm>
          <a:prstGeom prst="bentConnector3">
            <a:avLst>
              <a:gd name="adj1" fmla="val 50000"/>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20" name="AutoShape 8"/>
          <p:cNvCxnSpPr>
            <a:cxnSpLocks noChangeShapeType="1"/>
          </p:cNvCxnSpPr>
          <p:nvPr/>
        </p:nvCxnSpPr>
        <p:spPr bwMode="auto">
          <a:xfrm flipV="1">
            <a:off x="5338763" y="2284413"/>
            <a:ext cx="854075" cy="371475"/>
          </a:xfrm>
          <a:prstGeom prst="bentConnector3">
            <a:avLst>
              <a:gd name="adj1" fmla="val 50000"/>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321" name="AutoShape 9"/>
          <p:cNvSpPr>
            <a:spLocks noChangeArrowheads="1"/>
          </p:cNvSpPr>
          <p:nvPr/>
        </p:nvSpPr>
        <p:spPr bwMode="auto">
          <a:xfrm>
            <a:off x="3455988" y="4138613"/>
            <a:ext cx="1295400" cy="541337"/>
          </a:xfrm>
          <a:prstGeom prst="can">
            <a:avLst>
              <a:gd name="adj" fmla="val 25000"/>
            </a:avLst>
          </a:prstGeom>
          <a:solidFill>
            <a:srgbClr val="99FF66"/>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a:t>SSTATE</a:t>
            </a:r>
          </a:p>
        </p:txBody>
      </p:sp>
      <p:sp>
        <p:nvSpPr>
          <p:cNvPr id="13322" name="Oval 10"/>
          <p:cNvSpPr>
            <a:spLocks noChangeArrowheads="1"/>
          </p:cNvSpPr>
          <p:nvPr/>
        </p:nvSpPr>
        <p:spPr bwMode="auto">
          <a:xfrm>
            <a:off x="6191250" y="4319588"/>
            <a:ext cx="2016125" cy="1223962"/>
          </a:xfrm>
          <a:prstGeom prst="ellipse">
            <a:avLst/>
          </a:prstGeom>
          <a:solidFill>
            <a:srgbClr val="FFFF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332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913" y="4587875"/>
            <a:ext cx="1379537" cy="522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3324" name="AutoShape 12"/>
          <p:cNvCxnSpPr>
            <a:cxnSpLocks noChangeShapeType="1"/>
          </p:cNvCxnSpPr>
          <p:nvPr/>
        </p:nvCxnSpPr>
        <p:spPr bwMode="auto">
          <a:xfrm>
            <a:off x="4751388" y="4408488"/>
            <a:ext cx="1441450" cy="523875"/>
          </a:xfrm>
          <a:prstGeom prst="bentConnector3">
            <a:avLst>
              <a:gd name="adj1" fmla="val 50009"/>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25" name="AutoShape 13"/>
          <p:cNvCxnSpPr>
            <a:cxnSpLocks noChangeShapeType="1"/>
          </p:cNvCxnSpPr>
          <p:nvPr/>
        </p:nvCxnSpPr>
        <p:spPr bwMode="auto">
          <a:xfrm rot="16200000" flipH="1">
            <a:off x="2587625" y="3540125"/>
            <a:ext cx="889000" cy="850900"/>
          </a:xfrm>
          <a:prstGeom prst="bentConnector3">
            <a:avLst>
              <a:gd name="adj1" fmla="val 50000"/>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326" name="AutoShape 14"/>
          <p:cNvSpPr>
            <a:spLocks noChangeArrowheads="1"/>
          </p:cNvSpPr>
          <p:nvPr/>
        </p:nvSpPr>
        <p:spPr bwMode="auto">
          <a:xfrm>
            <a:off x="6759575" y="3384550"/>
            <a:ext cx="1160463" cy="541338"/>
          </a:xfrm>
          <a:prstGeom prst="can">
            <a:avLst>
              <a:gd name="adj" fmla="val 25000"/>
            </a:avLst>
          </a:prstGeom>
          <a:solidFill>
            <a:srgbClr val="990000"/>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a:t>image</a:t>
            </a:r>
          </a:p>
        </p:txBody>
      </p:sp>
      <p:cxnSp>
        <p:nvCxnSpPr>
          <p:cNvPr id="13327" name="AutoShape 15"/>
          <p:cNvCxnSpPr>
            <a:cxnSpLocks noChangeShapeType="1"/>
          </p:cNvCxnSpPr>
          <p:nvPr/>
        </p:nvCxnSpPr>
        <p:spPr bwMode="auto">
          <a:xfrm rot="16200000">
            <a:off x="7070725" y="4052888"/>
            <a:ext cx="396875" cy="139700"/>
          </a:xfrm>
          <a:prstGeom prst="bentConnector3">
            <a:avLst>
              <a:gd name="adj1" fmla="val 49954"/>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328" name="AutoShape 16"/>
          <p:cNvSpPr>
            <a:spLocks noChangeArrowheads="1"/>
          </p:cNvSpPr>
          <p:nvPr/>
        </p:nvSpPr>
        <p:spPr bwMode="auto">
          <a:xfrm>
            <a:off x="3095625" y="4930775"/>
            <a:ext cx="1295400" cy="541338"/>
          </a:xfrm>
          <a:prstGeom prst="can">
            <a:avLst>
              <a:gd name="adj" fmla="val 25000"/>
            </a:avLst>
          </a:prstGeom>
          <a:solidFill>
            <a:srgbClr val="99FF66"/>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a:t>DL_DIR</a:t>
            </a:r>
          </a:p>
        </p:txBody>
      </p:sp>
      <p:cxnSp>
        <p:nvCxnSpPr>
          <p:cNvPr id="13329" name="AutoShape 17"/>
          <p:cNvCxnSpPr>
            <a:cxnSpLocks noChangeShapeType="1"/>
          </p:cNvCxnSpPr>
          <p:nvPr/>
        </p:nvCxnSpPr>
        <p:spPr bwMode="auto">
          <a:xfrm rot="16200000" flipH="1">
            <a:off x="1755776" y="3860800"/>
            <a:ext cx="1530350" cy="1152525"/>
          </a:xfrm>
          <a:prstGeom prst="bentConnector3">
            <a:avLst>
              <a:gd name="adj1" fmla="val 50009"/>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30" name="AutoShape 18"/>
          <p:cNvCxnSpPr>
            <a:cxnSpLocks noChangeShapeType="1"/>
          </p:cNvCxnSpPr>
          <p:nvPr/>
        </p:nvCxnSpPr>
        <p:spPr bwMode="auto">
          <a:xfrm>
            <a:off x="4392613" y="5200650"/>
            <a:ext cx="2095500" cy="163513"/>
          </a:xfrm>
          <a:prstGeom prst="bentConnector3">
            <a:avLst>
              <a:gd name="adj1" fmla="val 50005"/>
            </a:avLst>
          </a:pr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331" name="Rectangle 19"/>
          <p:cNvSpPr>
            <a:spLocks noChangeArrowheads="1"/>
          </p:cNvSpPr>
          <p:nvPr/>
        </p:nvSpPr>
        <p:spPr bwMode="auto">
          <a:xfrm>
            <a:off x="6624638" y="5053013"/>
            <a:ext cx="12033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lnSpc>
                <a:spcPct val="100000"/>
              </a:lnSpc>
            </a:pPr>
            <a:r>
              <a:rPr lang="en-US" altLang="en-US" b="1">
                <a:solidFill>
                  <a:srgbClr val="0000CC"/>
                </a:solidFill>
              </a:rPr>
              <a:t>bitbake</a:t>
            </a:r>
          </a:p>
        </p:txBody>
      </p:sp>
    </p:spTree>
    <p:extLst>
      <p:ext uri="{BB962C8B-B14F-4D97-AF65-F5344CB8AC3E}">
        <p14:creationId xmlns:p14="http://schemas.microsoft.com/office/powerpoint/2010/main" val="2124595151"/>
      </p:ext>
    </p:extLst>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 of Contents</a:t>
            </a:r>
          </a:p>
        </p:txBody>
      </p:sp>
      <p:sp>
        <p:nvSpPr>
          <p:cNvPr id="3" name="Content Placeholder 2"/>
          <p:cNvSpPr>
            <a:spLocks noGrp="1"/>
          </p:cNvSpPr>
          <p:nvPr>
            <p:ph sz="quarter" idx="13"/>
          </p:nvPr>
        </p:nvSpPr>
        <p:spPr/>
        <p:txBody>
          <a:bodyPr/>
          <a:lstStyle/>
          <a:p>
            <a:r>
              <a:rPr lang="en-US" dirty="0"/>
              <a:t>What is IOTA?</a:t>
            </a:r>
          </a:p>
          <a:p>
            <a:r>
              <a:rPr lang="en-US" dirty="0"/>
              <a:t>IOTA Nodes</a:t>
            </a:r>
          </a:p>
          <a:p>
            <a:r>
              <a:rPr lang="en-US" dirty="0"/>
              <a:t>meta-iota</a:t>
            </a:r>
          </a:p>
          <a:p>
            <a:r>
              <a:rPr lang="en-US" dirty="0"/>
              <a:t>IOTA Ecosystem Development Fund</a:t>
            </a:r>
          </a:p>
          <a:p>
            <a:pPr marL="76200" indent="0">
              <a:buNone/>
            </a:pPr>
            <a:endParaRPr lang="en-US" dirty="0"/>
          </a:p>
        </p:txBody>
      </p:sp>
    </p:spTree>
    <p:extLst>
      <p:ext uri="{BB962C8B-B14F-4D97-AF65-F5344CB8AC3E}">
        <p14:creationId xmlns:p14="http://schemas.microsoft.com/office/powerpoint/2010/main" val="3992818734"/>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t>What is IOTA?</a:t>
            </a:r>
            <a:endParaRPr lang="pt-PT"/>
          </a:p>
        </p:txBody>
      </p:sp>
      <p:sp>
        <p:nvSpPr>
          <p:cNvPr id="3" name="Text Placeholder 2"/>
          <p:cNvSpPr>
            <a:spLocks noGrp="1"/>
          </p:cNvSpPr>
          <p:nvPr>
            <p:ph type="body" idx="1"/>
          </p:nvPr>
        </p:nvSpPr>
        <p:spPr/>
        <p:txBody>
          <a:bodyPr/>
          <a:lstStyle/>
          <a:p>
            <a:r>
              <a:rPr lang="en-US" b="0"/>
              <a:t>Context</a:t>
            </a:r>
            <a:endParaRPr lang="pt-PT" b="0"/>
          </a:p>
        </p:txBody>
      </p:sp>
      <p:pic>
        <p:nvPicPr>
          <p:cNvPr id="4" name="Imagem 11" descr="Uma imagem com alimentação&#10;&#10;Descrição gerada com confiança muito alta">
            <a:extLst>
              <a:ext uri="{FF2B5EF4-FFF2-40B4-BE49-F238E27FC236}">
                <a16:creationId xmlns:a16="http://schemas.microsoft.com/office/drawing/2014/main" xmlns="" id="{5DA93DB0-6FC3-403B-BABB-B71C5FFBD487}"/>
              </a:ext>
            </a:extLst>
          </p:cNvPr>
          <p:cNvPicPr>
            <a:picLocks noChangeAspect="1"/>
          </p:cNvPicPr>
          <p:nvPr/>
        </p:nvPicPr>
        <p:blipFill>
          <a:blip r:embed="rId2"/>
          <a:stretch>
            <a:fillRect/>
          </a:stretch>
        </p:blipFill>
        <p:spPr>
          <a:xfrm>
            <a:off x="31527" y="17989"/>
            <a:ext cx="2743200" cy="2743200"/>
          </a:xfrm>
          <a:prstGeom prst="rect">
            <a:avLst/>
          </a:prstGeom>
        </p:spPr>
      </p:pic>
    </p:spTree>
    <p:extLst>
      <p:ext uri="{BB962C8B-B14F-4D97-AF65-F5344CB8AC3E}">
        <p14:creationId xmlns:p14="http://schemas.microsoft.com/office/powerpoint/2010/main" val="1877186097"/>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Distributed Ledger Technologies</a:t>
            </a:r>
          </a:p>
        </p:txBody>
      </p:sp>
      <p:pic>
        <p:nvPicPr>
          <p:cNvPr id="15" name="Imagem 15">
            <a:extLst>
              <a:ext uri="{FF2B5EF4-FFF2-40B4-BE49-F238E27FC236}">
                <a16:creationId xmlns="" xmlns:a16="http://schemas.microsoft.com/office/drawing/2014/main" id="{1566FBFE-DEA8-4A17-B06A-EDE0A2BCDCC3}"/>
              </a:ext>
            </a:extLst>
          </p:cNvPr>
          <p:cNvPicPr>
            <a:picLocks noChangeAspect="1"/>
          </p:cNvPicPr>
          <p:nvPr/>
        </p:nvPicPr>
        <p:blipFill>
          <a:blip r:embed="rId2"/>
          <a:stretch>
            <a:fillRect/>
          </a:stretch>
        </p:blipFill>
        <p:spPr>
          <a:xfrm>
            <a:off x="818417" y="1762125"/>
            <a:ext cx="895350" cy="895350"/>
          </a:xfrm>
          <a:prstGeom prst="rect">
            <a:avLst/>
          </a:prstGeom>
        </p:spPr>
      </p:pic>
      <p:pic>
        <p:nvPicPr>
          <p:cNvPr id="17" name="Imagem 17">
            <a:extLst>
              <a:ext uri="{FF2B5EF4-FFF2-40B4-BE49-F238E27FC236}">
                <a16:creationId xmlns="" xmlns:a16="http://schemas.microsoft.com/office/drawing/2014/main" id="{A6FFDBC0-8C31-4B9B-9B0C-01B26B9EB680}"/>
              </a:ext>
            </a:extLst>
          </p:cNvPr>
          <p:cNvPicPr>
            <a:picLocks noChangeAspect="1"/>
          </p:cNvPicPr>
          <p:nvPr/>
        </p:nvPicPr>
        <p:blipFill>
          <a:blip r:embed="rId3"/>
          <a:stretch>
            <a:fillRect/>
          </a:stretch>
        </p:blipFill>
        <p:spPr>
          <a:xfrm>
            <a:off x="1713781" y="1970451"/>
            <a:ext cx="304800" cy="485775"/>
          </a:xfrm>
          <a:prstGeom prst="rect">
            <a:avLst/>
          </a:prstGeom>
        </p:spPr>
      </p:pic>
      <p:pic>
        <p:nvPicPr>
          <p:cNvPr id="19" name="Imagem 19">
            <a:extLst>
              <a:ext uri="{FF2B5EF4-FFF2-40B4-BE49-F238E27FC236}">
                <a16:creationId xmlns="" xmlns:a16="http://schemas.microsoft.com/office/drawing/2014/main" id="{2923DED3-827B-41ED-92EB-89FDA8021A78}"/>
              </a:ext>
            </a:extLst>
          </p:cNvPr>
          <p:cNvPicPr>
            <a:picLocks noChangeAspect="1"/>
          </p:cNvPicPr>
          <p:nvPr/>
        </p:nvPicPr>
        <p:blipFill rotWithShape="1">
          <a:blip r:embed="rId4"/>
          <a:srcRect t="30890"/>
          <a:stretch/>
        </p:blipFill>
        <p:spPr>
          <a:xfrm>
            <a:off x="-4119" y="2858032"/>
            <a:ext cx="9123483" cy="2051033"/>
          </a:xfrm>
          <a:prstGeom prst="rect">
            <a:avLst/>
          </a:prstGeom>
        </p:spPr>
      </p:pic>
      <p:sp>
        <p:nvSpPr>
          <p:cNvPr id="21" name="CaixaDeTexto 20">
            <a:extLst>
              <a:ext uri="{FF2B5EF4-FFF2-40B4-BE49-F238E27FC236}">
                <a16:creationId xmlns="" xmlns:a16="http://schemas.microsoft.com/office/drawing/2014/main" id="{AC42860E-B24B-4037-B770-CAE041304DC3}"/>
              </a:ext>
            </a:extLst>
          </p:cNvPr>
          <p:cNvSpPr txBox="1"/>
          <p:nvPr/>
        </p:nvSpPr>
        <p:spPr>
          <a:xfrm>
            <a:off x="684362" y="4724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rgbClr val="434343"/>
                </a:solidFill>
                <a:latin typeface="Nunito Sans"/>
              </a:rPr>
              <a:t>Blockchain</a:t>
            </a:r>
          </a:p>
        </p:txBody>
      </p:sp>
      <p:sp>
        <p:nvSpPr>
          <p:cNvPr id="23" name="CaixaDeTexto 22">
            <a:extLst>
              <a:ext uri="{FF2B5EF4-FFF2-40B4-BE49-F238E27FC236}">
                <a16:creationId xmlns="" xmlns:a16="http://schemas.microsoft.com/office/drawing/2014/main" id="{603F4299-7340-4829-8D7A-90243FB012D4}"/>
              </a:ext>
            </a:extLst>
          </p:cNvPr>
          <p:cNvSpPr txBox="1"/>
          <p:nvPr/>
        </p:nvSpPr>
        <p:spPr>
          <a:xfrm>
            <a:off x="5099539" y="4642338"/>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rgbClr val="434343"/>
                </a:solidFill>
                <a:latin typeface="Nunito Sans"/>
              </a:rPr>
              <a:t>Tangle</a:t>
            </a:r>
          </a:p>
          <a:p>
            <a:pPr algn="ctr"/>
            <a:r>
              <a:rPr lang="en-US" sz="1200">
                <a:solidFill>
                  <a:srgbClr val="434343"/>
                </a:solidFill>
                <a:latin typeface="Nunito Sans"/>
              </a:rPr>
              <a:t>(DAG - Directed Acyclic Graph)</a:t>
            </a:r>
          </a:p>
        </p:txBody>
      </p:sp>
      <p:pic>
        <p:nvPicPr>
          <p:cNvPr id="24" name="Imagem 24">
            <a:extLst>
              <a:ext uri="{FF2B5EF4-FFF2-40B4-BE49-F238E27FC236}">
                <a16:creationId xmlns="" xmlns:a16="http://schemas.microsoft.com/office/drawing/2014/main" id="{0BE43074-6CE6-4E5B-A417-2DA9E50CE424}"/>
              </a:ext>
            </a:extLst>
          </p:cNvPr>
          <p:cNvPicPr>
            <a:picLocks noChangeAspect="1"/>
          </p:cNvPicPr>
          <p:nvPr/>
        </p:nvPicPr>
        <p:blipFill>
          <a:blip r:embed="rId5"/>
          <a:stretch>
            <a:fillRect/>
          </a:stretch>
        </p:blipFill>
        <p:spPr>
          <a:xfrm>
            <a:off x="5910628" y="1970942"/>
            <a:ext cx="628650" cy="571500"/>
          </a:xfrm>
          <a:prstGeom prst="rect">
            <a:avLst/>
          </a:prstGeom>
        </p:spPr>
      </p:pic>
    </p:spTree>
    <p:extLst>
      <p:ext uri="{BB962C8B-B14F-4D97-AF65-F5344CB8AC3E}">
        <p14:creationId xmlns:p14="http://schemas.microsoft.com/office/powerpoint/2010/main" val="954253726"/>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3BED353-1442-4F19-91BF-36A87233A645}"/>
              </a:ext>
            </a:extLst>
          </p:cNvPr>
          <p:cNvSpPr>
            <a:spLocks noGrp="1"/>
          </p:cNvSpPr>
          <p:nvPr>
            <p:ph type="title"/>
          </p:nvPr>
        </p:nvSpPr>
        <p:spPr/>
        <p:txBody>
          <a:bodyPr/>
          <a:lstStyle/>
          <a:p>
            <a:r>
              <a:rPr lang="pt-PT" err="1"/>
              <a:t>Tangle</a:t>
            </a:r>
            <a:r>
              <a:rPr lang="pt-PT"/>
              <a:t> (DAG)</a:t>
            </a:r>
          </a:p>
        </p:txBody>
      </p:sp>
      <p:pic>
        <p:nvPicPr>
          <p:cNvPr id="8" name="Imagem 8" descr="Uma imagem com texto, mapa, mesa, homem&#10;&#10;Descrição gerada com confiança muito alta">
            <a:extLst>
              <a:ext uri="{FF2B5EF4-FFF2-40B4-BE49-F238E27FC236}">
                <a16:creationId xmlns="" xmlns:a16="http://schemas.microsoft.com/office/drawing/2014/main" id="{CF4DC6E8-AC98-4C8D-8E6F-C85C9AD99F81}"/>
              </a:ext>
            </a:extLst>
          </p:cNvPr>
          <p:cNvPicPr>
            <a:picLocks noGrp="1" noChangeAspect="1"/>
          </p:cNvPicPr>
          <p:nvPr>
            <p:ph sz="quarter" idx="13"/>
          </p:nvPr>
        </p:nvPicPr>
        <p:blipFill>
          <a:blip r:embed="rId2"/>
          <a:stretch>
            <a:fillRect/>
          </a:stretch>
        </p:blipFill>
        <p:spPr>
          <a:xfrm>
            <a:off x="1285183" y="1010566"/>
            <a:ext cx="6572250" cy="3699363"/>
          </a:xfrm>
        </p:spPr>
      </p:pic>
      <p:sp>
        <p:nvSpPr>
          <p:cNvPr id="10" name="CaixaDeTexto 9">
            <a:extLst>
              <a:ext uri="{FF2B5EF4-FFF2-40B4-BE49-F238E27FC236}">
                <a16:creationId xmlns="" xmlns:a16="http://schemas.microsoft.com/office/drawing/2014/main" id="{6827AD26-F1BE-4A24-A6F9-3FE5DAAB1389}"/>
              </a:ext>
            </a:extLst>
          </p:cNvPr>
          <p:cNvSpPr txBox="1"/>
          <p:nvPr/>
        </p:nvSpPr>
        <p:spPr>
          <a:xfrm>
            <a:off x="1617785" y="4829907"/>
            <a:ext cx="590843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PT" err="1"/>
              <a:t>Each</a:t>
            </a:r>
            <a:r>
              <a:rPr lang="pt-PT"/>
              <a:t> </a:t>
            </a:r>
            <a:r>
              <a:rPr lang="pt-PT" err="1"/>
              <a:t>Vertex</a:t>
            </a:r>
            <a:r>
              <a:rPr lang="pt-PT"/>
              <a:t> </a:t>
            </a:r>
            <a:r>
              <a:rPr lang="pt-PT" err="1"/>
              <a:t>represents</a:t>
            </a:r>
            <a:r>
              <a:rPr lang="pt-PT"/>
              <a:t> a </a:t>
            </a:r>
            <a:r>
              <a:rPr lang="pt-PT" err="1"/>
              <a:t>transaction</a:t>
            </a:r>
            <a:r>
              <a:rPr lang="pt-PT"/>
              <a:t> (</a:t>
            </a:r>
            <a:r>
              <a:rPr lang="pt-PT" err="1"/>
              <a:t>squares</a:t>
            </a:r>
            <a:r>
              <a:rPr lang="pt-PT"/>
              <a:t>)</a:t>
            </a:r>
          </a:p>
          <a:p>
            <a:pPr algn="ctr"/>
            <a:endParaRPr lang="pt-PT"/>
          </a:p>
          <a:p>
            <a:pPr algn="ctr"/>
            <a:r>
              <a:rPr lang="pt-PT" err="1"/>
              <a:t>Each</a:t>
            </a:r>
            <a:r>
              <a:rPr lang="pt-PT"/>
              <a:t> </a:t>
            </a:r>
            <a:r>
              <a:rPr lang="pt-PT" err="1"/>
              <a:t>Edge</a:t>
            </a:r>
            <a:r>
              <a:rPr lang="pt-PT"/>
              <a:t> </a:t>
            </a:r>
            <a:r>
              <a:rPr lang="pt-PT" err="1"/>
              <a:t>represents</a:t>
            </a:r>
            <a:r>
              <a:rPr lang="pt-PT"/>
              <a:t> na </a:t>
            </a:r>
            <a:r>
              <a:rPr lang="pt-PT" err="1"/>
              <a:t>approval</a:t>
            </a:r>
            <a:r>
              <a:rPr lang="pt-PT"/>
              <a:t> (</a:t>
            </a:r>
            <a:r>
              <a:rPr lang="pt-PT" err="1"/>
              <a:t>lines</a:t>
            </a:r>
            <a:r>
              <a:rPr lang="pt-PT"/>
              <a:t>)</a:t>
            </a:r>
          </a:p>
        </p:txBody>
      </p:sp>
    </p:spTree>
    <p:extLst>
      <p:ext uri="{BB962C8B-B14F-4D97-AF65-F5344CB8AC3E}">
        <p14:creationId xmlns:p14="http://schemas.microsoft.com/office/powerpoint/2010/main" val="2360197446"/>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3BED353-1442-4F19-91BF-36A87233A645}"/>
              </a:ext>
            </a:extLst>
          </p:cNvPr>
          <p:cNvSpPr>
            <a:spLocks noGrp="1"/>
          </p:cNvSpPr>
          <p:nvPr>
            <p:ph type="title"/>
          </p:nvPr>
        </p:nvSpPr>
        <p:spPr/>
        <p:txBody>
          <a:bodyPr/>
          <a:lstStyle/>
          <a:p>
            <a:r>
              <a:rPr lang="pt-PT"/>
              <a:t>Zero Fee Transactions</a:t>
            </a:r>
          </a:p>
        </p:txBody>
      </p:sp>
      <p:pic>
        <p:nvPicPr>
          <p:cNvPr id="5" name="Imagem 5">
            <a:extLst>
              <a:ext uri="{FF2B5EF4-FFF2-40B4-BE49-F238E27FC236}">
                <a16:creationId xmlns="" xmlns:a16="http://schemas.microsoft.com/office/drawing/2014/main" id="{29C1AB3A-4C0B-41E8-8309-F510E33E3AE9}"/>
              </a:ext>
            </a:extLst>
          </p:cNvPr>
          <p:cNvPicPr>
            <a:picLocks noChangeAspect="1"/>
          </p:cNvPicPr>
          <p:nvPr/>
        </p:nvPicPr>
        <p:blipFill>
          <a:blip r:embed="rId2"/>
          <a:stretch>
            <a:fillRect/>
          </a:stretch>
        </p:blipFill>
        <p:spPr>
          <a:xfrm>
            <a:off x="1100137" y="2438400"/>
            <a:ext cx="6943725" cy="1981200"/>
          </a:xfrm>
          <a:prstGeom prst="rect">
            <a:avLst/>
          </a:prstGeom>
        </p:spPr>
      </p:pic>
      <p:sp>
        <p:nvSpPr>
          <p:cNvPr id="7" name="CaixaDeTexto 6">
            <a:extLst>
              <a:ext uri="{FF2B5EF4-FFF2-40B4-BE49-F238E27FC236}">
                <a16:creationId xmlns="" xmlns:a16="http://schemas.microsoft.com/office/drawing/2014/main" id="{48D414C3-27A3-474D-9B7E-CC1FACFA196E}"/>
              </a:ext>
            </a:extLst>
          </p:cNvPr>
          <p:cNvSpPr txBox="1"/>
          <p:nvPr/>
        </p:nvSpPr>
        <p:spPr>
          <a:xfrm>
            <a:off x="820615" y="2977662"/>
            <a:ext cx="274320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
            </a:r>
            <a:br>
              <a:rPr lang="en-US"/>
            </a:br>
            <a:r>
              <a:rPr lang="en-US" sz="1600">
                <a:solidFill>
                  <a:srgbClr val="FFFFFF"/>
                </a:solidFill>
                <a:latin typeface="Nunito Sans"/>
              </a:rPr>
              <a:t> -$0.01</a:t>
            </a:r>
          </a:p>
          <a:p>
            <a:pPr algn="ctr"/>
            <a:r>
              <a:rPr lang="en-US"/>
              <a:t/>
            </a:r>
            <a:br>
              <a:rPr lang="en-US"/>
            </a:br>
            <a:endParaRPr lang="en-US" sz="1600">
              <a:solidFill>
                <a:srgbClr val="FFFFFF"/>
              </a:solidFill>
              <a:latin typeface="Nunito Sans"/>
            </a:endParaRPr>
          </a:p>
          <a:p>
            <a:pPr algn="ctr"/>
            <a:endParaRPr lang="en-US">
              <a:solidFill>
                <a:srgbClr val="434343"/>
              </a:solidFill>
              <a:latin typeface="Nunito Sans"/>
            </a:endParaRPr>
          </a:p>
        </p:txBody>
      </p:sp>
      <p:sp>
        <p:nvSpPr>
          <p:cNvPr id="9" name="CaixaDeTexto 8">
            <a:extLst>
              <a:ext uri="{FF2B5EF4-FFF2-40B4-BE49-F238E27FC236}">
                <a16:creationId xmlns="" xmlns:a16="http://schemas.microsoft.com/office/drawing/2014/main" id="{10141831-5C17-436B-862A-53F7B8231C02}"/>
              </a:ext>
            </a:extLst>
          </p:cNvPr>
          <p:cNvSpPr txBox="1"/>
          <p:nvPr/>
        </p:nvSpPr>
        <p:spPr>
          <a:xfrm>
            <a:off x="6189785" y="322384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Nunito Sans"/>
              </a:rPr>
              <a:t>+$0.01</a:t>
            </a:r>
            <a:endParaRPr lang="pt-PT"/>
          </a:p>
        </p:txBody>
      </p:sp>
      <p:sp>
        <p:nvSpPr>
          <p:cNvPr id="11" name="CaixaDeTexto 10">
            <a:extLst>
              <a:ext uri="{FF2B5EF4-FFF2-40B4-BE49-F238E27FC236}">
                <a16:creationId xmlns="" xmlns:a16="http://schemas.microsoft.com/office/drawing/2014/main" id="{071B6DB6-0FCB-46F2-8CBA-07713814BF54}"/>
              </a:ext>
            </a:extLst>
          </p:cNvPr>
          <p:cNvSpPr txBox="1"/>
          <p:nvPr/>
        </p:nvSpPr>
        <p:spPr>
          <a:xfrm>
            <a:off x="2461846" y="5052646"/>
            <a:ext cx="42203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br>
              <a:rPr lang="en-US"/>
            </a:br>
            <a:r>
              <a:rPr lang="en-US">
                <a:solidFill>
                  <a:srgbClr val="434343"/>
                </a:solidFill>
                <a:latin typeface="Nunito Sans"/>
              </a:rPr>
              <a:t>No mining = No fees = Zero fee micro-transactions </a:t>
            </a:r>
            <a:endParaRPr lang="pt-PT"/>
          </a:p>
        </p:txBody>
      </p:sp>
    </p:spTree>
    <p:extLst>
      <p:ext uri="{BB962C8B-B14F-4D97-AF65-F5344CB8AC3E}">
        <p14:creationId xmlns:p14="http://schemas.microsoft.com/office/powerpoint/2010/main" val="4263220219"/>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IOTA Foundation</a:t>
            </a:r>
          </a:p>
        </p:txBody>
      </p:sp>
      <p:sp>
        <p:nvSpPr>
          <p:cNvPr id="3" name="Content Placeholder 2"/>
          <p:cNvSpPr>
            <a:spLocks noGrp="1"/>
          </p:cNvSpPr>
          <p:nvPr>
            <p:ph sz="quarter" idx="13"/>
          </p:nvPr>
        </p:nvSpPr>
        <p:spPr>
          <a:xfrm>
            <a:off x="448853" y="1379538"/>
            <a:ext cx="8221463" cy="2457328"/>
          </a:xfrm>
        </p:spPr>
        <p:txBody>
          <a:bodyPr/>
          <a:lstStyle/>
          <a:p>
            <a:r>
              <a:rPr lang="en-US"/>
              <a:t>Non-Profit Foundation registered in Berlin</a:t>
            </a:r>
          </a:p>
          <a:p>
            <a:r>
              <a:rPr lang="en-US"/>
              <a:t>~100 employees in 17 countries</a:t>
            </a:r>
          </a:p>
          <a:p>
            <a:r>
              <a:rPr lang="en-US"/>
              <a:t>Funded through donations from IOTA Token holders, Research Grants and Project-based corporate financial support</a:t>
            </a:r>
          </a:p>
          <a:p>
            <a:endParaRPr lang="en-US"/>
          </a:p>
        </p:txBody>
      </p:sp>
      <p:pic>
        <p:nvPicPr>
          <p:cNvPr id="4" name="Imagem 4" descr="Uma imagem com símbolo, escuro, rua, preto&#10;&#10;Descrição gerada com confiança muito alta">
            <a:extLst>
              <a:ext uri="{FF2B5EF4-FFF2-40B4-BE49-F238E27FC236}">
                <a16:creationId xmlns="" xmlns:a16="http://schemas.microsoft.com/office/drawing/2014/main" id="{1B6CBC77-0D2B-4F06-8B7E-88BB7AAB2DC0}"/>
              </a:ext>
            </a:extLst>
          </p:cNvPr>
          <p:cNvPicPr>
            <a:picLocks noChangeAspect="1"/>
          </p:cNvPicPr>
          <p:nvPr/>
        </p:nvPicPr>
        <p:blipFill>
          <a:blip r:embed="rId2"/>
          <a:stretch>
            <a:fillRect/>
          </a:stretch>
        </p:blipFill>
        <p:spPr>
          <a:xfrm>
            <a:off x="7261714" y="408842"/>
            <a:ext cx="1466850" cy="776654"/>
          </a:xfrm>
          <a:prstGeom prst="rect">
            <a:avLst/>
          </a:prstGeom>
        </p:spPr>
      </p:pic>
    </p:spTree>
    <p:extLst>
      <p:ext uri="{BB962C8B-B14F-4D97-AF65-F5344CB8AC3E}">
        <p14:creationId xmlns:p14="http://schemas.microsoft.com/office/powerpoint/2010/main" val="1482789566"/>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IOTA Foundation</a:t>
            </a:r>
          </a:p>
        </p:txBody>
      </p:sp>
      <p:pic>
        <p:nvPicPr>
          <p:cNvPr id="4" name="Imagem 4" descr="Uma imagem com símbolo, escuro, rua, preto&#10;&#10;Descrição gerada com confiança muito alta">
            <a:extLst>
              <a:ext uri="{FF2B5EF4-FFF2-40B4-BE49-F238E27FC236}">
                <a16:creationId xmlns="" xmlns:a16="http://schemas.microsoft.com/office/drawing/2014/main" id="{1B6CBC77-0D2B-4F06-8B7E-88BB7AAB2DC0}"/>
              </a:ext>
            </a:extLst>
          </p:cNvPr>
          <p:cNvPicPr>
            <a:picLocks noChangeAspect="1"/>
          </p:cNvPicPr>
          <p:nvPr/>
        </p:nvPicPr>
        <p:blipFill>
          <a:blip r:embed="rId2"/>
          <a:stretch>
            <a:fillRect/>
          </a:stretch>
        </p:blipFill>
        <p:spPr>
          <a:xfrm>
            <a:off x="7261714" y="408842"/>
            <a:ext cx="1466850" cy="776654"/>
          </a:xfrm>
          <a:prstGeom prst="rect">
            <a:avLst/>
          </a:prstGeom>
        </p:spPr>
      </p:pic>
      <p:pic>
        <p:nvPicPr>
          <p:cNvPr id="7" name="Imagem 7" descr="Uma imagem com captura de ecrã&#10;&#10;Descrição gerada com confiança muito alta">
            <a:extLst>
              <a:ext uri="{FF2B5EF4-FFF2-40B4-BE49-F238E27FC236}">
                <a16:creationId xmlns="" xmlns:a16="http://schemas.microsoft.com/office/drawing/2014/main" id="{FEEAC77F-0CF9-4321-A8A9-A58FCFDC3314}"/>
              </a:ext>
            </a:extLst>
          </p:cNvPr>
          <p:cNvPicPr>
            <a:picLocks noGrp="1" noChangeAspect="1"/>
          </p:cNvPicPr>
          <p:nvPr>
            <p:ph sz="quarter" idx="13"/>
          </p:nvPr>
        </p:nvPicPr>
        <p:blipFill>
          <a:blip r:embed="rId3"/>
          <a:stretch>
            <a:fillRect/>
          </a:stretch>
        </p:blipFill>
        <p:spPr>
          <a:xfrm>
            <a:off x="888796" y="1602581"/>
            <a:ext cx="7353300" cy="4086225"/>
          </a:xfrm>
        </p:spPr>
      </p:pic>
    </p:spTree>
    <p:extLst>
      <p:ext uri="{BB962C8B-B14F-4D97-AF65-F5344CB8AC3E}">
        <p14:creationId xmlns:p14="http://schemas.microsoft.com/office/powerpoint/2010/main" val="1806049124"/>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101FB8C-4B15-426C-99F2-6D00BE1893B6}"/>
              </a:ext>
            </a:extLst>
          </p:cNvPr>
          <p:cNvSpPr>
            <a:spLocks noGrp="1"/>
          </p:cNvSpPr>
          <p:nvPr>
            <p:ph type="title"/>
          </p:nvPr>
        </p:nvSpPr>
        <p:spPr/>
        <p:txBody>
          <a:bodyPr/>
          <a:lstStyle/>
          <a:p>
            <a:r>
              <a:rPr lang="pt-PT" dirty="0"/>
              <a:t>IOTA Foundation: </a:t>
            </a:r>
            <a:r>
              <a:rPr lang="pt-PT" dirty="0" err="1"/>
              <a:t>Collaborations</a:t>
            </a:r>
            <a:r>
              <a:rPr lang="pt-PT" dirty="0"/>
              <a:t> &amp; Partnerships</a:t>
            </a:r>
          </a:p>
        </p:txBody>
      </p:sp>
      <p:pic>
        <p:nvPicPr>
          <p:cNvPr id="8" name="Imagem 8" descr="Uma imagem com mapa, texto&#10;&#10;Descrição gerada com confiança muito alta">
            <a:extLst>
              <a:ext uri="{FF2B5EF4-FFF2-40B4-BE49-F238E27FC236}">
                <a16:creationId xmlns="" xmlns:a16="http://schemas.microsoft.com/office/drawing/2014/main" id="{094E1B42-F1EC-4D73-906C-EF563417033C}"/>
              </a:ext>
            </a:extLst>
          </p:cNvPr>
          <p:cNvPicPr>
            <a:picLocks noChangeAspect="1"/>
          </p:cNvPicPr>
          <p:nvPr/>
        </p:nvPicPr>
        <p:blipFill>
          <a:blip r:embed="rId2"/>
          <a:stretch>
            <a:fillRect/>
          </a:stretch>
        </p:blipFill>
        <p:spPr>
          <a:xfrm>
            <a:off x="474052" y="1257666"/>
            <a:ext cx="8172450" cy="4600575"/>
          </a:xfrm>
          <a:prstGeom prst="rect">
            <a:avLst/>
          </a:prstGeom>
        </p:spPr>
      </p:pic>
    </p:spTree>
    <p:extLst>
      <p:ext uri="{BB962C8B-B14F-4D97-AF65-F5344CB8AC3E}">
        <p14:creationId xmlns:p14="http://schemas.microsoft.com/office/powerpoint/2010/main" val="2531076181"/>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t>IOTA Nodes</a:t>
            </a:r>
            <a:endParaRPr lang="pt-PT" err="1"/>
          </a:p>
        </p:txBody>
      </p:sp>
      <p:sp>
        <p:nvSpPr>
          <p:cNvPr id="3" name="Text Placeholder 2"/>
          <p:cNvSpPr>
            <a:spLocks noGrp="1"/>
          </p:cNvSpPr>
          <p:nvPr>
            <p:ph type="body" idx="1"/>
          </p:nvPr>
        </p:nvSpPr>
        <p:spPr/>
        <p:txBody>
          <a:bodyPr/>
          <a:lstStyle/>
          <a:p>
            <a:r>
              <a:rPr lang="en-US" b="0"/>
              <a:t>Pre </a:t>
            </a:r>
            <a:r>
              <a:rPr lang="en-US" b="0" err="1"/>
              <a:t>Coordicide</a:t>
            </a:r>
            <a:r>
              <a:rPr lang="en-US" b="0"/>
              <a:t> vs Post </a:t>
            </a:r>
            <a:r>
              <a:rPr lang="en-US" b="0" err="1"/>
              <a:t>Coordicide</a:t>
            </a:r>
            <a:endParaRPr lang="pt-PT" err="1"/>
          </a:p>
        </p:txBody>
      </p:sp>
      <p:pic>
        <p:nvPicPr>
          <p:cNvPr id="4" name="Imagem 11" descr="Uma imagem com alimentação&#10;&#10;Descrição gerada com confiança muito alta">
            <a:extLst>
              <a:ext uri="{FF2B5EF4-FFF2-40B4-BE49-F238E27FC236}">
                <a16:creationId xmlns:a16="http://schemas.microsoft.com/office/drawing/2014/main" xmlns="" id="{5DA93DB0-6FC3-403B-BABB-B71C5FFBD487}"/>
              </a:ext>
            </a:extLst>
          </p:cNvPr>
          <p:cNvPicPr>
            <a:picLocks noChangeAspect="1"/>
          </p:cNvPicPr>
          <p:nvPr/>
        </p:nvPicPr>
        <p:blipFill>
          <a:blip r:embed="rId2"/>
          <a:stretch>
            <a:fillRect/>
          </a:stretch>
        </p:blipFill>
        <p:spPr>
          <a:xfrm>
            <a:off x="63055" y="33751"/>
            <a:ext cx="2743200" cy="2743200"/>
          </a:xfrm>
          <a:prstGeom prst="rect">
            <a:avLst/>
          </a:prstGeom>
        </p:spPr>
      </p:pic>
    </p:spTree>
    <p:extLst>
      <p:ext uri="{BB962C8B-B14F-4D97-AF65-F5344CB8AC3E}">
        <p14:creationId xmlns:p14="http://schemas.microsoft.com/office/powerpoint/2010/main" val="848528602"/>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IOTA Nodes</a:t>
            </a:r>
          </a:p>
        </p:txBody>
      </p:sp>
      <p:sp>
        <p:nvSpPr>
          <p:cNvPr id="3" name="Content Placeholder 2"/>
          <p:cNvSpPr>
            <a:spLocks noGrp="1"/>
          </p:cNvSpPr>
          <p:nvPr>
            <p:ph sz="quarter" idx="13"/>
          </p:nvPr>
        </p:nvSpPr>
        <p:spPr/>
        <p:txBody>
          <a:bodyPr/>
          <a:lstStyle/>
          <a:p>
            <a:r>
              <a:rPr lang="en-US" b="0"/>
              <a:t>DLT Node: </a:t>
            </a:r>
            <a:endParaRPr lang="pt-PT"/>
          </a:p>
          <a:p>
            <a:pPr lvl="1"/>
            <a:r>
              <a:rPr lang="en-US" b="0"/>
              <a:t>transaction relay</a:t>
            </a:r>
            <a:endParaRPr lang="en-US"/>
          </a:p>
          <a:p>
            <a:pPr lvl="1"/>
            <a:r>
              <a:rPr lang="en-US" b="0"/>
              <a:t>ledger copy</a:t>
            </a:r>
            <a:endParaRPr lang="en-US"/>
          </a:p>
        </p:txBody>
      </p:sp>
    </p:spTree>
    <p:extLst>
      <p:ext uri="{BB962C8B-B14F-4D97-AF65-F5344CB8AC3E}">
        <p14:creationId xmlns:p14="http://schemas.microsoft.com/office/powerpoint/2010/main" val="19012782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454025" y="407988"/>
            <a:ext cx="8224838"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0000"/>
              </a:lnSpc>
            </a:pPr>
            <a:r>
              <a:rPr lang="en-US" altLang="en-US" sz="2600" b="1">
                <a:solidFill>
                  <a:srgbClr val="0098DB"/>
                </a:solidFill>
                <a:ea typeface="ＭＳ Ｐゴシック" charset="-128"/>
              </a:rPr>
              <a:t>Autobuilder overview</a:t>
            </a:r>
          </a:p>
        </p:txBody>
      </p:sp>
      <p:sp>
        <p:nvSpPr>
          <p:cNvPr id="14338" name="Rectangle 2"/>
          <p:cNvSpPr>
            <a:spLocks noChangeArrowheads="1"/>
          </p:cNvSpPr>
          <p:nvPr/>
        </p:nvSpPr>
        <p:spPr bwMode="auto">
          <a:xfrm>
            <a:off x="1295400" y="3671888"/>
            <a:ext cx="6838950" cy="1584325"/>
          </a:xfrm>
          <a:prstGeom prst="rect">
            <a:avLst/>
          </a:prstGeom>
          <a:solidFill>
            <a:srgbClr val="CCCCCC"/>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Rectangle 3"/>
          <p:cNvSpPr>
            <a:spLocks noChangeArrowheads="1"/>
          </p:cNvSpPr>
          <p:nvPr/>
        </p:nvSpPr>
        <p:spPr bwMode="auto">
          <a:xfrm>
            <a:off x="1295400" y="1728788"/>
            <a:ext cx="3382963" cy="1871662"/>
          </a:xfrm>
          <a:prstGeom prst="rect">
            <a:avLst/>
          </a:prstGeom>
          <a:solidFill>
            <a:srgbClr val="FFFFFF"/>
          </a:solidFill>
          <a:ln w="9525" cap="flat">
            <a:solidFill>
              <a:srgbClr val="0000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ctr">
              <a:lnSpc>
                <a:spcPct val="100000"/>
              </a:lnSpc>
            </a:pPr>
            <a:r>
              <a:rPr lang="en-US" altLang="en-US" b="1">
                <a:solidFill>
                  <a:srgbClr val="000099"/>
                </a:solidFill>
              </a:rPr>
              <a:t>yocto-autobuilder2</a:t>
            </a:r>
          </a:p>
          <a:p>
            <a:pPr algn="ctr">
              <a:lnSpc>
                <a:spcPct val="100000"/>
              </a:lnSpc>
            </a:pPr>
            <a:endParaRPr lang="en-US" altLang="en-US">
              <a:solidFill>
                <a:srgbClr val="000099"/>
              </a:solidFill>
            </a:endParaRPr>
          </a:p>
        </p:txBody>
      </p:sp>
      <p:sp>
        <p:nvSpPr>
          <p:cNvPr id="14340" name="Rectangle 4"/>
          <p:cNvSpPr>
            <a:spLocks noChangeArrowheads="1"/>
          </p:cNvSpPr>
          <p:nvPr/>
        </p:nvSpPr>
        <p:spPr bwMode="auto">
          <a:xfrm>
            <a:off x="4751388" y="1728788"/>
            <a:ext cx="3382962" cy="1871662"/>
          </a:xfrm>
          <a:prstGeom prst="rect">
            <a:avLst/>
          </a:prstGeom>
          <a:solidFill>
            <a:srgbClr val="FFFFFF"/>
          </a:solidFill>
          <a:ln w="9525" cap="flat">
            <a:solidFill>
              <a:srgbClr val="00458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ctr">
              <a:lnSpc>
                <a:spcPct val="100000"/>
              </a:lnSpc>
            </a:pPr>
            <a:r>
              <a:rPr lang="en-US" altLang="en-US" b="1">
                <a:solidFill>
                  <a:srgbClr val="006666"/>
                </a:solidFill>
              </a:rPr>
              <a:t>yocto-autobuilder-helper</a:t>
            </a:r>
          </a:p>
          <a:p>
            <a:pPr algn="ctr">
              <a:lnSpc>
                <a:spcPct val="100000"/>
              </a:lnSpc>
            </a:pPr>
            <a:endParaRPr lang="en-US" altLang="en-US">
              <a:solidFill>
                <a:srgbClr val="006666"/>
              </a:solidFill>
            </a:endParaRP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850" y="4176713"/>
            <a:ext cx="1952625" cy="465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788" y="2932113"/>
            <a:ext cx="1379537" cy="522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0" y="2952750"/>
            <a:ext cx="1379538" cy="522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6923662"/>
      </p:ext>
    </p:extLst>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IOTA Nodes</a:t>
            </a:r>
          </a:p>
        </p:txBody>
      </p:sp>
      <p:sp>
        <p:nvSpPr>
          <p:cNvPr id="3" name="Content Placeholder 2"/>
          <p:cNvSpPr>
            <a:spLocks noGrp="1"/>
          </p:cNvSpPr>
          <p:nvPr>
            <p:ph sz="quarter" idx="13"/>
          </p:nvPr>
        </p:nvSpPr>
        <p:spPr>
          <a:xfrm>
            <a:off x="132330" y="1379538"/>
            <a:ext cx="8877955" cy="4532312"/>
          </a:xfrm>
        </p:spPr>
        <p:txBody>
          <a:bodyPr/>
          <a:lstStyle/>
          <a:p>
            <a:r>
              <a:rPr lang="en-US" b="0"/>
              <a:t>Ethereum, Bitcoin, </a:t>
            </a:r>
            <a:r>
              <a:rPr lang="en-US" b="0" err="1"/>
              <a:t>etc</a:t>
            </a:r>
            <a:r>
              <a:rPr lang="en-US" b="0"/>
              <a:t>: Nodes on the Cloud (↑ hw resources)</a:t>
            </a:r>
            <a:endParaRPr lang="pt-PT"/>
          </a:p>
          <a:p>
            <a:r>
              <a:rPr lang="en-US" b="0"/>
              <a:t>IOTA: Nodes on the Edge (↓ hw resources) </a:t>
            </a:r>
          </a:p>
        </p:txBody>
      </p:sp>
      <p:pic>
        <p:nvPicPr>
          <p:cNvPr id="4" name="Imagem 4">
            <a:extLst>
              <a:ext uri="{FF2B5EF4-FFF2-40B4-BE49-F238E27FC236}">
                <a16:creationId xmlns="" xmlns:a16="http://schemas.microsoft.com/office/drawing/2014/main" id="{557DF52C-BA69-4F61-AA71-7F609775C6E0}"/>
              </a:ext>
            </a:extLst>
          </p:cNvPr>
          <p:cNvPicPr>
            <a:picLocks noChangeAspect="1"/>
          </p:cNvPicPr>
          <p:nvPr/>
        </p:nvPicPr>
        <p:blipFill>
          <a:blip r:embed="rId2"/>
          <a:stretch>
            <a:fillRect/>
          </a:stretch>
        </p:blipFill>
        <p:spPr>
          <a:xfrm>
            <a:off x="1822206" y="2979493"/>
            <a:ext cx="5734050" cy="2352675"/>
          </a:xfrm>
          <a:prstGeom prst="rect">
            <a:avLst/>
          </a:prstGeom>
        </p:spPr>
      </p:pic>
      <p:sp>
        <p:nvSpPr>
          <p:cNvPr id="6" name="CaixaDeTexto 5">
            <a:extLst>
              <a:ext uri="{FF2B5EF4-FFF2-40B4-BE49-F238E27FC236}">
                <a16:creationId xmlns="" xmlns:a16="http://schemas.microsoft.com/office/drawing/2014/main" id="{55F9C0B9-C887-4A42-9183-C624DAAA3916}"/>
              </a:ext>
            </a:extLst>
          </p:cNvPr>
          <p:cNvSpPr txBox="1"/>
          <p:nvPr/>
        </p:nvSpPr>
        <p:spPr>
          <a:xfrm>
            <a:off x="2426677" y="5556739"/>
            <a:ext cx="460716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u="sng">
                <a:solidFill>
                  <a:srgbClr val="1155CC"/>
                </a:solidFill>
                <a:hlinkClick r:id="rId3"/>
              </a:rPr>
              <a:t>https://blog.iota.org/towards-open-collaboration-1926e94514b8</a:t>
            </a:r>
            <a:endParaRPr lang="en-US"/>
          </a:p>
        </p:txBody>
      </p:sp>
    </p:spTree>
    <p:extLst>
      <p:ext uri="{BB962C8B-B14F-4D97-AF65-F5344CB8AC3E}">
        <p14:creationId xmlns:p14="http://schemas.microsoft.com/office/powerpoint/2010/main" val="199179528"/>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Coordicide</a:t>
            </a:r>
          </a:p>
        </p:txBody>
      </p:sp>
      <p:sp>
        <p:nvSpPr>
          <p:cNvPr id="3" name="Content Placeholder 2"/>
          <p:cNvSpPr>
            <a:spLocks noGrp="1"/>
          </p:cNvSpPr>
          <p:nvPr>
            <p:ph sz="quarter" idx="13"/>
          </p:nvPr>
        </p:nvSpPr>
        <p:spPr>
          <a:xfrm>
            <a:off x="448853" y="1168523"/>
            <a:ext cx="8233186" cy="4532312"/>
          </a:xfrm>
        </p:spPr>
        <p:txBody>
          <a:bodyPr/>
          <a:lstStyle/>
          <a:p>
            <a:pPr algn="just"/>
            <a:r>
              <a:rPr lang="en-US" b="0"/>
              <a:t>To make it possible for the network to grow and protect it against certain attacks, IOTA currently relies on a coordinator. </a:t>
            </a:r>
            <a:endParaRPr lang="en-US"/>
          </a:p>
          <a:p>
            <a:pPr algn="just"/>
            <a:r>
              <a:rPr lang="en-US" b="0"/>
              <a:t>The coordinator checkpoints valid transactions, which are then validated by the entire network. </a:t>
            </a:r>
            <a:endParaRPr lang="en-US"/>
          </a:p>
          <a:p>
            <a:pPr algn="just"/>
            <a:r>
              <a:rPr lang="en-US" b="0"/>
              <a:t>The coordinator is being run by the IOTA Foundation.</a:t>
            </a:r>
            <a:endParaRPr lang="en-US"/>
          </a:p>
          <a:p>
            <a:pPr algn="just"/>
            <a:r>
              <a:rPr lang="en-US" b="0"/>
              <a:t>Removing the Coordinator from the IOTA network will realize a long sought after goal in the field of DLT: scalability without centralization.</a:t>
            </a:r>
          </a:p>
          <a:p>
            <a:pPr algn="just"/>
            <a:r>
              <a:rPr lang="en-US" b="0" err="1"/>
              <a:t>Coordicide</a:t>
            </a:r>
            <a:r>
              <a:rPr lang="en-US" b="0"/>
              <a:t>: the death of the Coordinator.</a:t>
            </a:r>
          </a:p>
          <a:p>
            <a:endParaRPr lang="en-US" b="0"/>
          </a:p>
          <a:p>
            <a:endParaRPr lang="en-US"/>
          </a:p>
        </p:txBody>
      </p:sp>
    </p:spTree>
    <p:extLst>
      <p:ext uri="{BB962C8B-B14F-4D97-AF65-F5344CB8AC3E}">
        <p14:creationId xmlns:p14="http://schemas.microsoft.com/office/powerpoint/2010/main" val="2658974420"/>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t>Pre </a:t>
            </a:r>
            <a:r>
              <a:rPr lang="en-US" b="0" err="1"/>
              <a:t>Coordicide</a:t>
            </a:r>
            <a:r>
              <a:rPr lang="en-US" b="0"/>
              <a:t> vs Post </a:t>
            </a:r>
            <a:r>
              <a:rPr lang="en-US" b="0" err="1"/>
              <a:t>Coordicide</a:t>
            </a:r>
            <a:endParaRPr lang="pt-PT" err="1"/>
          </a:p>
        </p:txBody>
      </p:sp>
      <p:sp>
        <p:nvSpPr>
          <p:cNvPr id="3" name="Content Placeholder 2"/>
          <p:cNvSpPr>
            <a:spLocks noGrp="1"/>
          </p:cNvSpPr>
          <p:nvPr>
            <p:ph sz="quarter" idx="13"/>
          </p:nvPr>
        </p:nvSpPr>
        <p:spPr>
          <a:xfrm>
            <a:off x="460576" y="1133353"/>
            <a:ext cx="8221463" cy="4321297"/>
          </a:xfrm>
        </p:spPr>
        <p:txBody>
          <a:bodyPr/>
          <a:lstStyle/>
          <a:p>
            <a:r>
              <a:rPr lang="en-US" b="0"/>
              <a:t>Pre-</a:t>
            </a:r>
            <a:r>
              <a:rPr lang="en-US" b="0" err="1"/>
              <a:t>Coordicide</a:t>
            </a:r>
            <a:r>
              <a:rPr lang="en-US" b="0"/>
              <a:t> Node implementation:</a:t>
            </a:r>
            <a:endParaRPr lang="en-US"/>
          </a:p>
          <a:p>
            <a:pPr lvl="1"/>
            <a:r>
              <a:rPr lang="en-US" b="0"/>
              <a:t>IRI (Java)</a:t>
            </a:r>
            <a:endParaRPr lang="en-US"/>
          </a:p>
          <a:p>
            <a:pPr lvl="1"/>
            <a:r>
              <a:rPr lang="en-US" b="0" err="1"/>
              <a:t>cIRI</a:t>
            </a:r>
            <a:r>
              <a:rPr lang="en-US" b="0"/>
              <a:t> (C)</a:t>
            </a:r>
            <a:endParaRPr lang="en-US"/>
          </a:p>
          <a:p>
            <a:pPr algn="just"/>
            <a:r>
              <a:rPr lang="en-US" b="0" err="1"/>
              <a:t>Coordicide</a:t>
            </a:r>
            <a:r>
              <a:rPr lang="en-US" b="0"/>
              <a:t> Proof of Concept Node implementation:</a:t>
            </a:r>
            <a:endParaRPr lang="en-US"/>
          </a:p>
          <a:p>
            <a:pPr lvl="1" algn="just"/>
            <a:r>
              <a:rPr lang="en-US" b="0" err="1"/>
              <a:t>GoShimmer</a:t>
            </a:r>
            <a:r>
              <a:rPr lang="en-US" b="0"/>
              <a:t> (Go)</a:t>
            </a:r>
            <a:endParaRPr lang="en-US"/>
          </a:p>
          <a:p>
            <a:pPr algn="just"/>
            <a:r>
              <a:rPr lang="en-US" b="0"/>
              <a:t>Post-</a:t>
            </a:r>
            <a:r>
              <a:rPr lang="en-US" b="0" err="1"/>
              <a:t>Coordicide</a:t>
            </a:r>
            <a:r>
              <a:rPr lang="en-US" b="0"/>
              <a:t> Node implementation:</a:t>
            </a:r>
            <a:endParaRPr lang="en-US"/>
          </a:p>
          <a:p>
            <a:pPr lvl="1" algn="just"/>
            <a:r>
              <a:rPr lang="en-US" b="0"/>
              <a:t>Bee (Rust)</a:t>
            </a:r>
            <a:endParaRPr lang="en-US"/>
          </a:p>
          <a:p>
            <a:pPr lvl="1" algn="just"/>
            <a:r>
              <a:rPr lang="en-US" b="0"/>
              <a:t>Hornet (Go)</a:t>
            </a:r>
            <a:endParaRPr lang="en-US"/>
          </a:p>
          <a:p>
            <a:pPr lvl="1" algn="just"/>
            <a:endParaRPr lang="en-US"/>
          </a:p>
          <a:p>
            <a:pPr marL="76200" indent="0" algn="just">
              <a:buNone/>
            </a:pPr>
            <a:r>
              <a:rPr lang="en-US" b="0"/>
              <a:t>Since </a:t>
            </a:r>
            <a:r>
              <a:rPr lang="en-US" b="0" err="1"/>
              <a:t>Coordicide</a:t>
            </a:r>
            <a:r>
              <a:rPr lang="en-US" b="0"/>
              <a:t> is still a topic under R&amp;D, meta-iota focuses on Pre </a:t>
            </a:r>
            <a:r>
              <a:rPr lang="en-US" b="0" err="1"/>
              <a:t>Coordicide</a:t>
            </a:r>
            <a:r>
              <a:rPr lang="en-US" b="0"/>
              <a:t> (for the moment).</a:t>
            </a:r>
          </a:p>
          <a:p>
            <a:endParaRPr lang="en-US"/>
          </a:p>
        </p:txBody>
      </p:sp>
    </p:spTree>
    <p:extLst>
      <p:ext uri="{BB962C8B-B14F-4D97-AF65-F5344CB8AC3E}">
        <p14:creationId xmlns:p14="http://schemas.microsoft.com/office/powerpoint/2010/main" val="554735123"/>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t>meta-iota</a:t>
            </a:r>
            <a:endParaRPr lang="pt-PT"/>
          </a:p>
        </p:txBody>
      </p:sp>
      <p:sp>
        <p:nvSpPr>
          <p:cNvPr id="3" name="Text Placeholder 2"/>
          <p:cNvSpPr>
            <a:spLocks noGrp="1"/>
          </p:cNvSpPr>
          <p:nvPr>
            <p:ph type="body" idx="1"/>
          </p:nvPr>
        </p:nvSpPr>
        <p:spPr/>
        <p:txBody>
          <a:bodyPr/>
          <a:lstStyle/>
          <a:p>
            <a:r>
              <a:rPr lang="en-US" b="0"/>
              <a:t>Recipes</a:t>
            </a:r>
            <a:endParaRPr lang="pt-PT"/>
          </a:p>
        </p:txBody>
      </p:sp>
      <p:pic>
        <p:nvPicPr>
          <p:cNvPr id="4" name="Imagem 11" descr="Uma imagem com alimentação&#10;&#10;Descrição gerada com confiança muito alta">
            <a:extLst>
              <a:ext uri="{FF2B5EF4-FFF2-40B4-BE49-F238E27FC236}">
                <a16:creationId xmlns:a16="http://schemas.microsoft.com/office/drawing/2014/main" xmlns="" id="{5DA93DB0-6FC3-403B-BABB-B71C5FFBD487}"/>
              </a:ext>
            </a:extLst>
          </p:cNvPr>
          <p:cNvPicPr>
            <a:picLocks noChangeAspect="1"/>
          </p:cNvPicPr>
          <p:nvPr/>
        </p:nvPicPr>
        <p:blipFill>
          <a:blip r:embed="rId2"/>
          <a:stretch>
            <a:fillRect/>
          </a:stretch>
        </p:blipFill>
        <p:spPr>
          <a:xfrm>
            <a:off x="31519" y="2218"/>
            <a:ext cx="2743200" cy="2743200"/>
          </a:xfrm>
          <a:prstGeom prst="rect">
            <a:avLst/>
          </a:prstGeom>
        </p:spPr>
      </p:pic>
    </p:spTree>
    <p:extLst>
      <p:ext uri="{BB962C8B-B14F-4D97-AF65-F5344CB8AC3E}">
        <p14:creationId xmlns:p14="http://schemas.microsoft.com/office/powerpoint/2010/main" val="98019023"/>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cIRI</a:t>
            </a:r>
          </a:p>
        </p:txBody>
      </p:sp>
      <p:sp>
        <p:nvSpPr>
          <p:cNvPr id="3" name="Content Placeholder 2"/>
          <p:cNvSpPr>
            <a:spLocks noGrp="1"/>
          </p:cNvSpPr>
          <p:nvPr>
            <p:ph sz="quarter" idx="13"/>
          </p:nvPr>
        </p:nvSpPr>
        <p:spPr/>
        <p:txBody>
          <a:bodyPr/>
          <a:lstStyle/>
          <a:p>
            <a:pPr algn="just"/>
            <a:r>
              <a:rPr lang="en-US" b="0"/>
              <a:t>low level implementation of an IOTA node in C </a:t>
            </a:r>
            <a:endParaRPr lang="en-US"/>
          </a:p>
          <a:p>
            <a:pPr algn="just"/>
            <a:r>
              <a:rPr lang="en-US" b="0"/>
              <a:t>Users to become part of the IOTA network:</a:t>
            </a:r>
            <a:endParaRPr lang="en-US"/>
          </a:p>
          <a:p>
            <a:pPr lvl="1" algn="just"/>
            <a:r>
              <a:rPr lang="en-US"/>
              <a:t>transaction relay</a:t>
            </a:r>
          </a:p>
          <a:p>
            <a:pPr lvl="1" algn="just"/>
            <a:r>
              <a:rPr lang="en-US"/>
              <a:t>network information provider</a:t>
            </a:r>
          </a:p>
          <a:p>
            <a:pPr algn="just"/>
            <a:r>
              <a:rPr lang="en-US" b="0"/>
              <a:t>JSON-REST HTTP interface</a:t>
            </a:r>
            <a:endParaRPr lang="en-US"/>
          </a:p>
          <a:p>
            <a:pPr algn="just"/>
            <a:r>
              <a:rPr lang="en-US" b="0"/>
              <a:t>Suited for Embedded (SoC, SoM):</a:t>
            </a:r>
            <a:endParaRPr lang="en-US"/>
          </a:p>
          <a:p>
            <a:pPr lvl="1" algn="just"/>
            <a:r>
              <a:rPr lang="en-US"/>
              <a:t>RAM: down to ~140MB RAM for solid node, ~500MB while syncing</a:t>
            </a:r>
          </a:p>
          <a:p>
            <a:endParaRPr lang="en-US"/>
          </a:p>
        </p:txBody>
      </p:sp>
    </p:spTree>
    <p:extLst>
      <p:ext uri="{BB962C8B-B14F-4D97-AF65-F5344CB8AC3E}">
        <p14:creationId xmlns:p14="http://schemas.microsoft.com/office/powerpoint/2010/main" val="3989419125"/>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cIRI</a:t>
            </a:r>
            <a:r>
              <a:rPr lang="en-US"/>
              <a:t>: Bazel</a:t>
            </a:r>
          </a:p>
        </p:txBody>
      </p:sp>
      <p:sp>
        <p:nvSpPr>
          <p:cNvPr id="3" name="Content Placeholder 2"/>
          <p:cNvSpPr>
            <a:spLocks noGrp="1"/>
          </p:cNvSpPr>
          <p:nvPr>
            <p:ph sz="quarter" idx="13"/>
          </p:nvPr>
        </p:nvSpPr>
        <p:spPr/>
        <p:txBody>
          <a:bodyPr/>
          <a:lstStyle/>
          <a:p>
            <a:r>
              <a:rPr lang="en-US" b="0" dirty="0"/>
              <a:t>IF development team chose Bazel as build system for </a:t>
            </a:r>
            <a:r>
              <a:rPr lang="en-US" b="0" dirty="0" err="1"/>
              <a:t>cIRI</a:t>
            </a:r>
            <a:endParaRPr lang="en-US" b="0"/>
          </a:p>
          <a:p>
            <a:r>
              <a:rPr lang="en-US" b="0" dirty="0"/>
              <a:t>I borrowed the Bazel recipe and </a:t>
            </a:r>
            <a:r>
              <a:rPr lang="en-US" b="0" dirty="0" err="1"/>
              <a:t>bbclass</a:t>
            </a:r>
            <a:r>
              <a:rPr lang="en-US" b="0" dirty="0"/>
              <a:t> from meta-</a:t>
            </a:r>
            <a:r>
              <a:rPr lang="en-US" b="0" dirty="0" err="1"/>
              <a:t>tensorflow</a:t>
            </a:r>
            <a:endParaRPr lang="en-US" b="0" dirty="0"/>
          </a:p>
          <a:p>
            <a:r>
              <a:rPr lang="en-US" b="0" dirty="0"/>
              <a:t>Plans to switch to </a:t>
            </a:r>
            <a:r>
              <a:rPr lang="en-US" b="0" dirty="0" err="1"/>
              <a:t>CMake</a:t>
            </a:r>
          </a:p>
        </p:txBody>
      </p:sp>
    </p:spTree>
    <p:extLst>
      <p:ext uri="{BB962C8B-B14F-4D97-AF65-F5344CB8AC3E}">
        <p14:creationId xmlns:p14="http://schemas.microsoft.com/office/powerpoint/2010/main" val="1688318006"/>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ciri_0.1.0.bb</a:t>
            </a:r>
            <a:endParaRPr lang="pt-PT"/>
          </a:p>
        </p:txBody>
      </p:sp>
      <p:sp>
        <p:nvSpPr>
          <p:cNvPr id="3" name="Content Placeholder 2"/>
          <p:cNvSpPr>
            <a:spLocks noGrp="1"/>
          </p:cNvSpPr>
          <p:nvPr>
            <p:ph sz="quarter" idx="13"/>
          </p:nvPr>
        </p:nvSpPr>
        <p:spPr/>
        <p:txBody>
          <a:bodyPr/>
          <a:lstStyle/>
          <a:p>
            <a:r>
              <a:rPr lang="en-US" b="0">
                <a:hlinkClick r:id="rId2"/>
              </a:rPr>
              <a:t>https://github.com/bernardoaraujor/meta-iota/blob/master/recipes-iota/ciri/ciri_0.1.0.bb</a:t>
            </a:r>
            <a:endParaRPr lang="en-US" b="0"/>
          </a:p>
        </p:txBody>
      </p:sp>
    </p:spTree>
    <p:extLst>
      <p:ext uri="{BB962C8B-B14F-4D97-AF65-F5344CB8AC3E}">
        <p14:creationId xmlns:p14="http://schemas.microsoft.com/office/powerpoint/2010/main" val="2007947952"/>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ping the </a:t>
            </a:r>
            <a:r>
              <a:rPr lang="en-US" err="1"/>
              <a:t>cIRI</a:t>
            </a:r>
            <a:r>
              <a:rPr lang="en-US"/>
              <a:t> node on the BBB</a:t>
            </a:r>
          </a:p>
        </p:txBody>
      </p:sp>
      <p:sp>
        <p:nvSpPr>
          <p:cNvPr id="3" name="Content Placeholder 2"/>
          <p:cNvSpPr>
            <a:spLocks noGrp="1"/>
          </p:cNvSpPr>
          <p:nvPr>
            <p:ph sz="quarter" idx="13"/>
          </p:nvPr>
        </p:nvSpPr>
        <p:spPr/>
        <p:txBody>
          <a:bodyPr/>
          <a:lstStyle/>
          <a:p>
            <a:pPr marL="76200" indent="0">
              <a:buNone/>
            </a:pPr>
            <a:endParaRPr lang="en-US" b="0"/>
          </a:p>
          <a:p>
            <a:pPr marL="76200" indent="0">
              <a:buNone/>
            </a:pPr>
            <a:r>
              <a:rPr lang="en-US" b="0"/>
              <a:t>$ curl </a:t>
            </a:r>
            <a:r>
              <a:rPr lang="en-US" b="0">
                <a:hlinkClick r:id="rId2"/>
              </a:rPr>
              <a:t>http://104.155.135.221:14265/</a:t>
            </a:r>
            <a:r>
              <a:rPr lang="en-US" b="0"/>
              <a:t> \</a:t>
            </a:r>
            <a:br>
              <a:rPr lang="en-US" b="0"/>
            </a:br>
            <a:r>
              <a:rPr lang="en-US" b="0"/>
              <a:t>          -X POST \</a:t>
            </a:r>
            <a:br>
              <a:rPr lang="en-US" b="0"/>
            </a:br>
            <a:r>
              <a:rPr lang="en-US" b="0"/>
              <a:t>          -H 'Content-Type: application/json' \</a:t>
            </a:r>
            <a:br>
              <a:rPr lang="en-US" b="0"/>
            </a:br>
            <a:r>
              <a:rPr lang="en-US" b="0"/>
              <a:t>          -H 'X-IOTA-API-Version: 1' \</a:t>
            </a:r>
            <a:br>
              <a:rPr lang="en-US" b="0"/>
            </a:br>
            <a:r>
              <a:rPr lang="en-US" b="0"/>
              <a:t>          -d '{"command": "</a:t>
            </a:r>
            <a:r>
              <a:rPr lang="en-US" b="0" err="1"/>
              <a:t>getNodeInfo</a:t>
            </a:r>
            <a:r>
              <a:rPr lang="en-US" b="0"/>
              <a:t>"}'</a:t>
            </a:r>
            <a:endParaRPr lang="en-US"/>
          </a:p>
        </p:txBody>
      </p:sp>
    </p:spTree>
    <p:extLst>
      <p:ext uri="{BB962C8B-B14F-4D97-AF65-F5344CB8AC3E}">
        <p14:creationId xmlns:p14="http://schemas.microsoft.com/office/powerpoint/2010/main" val="3999922042"/>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CClient</a:t>
            </a:r>
          </a:p>
        </p:txBody>
      </p:sp>
      <p:sp>
        <p:nvSpPr>
          <p:cNvPr id="3" name="Content Placeholder 2"/>
          <p:cNvSpPr>
            <a:spLocks noGrp="1"/>
          </p:cNvSpPr>
          <p:nvPr>
            <p:ph sz="quarter" idx="13"/>
          </p:nvPr>
        </p:nvSpPr>
        <p:spPr/>
        <p:txBody>
          <a:bodyPr/>
          <a:lstStyle/>
          <a:p>
            <a:r>
              <a:rPr lang="en-US" b="0" dirty="0"/>
              <a:t>IOTA client library implementation in C.</a:t>
            </a:r>
          </a:p>
          <a:p>
            <a:r>
              <a:rPr lang="en-US" b="0" dirty="0"/>
              <a:t>Recipe exports </a:t>
            </a:r>
            <a:r>
              <a:rPr lang="en-US" b="0" dirty="0" err="1"/>
              <a:t>libcclient.a</a:t>
            </a:r>
            <a:r>
              <a:rPr lang="en-US" b="0" dirty="0"/>
              <a:t> into the target </a:t>
            </a:r>
            <a:r>
              <a:rPr lang="en-US" b="0" dirty="0" err="1"/>
              <a:t>rootfs</a:t>
            </a:r>
            <a:r>
              <a:rPr lang="en-US" b="0" dirty="0"/>
              <a:t>/</a:t>
            </a:r>
            <a:r>
              <a:rPr lang="en-US" b="0" dirty="0" err="1"/>
              <a:t>sysroot</a:t>
            </a:r>
            <a:r>
              <a:rPr lang="en-US" b="0" dirty="0"/>
              <a:t>. </a:t>
            </a:r>
          </a:p>
          <a:p>
            <a:r>
              <a:rPr lang="en-US" b="0" dirty="0" err="1"/>
              <a:t>CMake</a:t>
            </a:r>
            <a:r>
              <a:rPr lang="en-US" b="0" dirty="0"/>
              <a:t> support</a:t>
            </a:r>
          </a:p>
          <a:p>
            <a:r>
              <a:rPr lang="en-US" b="0" dirty="0"/>
              <a:t>Patch CMakeLists.txt to avoid the </a:t>
            </a:r>
            <a:r>
              <a:rPr lang="en-US" b="0" dirty="0" err="1"/>
              <a:t>ExternalProject_add</a:t>
            </a:r>
            <a:r>
              <a:rPr lang="en-US" b="0" dirty="0"/>
              <a:t> feature of </a:t>
            </a:r>
            <a:r>
              <a:rPr lang="en-US" b="0" dirty="0" err="1"/>
              <a:t>CMake</a:t>
            </a:r>
            <a:endParaRPr lang="en-US" b="0" dirty="0"/>
          </a:p>
          <a:p>
            <a:r>
              <a:rPr lang="en-US" b="0" dirty="0"/>
              <a:t>Recipe for c-iota-workshop repository as an example of how to integrate with </a:t>
            </a:r>
            <a:r>
              <a:rPr lang="en-US" b="0" dirty="0" err="1"/>
              <a:t>libcclient</a:t>
            </a:r>
            <a:endParaRPr lang="en-US" b="0" dirty="0"/>
          </a:p>
          <a:p>
            <a:endParaRPr lang="en-US" b="0" err="1"/>
          </a:p>
        </p:txBody>
      </p:sp>
    </p:spTree>
    <p:extLst>
      <p:ext uri="{BB962C8B-B14F-4D97-AF65-F5344CB8AC3E}">
        <p14:creationId xmlns:p14="http://schemas.microsoft.com/office/powerpoint/2010/main" val="239962849"/>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libcclient_1.0.0.bb</a:t>
            </a:r>
            <a:endParaRPr lang="pt-PT"/>
          </a:p>
          <a:p>
            <a:endParaRPr lang="en-US"/>
          </a:p>
        </p:txBody>
      </p:sp>
      <p:sp>
        <p:nvSpPr>
          <p:cNvPr id="3" name="Content Placeholder 2"/>
          <p:cNvSpPr>
            <a:spLocks noGrp="1"/>
          </p:cNvSpPr>
          <p:nvPr>
            <p:ph sz="quarter" idx="13"/>
          </p:nvPr>
        </p:nvSpPr>
        <p:spPr/>
        <p:txBody>
          <a:bodyPr/>
          <a:lstStyle/>
          <a:p>
            <a:r>
              <a:rPr lang="en-US" b="0">
                <a:hlinkClick r:id="rId2"/>
              </a:rPr>
              <a:t>https://github.com/bernardoaraujor/meta-iota/blob/master/recipes-iota/cclient/libcclient_1.0.0.bb</a:t>
            </a:r>
            <a:endParaRPr lang="en-US"/>
          </a:p>
          <a:p>
            <a:r>
              <a:rPr lang="en-US" b="0">
                <a:hlinkClick r:id="rId3"/>
              </a:rPr>
              <a:t>https://github.com/bernardoaraujor/meta-iota/blob/master/recipes-iota/cclient/c-iota-workshop_git.bb</a:t>
            </a:r>
          </a:p>
          <a:p>
            <a:endParaRPr lang="en-US" b="0"/>
          </a:p>
        </p:txBody>
      </p:sp>
    </p:spTree>
    <p:extLst>
      <p:ext uri="{BB962C8B-B14F-4D97-AF65-F5344CB8AC3E}">
        <p14:creationId xmlns:p14="http://schemas.microsoft.com/office/powerpoint/2010/main" val="1296787641"/>
      </p:ext>
    </p:extLst>
  </p:cSld>
  <p:clrMapOvr>
    <a:masterClrMapping/>
  </p:clrMapOvr>
  <p:transition>
    <p:fade/>
  </p:transition>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4A94C8E-3E2B-4AD9-8D67-7815198BE085}">
  <ds:schemaRef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70813</TotalTime>
  <Words>6959</Words>
  <Application>Microsoft Office PowerPoint</Application>
  <PresentationFormat>On-screen Show (4:3)</PresentationFormat>
  <Paragraphs>1606</Paragraphs>
  <Slides>176</Slides>
  <Notes>62</Notes>
  <HiddenSlides>0</HiddenSlides>
  <MMClips>0</MMClips>
  <ScaleCrop>false</ScaleCrop>
  <HeadingPairs>
    <vt:vector size="4" baseType="variant">
      <vt:variant>
        <vt:lpstr>Theme</vt:lpstr>
      </vt:variant>
      <vt:variant>
        <vt:i4>1</vt:i4>
      </vt:variant>
      <vt:variant>
        <vt:lpstr>Slide Titles</vt:lpstr>
      </vt:variant>
      <vt:variant>
        <vt:i4>176</vt:i4>
      </vt:variant>
    </vt:vector>
  </HeadingPairs>
  <TitlesOfParts>
    <vt:vector size="177" baseType="lpstr">
      <vt:lpstr>YoctoTemplate_1</vt:lpstr>
      <vt:lpstr>Yocto Project Summit – Lyon Day 2 : Friday 1 November 2019  </vt:lpstr>
      <vt:lpstr>Agenda – Yocto Project Summit - Day 2</vt:lpstr>
      <vt:lpstr>1. Strengthen your Yocto deployments with Autobuilder2 CI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Working with NVIDIA Tegra BSP and Supporting Latest CUDA Versions</vt:lpstr>
      <vt:lpstr>Download the slides from here:</vt:lpstr>
      <vt:lpstr>3. Sstate-cache Magic!</vt:lpstr>
      <vt:lpstr>Abstract</vt:lpstr>
      <vt:lpstr>Abstract</vt:lpstr>
      <vt:lpstr>Agenda</vt:lpstr>
      <vt:lpstr>Agenda</vt:lpstr>
      <vt:lpstr>What is sstate-cache and how is it used?</vt:lpstr>
      <vt:lpstr>What is the sstate-cache?</vt:lpstr>
      <vt:lpstr>What is the sstate-cache?</vt:lpstr>
      <vt:lpstr>What is the sstate-cache?</vt:lpstr>
      <vt:lpstr>Sstate-cache details</vt:lpstr>
      <vt:lpstr>Sstate task flags</vt:lpstr>
      <vt:lpstr>Sstate-cache details (cont)</vt:lpstr>
      <vt:lpstr>Tips and Tricks</vt:lpstr>
      <vt:lpstr>Tips and tricks</vt:lpstr>
      <vt:lpstr>Tips and tricks</vt:lpstr>
      <vt:lpstr>Tips and tricks</vt:lpstr>
      <vt:lpstr>Tips and tricks</vt:lpstr>
      <vt:lpstr>Tips and tricks</vt:lpstr>
      <vt:lpstr>How is sstate-cache used at Xilinx</vt:lpstr>
      <vt:lpstr>How sstate cache is used at Xilinx</vt:lpstr>
      <vt:lpstr>Sstate cache usage stats</vt:lpstr>
      <vt:lpstr>Upstreamed native sdk patch</vt:lpstr>
      <vt:lpstr>Include native sdk in esdk</vt:lpstr>
      <vt:lpstr>Include native sdk in esdk</vt:lpstr>
      <vt:lpstr>Include native sdk in esdk</vt:lpstr>
      <vt:lpstr>4. Bringing IOTA Distributed Ledger Technology (DLT) into Yocto/OpenEmbedded</vt:lpstr>
      <vt:lpstr>Presenters</vt:lpstr>
      <vt:lpstr>Table of Contents</vt:lpstr>
      <vt:lpstr>What is IOTA?</vt:lpstr>
      <vt:lpstr>Distributed Ledger Technologies</vt:lpstr>
      <vt:lpstr>Tangle (DAG)</vt:lpstr>
      <vt:lpstr>Zero Fee Transactions</vt:lpstr>
      <vt:lpstr>IOTA Foundation</vt:lpstr>
      <vt:lpstr>IOTA Foundation</vt:lpstr>
      <vt:lpstr>IOTA Foundation: Collaborations &amp; Partnerships</vt:lpstr>
      <vt:lpstr>IOTA Nodes</vt:lpstr>
      <vt:lpstr>IOTA Nodes</vt:lpstr>
      <vt:lpstr>IOTA Nodes</vt:lpstr>
      <vt:lpstr>Coordicide</vt:lpstr>
      <vt:lpstr>Pre Coordicide vs Post Coordicide</vt:lpstr>
      <vt:lpstr>meta-iota</vt:lpstr>
      <vt:lpstr>cIRI</vt:lpstr>
      <vt:lpstr>cIRI: Bazel</vt:lpstr>
      <vt:lpstr>ciri_0.1.0.bb</vt:lpstr>
      <vt:lpstr>Let's ping the cIRI node on the BBB</vt:lpstr>
      <vt:lpstr>CClient</vt:lpstr>
      <vt:lpstr>libcclient_1.0.0.bb </vt:lpstr>
      <vt:lpstr>Playing around with c-iota-workshop</vt:lpstr>
      <vt:lpstr>iota.go</vt:lpstr>
      <vt:lpstr>iota.go_1.0.0.bb</vt:lpstr>
      <vt:lpstr>Playing around with go-iota-workshop</vt:lpstr>
      <vt:lpstr>iota.lib.py / PyOTA</vt:lpstr>
      <vt:lpstr>Playing around with python-iota-workshop</vt:lpstr>
      <vt:lpstr>IOTA CLI App</vt:lpstr>
      <vt:lpstr>recipes-support</vt:lpstr>
      <vt:lpstr>Future of meta-iota (2020-21)</vt:lpstr>
      <vt:lpstr>Ecosystem Development Fund</vt:lpstr>
      <vt:lpstr>IOTA Ecosystem Development Fund</vt:lpstr>
      <vt:lpstr>IOTA Ecosystem Development Fund</vt:lpstr>
      <vt:lpstr>Class Account Setup</vt:lpstr>
      <vt:lpstr>Yocto Project Dev Day Lab Setup</vt:lpstr>
      <vt:lpstr>FYI: How class project was prepared (1/2)</vt:lpstr>
      <vt:lpstr>FYI: How class project was prepared (2/2)</vt:lpstr>
      <vt:lpstr>NOTE: Clean Shells!</vt:lpstr>
      <vt:lpstr>Devtool: Part 1 Kernel recipes and menuconfig </vt:lpstr>
      <vt:lpstr>Summary</vt:lpstr>
      <vt:lpstr>Initial Devtool flow for kernel</vt:lpstr>
      <vt:lpstr>New  Devtool flow for kernel – case 1</vt:lpstr>
      <vt:lpstr>New  Devtool flow for kernel – case 2</vt:lpstr>
      <vt:lpstr>Commands</vt:lpstr>
      <vt:lpstr>Original Devtool modify flow commands </vt:lpstr>
      <vt:lpstr>PowerPoint Presentation</vt:lpstr>
      <vt:lpstr>Devtool menuconfig:  </vt:lpstr>
      <vt:lpstr>Devtool menuconfig summary:</vt:lpstr>
      <vt:lpstr>Devtool finish</vt:lpstr>
      <vt:lpstr>Devtool: Part 2 Kernel Modules with eSDKs</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modules with eSDKs – Overview</vt:lpstr>
      <vt:lpstr>Kernel modules with eSDKs – Globalsetup</vt:lpstr>
      <vt:lpstr>Kernel modules with eSDKs – build the target image</vt:lpstr>
      <vt:lpstr>Kernel modules with eSDKs – build the target image</vt:lpstr>
      <vt:lpstr>Kernel modules with eSDKs – Hooking a new module into the build</vt:lpstr>
      <vt:lpstr>After the add</vt:lpstr>
      <vt:lpstr>Kernel modules with eSDKs – Build the Module</vt:lpstr>
      <vt:lpstr>Kernel modules with eSDKs – Deploy the Module</vt:lpstr>
      <vt:lpstr>Kernel modules with eSDKs – Deploy Details</vt:lpstr>
      <vt:lpstr>Kernel modules with eSDKs – Load the Module</vt:lpstr>
      <vt:lpstr>Kernel modules with eSDKs – Unload the Module</vt:lpstr>
      <vt:lpstr>Kernel modules with eSDKs – automatic load of the module at boot</vt:lpstr>
      <vt:lpstr>PowerPoint Presentation</vt:lpstr>
      <vt:lpstr>Devtool: Part 3 Bonus Kernel Lab</vt:lpstr>
      <vt:lpstr>PowerPoint Presentation</vt:lpstr>
      <vt:lpstr>PowerPoint Presentation</vt:lpstr>
      <vt:lpstr>6. User Space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Devtool hands-on Seminar 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Answers</vt:lpstr>
      <vt:lpstr>Thank you for your participation!</vt:lpstr>
      <vt:lpstr>Activity Eight</vt:lpstr>
      <vt:lpstr>Toaster: Latest Features (1/2)</vt:lpstr>
      <vt:lpstr>Toaster: Latest Features (2/2)</vt:lpstr>
      <vt:lpstr>Intel System Studio 2019: Yocto Project Compatible</vt:lpstr>
      <vt:lpstr>Intel System Studio 2019: Yocto Project Compatible</vt:lpstr>
      <vt:lpstr>Intel System Studio 2019: Yocto Project Compatible</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1014</cp:revision>
  <dcterms:created xsi:type="dcterms:W3CDTF">2014-10-15T17:08:45Z</dcterms:created>
  <dcterms:modified xsi:type="dcterms:W3CDTF">2019-10-31T10:51:20Z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