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0"/>
  </p:notesMasterIdLst>
  <p:handoutMasterIdLst>
    <p:handoutMasterId r:id="rId111"/>
  </p:handoutMasterIdLst>
  <p:sldIdLst>
    <p:sldId id="1876" r:id="rId5"/>
    <p:sldId id="1877" r:id="rId6"/>
    <p:sldId id="1878" r:id="rId7"/>
    <p:sldId id="1879" r:id="rId8"/>
    <p:sldId id="1883" r:id="rId9"/>
    <p:sldId id="1880" r:id="rId10"/>
    <p:sldId id="1884" r:id="rId11"/>
    <p:sldId id="1885" r:id="rId12"/>
    <p:sldId id="1886" r:id="rId13"/>
    <p:sldId id="1887" r:id="rId14"/>
    <p:sldId id="1888" r:id="rId15"/>
    <p:sldId id="1889" r:id="rId16"/>
    <p:sldId id="1890" r:id="rId17"/>
    <p:sldId id="1891" r:id="rId18"/>
    <p:sldId id="1892" r:id="rId19"/>
    <p:sldId id="1893" r:id="rId20"/>
    <p:sldId id="1894" r:id="rId21"/>
    <p:sldId id="1895" r:id="rId22"/>
    <p:sldId id="1896" r:id="rId23"/>
    <p:sldId id="1897" r:id="rId24"/>
    <p:sldId id="1898" r:id="rId25"/>
    <p:sldId id="1899" r:id="rId26"/>
    <p:sldId id="1900" r:id="rId27"/>
    <p:sldId id="1901" r:id="rId28"/>
    <p:sldId id="1902" r:id="rId29"/>
    <p:sldId id="1903" r:id="rId30"/>
    <p:sldId id="1904" r:id="rId31"/>
    <p:sldId id="1905" r:id="rId32"/>
    <p:sldId id="1906" r:id="rId33"/>
    <p:sldId id="1881" r:id="rId34"/>
    <p:sldId id="1907" r:id="rId35"/>
    <p:sldId id="1908" r:id="rId36"/>
    <p:sldId id="1909" r:id="rId37"/>
    <p:sldId id="1910" r:id="rId38"/>
    <p:sldId id="1911" r:id="rId39"/>
    <p:sldId id="1912" r:id="rId40"/>
    <p:sldId id="1913" r:id="rId41"/>
    <p:sldId id="1914" r:id="rId42"/>
    <p:sldId id="1915" r:id="rId43"/>
    <p:sldId id="1916" r:id="rId44"/>
    <p:sldId id="1917" r:id="rId45"/>
    <p:sldId id="1918" r:id="rId46"/>
    <p:sldId id="1919" r:id="rId47"/>
    <p:sldId id="1920" r:id="rId48"/>
    <p:sldId id="1921" r:id="rId49"/>
    <p:sldId id="1922" r:id="rId50"/>
    <p:sldId id="1923" r:id="rId51"/>
    <p:sldId id="1924" r:id="rId52"/>
    <p:sldId id="1925" r:id="rId53"/>
    <p:sldId id="1926" r:id="rId54"/>
    <p:sldId id="1927" r:id="rId55"/>
    <p:sldId id="1928" r:id="rId56"/>
    <p:sldId id="1929" r:id="rId57"/>
    <p:sldId id="1930" r:id="rId58"/>
    <p:sldId id="1931" r:id="rId59"/>
    <p:sldId id="1932" r:id="rId60"/>
    <p:sldId id="1933" r:id="rId61"/>
    <p:sldId id="1934" r:id="rId62"/>
    <p:sldId id="1935" r:id="rId63"/>
    <p:sldId id="1936" r:id="rId64"/>
    <p:sldId id="1937" r:id="rId65"/>
    <p:sldId id="1938" r:id="rId66"/>
    <p:sldId id="1939" r:id="rId67"/>
    <p:sldId id="945" r:id="rId68"/>
    <p:sldId id="947" r:id="rId69"/>
    <p:sldId id="948" r:id="rId70"/>
    <p:sldId id="1344" r:id="rId71"/>
    <p:sldId id="951" r:id="rId72"/>
    <p:sldId id="1882" r:id="rId73"/>
    <p:sldId id="1940" r:id="rId74"/>
    <p:sldId id="1941" r:id="rId75"/>
    <p:sldId id="1942" r:id="rId76"/>
    <p:sldId id="1943" r:id="rId77"/>
    <p:sldId id="1944" r:id="rId78"/>
    <p:sldId id="1945" r:id="rId79"/>
    <p:sldId id="1946" r:id="rId80"/>
    <p:sldId id="1947" r:id="rId81"/>
    <p:sldId id="1948" r:id="rId82"/>
    <p:sldId id="1949" r:id="rId83"/>
    <p:sldId id="1532" r:id="rId84"/>
    <p:sldId id="1670" r:id="rId85"/>
    <p:sldId id="1671" r:id="rId86"/>
    <p:sldId id="1672" r:id="rId87"/>
    <p:sldId id="1673" r:id="rId88"/>
    <p:sldId id="1674" r:id="rId89"/>
    <p:sldId id="1675" r:id="rId90"/>
    <p:sldId id="1676" r:id="rId91"/>
    <p:sldId id="1677" r:id="rId92"/>
    <p:sldId id="1950" r:id="rId93"/>
    <p:sldId id="1678" r:id="rId94"/>
    <p:sldId id="1679" r:id="rId95"/>
    <p:sldId id="1680" r:id="rId96"/>
    <p:sldId id="1681" r:id="rId97"/>
    <p:sldId id="1682" r:id="rId98"/>
    <p:sldId id="1683" r:id="rId99"/>
    <p:sldId id="1684" r:id="rId100"/>
    <p:sldId id="1026" r:id="rId101"/>
    <p:sldId id="1027" r:id="rId102"/>
    <p:sldId id="802" r:id="rId103"/>
    <p:sldId id="1432" r:id="rId104"/>
    <p:sldId id="1433" r:id="rId105"/>
    <p:sldId id="1434" r:id="rId106"/>
    <p:sldId id="1436" r:id="rId107"/>
    <p:sldId id="1437" r:id="rId108"/>
    <p:sldId id="1438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lor Option - Gray/Blue" id="{CA1DC593-3889-6348-BD5D-D8C374FECBAC}">
          <p14:sldIdLst>
            <p14:sldId id="1876"/>
            <p14:sldId id="1877"/>
            <p14:sldId id="1878"/>
            <p14:sldId id="1879"/>
            <p14:sldId id="1883"/>
            <p14:sldId id="1880"/>
            <p14:sldId id="1884"/>
            <p14:sldId id="1885"/>
            <p14:sldId id="1886"/>
            <p14:sldId id="1887"/>
            <p14:sldId id="1888"/>
            <p14:sldId id="1889"/>
            <p14:sldId id="1890"/>
            <p14:sldId id="1891"/>
            <p14:sldId id="1892"/>
            <p14:sldId id="1893"/>
            <p14:sldId id="1894"/>
            <p14:sldId id="1895"/>
            <p14:sldId id="1896"/>
            <p14:sldId id="1897"/>
            <p14:sldId id="1898"/>
            <p14:sldId id="1899"/>
            <p14:sldId id="1900"/>
            <p14:sldId id="1901"/>
            <p14:sldId id="1902"/>
            <p14:sldId id="1903"/>
            <p14:sldId id="1904"/>
            <p14:sldId id="1905"/>
            <p14:sldId id="1906"/>
            <p14:sldId id="1881"/>
            <p14:sldId id="1907"/>
            <p14:sldId id="1908"/>
            <p14:sldId id="1909"/>
            <p14:sldId id="1910"/>
            <p14:sldId id="1911"/>
            <p14:sldId id="1912"/>
            <p14:sldId id="1913"/>
            <p14:sldId id="1914"/>
            <p14:sldId id="1915"/>
            <p14:sldId id="1916"/>
            <p14:sldId id="1917"/>
            <p14:sldId id="1918"/>
            <p14:sldId id="1919"/>
            <p14:sldId id="1920"/>
            <p14:sldId id="1921"/>
            <p14:sldId id="1922"/>
            <p14:sldId id="1923"/>
            <p14:sldId id="1924"/>
            <p14:sldId id="1925"/>
            <p14:sldId id="1926"/>
            <p14:sldId id="1927"/>
            <p14:sldId id="1928"/>
            <p14:sldId id="1929"/>
            <p14:sldId id="1930"/>
            <p14:sldId id="1931"/>
            <p14:sldId id="1932"/>
            <p14:sldId id="1933"/>
            <p14:sldId id="1934"/>
            <p14:sldId id="1935"/>
            <p14:sldId id="1936"/>
            <p14:sldId id="1937"/>
            <p14:sldId id="1938"/>
            <p14:sldId id="1939"/>
            <p14:sldId id="945"/>
            <p14:sldId id="947"/>
            <p14:sldId id="948"/>
            <p14:sldId id="1344"/>
            <p14:sldId id="951"/>
            <p14:sldId id="1882"/>
            <p14:sldId id="1940"/>
            <p14:sldId id="1941"/>
            <p14:sldId id="1942"/>
            <p14:sldId id="1943"/>
            <p14:sldId id="1944"/>
            <p14:sldId id="1945"/>
            <p14:sldId id="1946"/>
            <p14:sldId id="1947"/>
            <p14:sldId id="1948"/>
            <p14:sldId id="1949"/>
            <p14:sldId id="1532"/>
            <p14:sldId id="1670"/>
            <p14:sldId id="1671"/>
            <p14:sldId id="1672"/>
            <p14:sldId id="1673"/>
            <p14:sldId id="1674"/>
            <p14:sldId id="1675"/>
            <p14:sldId id="1676"/>
            <p14:sldId id="1677"/>
            <p14:sldId id="1950"/>
            <p14:sldId id="1678"/>
            <p14:sldId id="1679"/>
            <p14:sldId id="1680"/>
            <p14:sldId id="1681"/>
            <p14:sldId id="1682"/>
            <p14:sldId id="1683"/>
            <p14:sldId id="1684"/>
            <p14:sldId id="1026"/>
            <p14:sldId id="1027"/>
            <p14:sldId id="802"/>
            <p14:sldId id="1432"/>
            <p14:sldId id="1433"/>
            <p14:sldId id="1434"/>
            <p14:sldId id="1436"/>
            <p14:sldId id="1437"/>
            <p14:sldId id="143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88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Purdie" initials="" lastIdx="2" clrIdx="0"/>
  <p:cmAuthor id="1" name="Joshua Wat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37021"/>
    <a:srgbClr val="D7DF23"/>
    <a:srgbClr val="EADAE7"/>
    <a:srgbClr val="061922"/>
    <a:srgbClr val="B4BABD"/>
    <a:srgbClr val="8DC63F"/>
    <a:srgbClr val="FFC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5" autoAdjust="0"/>
    <p:restoredTop sz="92255" autoAdjust="0"/>
  </p:normalViewPr>
  <p:slideViewPr>
    <p:cSldViewPr snapToGrid="0">
      <p:cViewPr>
        <p:scale>
          <a:sx n="60" d="100"/>
          <a:sy n="60" d="100"/>
        </p:scale>
        <p:origin x="-726" y="-72"/>
      </p:cViewPr>
      <p:guideLst>
        <p:guide orient="horz" pos="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2754"/>
    </p:cViewPr>
  </p:sorterViewPr>
  <p:notesViewPr>
    <p:cSldViewPr snapToGrid="0">
      <p:cViewPr>
        <p:scale>
          <a:sx n="100" d="100"/>
          <a:sy n="100" d="100"/>
        </p:scale>
        <p:origin x="-1128" y="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commentAuthors" Target="commentAuthor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notesMaster" Target="notesMasters/notesMaster1.xml"/><Relationship Id="rId115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Xilinx </a:t>
            </a:r>
            <a:r>
              <a:rPr lang="en-US" dirty="0" err="1"/>
              <a:t>sstate</a:t>
            </a:r>
            <a:r>
              <a:rPr lang="en-US" dirty="0"/>
              <a:t>-cache</a:t>
            </a:r>
            <a:r>
              <a:rPr lang="en-US" baseline="0" dirty="0"/>
              <a:t> Usage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Hits (Millions)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 (To-Date)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1.213022</c:v>
                </c:pt>
                <c:pt idx="1">
                  <c:v>1.386695</c:v>
                </c:pt>
                <c:pt idx="2">
                  <c:v>1.1136550000000001</c:v>
                </c:pt>
                <c:pt idx="3">
                  <c:v>0.58035499999999995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83-459C-94DC-5D93D55AAA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padband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 (To-Date)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83-459C-94DC-5D93D55AA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35264"/>
        <c:axId val="7743680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padhit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 (To-Date)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83-459C-94DC-5D93D55AAA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Bandwidth (Terrabytes)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 (To-Date)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3.3896899999999999</c:v>
                </c:pt>
                <c:pt idx="1">
                  <c:v>3.5481799999999999</c:v>
                </c:pt>
                <c:pt idx="2">
                  <c:v>3.2838799999999999</c:v>
                </c:pt>
                <c:pt idx="3">
                  <c:v>1.47102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83-459C-94DC-5D93D55AA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40128"/>
        <c:axId val="77438336"/>
      </c:barChart>
      <c:catAx>
        <c:axId val="774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36800"/>
        <c:crosses val="autoZero"/>
        <c:auto val="1"/>
        <c:lblAlgn val="ctr"/>
        <c:lblOffset val="100"/>
        <c:noMultiLvlLbl val="0"/>
      </c:catAx>
      <c:valAx>
        <c:axId val="774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35264"/>
        <c:crosses val="autoZero"/>
        <c:crossBetween val="between"/>
      </c:valAx>
      <c:valAx>
        <c:axId val="774383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40128"/>
        <c:crosses val="max"/>
        <c:crossBetween val="between"/>
      </c:valAx>
      <c:catAx>
        <c:axId val="7744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438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Time (Min)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Sheet1!$A$21:$A$22</c:f>
              <c:strCache>
                <c:ptCount val="2"/>
                <c:pt idx="0">
                  <c:v>sstate-cache</c:v>
                </c:pt>
                <c:pt idx="1">
                  <c:v>w/o sstate-cache</c:v>
                </c:pt>
              </c:strCache>
            </c:strRef>
          </c:cat>
          <c:val>
            <c:numRef>
              <c:f>Sheet1!$B$21:$B$22</c:f>
              <c:numCache>
                <c:formatCode>General</c:formatCode>
                <c:ptCount val="2"/>
                <c:pt idx="0">
                  <c:v>2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D-48AE-8D48-D237C2B7682D}"/>
            </c:ext>
          </c:extLst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padband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Sheet1!$A$21:$A$22</c:f>
              <c:strCache>
                <c:ptCount val="2"/>
                <c:pt idx="0">
                  <c:v>sstate-cache</c:v>
                </c:pt>
                <c:pt idx="1">
                  <c:v>w/o sstate-cache</c:v>
                </c:pt>
              </c:strCache>
            </c:strRef>
          </c:cat>
          <c:val>
            <c:numRef>
              <c:f>Sheet1!$D$21:$D$22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3D-48AE-8D48-D237C2B76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53344"/>
        <c:axId val="481548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Sheet1!$C$20</c:f>
              <c:strCache>
                <c:ptCount val="1"/>
                <c:pt idx="0">
                  <c:v>padhit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Sheet1!$A$21:$A$22</c:f>
              <c:strCache>
                <c:ptCount val="2"/>
                <c:pt idx="0">
                  <c:v>sstate-cache</c:v>
                </c:pt>
                <c:pt idx="1">
                  <c:v>w/o sstate-cache</c:v>
                </c:pt>
              </c:strCache>
            </c:strRef>
          </c:cat>
          <c:val>
            <c:numRef>
              <c:f>Sheet1!$C$21:$C$22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3D-48AE-8D48-D237C2B7682D}"/>
            </c:ext>
          </c:extLst>
        </c:ser>
        <c:ser>
          <c:idx val="3"/>
          <c:order val="3"/>
          <c:tx>
            <c:strRef>
              <c:f>Sheet1!$E$20</c:f>
              <c:strCache>
                <c:ptCount val="1"/>
                <c:pt idx="0">
                  <c:v>Size (Gigabytes)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Sheet1!$A$21:$A$22</c:f>
              <c:strCache>
                <c:ptCount val="2"/>
                <c:pt idx="0">
                  <c:v>sstate-cache</c:v>
                </c:pt>
                <c:pt idx="1">
                  <c:v>w/o sstate-cache</c:v>
                </c:pt>
              </c:strCache>
            </c:strRef>
          </c:cat>
          <c:val>
            <c:numRef>
              <c:f>Sheet1!$E$21:$E$22</c:f>
              <c:numCache>
                <c:formatCode>General</c:formatCode>
                <c:ptCount val="2"/>
                <c:pt idx="0">
                  <c:v>1.4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3D-48AE-8D48-D237C2B76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62304"/>
        <c:axId val="48160768"/>
      </c:barChart>
      <c:catAx>
        <c:axId val="481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4880"/>
        <c:crosses val="autoZero"/>
        <c:auto val="1"/>
        <c:lblAlgn val="ctr"/>
        <c:lblOffset val="100"/>
        <c:noMultiLvlLbl val="0"/>
      </c:catAx>
      <c:valAx>
        <c:axId val="4815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3344"/>
        <c:crosses val="autoZero"/>
        <c:crossBetween val="between"/>
      </c:valAx>
      <c:valAx>
        <c:axId val="481607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62304"/>
        <c:crosses val="max"/>
        <c:crossBetween val="between"/>
      </c:valAx>
      <c:catAx>
        <c:axId val="4816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160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BAE46E-1561-AC4B-9BA8-2DA4F5761C83}" type="datetimeFigureOut">
              <a:rPr lang="en-US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C249F61-EB84-D941-A27D-706C5670B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63452-1CC8-7B43-BC49-78EC29868FAE}" type="datetimeFigureOut">
              <a:rPr lang="en-US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A2B35A-7280-3245-838C-E1BA2FABE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7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431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8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6968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4033" y="4576457"/>
            <a:ext cx="4157134" cy="88016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4538" y="5672138"/>
            <a:ext cx="4159250" cy="65563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2pPr>
            <a:lvl3pPr marL="342900" indent="0">
              <a:buFont typeface="Arial"/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3pPr>
            <a:lvl4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4pPr>
            <a:lvl5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22" y="2571895"/>
            <a:ext cx="5720802" cy="1711071"/>
          </a:xfrm>
        </p:spPr>
        <p:txBody>
          <a:bodyPr/>
          <a:lstStyle>
            <a:lvl1pPr algn="ctr"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76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2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1">
  <p:cSld name="1_Divider_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833055" y="2991445"/>
            <a:ext cx="6846738" cy="87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804990" y="4125917"/>
            <a:ext cx="6874805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900" marR="0" lvl="0" indent="-171450" algn="r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r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r" rtl="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r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r" rtl="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rier"/>
              <a:buNone/>
              <a:defRPr sz="165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057400" marR="0" lvl="5" indent="-276225" algn="l" rtl="0"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165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400300" marR="0" lvl="6" indent="-257175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6711546" y="6460201"/>
            <a:ext cx="197055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Yocto Project | The Linux Foundation</a:t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4918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883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69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9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4395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137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1791" y="1379538"/>
            <a:ext cx="4040247" cy="453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8852" y="1379539"/>
            <a:ext cx="4039011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8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21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293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8517"/>
            <a:ext cx="82274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80068"/>
            <a:ext cx="8228012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 smtClean="0"/>
              <a:t>This is a second level bullet</a:t>
            </a:r>
          </a:p>
          <a:p>
            <a:pPr lvl="2"/>
            <a:r>
              <a:rPr lang="en-US" altLang="ja-JP" dirty="0" smtClean="0"/>
              <a:t>This is a numbered second level</a:t>
            </a:r>
          </a:p>
          <a:p>
            <a:pPr lvl="3"/>
            <a:r>
              <a:rPr lang="en-US" altLang="ja-JP" dirty="0" smtClean="0"/>
              <a:t>This is an </a:t>
            </a:r>
            <a:r>
              <a:rPr lang="en-US" altLang="ja-JP" dirty="0" err="1" smtClean="0"/>
              <a:t>unbulleted</a:t>
            </a:r>
            <a:r>
              <a:rPr lang="en-US" altLang="ja-JP" dirty="0" smtClean="0"/>
              <a:t> second level</a:t>
            </a:r>
          </a:p>
          <a:p>
            <a:pPr lvl="4"/>
            <a:r>
              <a:rPr lang="en-US" altLang="ja-JP" dirty="0" smtClean="0"/>
              <a:t>This is a code second level</a:t>
            </a:r>
          </a:p>
          <a:p>
            <a:pPr lvl="5"/>
            <a:r>
              <a:rPr lang="en-US" altLang="ja-JP" dirty="0" smtClean="0"/>
              <a:t>This is a privileged code second level</a:t>
            </a:r>
          </a:p>
          <a:p>
            <a:pPr lvl="6"/>
            <a:r>
              <a:rPr lang="en-US" altLang="ja-JP" dirty="0" smtClean="0"/>
              <a:t>This is a third level bullet</a:t>
            </a:r>
          </a:p>
          <a:p>
            <a:pPr lvl="7"/>
            <a:r>
              <a:rPr lang="en-US" altLang="ja-JP" dirty="0" smtClean="0"/>
              <a:t>This is a numbered third level</a:t>
            </a:r>
          </a:p>
          <a:p>
            <a:pPr lvl="8"/>
            <a:r>
              <a:rPr lang="en-US" altLang="ja-JP" dirty="0" smtClean="0"/>
              <a:t>This is a plain third level</a:t>
            </a:r>
            <a:endParaRPr lang="en-US" altLang="ja-JP" dirty="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8299" y="6415966"/>
            <a:ext cx="361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CF594FA-3B15-0C4C-A0B5-E37CECAF5466}" type="slidenum">
              <a:rPr lang="en-US" sz="800" smtClean="0">
                <a:solidFill>
                  <a:schemeClr val="bg1"/>
                </a:solidFill>
                <a:latin typeface="Verdana" charset="0"/>
                <a:cs typeface="Verdana" charset="0"/>
              </a:rPr>
              <a:pPr algn="ctr" eaLnBrk="1" hangingPunct="1"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71" r:id="rId2"/>
    <p:sldLayoutId id="2147486156" r:id="rId3"/>
    <p:sldLayoutId id="2147486172" r:id="rId4"/>
    <p:sldLayoutId id="2147486173" r:id="rId5"/>
    <p:sldLayoutId id="2147486147" r:id="rId6"/>
    <p:sldLayoutId id="2147486148" r:id="rId7"/>
    <p:sldLayoutId id="2147486149" r:id="rId8"/>
    <p:sldLayoutId id="2147486150" r:id="rId9"/>
    <p:sldLayoutId id="2147486158" r:id="rId10"/>
    <p:sldLayoutId id="2147486174" r:id="rId11"/>
    <p:sldLayoutId id="214748617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Arial"/>
        <a:buChar char="•"/>
        <a:defRPr sz="2400" b="1" i="0">
          <a:solidFill>
            <a:schemeClr val="accent6"/>
          </a:solidFill>
          <a:latin typeface="Arial"/>
          <a:ea typeface="ＭＳ Ｐゴシック" charset="0"/>
          <a:cs typeface="Arial"/>
        </a:defRPr>
      </a:lvl1pPr>
      <a:lvl2pPr marL="685800" indent="-3429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/>
        <a:buChar char="•"/>
        <a:defRPr sz="2200" b="0" i="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685800" indent="-342900" algn="l" rtl="0" eaLnBrk="0" fontAlgn="base" hangingPunct="0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2200" spc="0">
          <a:solidFill>
            <a:schemeClr val="accent6"/>
          </a:solidFill>
          <a:latin typeface="Arial"/>
          <a:ea typeface="ＭＳ Ｐゴシック" charset="0"/>
          <a:cs typeface="Arial"/>
        </a:defRPr>
      </a:lvl3pPr>
      <a:lvl4pPr marL="685800" indent="-346075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defRPr sz="2200">
          <a:solidFill>
            <a:schemeClr val="accent6"/>
          </a:solidFill>
          <a:latin typeface="Arial"/>
          <a:ea typeface="ＭＳ Ｐゴシック" charset="0"/>
          <a:cs typeface="Arial"/>
        </a:defRPr>
      </a:lvl4pPr>
      <a:lvl5pPr marL="685800" indent="-346075" algn="l" rtl="0" eaLnBrk="0" fontAlgn="base" hangingPunct="0">
        <a:spcBef>
          <a:spcPts val="500"/>
        </a:spcBef>
        <a:spcAft>
          <a:spcPct val="0"/>
        </a:spcAft>
        <a:buClrTx/>
        <a:buFont typeface="Courier"/>
        <a:buChar char="$"/>
        <a:defRPr sz="2200" b="1">
          <a:solidFill>
            <a:schemeClr val="accent6"/>
          </a:solidFill>
          <a:latin typeface="Courier New"/>
          <a:ea typeface="Verdana" charset="0"/>
          <a:cs typeface="Courier New"/>
        </a:defRPr>
      </a:lvl5pPr>
      <a:lvl6pPr marL="685800" indent="-346075" algn="l" rtl="0" eaLnBrk="1" fontAlgn="base" hangingPunct="1">
        <a:spcBef>
          <a:spcPts val="500"/>
        </a:spcBef>
        <a:spcAft>
          <a:spcPct val="0"/>
        </a:spcAft>
        <a:buClrTx/>
        <a:buFont typeface="Courier"/>
        <a:buChar char="#"/>
        <a:defRPr sz="2200" b="1">
          <a:solidFill>
            <a:schemeClr val="accent6"/>
          </a:solidFill>
          <a:latin typeface="Courier New"/>
          <a:cs typeface="Courier New"/>
        </a:defRPr>
      </a:lvl6pPr>
      <a:lvl7pPr marL="978408" indent="-274320" algn="l" defTabSz="454025" rtl="0" eaLnBrk="1" fontAlgn="base" hangingPunct="1">
        <a:spcBef>
          <a:spcPts val="500"/>
        </a:spcBef>
        <a:spcAft>
          <a:spcPct val="0"/>
        </a:spcAft>
        <a:buClrTx/>
        <a:buFont typeface="Arial"/>
        <a:buChar char="•"/>
        <a:defRPr sz="1800">
          <a:solidFill>
            <a:schemeClr val="tx1"/>
          </a:solidFill>
          <a:latin typeface="+mn-lt"/>
          <a:cs typeface="+mn-cs"/>
        </a:defRPr>
      </a:lvl7pPr>
      <a:lvl8pPr marL="978408" indent="-274320" algn="l" rtl="0" eaLnBrk="1" fontAlgn="base" hangingPunct="1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1800">
          <a:solidFill>
            <a:schemeClr val="tx1"/>
          </a:solidFill>
          <a:latin typeface="+mn-lt"/>
          <a:cs typeface="+mn-cs"/>
        </a:defRPr>
      </a:lvl8pPr>
      <a:lvl9pPr marL="978408" indent="-274320" algn="l" rtl="0" eaLnBrk="1" fontAlgn="base" hangingPunct="1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tabLst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d.co/HOLr" TargetMode="External"/><Relationship Id="rId2" Type="http://schemas.openxmlformats.org/officeDocument/2006/relationships/hyperlink" Target="https://wiki.yoctoproject.org/wiki/Contribute_to_SRToo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latest/mega-manual/mega-manual.html#shared-state-cach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/some/local/dir/sstate/PATH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etalinux.xilinx.com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ernardoaraujor@gmail.com" TargetMode="External"/><Relationship Id="rId2" Type="http://schemas.openxmlformats.org/officeDocument/2006/relationships/hyperlink" Target="mailto:philipp.blum@iota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iota.org/towards-open-collaboration-1926e94514b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ernardoaraujor/meta-iota/blob/master/recipes-iota/ciri/ciri_0.1.0.bb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104.155.135.221:14265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ernardoaraujor/meta-iota/blob/master/recipes-iota/cclient/c-iota-workshop_git.bb" TargetMode="External"/><Relationship Id="rId2" Type="http://schemas.openxmlformats.org/officeDocument/2006/relationships/hyperlink" Target="https://github.com/bernardoaraujor/meta-iota/blob/master/recipes-iota/cclient/libcclient_1.0.0.bb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bazel.build/versions/master/install.html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ernardoaraujor/meta-iota/blob/go-dev/recipes-iota/iota.go/go-iota-workshop_git.bb" TargetMode="External"/><Relationship Id="rId2" Type="http://schemas.openxmlformats.org/officeDocument/2006/relationships/hyperlink" Target="https://github.com/bernardoaraujor/meta-iota/blob/go-dev/recipes-iota/iota.go/iota.go_1.0.0.bb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ota-community/go-iota-workshop" TargetMode="External"/><Relationship Id="rId2" Type="http://schemas.openxmlformats.org/officeDocument/2006/relationships/hyperlink" Target="https://golang.org/doc/install" TargetMode="Externa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otaledger/iota.lib.py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pip.pypa.io/en/stable/installing/" TargetMode="External"/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iota-community/python-iota-workshop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TipsAndTricks/NPM" TargetMode="External"/><Relationship Id="rId2" Type="http://schemas.openxmlformats.org/officeDocument/2006/relationships/hyperlink" Target="https://github.com/iotaledger/cli-app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layers.openembedded.org/layerindex/branch/master/layer/meta-freescale-3rdparty/" TargetMode="External"/><Relationship Id="rId2" Type="http://schemas.openxmlformats.org/officeDocument/2006/relationships/hyperlink" Target="https://github.com/STMicroelectronics/meta-st-stm32mp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Xilinx/meta-xilinx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layers.openembedded.org/layerindex/branch/master/layer/meta-qcom/" TargetMode="External"/><Relationship Id="rId3" Type="http://schemas.openxmlformats.org/officeDocument/2006/relationships/hyperlink" Target="https://github.com/kraj/meta-altera" TargetMode="External"/><Relationship Id="rId7" Type="http://schemas.openxmlformats.org/officeDocument/2006/relationships/hyperlink" Target="https://github.com/jumpnow/meta-bbb" TargetMode="External"/><Relationship Id="rId2" Type="http://schemas.openxmlformats.org/officeDocument/2006/relationships/hyperlink" Target="https://github.com/intel/meta-de10-nan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ayers.openembedded.org/layerindex/branch/master/layer/meta-beagleboard/" TargetMode="External"/><Relationship Id="rId11" Type="http://schemas.openxmlformats.org/officeDocument/2006/relationships/hyperlink" Target="https://layers.openembedded.org/layerindex/branch/master/layer/meta-raspberrypi/" TargetMode="External"/><Relationship Id="rId5" Type="http://schemas.openxmlformats.org/officeDocument/2006/relationships/hyperlink" Target="https://layers.openembedded.org/layerindex/branch/master/layer/meta-ti/" TargetMode="External"/><Relationship Id="rId10" Type="http://schemas.openxmlformats.org/officeDocument/2006/relationships/hyperlink" Target="https://layers.openembedded.org/layerindex/branch/master/layer/meta-allwinner-hx/" TargetMode="External"/><Relationship Id="rId4" Type="http://schemas.openxmlformats.org/officeDocument/2006/relationships/hyperlink" Target="https://layers.openembedded.org/layerindex/branch/master/layer/meta-yocto-bsp/" TargetMode="External"/><Relationship Id="rId9" Type="http://schemas.openxmlformats.org/officeDocument/2006/relationships/hyperlink" Target="https://layers.openembedded.org/layerindex/branch/master/layer/meta-sunxi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00476" y="2776484"/>
            <a:ext cx="4910694" cy="1258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Yocto Project Summit – Lyon</a:t>
            </a:r>
            <a:br>
              <a:rPr lang="en-US" dirty="0" smtClean="0"/>
            </a:br>
            <a:r>
              <a:rPr lang="en-US" dirty="0" smtClean="0"/>
              <a:t>Day 2 : Friday 1 November 2019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87400" y="4126230"/>
            <a:ext cx="7923769" cy="1330391"/>
          </a:xfrm>
        </p:spPr>
        <p:txBody>
          <a:bodyPr/>
          <a:lstStyle/>
          <a:p>
            <a:pPr algn="r"/>
            <a:r>
              <a:rPr lang="en-US" dirty="0"/>
              <a:t>Marco </a:t>
            </a:r>
            <a:r>
              <a:rPr lang="en-US" dirty="0" err="1"/>
              <a:t>Cavallini</a:t>
            </a:r>
            <a:r>
              <a:rPr lang="en-US" dirty="0"/>
              <a:t>, Leon </a:t>
            </a:r>
            <a:r>
              <a:rPr lang="en-US" dirty="0" err="1"/>
              <a:t>Anavi</a:t>
            </a:r>
            <a:r>
              <a:rPr lang="en-US" dirty="0" smtClean="0"/>
              <a:t>, </a:t>
            </a:r>
            <a:r>
              <a:rPr lang="en-US" dirty="0" err="1"/>
              <a:t>Jaewon</a:t>
            </a:r>
            <a:r>
              <a:rPr lang="en-US" dirty="0"/>
              <a:t> Lee, Bernardo A. Rodrigues, </a:t>
            </a:r>
            <a:endParaRPr lang="en-US" dirty="0" smtClean="0"/>
          </a:p>
          <a:p>
            <a:pPr algn="r"/>
            <a:r>
              <a:rPr lang="en-US" dirty="0" err="1"/>
              <a:t>Manjukumar</a:t>
            </a:r>
            <a:r>
              <a:rPr lang="en-US" dirty="0"/>
              <a:t> </a:t>
            </a:r>
            <a:r>
              <a:rPr lang="en-US" dirty="0" err="1"/>
              <a:t>Harthikote</a:t>
            </a:r>
            <a:r>
              <a:rPr lang="en-US" dirty="0"/>
              <a:t> </a:t>
            </a:r>
            <a:r>
              <a:rPr lang="en-US" dirty="0" err="1"/>
              <a:t>Matha</a:t>
            </a:r>
            <a:r>
              <a:rPr lang="en-US" dirty="0"/>
              <a:t>, </a:t>
            </a:r>
            <a:r>
              <a:rPr lang="en-US" dirty="0" err="1"/>
              <a:t>Chandana</a:t>
            </a:r>
            <a:r>
              <a:rPr lang="en-US" dirty="0"/>
              <a:t> </a:t>
            </a:r>
            <a:r>
              <a:rPr lang="en-US" dirty="0" err="1"/>
              <a:t>Kalluri</a:t>
            </a:r>
            <a:r>
              <a:rPr lang="en-US" dirty="0"/>
              <a:t>, Tim </a:t>
            </a:r>
            <a:r>
              <a:rPr lang="en-US" dirty="0" smtClean="0"/>
              <a:t>Orling, </a:t>
            </a:r>
            <a:r>
              <a:rPr lang="en-US" dirty="0"/>
              <a:t>David Reyna</a:t>
            </a:r>
            <a:br>
              <a:rPr lang="en-US" dirty="0"/>
            </a:br>
            <a:endParaRPr lang="en-US" kern="1200" dirty="0">
              <a:solidFill>
                <a:srgbClr val="0098DB"/>
              </a:solidFill>
              <a:latin typeface="Arial" pitchFamily="34"/>
              <a:ea typeface="Microsoft YaHei" pitchFamily="2"/>
              <a:cs typeface="Mangal" pitchFamily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975" y="5672138"/>
            <a:ext cx="8696325" cy="642937"/>
          </a:xfrm>
        </p:spPr>
        <p:txBody>
          <a:bodyPr/>
          <a:lstStyle/>
          <a:p>
            <a:pPr algn="r"/>
            <a:r>
              <a:rPr lang="en-US" dirty="0" smtClean="0"/>
              <a:t>Presenter Slides: </a:t>
            </a:r>
            <a:r>
              <a:rPr lang="en-US" sz="2400" dirty="0" smtClean="0"/>
              <a:t>https</a:t>
            </a:r>
            <a:r>
              <a:rPr lang="en-US" sz="2400" dirty="0"/>
              <a:t>://wiki.yoctoproject.org/wiki/YP_Summit_Lyon_2019</a:t>
            </a:r>
          </a:p>
        </p:txBody>
      </p:sp>
    </p:spTree>
    <p:extLst>
      <p:ext uri="{BB962C8B-B14F-4D97-AF65-F5344CB8AC3E}">
        <p14:creationId xmlns:p14="http://schemas.microsoft.com/office/powerpoint/2010/main" val="891528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sstate</a:t>
            </a:r>
            <a:r>
              <a:rPr lang="en-US" dirty="0"/>
              <a:t>-cache and how is it used?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6365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(1/2)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Documentation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smtClean="0"/>
              <a:t>www.yoctoproject.org/docs/latest/toaster-manual/toaster-manual.html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Without </a:t>
            </a:r>
            <a:r>
              <a:rPr lang="en-US" dirty="0"/>
              <a:t>a Web </a:t>
            </a:r>
            <a:r>
              <a:rPr lang="en-US" dirty="0" smtClean="0"/>
              <a:t>Server (“</a:t>
            </a:r>
            <a:r>
              <a:rPr lang="en-US" dirty="0" err="1" smtClean="0"/>
              <a:t>noweb</a:t>
            </a:r>
            <a:r>
              <a:rPr lang="en-US" dirty="0" smtClean="0"/>
              <a:t>”)	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capturing command line build(s) directly into the </a:t>
            </a:r>
            <a:r>
              <a:rPr lang="en-US" dirty="0" err="1" smtClean="0"/>
              <a:t>db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Toaster Service Without  </a:t>
            </a:r>
            <a:r>
              <a:rPr lang="en-US" dirty="0" smtClean="0"/>
              <a:t>Remote Builds (“</a:t>
            </a:r>
            <a:r>
              <a:rPr lang="en-US" dirty="0" err="1" smtClean="0"/>
              <a:t>nobuild</a:t>
            </a:r>
            <a:r>
              <a:rPr lang="en-US" dirty="0" smtClean="0"/>
              <a:t>”)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sharing build local status, without enabling external people creating projects and starting builds on your host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– Build Status within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REST/JSON API to access the progress and health of </a:t>
            </a:r>
            <a:r>
              <a:rPr lang="en-US" dirty="0" err="1" smtClean="0"/>
              <a:t>bitbake</a:t>
            </a:r>
            <a:r>
              <a:rPr lang="en-US" dirty="0" smtClean="0"/>
              <a:t> builds via HTTP; very handy for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Build Status options: “Completed”, “In Progress”, “Specific Status”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4939"/>
      </p:ext>
    </p:extLst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(2/2)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18459" y="950026"/>
            <a:ext cx="3880408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Compatibility between Command Line and Toaster builds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“Import command line build” option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“Merge Toaster Settings” into standard </a:t>
            </a:r>
            <a:r>
              <a:rPr lang="en-US" dirty="0" err="1" smtClean="0"/>
              <a:t>conf</a:t>
            </a:r>
            <a:r>
              <a:rPr lang="en-US" dirty="0" smtClean="0"/>
              <a:t> files”</a:t>
            </a:r>
            <a:r>
              <a:rPr lang="en-US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9" y="950026"/>
            <a:ext cx="4028208" cy="401303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72575"/>
      </p:ext>
    </p:extLst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Wind River Application and Project plug-ins have been shared with Intel System Studio, with the idea of open sourcing them to Eclipse.org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Implementation is architecture agnostic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Application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Awareness of YP compatible SDKs/</a:t>
            </a:r>
            <a:r>
              <a:rPr lang="en-US" dirty="0" err="1" smtClean="0"/>
              <a:t>eSDKs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register multiple SDKs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Automatic generation of “Build Specs” for each machine variant in each SDK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enable/disable debug flags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Debugger deploy and access over GDB/TCF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Set of sample applications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9566"/>
      </p:ext>
    </p:extLst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Platform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Configuration/Updates via Toaster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Basic build targets directly from ISS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Eclipse-based Kernel Configuration Tool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Tree view to browse deploy artifacts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76" y="1328444"/>
            <a:ext cx="4648849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1088"/>
      </p:ext>
    </p:extLst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Import: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command line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SDK/</a:t>
            </a:r>
            <a:r>
              <a:rPr lang="en-US" dirty="0" err="1" smtClean="0"/>
              <a:t>eSDK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22" y="1142942"/>
            <a:ext cx="484890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3427"/>
      </p:ext>
    </p:extLst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New Security Response Tool (</a:t>
            </a:r>
            <a:r>
              <a:rPr lang="en-US" dirty="0" err="1" smtClean="0"/>
              <a:t>SRTool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While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there is heighten awareness about device vulnerabilities, what is often missing is awareness about the process of managing the security response process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itself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Wind River is sharing to open source a tool </a:t>
            </a:r>
            <a:r>
              <a:rPr lang="en-US" dirty="0"/>
              <a:t>to help manager </a:t>
            </a:r>
            <a:r>
              <a:rPr lang="en-US" dirty="0" smtClean="0"/>
              <a:t>the organization’s security </a:t>
            </a:r>
            <a:r>
              <a:rPr lang="en-US" dirty="0"/>
              <a:t>response </a:t>
            </a:r>
            <a:r>
              <a:rPr lang="en-US" dirty="0" smtClean="0"/>
              <a:t>management: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handle 1000+ CVEs per month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connect CVE’s to defects to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allow easy access to the full vulnerability status, generate reports, clean exports to public CVE DB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use automation to keep all the data sources automatically up to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Page: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wiki.yoctoproject.org/wiki/Contribute_to_SRTool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ELCE Presentation: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u="sng" dirty="0" smtClean="0">
                <a:hlinkClick r:id="rId3"/>
              </a:rPr>
              <a:t>https</a:t>
            </a:r>
            <a:r>
              <a:rPr lang="en-US" sz="2200" u="sng" dirty="0">
                <a:hlinkClick r:id="rId3"/>
              </a:rPr>
              <a:t>://</a:t>
            </a:r>
            <a:r>
              <a:rPr lang="en-US" sz="2200" u="sng" dirty="0" smtClean="0">
                <a:hlinkClick r:id="rId3"/>
              </a:rPr>
              <a:t>sched.co/HOLr</a:t>
            </a:r>
            <a:endParaRPr lang="en-US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15057955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33152-4431-4158-AE8D-B89C03E5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sstate</a:t>
            </a:r>
            <a:r>
              <a:rPr lang="en-US" dirty="0"/>
              <a:t>-cache?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07B7EA-2720-4FA5-9F14-F3B0A06E71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All of this and more can be found in the </a:t>
            </a:r>
            <a:r>
              <a:rPr lang="en-US" dirty="0" err="1"/>
              <a:t>sstate</a:t>
            </a:r>
            <a:r>
              <a:rPr lang="en-US" dirty="0"/>
              <a:t>-cache section of the mega-manual</a:t>
            </a:r>
          </a:p>
          <a:p>
            <a:endParaRPr lang="en-US" dirty="0"/>
          </a:p>
          <a:p>
            <a:pPr lvl="1"/>
            <a:r>
              <a:rPr lang="en-US" dirty="0">
                <a:hlinkClick r:id="rId2"/>
              </a:rPr>
              <a:t>https://www.yoctoproject.org/docs/latest/mega-manual/mega-manual.html#shared-state-cache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680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33152-4431-4158-AE8D-B89C03E5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sstate</a:t>
            </a:r>
            <a:r>
              <a:rPr lang="en-US" dirty="0"/>
              <a:t>-cache?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07B7EA-2720-4FA5-9F14-F3B0A06E71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sstate</a:t>
            </a:r>
            <a:r>
              <a:rPr lang="en-US" dirty="0"/>
              <a:t>-cache allows incremental builds</a:t>
            </a:r>
          </a:p>
          <a:p>
            <a:pPr lvl="1"/>
            <a:r>
              <a:rPr lang="en-US" dirty="0"/>
              <a:t>Checksums are calculated on a per-task basis to minimize rebuilding unnecessarily</a:t>
            </a:r>
          </a:p>
          <a:p>
            <a:pPr lvl="1"/>
            <a:r>
              <a:rPr lang="en-US" dirty="0"/>
              <a:t>If the hash of any task is changed, task will be re-run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Configuration (</a:t>
            </a:r>
            <a:r>
              <a:rPr lang="en-US" dirty="0" err="1"/>
              <a:t>local.conf</a:t>
            </a:r>
            <a:r>
              <a:rPr lang="en-US" dirty="0"/>
              <a:t>, </a:t>
            </a:r>
            <a:r>
              <a:rPr lang="en-US" dirty="0" err="1"/>
              <a:t>distro.conf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Recipe (.bb / .</a:t>
            </a:r>
            <a:r>
              <a:rPr lang="en-US" dirty="0" err="1"/>
              <a:t>bbappend</a:t>
            </a:r>
            <a:r>
              <a:rPr lang="en-US" dirty="0"/>
              <a:t> / dependency / function)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Files (</a:t>
            </a:r>
            <a:r>
              <a:rPr lang="en-US" dirty="0" err="1"/>
              <a:t>src_uri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all inputs remained the same, build artifacts will be copied from the </a:t>
            </a:r>
            <a:r>
              <a:rPr lang="en-US" dirty="0" err="1"/>
              <a:t>sstate</a:t>
            </a:r>
            <a:r>
              <a:rPr lang="en-US" dirty="0"/>
              <a:t>-cache to the destination</a:t>
            </a:r>
          </a:p>
          <a:p>
            <a:pPr lvl="1"/>
            <a:r>
              <a:rPr lang="en-US" dirty="0"/>
              <a:t>This task as well all tasks this was dependent on, will be skipped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761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CBE02-CE04-4ACC-8587-20B0198E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sstate</a:t>
            </a:r>
            <a:r>
              <a:rPr lang="en-US" dirty="0"/>
              <a:t>-cache?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6168D1-7F38-4422-860F-3C40C92CD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 illustrate how useful the </a:t>
            </a:r>
            <a:r>
              <a:rPr lang="en-US" dirty="0" err="1"/>
              <a:t>sstate</a:t>
            </a:r>
            <a:r>
              <a:rPr lang="en-US" dirty="0"/>
              <a:t>-cache can be:</a:t>
            </a:r>
          </a:p>
          <a:p>
            <a:pPr lvl="1"/>
            <a:r>
              <a:rPr lang="en-US" b="1" dirty="0"/>
              <a:t>Build, no external </a:t>
            </a:r>
            <a:r>
              <a:rPr lang="en-US" b="1" dirty="0" err="1"/>
              <a:t>sstate</a:t>
            </a:r>
            <a:r>
              <a:rPr lang="en-US" b="1" dirty="0"/>
              <a:t>-cache:            ~1.5 Hours</a:t>
            </a:r>
          </a:p>
          <a:p>
            <a:pPr marL="546100" lvl="1" indent="0">
              <a:buNone/>
            </a:pPr>
            <a:r>
              <a:rPr lang="en-US" sz="1600" dirty="0"/>
              <a:t>How long it takes to parse all of the files, execute all of the tasks. </a:t>
            </a:r>
          </a:p>
          <a:p>
            <a:pPr lvl="1"/>
            <a:r>
              <a:rPr lang="en-US" b="1" dirty="0"/>
              <a:t>Re-build with no changes:                     ~10 sec</a:t>
            </a:r>
          </a:p>
          <a:p>
            <a:pPr marL="514350" lvl="1" indent="0">
              <a:buNone/>
            </a:pPr>
            <a:r>
              <a:rPr lang="en-US" sz="1600" dirty="0"/>
              <a:t>How long it takes to check all the </a:t>
            </a:r>
            <a:r>
              <a:rPr lang="en-US" sz="1600" dirty="0" err="1"/>
              <a:t>hashsums</a:t>
            </a:r>
            <a:r>
              <a:rPr lang="en-US" sz="1600" dirty="0"/>
              <a:t> and figure out there’s nothing to do, parsing is already cached.</a:t>
            </a:r>
          </a:p>
          <a:p>
            <a:pPr lvl="1"/>
            <a:r>
              <a:rPr lang="en-US" b="1" dirty="0"/>
              <a:t>Removing </a:t>
            </a:r>
            <a:r>
              <a:rPr lang="en-US" b="1" dirty="0" err="1"/>
              <a:t>tmp</a:t>
            </a:r>
            <a:r>
              <a:rPr lang="en-US" b="1" dirty="0"/>
              <a:t>/ and rerunning build:    ~1.5 min</a:t>
            </a:r>
          </a:p>
          <a:p>
            <a:pPr marL="514350" lvl="1" indent="0">
              <a:buNone/>
            </a:pPr>
            <a:r>
              <a:rPr lang="en-US" sz="1600" dirty="0"/>
              <a:t>How long it takes to restore minimum necessary build artifacts from the </a:t>
            </a:r>
            <a:r>
              <a:rPr lang="en-US" sz="1600" dirty="0" err="1"/>
              <a:t>sstate</a:t>
            </a:r>
            <a:r>
              <a:rPr lang="en-US" sz="1600" dirty="0"/>
              <a:t>-cache, build image, etc.</a:t>
            </a:r>
          </a:p>
          <a:p>
            <a:pPr marL="514350" lvl="1" indent="0">
              <a:buNone/>
            </a:pPr>
            <a:endParaRPr lang="en-US" sz="1600" dirty="0"/>
          </a:p>
          <a:p>
            <a:pPr marL="514350" lvl="1" indent="0">
              <a:buNone/>
            </a:pPr>
            <a:r>
              <a:rPr lang="en-US" sz="1600" dirty="0"/>
              <a:t>Note: this is approximately how long it would take customers to do a build if provided with a full </a:t>
            </a:r>
            <a:r>
              <a:rPr lang="en-US" sz="1600" dirty="0" err="1"/>
              <a:t>sstate</a:t>
            </a:r>
            <a:r>
              <a:rPr lang="en-US" sz="1600" dirty="0"/>
              <a:t>-cache, and no additional transfer time was required.</a:t>
            </a:r>
          </a:p>
        </p:txBody>
      </p:sp>
    </p:spTree>
    <p:extLst>
      <p:ext uri="{BB962C8B-B14F-4D97-AF65-F5344CB8AC3E}">
        <p14:creationId xmlns:p14="http://schemas.microsoft.com/office/powerpoint/2010/main" val="37076526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F5B5E-E1B7-443A-9076-269AFDA1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-cache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4C6D86-8F57-4F50-96A8-876F177D50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2944812"/>
          </a:xfrm>
        </p:spPr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-cache wiring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_</a:t>
            </a:r>
            <a:r>
              <a:rPr lang="en-US" dirty="0" err="1"/>
              <a:t>setscene</a:t>
            </a:r>
            <a:r>
              <a:rPr lang="en-US" dirty="0"/>
              <a:t> task is the final wiring needed that will check if the </a:t>
            </a:r>
            <a:r>
              <a:rPr lang="en-US" dirty="0" err="1"/>
              <a:t>sstate</a:t>
            </a:r>
            <a:r>
              <a:rPr lang="en-US" dirty="0"/>
              <a:t>-cache can be used to skip this task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Flags: </a:t>
            </a:r>
            <a:r>
              <a:rPr lang="en-US" dirty="0" err="1"/>
              <a:t>sstate-inputdirs</a:t>
            </a:r>
            <a:r>
              <a:rPr lang="en-US" dirty="0"/>
              <a:t>, </a:t>
            </a:r>
            <a:r>
              <a:rPr lang="en-US" dirty="0" err="1"/>
              <a:t>sstate-outputdirs</a:t>
            </a:r>
            <a:r>
              <a:rPr lang="en-US" dirty="0"/>
              <a:t>, </a:t>
            </a:r>
            <a:r>
              <a:rPr lang="en-US" dirty="0" err="1"/>
              <a:t>sstate-plaindirs</a:t>
            </a:r>
            <a:r>
              <a:rPr lang="en-US" dirty="0"/>
              <a:t>, </a:t>
            </a:r>
            <a:r>
              <a:rPr lang="en-US" dirty="0" err="1"/>
              <a:t>sstate-lockfile</a:t>
            </a:r>
            <a:r>
              <a:rPr lang="en-US" dirty="0"/>
              <a:t>, </a:t>
            </a:r>
            <a:r>
              <a:rPr lang="en-US" dirty="0" err="1"/>
              <a:t>sstate</a:t>
            </a:r>
            <a:r>
              <a:rPr lang="en-US" dirty="0"/>
              <a:t>-</a:t>
            </a:r>
            <a:r>
              <a:rPr lang="en-US" dirty="0" err="1"/>
              <a:t>lockfile</a:t>
            </a:r>
            <a:r>
              <a:rPr lang="en-US" dirty="0"/>
              <a:t>-shared, </a:t>
            </a:r>
            <a:r>
              <a:rPr lang="en-US" dirty="0" err="1"/>
              <a:t>sstate-interceptfuncs</a:t>
            </a:r>
            <a:r>
              <a:rPr lang="en-US" dirty="0"/>
              <a:t>, </a:t>
            </a:r>
            <a:r>
              <a:rPr lang="en-US" dirty="0" err="1"/>
              <a:t>sstate-fixmedir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marL="76200" indent="0">
              <a:buNone/>
            </a:pPr>
            <a:r>
              <a:rPr lang="en-US" dirty="0"/>
              <a:t>	</a:t>
            </a:r>
            <a:r>
              <a:rPr lang="en-US" dirty="0" err="1"/>
              <a:t>package.bbclass</a:t>
            </a:r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46CA90CD-F1B2-43D1-9D50-62F50766E9C6}"/>
              </a:ext>
            </a:extLst>
          </p:cNvPr>
          <p:cNvSpPr txBox="1"/>
          <p:nvPr/>
        </p:nvSpPr>
        <p:spPr>
          <a:xfrm>
            <a:off x="4157269" y="4152900"/>
            <a:ext cx="4848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SSTATETASKS += "</a:t>
            </a:r>
            <a:r>
              <a:rPr lang="en-US" sz="1200" dirty="0" err="1"/>
              <a:t>do_package</a:t>
            </a:r>
            <a:r>
              <a:rPr lang="en-US" sz="1200" dirty="0"/>
              <a:t>"</a:t>
            </a:r>
          </a:p>
          <a:p>
            <a:r>
              <a:rPr lang="en-US" sz="1200" dirty="0" err="1"/>
              <a:t>do_package</a:t>
            </a:r>
            <a:r>
              <a:rPr lang="en-US" sz="1200" dirty="0"/>
              <a:t>[</a:t>
            </a:r>
            <a:r>
              <a:rPr lang="en-US" sz="1200" dirty="0" err="1"/>
              <a:t>cleandirs</a:t>
            </a:r>
            <a:r>
              <a:rPr lang="en-US" sz="1200" dirty="0"/>
              <a:t>] = "${PKGDEST} ${PKGDESTWORK}"</a:t>
            </a:r>
          </a:p>
          <a:p>
            <a:r>
              <a:rPr lang="en-US" sz="1200" dirty="0" err="1"/>
              <a:t>do_package</a:t>
            </a:r>
            <a:r>
              <a:rPr lang="en-US" sz="1200" dirty="0"/>
              <a:t>[</a:t>
            </a:r>
            <a:r>
              <a:rPr lang="en-US" sz="1200" dirty="0" err="1"/>
              <a:t>sstate-plaindirs</a:t>
            </a:r>
            <a:r>
              <a:rPr lang="en-US" sz="1200" dirty="0"/>
              <a:t>] = "${PKGD} ${PKGDEST} ${PKGDESTWORK}"</a:t>
            </a:r>
          </a:p>
          <a:p>
            <a:r>
              <a:rPr lang="en-US" sz="1200" dirty="0" err="1"/>
              <a:t>do_package_setscene</a:t>
            </a:r>
            <a:r>
              <a:rPr lang="en-US" sz="1200" dirty="0"/>
              <a:t>[</a:t>
            </a:r>
            <a:r>
              <a:rPr lang="en-US" sz="1200" dirty="0" err="1"/>
              <a:t>dirs</a:t>
            </a:r>
            <a:r>
              <a:rPr lang="en-US" sz="1200" dirty="0"/>
              <a:t>] = "${STAGING_DIR}"</a:t>
            </a:r>
          </a:p>
          <a:p>
            <a:endParaRPr lang="en-US" sz="1200" dirty="0"/>
          </a:p>
          <a:p>
            <a:r>
              <a:rPr lang="en-US" sz="1200" dirty="0"/>
              <a:t>python </a:t>
            </a:r>
            <a:r>
              <a:rPr lang="en-US" sz="1200" dirty="0" err="1"/>
              <a:t>do_package_setscene</a:t>
            </a:r>
            <a:r>
              <a:rPr lang="en-US" sz="1200" dirty="0"/>
              <a:t> () {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sstate_setscene</a:t>
            </a:r>
            <a:r>
              <a:rPr lang="en-US" sz="1200" dirty="0"/>
              <a:t>(d)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 err="1"/>
              <a:t>addtask</a:t>
            </a:r>
            <a:r>
              <a:rPr lang="en-US" sz="1200" dirty="0"/>
              <a:t> </a:t>
            </a:r>
            <a:r>
              <a:rPr lang="en-US" sz="1200" dirty="0" err="1"/>
              <a:t>do_package_setscene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416025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9595D1-A69C-40B1-87E6-A5E4E3F1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 task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34884A-DA95-49C4-902A-FE97713836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sstate-inputdirs</a:t>
            </a:r>
            <a:r>
              <a:rPr lang="en-US" dirty="0"/>
              <a:t> – where function places it’s output to be cached</a:t>
            </a:r>
          </a:p>
          <a:p>
            <a:r>
              <a:rPr lang="en-US" dirty="0" err="1"/>
              <a:t>sstate-outputdirs</a:t>
            </a:r>
            <a:r>
              <a:rPr lang="en-US" dirty="0"/>
              <a:t> – where the output </a:t>
            </a:r>
            <a:r>
              <a:rPr lang="en-US" dirty="0" err="1"/>
              <a:t>sstate</a:t>
            </a:r>
            <a:r>
              <a:rPr lang="en-US" dirty="0"/>
              <a:t> cache copies to</a:t>
            </a:r>
          </a:p>
          <a:p>
            <a:r>
              <a:rPr lang="en-US" dirty="0" err="1"/>
              <a:t>sstate-plaindirs</a:t>
            </a:r>
            <a:r>
              <a:rPr lang="en-US" dirty="0"/>
              <a:t> – use when input/output is the same</a:t>
            </a:r>
          </a:p>
          <a:p>
            <a:r>
              <a:rPr lang="en-US" dirty="0" err="1"/>
              <a:t>sstate-lockfile</a:t>
            </a:r>
            <a:r>
              <a:rPr lang="en-US" dirty="0"/>
              <a:t>, </a:t>
            </a:r>
            <a:r>
              <a:rPr lang="en-US" dirty="0" err="1"/>
              <a:t>sstate</a:t>
            </a:r>
            <a:r>
              <a:rPr lang="en-US" dirty="0"/>
              <a:t>-</a:t>
            </a:r>
            <a:r>
              <a:rPr lang="en-US" dirty="0" err="1"/>
              <a:t>lockfile</a:t>
            </a:r>
            <a:r>
              <a:rPr lang="en-US" dirty="0"/>
              <a:t>-shared – special locks</a:t>
            </a:r>
          </a:p>
          <a:p>
            <a:r>
              <a:rPr lang="en-US" dirty="0" err="1"/>
              <a:t>sstate-interceptfuncs</a:t>
            </a:r>
            <a:r>
              <a:rPr lang="en-US" dirty="0"/>
              <a:t> – post processing </a:t>
            </a:r>
            <a:r>
              <a:rPr lang="en-US" dirty="0" err="1"/>
              <a:t>sstate</a:t>
            </a:r>
            <a:r>
              <a:rPr lang="en-US" dirty="0"/>
              <a:t> </a:t>
            </a:r>
            <a:r>
              <a:rPr lang="en-US" dirty="0" err="1"/>
              <a:t>funcs</a:t>
            </a:r>
            <a:endParaRPr lang="en-US" dirty="0"/>
          </a:p>
          <a:p>
            <a:r>
              <a:rPr lang="en-US" dirty="0" err="1"/>
              <a:t>sstate-fixmedir</a:t>
            </a:r>
            <a:r>
              <a:rPr lang="en-US" dirty="0"/>
              <a:t> – directory to scan “</a:t>
            </a:r>
            <a:r>
              <a:rPr lang="en-US" dirty="0" err="1"/>
              <a:t>fixme</a:t>
            </a:r>
            <a:r>
              <a:rPr lang="en-US" dirty="0"/>
              <a:t>” ops</a:t>
            </a:r>
          </a:p>
        </p:txBody>
      </p:sp>
    </p:spTree>
    <p:extLst>
      <p:ext uri="{BB962C8B-B14F-4D97-AF65-F5344CB8AC3E}">
        <p14:creationId xmlns:p14="http://schemas.microsoft.com/office/powerpoint/2010/main" val="102832492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08751-D4ED-4FDF-97D6-BE447214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-cache details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D63F4D-C847-49C1-9168-64122497F8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277" y="853017"/>
            <a:ext cx="8233186" cy="5271558"/>
          </a:xfrm>
        </p:spPr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-cache is stored under build/</a:t>
            </a:r>
            <a:r>
              <a:rPr lang="en-US" dirty="0" err="1"/>
              <a:t>sstate</a:t>
            </a:r>
            <a:r>
              <a:rPr lang="en-US" dirty="0"/>
              <a:t>-cache (default but can be changed)</a:t>
            </a:r>
          </a:p>
          <a:p>
            <a:pPr lvl="1"/>
            <a:r>
              <a:rPr lang="en-US" dirty="0"/>
              <a:t>As an example, In the following: </a:t>
            </a:r>
          </a:p>
          <a:p>
            <a:pPr marL="76200" indent="0">
              <a:buNone/>
            </a:pPr>
            <a:r>
              <a:rPr lang="en-US" sz="1400" b="0" dirty="0" err="1"/>
              <a:t>sstate</a:t>
            </a:r>
            <a:r>
              <a:rPr lang="en-US" sz="1400" b="0" dirty="0"/>
              <a:t>-cache/01/</a:t>
            </a:r>
            <a:r>
              <a:rPr lang="en-US" sz="1400" b="0" dirty="0" err="1"/>
              <a:t>sstate:sstate:make</a:t>
            </a:r>
            <a:r>
              <a:rPr lang="en-US" sz="1400" b="0" dirty="0"/>
              <a:t>::4.2.1:r0::3:01397ee06dba53ce572b63b9242fe29c_populate_lic.tgz</a:t>
            </a:r>
          </a:p>
          <a:p>
            <a:pPr marL="342900" indent="-342900"/>
            <a:r>
              <a:rPr lang="en-US" dirty="0"/>
              <a:t>The build artifacts that would be copied into the cache, then placed into the </a:t>
            </a:r>
            <a:r>
              <a:rPr lang="en-US" dirty="0" err="1"/>
              <a:t>outputdir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800" dirty="0" err="1"/>
              <a:t>do_populate_lic</a:t>
            </a:r>
            <a:r>
              <a:rPr lang="en-US" sz="1800" dirty="0"/>
              <a:t>[</a:t>
            </a:r>
            <a:r>
              <a:rPr lang="en-US" sz="1800" dirty="0" err="1"/>
              <a:t>sstate-inputdirs</a:t>
            </a:r>
            <a:r>
              <a:rPr lang="en-US" sz="1800" dirty="0"/>
              <a:t>] = ${LICSSTATEDIR}:</a:t>
            </a:r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/make/generic_GPLv3</a:t>
            </a:r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</a:t>
            </a:r>
            <a:r>
              <a:rPr lang="en-US" sz="1400" dirty="0" err="1"/>
              <a:t>recipeinfo</a:t>
            </a:r>
            <a:endParaRPr lang="en-US" sz="1400" dirty="0"/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/make/COPYING</a:t>
            </a:r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/make/generic_LGPLv2</a:t>
            </a:r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/make/COPYING.LIB</a:t>
            </a:r>
          </a:p>
          <a:p>
            <a:pPr marL="0" indent="0">
              <a:buNone/>
            </a:pPr>
            <a:r>
              <a:rPr lang="en-US" sz="1800" dirty="0" err="1"/>
              <a:t>do_populate_lic</a:t>
            </a:r>
            <a:r>
              <a:rPr lang="en-US" sz="1800" dirty="0"/>
              <a:t>[</a:t>
            </a:r>
            <a:r>
              <a:rPr lang="en-US" sz="1800" dirty="0" err="1"/>
              <a:t>sstate-outputdirs</a:t>
            </a:r>
            <a:r>
              <a:rPr lang="en-US" sz="1800" dirty="0"/>
              <a:t>] = ${LICENSE_DIRECTORY}</a:t>
            </a:r>
          </a:p>
        </p:txBody>
      </p:sp>
    </p:spTree>
    <p:extLst>
      <p:ext uri="{BB962C8B-B14F-4D97-AF65-F5344CB8AC3E}">
        <p14:creationId xmlns:p14="http://schemas.microsoft.com/office/powerpoint/2010/main" val="95649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41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3A63F-54E9-4AE3-8713-88CAA5CC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AABBBB-6FF2-4DFF-823E-216F78A128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You can point to an external </a:t>
            </a:r>
            <a:r>
              <a:rPr lang="en-US" dirty="0" err="1"/>
              <a:t>sstate</a:t>
            </a:r>
            <a:r>
              <a:rPr lang="en-US" dirty="0"/>
              <a:t>-cache (either on a server or local host)</a:t>
            </a:r>
          </a:p>
          <a:p>
            <a:pPr marL="76200" indent="0">
              <a:buNone/>
            </a:pPr>
            <a:r>
              <a:rPr lang="en-US" sz="1600" b="0" dirty="0"/>
              <a:t>SSTATE_MIRRORS ?= "\</a:t>
            </a:r>
          </a:p>
          <a:p>
            <a:pPr marL="457200" lvl="1" indent="0">
              <a:buNone/>
            </a:pPr>
            <a:r>
              <a:rPr lang="en-US" sz="1600" dirty="0"/>
              <a:t>file://.* http://someserver.tld/share/sstate/PATH;downloadfilename=PATH \n \</a:t>
            </a:r>
          </a:p>
          <a:p>
            <a:pPr marL="457200" lvl="1" indent="0">
              <a:buNone/>
            </a:pPr>
            <a:r>
              <a:rPr lang="en-US" sz="1600" dirty="0"/>
              <a:t>file://.* </a:t>
            </a:r>
            <a:r>
              <a:rPr lang="en-US" sz="1600" dirty="0">
                <a:hlinkClick r:id="rId2" action="ppaction://hlinkfile"/>
              </a:rPr>
              <a:t>file:///some/local/dir/sstate/PATH</a:t>
            </a:r>
            <a:r>
              <a:rPr lang="en-US" sz="1600" dirty="0"/>
              <a:t>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Using SSTATE_MIRRORS is preferred (read only access)</a:t>
            </a:r>
          </a:p>
          <a:p>
            <a:pPr lvl="1"/>
            <a:r>
              <a:rPr lang="en-US" dirty="0"/>
              <a:t>Using a single shared directory (read write access)</a:t>
            </a:r>
          </a:p>
          <a:p>
            <a:r>
              <a:rPr lang="en-US" dirty="0"/>
              <a:t>If unfamiliar with mirroring, note the ‘\n’ and ‘\’!</a:t>
            </a:r>
          </a:p>
        </p:txBody>
      </p:sp>
    </p:spTree>
    <p:extLst>
      <p:ext uri="{BB962C8B-B14F-4D97-AF65-F5344CB8AC3E}">
        <p14:creationId xmlns:p14="http://schemas.microsoft.com/office/powerpoint/2010/main" val="185812984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EA0C1-2386-4542-88CD-610029A1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2ACECC-F338-47A8-BBF7-1F9670E15A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There are cases where a scratch build is preferred</a:t>
            </a:r>
          </a:p>
          <a:p>
            <a:pPr lvl="1"/>
            <a:r>
              <a:rPr lang="en-US" dirty="0"/>
              <a:t>Often useful when debugging, or verifying deterministic builds</a:t>
            </a:r>
          </a:p>
          <a:p>
            <a:pPr lvl="1"/>
            <a:r>
              <a:rPr lang="en-US" dirty="0"/>
              <a:t>Clean the </a:t>
            </a:r>
            <a:r>
              <a:rPr lang="en-US" dirty="0" err="1"/>
              <a:t>sstate</a:t>
            </a:r>
            <a:r>
              <a:rPr lang="en-US" dirty="0"/>
              <a:t>-cache for individual packages by running: </a:t>
            </a:r>
            <a:r>
              <a:rPr lang="en-US" b="1" dirty="0" err="1"/>
              <a:t>bitbake</a:t>
            </a:r>
            <a:r>
              <a:rPr lang="en-US" b="1" dirty="0"/>
              <a:t> $PN –c </a:t>
            </a:r>
            <a:r>
              <a:rPr lang="en-US" b="1" dirty="0" err="1"/>
              <a:t>cleansstate</a:t>
            </a:r>
            <a:endParaRPr lang="en-US" b="1" dirty="0"/>
          </a:p>
          <a:p>
            <a:pPr lvl="1"/>
            <a:r>
              <a:rPr lang="en-US" dirty="0"/>
              <a:t>To invalidate a specific task and rerun everything starting from that task (For ex. If you just want to recompile without rerunning the </a:t>
            </a:r>
            <a:r>
              <a:rPr lang="en-US" dirty="0" err="1"/>
              <a:t>do_configure</a:t>
            </a:r>
            <a:r>
              <a:rPr lang="en-US" dirty="0"/>
              <a:t> task)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err="1"/>
              <a:t>bitbake</a:t>
            </a:r>
            <a:r>
              <a:rPr lang="en-US" b="1" dirty="0"/>
              <a:t> $PN –C compile (Note the capital –C )</a:t>
            </a:r>
          </a:p>
          <a:p>
            <a:pPr marL="457200" lvl="1" indent="0">
              <a:buNone/>
            </a:pPr>
            <a:r>
              <a:rPr lang="en-US" dirty="0"/>
              <a:t>	you will see: “</a:t>
            </a:r>
            <a:r>
              <a:rPr lang="en-US" i="1" dirty="0"/>
              <a:t>NOTE: Tainting hash to force rebuild of task</a:t>
            </a:r>
            <a:r>
              <a:rPr lang="en-US" dirty="0"/>
              <a:t>”</a:t>
            </a:r>
          </a:p>
          <a:p>
            <a:pPr marL="800100" lvl="1" indent="-342900"/>
            <a:r>
              <a:rPr lang="en-US" dirty="0"/>
              <a:t>Since the hash has been </a:t>
            </a:r>
            <a:r>
              <a:rPr lang="en-US" dirty="0" err="1"/>
              <a:t>tained</a:t>
            </a:r>
            <a:r>
              <a:rPr lang="en-US" dirty="0"/>
              <a:t>, output is not shareable!</a:t>
            </a:r>
          </a:p>
        </p:txBody>
      </p:sp>
    </p:spTree>
    <p:extLst>
      <p:ext uri="{BB962C8B-B14F-4D97-AF65-F5344CB8AC3E}">
        <p14:creationId xmlns:p14="http://schemas.microsoft.com/office/powerpoint/2010/main" val="38827042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Agenda – Yocto Project Summit - Day 2</a:t>
            </a:r>
            <a:endParaRPr lang="en-US" dirty="0">
              <a:latin typeface="Arial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3"/>
          </p:nvPr>
        </p:nvSpPr>
        <p:spPr>
          <a:xfrm>
            <a:off x="448469" y="873024"/>
            <a:ext cx="8233186" cy="5401652"/>
          </a:xfrm>
        </p:spPr>
        <p:txBody>
          <a:bodyPr/>
          <a:lstStyle/>
          <a:p>
            <a:pPr marL="1828800" indent="-1828800" eaLnBrk="1" hangingPunct="1">
              <a:spcBef>
                <a:spcPts val="600"/>
              </a:spcBef>
              <a:buNone/>
            </a:pPr>
            <a:r>
              <a:rPr lang="en-US" sz="2000" dirty="0">
                <a:latin typeface="Arial" charset="0"/>
              </a:rPr>
              <a:t>9:00- </a:t>
            </a:r>
            <a:r>
              <a:rPr lang="en-US" sz="2000" dirty="0" smtClean="0">
                <a:latin typeface="Arial" charset="0"/>
              </a:rPr>
              <a:t>9:45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Strenghten</a:t>
            </a:r>
            <a:r>
              <a:rPr lang="en-US" sz="2000" dirty="0">
                <a:latin typeface="Arial" charset="0"/>
              </a:rPr>
              <a:t> your Yocto deployments with Autobuilder2 CI tool</a:t>
            </a:r>
            <a:endParaRPr lang="en-US" sz="2000" dirty="0" smtClean="0">
              <a:latin typeface="Arial" charset="0"/>
            </a:endParaRPr>
          </a:p>
          <a:p>
            <a:pPr marL="1828800" indent="-182880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9:50- 10:35</a:t>
            </a:r>
            <a:r>
              <a:rPr lang="en-US" sz="2000" dirty="0">
                <a:latin typeface="Arial" charset="0"/>
              </a:rPr>
              <a:t>	Working with NVIDIA </a:t>
            </a:r>
            <a:r>
              <a:rPr lang="en-US" sz="2000" dirty="0" err="1">
                <a:latin typeface="Arial" charset="0"/>
              </a:rPr>
              <a:t>Tegra</a:t>
            </a:r>
            <a:r>
              <a:rPr lang="en-US" sz="2000" dirty="0">
                <a:latin typeface="Arial" charset="0"/>
              </a:rPr>
              <a:t> BSP and Supporting Latest CUDA Versions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10:40-10:50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	Morning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10:55-11:40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Sstate</a:t>
            </a:r>
            <a:r>
              <a:rPr lang="en-US" sz="2000" dirty="0">
                <a:latin typeface="Arial" charset="0"/>
              </a:rPr>
              <a:t>-cache Magic!</a:t>
            </a:r>
            <a:endParaRPr lang="en-US" sz="2000" dirty="0" smtClean="0">
              <a:latin typeface="Arial" charset="0"/>
            </a:endParaRPr>
          </a:p>
          <a:p>
            <a:pPr marL="1828800" indent="-182880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11:45-12:30</a:t>
            </a:r>
            <a:r>
              <a:rPr lang="en-US" sz="2000" dirty="0">
                <a:latin typeface="Arial" charset="0"/>
              </a:rPr>
              <a:t>	Bringing IOTA Distributed Ledger Technology (DLT) into Yocto/</a:t>
            </a:r>
            <a:r>
              <a:rPr lang="en-US" sz="2000" dirty="0" err="1">
                <a:latin typeface="Arial" charset="0"/>
              </a:rPr>
              <a:t>OpenEmbedded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12:35-1:20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	Lunch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1:25- 2:55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Class: </a:t>
            </a:r>
            <a:r>
              <a:rPr lang="en-US" sz="2000" dirty="0" err="1" smtClean="0">
                <a:latin typeface="Arial" charset="0"/>
              </a:rPr>
              <a:t>Devtool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hands-on Seminar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3:00- 3:10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	Afternoon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3:15- 4:45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Class</a:t>
            </a:r>
            <a:r>
              <a:rPr lang="en-US" sz="2000" dirty="0">
                <a:latin typeface="Arial" charset="0"/>
              </a:rPr>
              <a:t>: </a:t>
            </a:r>
            <a:r>
              <a:rPr lang="en-US" sz="2000" dirty="0" smtClean="0"/>
              <a:t>User </a:t>
            </a:r>
            <a:r>
              <a:rPr lang="en-US" sz="2000" dirty="0"/>
              <a:t>Space 2.0 Seminar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95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08A78-2BF2-4641-9AF7-28788278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769786-8D02-40EC-A1E9-D15A084A58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Check differences in </a:t>
            </a:r>
            <a:r>
              <a:rPr lang="en-US" dirty="0" err="1"/>
              <a:t>sstate</a:t>
            </a:r>
            <a:r>
              <a:rPr lang="en-US" dirty="0"/>
              <a:t>-cache</a:t>
            </a:r>
          </a:p>
          <a:p>
            <a:pPr lvl="1"/>
            <a:r>
              <a:rPr lang="en-US" dirty="0" err="1"/>
              <a:t>bitbake-dumpsig</a:t>
            </a:r>
            <a:r>
              <a:rPr lang="en-US" dirty="0"/>
              <a:t> “/path to .</a:t>
            </a:r>
            <a:r>
              <a:rPr lang="en-US" dirty="0" err="1"/>
              <a:t>siginfo</a:t>
            </a:r>
            <a:r>
              <a:rPr lang="en-US" dirty="0"/>
              <a:t> file”</a:t>
            </a:r>
          </a:p>
          <a:p>
            <a:pPr lvl="1"/>
            <a:r>
              <a:rPr lang="en-US" dirty="0"/>
              <a:t>Dump everything that makes up the inputs of the </a:t>
            </a:r>
            <a:r>
              <a:rPr lang="en-US" dirty="0" err="1"/>
              <a:t>sstate</a:t>
            </a:r>
            <a:r>
              <a:rPr lang="en-US" dirty="0"/>
              <a:t>-cache (all variables, dependencies, </a:t>
            </a:r>
            <a:r>
              <a:rPr lang="en-US" dirty="0" err="1"/>
              <a:t>hashsums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example:</a:t>
            </a:r>
          </a:p>
          <a:p>
            <a:pPr marL="1003300" lvl="2" indent="0">
              <a:buNone/>
            </a:pPr>
            <a:r>
              <a:rPr lang="en-US" sz="1400" dirty="0"/>
              <a:t>Variable TARGET_CXXFLAGS value is ${TARGET_CFLAGS}</a:t>
            </a:r>
          </a:p>
          <a:p>
            <a:pPr marL="1003300" lvl="2" indent="0">
              <a:buNone/>
            </a:pPr>
            <a:r>
              <a:rPr lang="en-US" sz="1400" dirty="0" err="1"/>
              <a:t>basehash</a:t>
            </a:r>
            <a:r>
              <a:rPr lang="en-US" sz="1400" dirty="0"/>
              <a:t>: 033325ee84d07cd82674a6827c1ea4a7b398da10430f41cffcaa488c4d0b3947</a:t>
            </a:r>
          </a:p>
          <a:p>
            <a:pPr marL="1003300" lvl="2" indent="0">
              <a:buNone/>
            </a:pPr>
            <a:r>
              <a:rPr lang="en-US" sz="1400" dirty="0"/>
              <a:t>List of dependencies for variable EXTRA_OEMAKE is {'BUILD_CFLAGS', 'BUILD_CC’, 	'BUILD_LDFLAGS', 'BUILD_CPP'}</a:t>
            </a:r>
          </a:p>
          <a:p>
            <a:pPr marL="1003300" lvl="2" indent="0">
              <a:buNone/>
            </a:pPr>
            <a:r>
              <a:rPr lang="en-US" sz="1400" dirty="0"/>
              <a:t>Hash for dependent task /workspaces/</a:t>
            </a:r>
            <a:r>
              <a:rPr lang="en-US" sz="1400" dirty="0" err="1"/>
              <a:t>jaewon</a:t>
            </a:r>
            <a:r>
              <a:rPr lang="en-US" sz="1400" dirty="0"/>
              <a:t>/CORE/poky/meta/recipes-kernel/</a:t>
            </a:r>
            <a:r>
              <a:rPr lang="en-US" sz="1400" dirty="0" err="1"/>
              <a:t>linux</a:t>
            </a:r>
            <a:r>
              <a:rPr lang="en-US" sz="1400" dirty="0"/>
              <a:t>/linux-yocto_5.2.bb:do_kernel_configcheck is 36dad4284470c4ca656cfc981630cecbe4afac71a26a26b3ca706381be4f92cc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9429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EE6B8-CB3B-454A-A40D-7A13CE76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3C9F83-F6E9-40C9-93BB-5CD9AAC00B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Find out why something rebuilt</a:t>
            </a:r>
          </a:p>
          <a:p>
            <a:pPr lvl="1"/>
            <a:r>
              <a:rPr lang="en-US" dirty="0" err="1"/>
              <a:t>bitbake-diffsigs</a:t>
            </a:r>
            <a:r>
              <a:rPr lang="en-US" dirty="0"/>
              <a:t> “/path to first .</a:t>
            </a:r>
            <a:r>
              <a:rPr lang="en-US" dirty="0" err="1"/>
              <a:t>siginfo</a:t>
            </a:r>
            <a:r>
              <a:rPr lang="en-US" dirty="0"/>
              <a:t> file” “/path to second .</a:t>
            </a:r>
            <a:r>
              <a:rPr lang="en-US" dirty="0" err="1"/>
              <a:t>siginfo</a:t>
            </a:r>
            <a:r>
              <a:rPr lang="en-US" dirty="0"/>
              <a:t> file”</a:t>
            </a:r>
          </a:p>
          <a:p>
            <a:pPr lvl="1"/>
            <a:r>
              <a:rPr lang="en-US" dirty="0"/>
              <a:t>Example output after rebuilding with comment appended to compile task: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DB9445-E6CB-49A9-95A5-326063A9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429000"/>
            <a:ext cx="9048750" cy="24614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643099D-823E-46A1-AE53-D7BEE2707AC2}"/>
              </a:ext>
            </a:extLst>
          </p:cNvPr>
          <p:cNvSpPr/>
          <p:nvPr/>
        </p:nvSpPr>
        <p:spPr>
          <a:xfrm>
            <a:off x="-13108" y="4838699"/>
            <a:ext cx="1679983" cy="904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209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C50E6-765A-457A-9037-9C874D8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C77F7C-62A0-42DA-8F2D-FCBDCF50D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697412"/>
          </a:xfrm>
        </p:spPr>
        <p:txBody>
          <a:bodyPr/>
          <a:lstStyle/>
          <a:p>
            <a:r>
              <a:rPr lang="en-US" dirty="0"/>
              <a:t>Ignore variables:</a:t>
            </a:r>
          </a:p>
          <a:p>
            <a:pPr lvl="1"/>
            <a:r>
              <a:rPr lang="en-US" dirty="0"/>
              <a:t>Often there are variables in the hash that don’t actually affect the output…</a:t>
            </a:r>
          </a:p>
          <a:p>
            <a:pPr lvl="1"/>
            <a:r>
              <a:rPr lang="en-US" dirty="0"/>
              <a:t>For example:</a:t>
            </a:r>
          </a:p>
          <a:p>
            <a:pPr marL="546100" lvl="1" indent="0">
              <a:buNone/>
            </a:pPr>
            <a:r>
              <a:rPr lang="en-US" dirty="0" err="1"/>
              <a:t>BB_HASHBASE_WHITELIST_append</a:t>
            </a:r>
            <a:r>
              <a:rPr lang="en-US" dirty="0"/>
              <a:t> = “TOPDIR”</a:t>
            </a:r>
          </a:p>
          <a:p>
            <a:pPr marL="546100" lvl="1" indent="0">
              <a:buNone/>
            </a:pPr>
            <a:r>
              <a:rPr lang="en-US" dirty="0"/>
              <a:t>PACKAGE_ARCHS[</a:t>
            </a:r>
            <a:r>
              <a:rPr lang="en-US" dirty="0" err="1"/>
              <a:t>vardepsexclude</a:t>
            </a:r>
            <a:r>
              <a:rPr lang="en-US" dirty="0"/>
              <a:t>] = “MACHINE”</a:t>
            </a:r>
          </a:p>
          <a:p>
            <a:r>
              <a:rPr lang="en-US" dirty="0"/>
              <a:t>Manually add variables:</a:t>
            </a:r>
          </a:p>
          <a:p>
            <a:pPr lvl="1"/>
            <a:r>
              <a:rPr lang="en-US" dirty="0"/>
              <a:t>Sometimes there are variables you want to trigger a rebuild.. Often used with </a:t>
            </a:r>
            <a:r>
              <a:rPr lang="en-US" dirty="0" err="1"/>
              <a:t>vardepsexclude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example: </a:t>
            </a:r>
          </a:p>
          <a:p>
            <a:pPr marL="546100" lvl="1" indent="0">
              <a:buNone/>
            </a:pPr>
            <a:r>
              <a:rPr lang="en-US" dirty="0"/>
              <a:t>PACKAGE_ARCHS[</a:t>
            </a:r>
            <a:r>
              <a:rPr lang="en-US" dirty="0" err="1"/>
              <a:t>vardeps</a:t>
            </a:r>
            <a:r>
              <a:rPr lang="en-US" dirty="0"/>
              <a:t>] = “MACHINE”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0226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 dirty="0" err="1"/>
              <a:t>sstate</a:t>
            </a:r>
            <a:r>
              <a:rPr lang="en-US" dirty="0"/>
              <a:t>-cache used at Xilinx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0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FD800-A3EF-49DE-90CD-D82622F8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sstate</a:t>
            </a:r>
            <a:r>
              <a:rPr lang="en-US" dirty="0"/>
              <a:t> cache is used at Xilinx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1FCFB-CE87-4A9D-BFD9-D6C0F5706C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full image </a:t>
            </a:r>
            <a:r>
              <a:rPr lang="en-US" dirty="0" err="1"/>
              <a:t>esdk</a:t>
            </a:r>
            <a:r>
              <a:rPr lang="en-US" dirty="0"/>
              <a:t> (Extensible SDK) is built on a daily basis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sstate</a:t>
            </a:r>
            <a:r>
              <a:rPr lang="en-US" dirty="0"/>
              <a:t>-cache packaged within this </a:t>
            </a:r>
            <a:r>
              <a:rPr lang="en-US" dirty="0" err="1"/>
              <a:t>esdk</a:t>
            </a:r>
            <a:r>
              <a:rPr lang="en-US" dirty="0"/>
              <a:t> is extracted and synced daily to an internal NFS mount point and tools internally points builds to this </a:t>
            </a:r>
            <a:r>
              <a:rPr lang="en-US" dirty="0" err="1"/>
              <a:t>sstate</a:t>
            </a:r>
            <a:r>
              <a:rPr lang="en-US" dirty="0"/>
              <a:t>-cache through the SSTATE_MIRRORS variable.</a:t>
            </a:r>
          </a:p>
          <a:p>
            <a:pPr lvl="1"/>
            <a:r>
              <a:rPr lang="en-US" dirty="0"/>
              <a:t>For every release, the final full </a:t>
            </a:r>
            <a:r>
              <a:rPr lang="en-US" dirty="0" err="1"/>
              <a:t>sstate</a:t>
            </a:r>
            <a:r>
              <a:rPr lang="en-US" dirty="0"/>
              <a:t>-cache is also synced </a:t>
            </a:r>
            <a:r>
              <a:rPr lang="en-US" dirty="0">
                <a:hlinkClick r:id="rId2"/>
              </a:rPr>
              <a:t>http://petalinux.xilinx.com</a:t>
            </a:r>
            <a:r>
              <a:rPr lang="en-US" dirty="0"/>
              <a:t> for external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7561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C4FC03-0F57-422D-B89F-52AA1444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 cache usage stats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D4604346-4A51-4DEE-8C8F-F9BCC9E72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838183"/>
              </p:ext>
            </p:extLst>
          </p:nvPr>
        </p:nvGraphicFramePr>
        <p:xfrm>
          <a:off x="305514" y="1890506"/>
          <a:ext cx="8524460" cy="397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AA29F2-13FC-4242-9821-4AAF03FE35D6}"/>
              </a:ext>
            </a:extLst>
          </p:cNvPr>
          <p:cNvSpPr txBox="1"/>
          <p:nvPr/>
        </p:nvSpPr>
        <p:spPr>
          <a:xfrm>
            <a:off x="914400" y="1191344"/>
            <a:ext cx="3389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usage from petalinux.xilinx.com</a:t>
            </a:r>
          </a:p>
        </p:txBody>
      </p:sp>
    </p:spTree>
    <p:extLst>
      <p:ext uri="{BB962C8B-B14F-4D97-AF65-F5344CB8AC3E}">
        <p14:creationId xmlns:p14="http://schemas.microsoft.com/office/powerpoint/2010/main" val="176730954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Upstreamed</a:t>
            </a:r>
            <a:r>
              <a:rPr lang="en-US" dirty="0"/>
              <a:t> native </a:t>
            </a:r>
            <a:r>
              <a:rPr lang="en-US" dirty="0" err="1"/>
              <a:t>sdk</a:t>
            </a:r>
            <a:r>
              <a:rPr lang="en-US" dirty="0"/>
              <a:t> patch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086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0E41E-C7BE-4BEA-8449-2165AA6D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native </a:t>
            </a:r>
            <a:r>
              <a:rPr lang="en-US" dirty="0" err="1"/>
              <a:t>sdk</a:t>
            </a:r>
            <a:r>
              <a:rPr lang="en-US" dirty="0"/>
              <a:t> in </a:t>
            </a:r>
            <a:r>
              <a:rPr lang="en-US" dirty="0" err="1"/>
              <a:t>esdk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F4B1A5-1135-4AC8-A084-887BE82C20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By default, native components (tools needed on the host) are not packaged into the </a:t>
            </a:r>
            <a:r>
              <a:rPr lang="en-US" dirty="0" err="1"/>
              <a:t>esdk</a:t>
            </a:r>
            <a:r>
              <a:rPr lang="en-US" dirty="0"/>
              <a:t> </a:t>
            </a:r>
            <a:r>
              <a:rPr lang="en-US" dirty="0" err="1"/>
              <a:t>sstate</a:t>
            </a:r>
            <a:r>
              <a:rPr lang="en-US" dirty="0"/>
              <a:t>-cache (originally because an </a:t>
            </a:r>
            <a:r>
              <a:rPr lang="en-US" dirty="0" err="1"/>
              <a:t>esdk</a:t>
            </a:r>
            <a:r>
              <a:rPr lang="en-US" dirty="0"/>
              <a:t> is targeted for a specific host).</a:t>
            </a:r>
          </a:p>
          <a:p>
            <a:r>
              <a:rPr lang="en-US" dirty="0"/>
              <a:t>We introduced a mechanism to enable including native components so developers could make changes within an </a:t>
            </a:r>
            <a:r>
              <a:rPr lang="en-US" dirty="0" err="1"/>
              <a:t>esdk</a:t>
            </a:r>
            <a:r>
              <a:rPr lang="en-US" dirty="0"/>
              <a:t>, and package that up again to distribute by creating another derivative </a:t>
            </a:r>
            <a:r>
              <a:rPr lang="en-US" dirty="0" err="1"/>
              <a:t>sdk</a:t>
            </a:r>
            <a:r>
              <a:rPr lang="en-US" dirty="0"/>
              <a:t>, in a much shorter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8695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6B65B3-34A3-4D46-A677-051B7343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native </a:t>
            </a:r>
            <a:r>
              <a:rPr lang="en-US" dirty="0" err="1"/>
              <a:t>sdk</a:t>
            </a:r>
            <a:r>
              <a:rPr lang="en-US" dirty="0"/>
              <a:t> in </a:t>
            </a:r>
            <a:r>
              <a:rPr lang="en-US" dirty="0" err="1"/>
              <a:t>esdk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E20E00-A172-4936-B740-E95BD6D2C2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277" y="1427162"/>
            <a:ext cx="8233186" cy="4411663"/>
          </a:xfrm>
        </p:spPr>
        <p:txBody>
          <a:bodyPr/>
          <a:lstStyle/>
          <a:p>
            <a:r>
              <a:rPr lang="en-US" dirty="0"/>
              <a:t>Users would need to enable the flag, i.e.  SDK_INCLUDE_NATIVESDK = "1“</a:t>
            </a:r>
          </a:p>
          <a:p>
            <a:pPr lvl="1"/>
            <a:r>
              <a:rPr lang="en-US" dirty="0"/>
              <a:t>And then build the </a:t>
            </a:r>
            <a:r>
              <a:rPr lang="en-US" dirty="0" err="1"/>
              <a:t>esdk</a:t>
            </a:r>
            <a:r>
              <a:rPr lang="en-US" dirty="0"/>
              <a:t> by running: </a:t>
            </a:r>
          </a:p>
          <a:p>
            <a:pPr marL="546100" lvl="1" indent="0">
              <a:buNone/>
            </a:pPr>
            <a:r>
              <a:rPr lang="en-US" dirty="0" err="1"/>
              <a:t>bitbake</a:t>
            </a:r>
            <a:r>
              <a:rPr lang="en-US" dirty="0"/>
              <a:t> $IMAGE_NAME –c </a:t>
            </a:r>
            <a:r>
              <a:rPr lang="en-US" dirty="0" err="1"/>
              <a:t>populate_sdk_ext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068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C656C-0AB4-4286-9A46-1CE93025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native </a:t>
            </a:r>
            <a:r>
              <a:rPr lang="en-US" dirty="0" err="1"/>
              <a:t>sdk</a:t>
            </a:r>
            <a:r>
              <a:rPr lang="en-US" dirty="0"/>
              <a:t> in </a:t>
            </a:r>
            <a:r>
              <a:rPr lang="en-US" dirty="0" err="1"/>
              <a:t>esdk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C21814-935B-4668-905A-2F64E06CDC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result is a bigger </a:t>
            </a:r>
            <a:r>
              <a:rPr lang="en-US" dirty="0" err="1"/>
              <a:t>esdk</a:t>
            </a:r>
            <a:r>
              <a:rPr lang="en-US" dirty="0"/>
              <a:t> that enables a much quicker derivative </a:t>
            </a:r>
            <a:r>
              <a:rPr lang="en-US" dirty="0" err="1"/>
              <a:t>sdk</a:t>
            </a:r>
            <a:r>
              <a:rPr lang="en-US" dirty="0"/>
              <a:t> build</a:t>
            </a:r>
          </a:p>
          <a:p>
            <a:pPr lvl="1"/>
            <a:r>
              <a:rPr lang="en-US" dirty="0"/>
              <a:t>Default: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Esdk</a:t>
            </a:r>
            <a:r>
              <a:rPr lang="en-US" dirty="0"/>
              <a:t> size of  </a:t>
            </a:r>
            <a:r>
              <a:rPr lang="en-US" b="1" dirty="0"/>
              <a:t>~1G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Sdk</a:t>
            </a:r>
            <a:r>
              <a:rPr lang="en-US" dirty="0"/>
              <a:t> build time of </a:t>
            </a:r>
            <a:r>
              <a:rPr lang="en-US" b="1" dirty="0"/>
              <a:t>~20 min</a:t>
            </a:r>
          </a:p>
          <a:p>
            <a:pPr lvl="1"/>
            <a:r>
              <a:rPr lang="en-US" dirty="0"/>
              <a:t>By enabling SDK_INCLUDE_NATIVESDK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Esdk</a:t>
            </a:r>
            <a:r>
              <a:rPr lang="en-US" dirty="0"/>
              <a:t> size of </a:t>
            </a:r>
            <a:r>
              <a:rPr lang="en-US" b="1" dirty="0"/>
              <a:t>~1.4G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Sdk</a:t>
            </a:r>
            <a:r>
              <a:rPr lang="en-US" dirty="0"/>
              <a:t> build time of </a:t>
            </a:r>
            <a:r>
              <a:rPr lang="en-US" b="1" dirty="0"/>
              <a:t>~2 min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A73F9730-B907-4D9D-97A6-15C05B05F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696477"/>
              </p:ext>
            </p:extLst>
          </p:nvPr>
        </p:nvGraphicFramePr>
        <p:xfrm>
          <a:off x="5144329" y="3943487"/>
          <a:ext cx="3932583" cy="220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8185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. </a:t>
            </a:r>
            <a:r>
              <a:rPr lang="en-US" dirty="0" smtClean="0">
                <a:cs typeface="Arial" charset="0"/>
              </a:rPr>
              <a:t>Strengthen </a:t>
            </a:r>
            <a:r>
              <a:rPr lang="en-US" dirty="0">
                <a:cs typeface="Arial" charset="0"/>
              </a:rPr>
              <a:t>your Yocto deployments with Autobuilder2 CI tool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Marco </a:t>
            </a:r>
            <a:r>
              <a:rPr lang="en-US" dirty="0" err="1"/>
              <a:t>Cavallini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0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4</a:t>
            </a:r>
            <a:r>
              <a:rPr lang="en-US" dirty="0">
                <a:cs typeface="Arial" charset="0"/>
              </a:rPr>
              <a:t>. Bringing IOTA Distributed Ledger Technology (DLT) into Yocto/</a:t>
            </a:r>
            <a:r>
              <a:rPr lang="en-US" dirty="0" err="1">
                <a:cs typeface="Arial" charset="0"/>
              </a:rPr>
              <a:t>OpenEmbedded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Bernardo A. Rodrigues</a:t>
            </a:r>
            <a:endParaRPr lang="en-US" dirty="0" smtClean="0">
              <a:latin typeface="Arial" charset="0"/>
            </a:endParaRPr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4" y="1798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41791" y="1192176"/>
            <a:ext cx="4040247" cy="4719674"/>
          </a:xfrm>
        </p:spPr>
        <p:txBody>
          <a:bodyPr/>
          <a:lstStyle/>
          <a:p>
            <a:r>
              <a:rPr lang="en-US" sz="2000"/>
              <a:t>Philipp Blum</a:t>
            </a:r>
          </a:p>
          <a:p>
            <a:r>
              <a:rPr lang="en-US" sz="2000"/>
              <a:t>Developer Advocate (IOTA Foundation)</a:t>
            </a:r>
          </a:p>
          <a:p>
            <a:r>
              <a:rPr lang="en-US" sz="2000">
                <a:hlinkClick r:id="rId2"/>
              </a:rPr>
              <a:t>philipp.blum@iota.org</a:t>
            </a:r>
            <a:endParaRPr lang="en-US" sz="2000"/>
          </a:p>
          <a:p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2" y="1232487"/>
            <a:ext cx="4039011" cy="4679364"/>
          </a:xfrm>
        </p:spPr>
        <p:txBody>
          <a:bodyPr/>
          <a:lstStyle/>
          <a:p>
            <a:r>
              <a:rPr lang="en-US" sz="2000"/>
              <a:t>Bernardo A. Rodrigues</a:t>
            </a:r>
          </a:p>
          <a:p>
            <a:r>
              <a:rPr lang="en-US" sz="2000"/>
              <a:t>meta-iota Maintainer</a:t>
            </a:r>
          </a:p>
          <a:p>
            <a:r>
              <a:rPr lang="en-US" sz="2000">
                <a:hlinkClick r:id="rId3"/>
              </a:rPr>
              <a:t>bernardoaraujor@gmail.com</a:t>
            </a: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Presenters</a:t>
            </a:r>
          </a:p>
        </p:txBody>
      </p:sp>
      <p:pic>
        <p:nvPicPr>
          <p:cNvPr id="8" name="Imagem 8" descr="Uma imagem com exterior, pessoa, homem, olhar&#10;&#10;Descrição gerada com confiança muito alta">
            <a:extLst>
              <a:ext uri="{FF2B5EF4-FFF2-40B4-BE49-F238E27FC236}">
                <a16:creationId xmlns="" xmlns:a16="http://schemas.microsoft.com/office/drawing/2014/main" id="{90B21CD9-F4EB-4EEE-805F-7AABD4168D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69" b="2804"/>
          <a:stretch/>
        </p:blipFill>
        <p:spPr>
          <a:xfrm>
            <a:off x="845527" y="3219656"/>
            <a:ext cx="2870915" cy="2777384"/>
          </a:xfrm>
          <a:prstGeom prst="rect">
            <a:avLst/>
          </a:prstGeom>
        </p:spPr>
      </p:pic>
      <p:pic>
        <p:nvPicPr>
          <p:cNvPr id="10" name="Imagem 10" descr="Uma imagem com pessoa, exterior, rapaz, jovem&#10;&#10;Descrição gerada com confiança muito alta">
            <a:extLst>
              <a:ext uri="{FF2B5EF4-FFF2-40B4-BE49-F238E27FC236}">
                <a16:creationId xmlns="" xmlns:a16="http://schemas.microsoft.com/office/drawing/2014/main" id="{986AC9AD-1BB5-4ACF-9A54-FE3D4B9610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69" t="425" r="1408" b="25886"/>
          <a:stretch/>
        </p:blipFill>
        <p:spPr>
          <a:xfrm>
            <a:off x="5251617" y="3219656"/>
            <a:ext cx="2811789" cy="27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1912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IOTA?</a:t>
            </a:r>
          </a:p>
          <a:p>
            <a:r>
              <a:rPr lang="en-US" dirty="0"/>
              <a:t>IOTA Nodes</a:t>
            </a:r>
          </a:p>
          <a:p>
            <a:r>
              <a:rPr lang="en-US" dirty="0"/>
              <a:t>meta-iota</a:t>
            </a:r>
          </a:p>
          <a:p>
            <a:r>
              <a:rPr lang="en-US" dirty="0"/>
              <a:t>IOTA Ecosystem Development Fund</a:t>
            </a:r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873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What is IOTA?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Context</a:t>
            </a:r>
            <a:endParaRPr lang="pt-PT" b="0"/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" y="1798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609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Ledger Technologies</a:t>
            </a:r>
          </a:p>
        </p:txBody>
      </p:sp>
      <p:pic>
        <p:nvPicPr>
          <p:cNvPr id="15" name="Imagem 15">
            <a:extLst>
              <a:ext uri="{FF2B5EF4-FFF2-40B4-BE49-F238E27FC236}">
                <a16:creationId xmlns="" xmlns:a16="http://schemas.microsoft.com/office/drawing/2014/main" id="{1566FBFE-DEA8-4A17-B06A-EDE0A2BC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7" y="1762125"/>
            <a:ext cx="895350" cy="895350"/>
          </a:xfrm>
          <a:prstGeom prst="rect">
            <a:avLst/>
          </a:prstGeom>
        </p:spPr>
      </p:pic>
      <p:pic>
        <p:nvPicPr>
          <p:cNvPr id="17" name="Imagem 17">
            <a:extLst>
              <a:ext uri="{FF2B5EF4-FFF2-40B4-BE49-F238E27FC236}">
                <a16:creationId xmlns="" xmlns:a16="http://schemas.microsoft.com/office/drawing/2014/main" id="{A6FFDBC0-8C31-4B9B-9B0C-01B26B9E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781" y="1970451"/>
            <a:ext cx="304800" cy="485775"/>
          </a:xfrm>
          <a:prstGeom prst="rect">
            <a:avLst/>
          </a:prstGeom>
        </p:spPr>
      </p:pic>
      <p:pic>
        <p:nvPicPr>
          <p:cNvPr id="19" name="Imagem 19">
            <a:extLst>
              <a:ext uri="{FF2B5EF4-FFF2-40B4-BE49-F238E27FC236}">
                <a16:creationId xmlns="" xmlns:a16="http://schemas.microsoft.com/office/drawing/2014/main" id="{2923DED3-827B-41ED-92EB-89FDA8021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90"/>
          <a:stretch/>
        </p:blipFill>
        <p:spPr>
          <a:xfrm>
            <a:off x="-4119" y="2858032"/>
            <a:ext cx="9123483" cy="205103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AC42860E-B24B-4037-B770-CAE041304DC3}"/>
              </a:ext>
            </a:extLst>
          </p:cNvPr>
          <p:cNvSpPr txBox="1"/>
          <p:nvPr/>
        </p:nvSpPr>
        <p:spPr>
          <a:xfrm>
            <a:off x="684362" y="4724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434343"/>
                </a:solidFill>
                <a:latin typeface="Nunito Sans"/>
              </a:rPr>
              <a:t>Blockchain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603F4299-7340-4829-8D7A-90243FB012D4}"/>
              </a:ext>
            </a:extLst>
          </p:cNvPr>
          <p:cNvSpPr txBox="1"/>
          <p:nvPr/>
        </p:nvSpPr>
        <p:spPr>
          <a:xfrm>
            <a:off x="5099539" y="4642338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434343"/>
                </a:solidFill>
                <a:latin typeface="Nunito Sans"/>
              </a:rPr>
              <a:t>Tangle</a:t>
            </a:r>
          </a:p>
          <a:p>
            <a:pPr algn="ctr"/>
            <a:r>
              <a:rPr lang="en-US" sz="1200">
                <a:solidFill>
                  <a:srgbClr val="434343"/>
                </a:solidFill>
                <a:latin typeface="Nunito Sans"/>
              </a:rPr>
              <a:t>(DAG - Directed Acyclic Graph)</a:t>
            </a:r>
          </a:p>
        </p:txBody>
      </p:sp>
      <p:pic>
        <p:nvPicPr>
          <p:cNvPr id="24" name="Imagem 24">
            <a:extLst>
              <a:ext uri="{FF2B5EF4-FFF2-40B4-BE49-F238E27FC236}">
                <a16:creationId xmlns="" xmlns:a16="http://schemas.microsoft.com/office/drawing/2014/main" id="{0BE43074-6CE6-4E5B-A417-2DA9E50CE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28" y="1970942"/>
            <a:ext cx="6286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372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BED353-1442-4F19-91BF-36A87233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err="1"/>
              <a:t>Tangle</a:t>
            </a:r>
            <a:r>
              <a:rPr lang="pt-PT"/>
              <a:t> (DAG)</a:t>
            </a:r>
          </a:p>
        </p:txBody>
      </p:sp>
      <p:pic>
        <p:nvPicPr>
          <p:cNvPr id="8" name="Imagem 8" descr="Uma imagem com texto, mapa, mesa, homem&#10;&#10;Descrição gerada com confiança muito alta">
            <a:extLst>
              <a:ext uri="{FF2B5EF4-FFF2-40B4-BE49-F238E27FC236}">
                <a16:creationId xmlns="" xmlns:a16="http://schemas.microsoft.com/office/drawing/2014/main" id="{CF4DC6E8-AC98-4C8D-8E6F-C85C9AD99F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5183" y="1010566"/>
            <a:ext cx="6572250" cy="3699363"/>
          </a:xfr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827AD26-F1BE-4A24-A6F9-3FE5DAAB1389}"/>
              </a:ext>
            </a:extLst>
          </p:cNvPr>
          <p:cNvSpPr txBox="1"/>
          <p:nvPr/>
        </p:nvSpPr>
        <p:spPr>
          <a:xfrm>
            <a:off x="1617785" y="4829907"/>
            <a:ext cx="590843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err="1"/>
              <a:t>Each</a:t>
            </a:r>
            <a:r>
              <a:rPr lang="pt-PT"/>
              <a:t> </a:t>
            </a:r>
            <a:r>
              <a:rPr lang="pt-PT" err="1"/>
              <a:t>Vertex</a:t>
            </a:r>
            <a:r>
              <a:rPr lang="pt-PT"/>
              <a:t> </a:t>
            </a:r>
            <a:r>
              <a:rPr lang="pt-PT" err="1"/>
              <a:t>represents</a:t>
            </a:r>
            <a:r>
              <a:rPr lang="pt-PT"/>
              <a:t> a </a:t>
            </a:r>
            <a:r>
              <a:rPr lang="pt-PT" err="1"/>
              <a:t>transaction</a:t>
            </a:r>
            <a:r>
              <a:rPr lang="pt-PT"/>
              <a:t> (</a:t>
            </a:r>
            <a:r>
              <a:rPr lang="pt-PT" err="1"/>
              <a:t>squares</a:t>
            </a:r>
            <a:r>
              <a:rPr lang="pt-PT"/>
              <a:t>)</a:t>
            </a:r>
          </a:p>
          <a:p>
            <a:pPr algn="ctr"/>
            <a:endParaRPr lang="pt-PT"/>
          </a:p>
          <a:p>
            <a:pPr algn="ctr"/>
            <a:r>
              <a:rPr lang="pt-PT" err="1"/>
              <a:t>Each</a:t>
            </a:r>
            <a:r>
              <a:rPr lang="pt-PT"/>
              <a:t> </a:t>
            </a:r>
            <a:r>
              <a:rPr lang="pt-PT" err="1"/>
              <a:t>Edge</a:t>
            </a:r>
            <a:r>
              <a:rPr lang="pt-PT"/>
              <a:t> </a:t>
            </a:r>
            <a:r>
              <a:rPr lang="pt-PT" err="1"/>
              <a:t>represents</a:t>
            </a:r>
            <a:r>
              <a:rPr lang="pt-PT"/>
              <a:t> na </a:t>
            </a:r>
            <a:r>
              <a:rPr lang="pt-PT" err="1"/>
              <a:t>approval</a:t>
            </a:r>
            <a:r>
              <a:rPr lang="pt-PT"/>
              <a:t> (</a:t>
            </a:r>
            <a:r>
              <a:rPr lang="pt-PT" err="1"/>
              <a:t>lines</a:t>
            </a:r>
            <a:r>
              <a:rPr lang="pt-PT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019744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BED353-1442-4F19-91BF-36A87233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Zero Fee Transactions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="" xmlns:a16="http://schemas.microsoft.com/office/drawing/2014/main" id="{29C1AB3A-4C0B-41E8-8309-F510E33E3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438400"/>
            <a:ext cx="6943725" cy="1981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8D414C3-27A3-474D-9B7E-CC1FACFA196E}"/>
              </a:ext>
            </a:extLst>
          </p:cNvPr>
          <p:cNvSpPr txBox="1"/>
          <p:nvPr/>
        </p:nvSpPr>
        <p:spPr>
          <a:xfrm>
            <a:off x="820615" y="2977662"/>
            <a:ext cx="27432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/>
            </a:r>
            <a:br>
              <a:rPr lang="en-US"/>
            </a:br>
            <a:r>
              <a:rPr lang="en-US" sz="1600">
                <a:solidFill>
                  <a:srgbClr val="FFFFFF"/>
                </a:solidFill>
                <a:latin typeface="Nunito Sans"/>
              </a:rPr>
              <a:t> -$0.01</a:t>
            </a:r>
          </a:p>
          <a:p>
            <a:pPr algn="ctr"/>
            <a:r>
              <a:rPr lang="en-US"/>
              <a:t/>
            </a:r>
            <a:br>
              <a:rPr lang="en-US"/>
            </a:br>
            <a:endParaRPr lang="en-US" sz="1600">
              <a:solidFill>
                <a:srgbClr val="FFFFFF"/>
              </a:solidFill>
              <a:latin typeface="Nunito Sans"/>
            </a:endParaRPr>
          </a:p>
          <a:p>
            <a:pPr algn="ctr"/>
            <a:endParaRPr lang="en-US">
              <a:solidFill>
                <a:srgbClr val="434343"/>
              </a:solidFill>
              <a:latin typeface="Nunito San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0141831-5C17-436B-862A-53F7B8231C02}"/>
              </a:ext>
            </a:extLst>
          </p:cNvPr>
          <p:cNvSpPr txBox="1"/>
          <p:nvPr/>
        </p:nvSpPr>
        <p:spPr>
          <a:xfrm>
            <a:off x="6189785" y="322384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Nunito Sans"/>
              </a:rPr>
              <a:t>+$0.01</a:t>
            </a:r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071B6DB6-0FCB-46F2-8CBA-07713814BF54}"/>
              </a:ext>
            </a:extLst>
          </p:cNvPr>
          <p:cNvSpPr txBox="1"/>
          <p:nvPr/>
        </p:nvSpPr>
        <p:spPr>
          <a:xfrm>
            <a:off x="2461846" y="5052646"/>
            <a:ext cx="42203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​</a:t>
            </a:r>
            <a:br>
              <a:rPr lang="en-US"/>
            </a:br>
            <a:r>
              <a:rPr lang="en-US">
                <a:solidFill>
                  <a:srgbClr val="434343"/>
                </a:solidFill>
                <a:latin typeface="Nunito Sans"/>
              </a:rPr>
              <a:t>No mining = No fees = Zero fee micro-transactions 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322021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IOTA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21463" cy="2457328"/>
          </a:xfrm>
        </p:spPr>
        <p:txBody>
          <a:bodyPr/>
          <a:lstStyle/>
          <a:p>
            <a:r>
              <a:rPr lang="en-US"/>
              <a:t>Non-Profit Foundation registered in Berlin</a:t>
            </a:r>
          </a:p>
          <a:p>
            <a:r>
              <a:rPr lang="en-US"/>
              <a:t>~100 employees in 17 countries</a:t>
            </a:r>
          </a:p>
          <a:p>
            <a:r>
              <a:rPr lang="en-US"/>
              <a:t>Funded through donations from IOTA Token holders, Research Grants and Project-based corporate financial support</a:t>
            </a:r>
          </a:p>
          <a:p>
            <a:endParaRPr lang="en-US"/>
          </a:p>
        </p:txBody>
      </p:sp>
      <p:pic>
        <p:nvPicPr>
          <p:cNvPr id="4" name="Imagem 4" descr="Uma imagem com símbolo, escuro, rua, preto&#10;&#10;Descrição gerada com confiança muito alta">
            <a:extLst>
              <a:ext uri="{FF2B5EF4-FFF2-40B4-BE49-F238E27FC236}">
                <a16:creationId xmlns="" xmlns:a16="http://schemas.microsoft.com/office/drawing/2014/main" id="{1B6CBC77-0D2B-4F06-8B7E-88BB7AAB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14" y="408842"/>
            <a:ext cx="1466850" cy="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8956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IOTA Foundation</a:t>
            </a:r>
          </a:p>
        </p:txBody>
      </p:sp>
      <p:pic>
        <p:nvPicPr>
          <p:cNvPr id="4" name="Imagem 4" descr="Uma imagem com símbolo, escuro, rua, preto&#10;&#10;Descrição gerada com confiança muito alta">
            <a:extLst>
              <a:ext uri="{FF2B5EF4-FFF2-40B4-BE49-F238E27FC236}">
                <a16:creationId xmlns="" xmlns:a16="http://schemas.microsoft.com/office/drawing/2014/main" id="{1B6CBC77-0D2B-4F06-8B7E-88BB7AAB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14" y="408842"/>
            <a:ext cx="1466850" cy="776654"/>
          </a:xfrm>
          <a:prstGeom prst="rect">
            <a:avLst/>
          </a:prstGeom>
        </p:spPr>
      </p:pic>
      <p:pic>
        <p:nvPicPr>
          <p:cNvPr id="7" name="Imagem 7" descr="Uma imagem com captura de ecrã&#10;&#10;Descrição gerada com confiança muito alta">
            <a:extLst>
              <a:ext uri="{FF2B5EF4-FFF2-40B4-BE49-F238E27FC236}">
                <a16:creationId xmlns="" xmlns:a16="http://schemas.microsoft.com/office/drawing/2014/main" id="{FEEAC77F-0CF9-4321-A8A9-A58FCFDC33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88796" y="1602581"/>
            <a:ext cx="7353300" cy="4086225"/>
          </a:xfrm>
        </p:spPr>
      </p:pic>
    </p:spTree>
    <p:extLst>
      <p:ext uri="{BB962C8B-B14F-4D97-AF65-F5344CB8AC3E}">
        <p14:creationId xmlns:p14="http://schemas.microsoft.com/office/powerpoint/2010/main" val="180604912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101FB8C-4B15-426C-99F2-6D00BE18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IOTA Foundation: </a:t>
            </a:r>
            <a:r>
              <a:rPr lang="pt-PT" dirty="0" err="1"/>
              <a:t>Collaborations</a:t>
            </a:r>
            <a:r>
              <a:rPr lang="pt-PT" dirty="0"/>
              <a:t> &amp; Partnerships</a:t>
            </a:r>
          </a:p>
        </p:txBody>
      </p:sp>
      <p:pic>
        <p:nvPicPr>
          <p:cNvPr id="8" name="Imagem 8" descr="Uma imagem com mapa, texto&#10;&#10;Descrição gerada com confiança muito alta">
            <a:extLst>
              <a:ext uri="{FF2B5EF4-FFF2-40B4-BE49-F238E27FC236}">
                <a16:creationId xmlns="" xmlns:a16="http://schemas.microsoft.com/office/drawing/2014/main" id="{094E1B42-F1EC-4D73-906C-EF563417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52" y="1257666"/>
            <a:ext cx="81724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761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. Working with NVIDIA </a:t>
            </a:r>
            <a:r>
              <a:rPr lang="en-US" dirty="0" err="1">
                <a:cs typeface="Arial" charset="0"/>
              </a:rPr>
              <a:t>Tegra</a:t>
            </a:r>
            <a:r>
              <a:rPr lang="en-US" dirty="0">
                <a:cs typeface="Arial" charset="0"/>
              </a:rPr>
              <a:t> BSP and Supporting Latest CUDA Versions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Leon </a:t>
            </a:r>
            <a:r>
              <a:rPr lang="en-US" dirty="0" err="1"/>
              <a:t>Anavi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 Nodes</a:t>
            </a:r>
            <a:endParaRPr lang="pt-PT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Pre </a:t>
            </a:r>
            <a:r>
              <a:rPr lang="en-US" b="0" err="1"/>
              <a:t>Coordicide</a:t>
            </a:r>
            <a:r>
              <a:rPr lang="en-US" b="0"/>
              <a:t> vs Post </a:t>
            </a:r>
            <a:r>
              <a:rPr lang="en-US" b="0" err="1"/>
              <a:t>Coordicide</a:t>
            </a:r>
            <a:endParaRPr lang="pt-PT" err="1"/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" y="337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2860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IOTA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/>
              <a:t>DLT Node: </a:t>
            </a:r>
            <a:endParaRPr lang="pt-PT"/>
          </a:p>
          <a:p>
            <a:pPr lvl="1"/>
            <a:r>
              <a:rPr lang="en-US" b="0"/>
              <a:t>transaction relay</a:t>
            </a:r>
            <a:endParaRPr lang="en-US"/>
          </a:p>
          <a:p>
            <a:pPr lvl="1"/>
            <a:r>
              <a:rPr lang="en-US" b="0"/>
              <a:t>ledger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7825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IOTA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2330" y="1379538"/>
            <a:ext cx="8877955" cy="4532312"/>
          </a:xfrm>
        </p:spPr>
        <p:txBody>
          <a:bodyPr/>
          <a:lstStyle/>
          <a:p>
            <a:r>
              <a:rPr lang="en-US" b="0"/>
              <a:t>Ethereum, Bitcoin, </a:t>
            </a:r>
            <a:r>
              <a:rPr lang="en-US" b="0" err="1"/>
              <a:t>etc</a:t>
            </a:r>
            <a:r>
              <a:rPr lang="en-US" b="0"/>
              <a:t>: Nodes on the Cloud (↑ hw resources)</a:t>
            </a:r>
            <a:endParaRPr lang="pt-PT"/>
          </a:p>
          <a:p>
            <a:r>
              <a:rPr lang="en-US" b="0"/>
              <a:t>IOTA: Nodes on the Edge (↓ hw resources) 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557DF52C-BA69-4F61-AA71-7F609775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06" y="2979493"/>
            <a:ext cx="5734050" cy="23526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5F9C0B9-C887-4A42-9183-C624DAAA3916}"/>
              </a:ext>
            </a:extLst>
          </p:cNvPr>
          <p:cNvSpPr txBox="1"/>
          <p:nvPr/>
        </p:nvSpPr>
        <p:spPr>
          <a:xfrm>
            <a:off x="2426677" y="5556739"/>
            <a:ext cx="460716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u="sng">
                <a:solidFill>
                  <a:srgbClr val="1155CC"/>
                </a:solidFill>
                <a:hlinkClick r:id="rId3"/>
              </a:rPr>
              <a:t>https://blog.iota.org/towards-open-collaboration-1926e94514b8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52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Coordicide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168523"/>
            <a:ext cx="8233186" cy="4532312"/>
          </a:xfrm>
        </p:spPr>
        <p:txBody>
          <a:bodyPr/>
          <a:lstStyle/>
          <a:p>
            <a:pPr algn="just"/>
            <a:r>
              <a:rPr lang="en-US" b="0"/>
              <a:t>To make it possible for the network to grow and protect it against certain attacks, IOTA currently relies on a coordinator. </a:t>
            </a:r>
            <a:endParaRPr lang="en-US"/>
          </a:p>
          <a:p>
            <a:pPr algn="just"/>
            <a:r>
              <a:rPr lang="en-US" b="0"/>
              <a:t>The coordinator checkpoints valid transactions, which are then validated by the entire network. </a:t>
            </a:r>
            <a:endParaRPr lang="en-US"/>
          </a:p>
          <a:p>
            <a:pPr algn="just"/>
            <a:r>
              <a:rPr lang="en-US" b="0"/>
              <a:t>The coordinator is being run by the IOTA Foundation.</a:t>
            </a:r>
            <a:endParaRPr lang="en-US"/>
          </a:p>
          <a:p>
            <a:pPr algn="just"/>
            <a:r>
              <a:rPr lang="en-US" b="0"/>
              <a:t>Removing the Coordinator from the IOTA network will realize a long sought after goal in the field of DLT: scalability without centralization.</a:t>
            </a:r>
          </a:p>
          <a:p>
            <a:pPr algn="just"/>
            <a:r>
              <a:rPr lang="en-US" b="0" err="1"/>
              <a:t>Coordicide</a:t>
            </a:r>
            <a:r>
              <a:rPr lang="en-US" b="0"/>
              <a:t>: the death of the Coordinator.</a:t>
            </a:r>
          </a:p>
          <a:p>
            <a:endParaRPr lang="en-US" b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7442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Pre </a:t>
            </a:r>
            <a:r>
              <a:rPr lang="en-US" b="0" err="1"/>
              <a:t>Coordicide</a:t>
            </a:r>
            <a:r>
              <a:rPr lang="en-US" b="0"/>
              <a:t> vs Post </a:t>
            </a:r>
            <a:r>
              <a:rPr lang="en-US" b="0" err="1"/>
              <a:t>Coordicide</a:t>
            </a:r>
            <a:endParaRPr lang="pt-PT" err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576" y="1133353"/>
            <a:ext cx="8221463" cy="4321297"/>
          </a:xfrm>
        </p:spPr>
        <p:txBody>
          <a:bodyPr/>
          <a:lstStyle/>
          <a:p>
            <a:r>
              <a:rPr lang="en-US" b="0"/>
              <a:t>Pre-</a:t>
            </a:r>
            <a:r>
              <a:rPr lang="en-US" b="0" err="1"/>
              <a:t>Coordicide</a:t>
            </a:r>
            <a:r>
              <a:rPr lang="en-US" b="0"/>
              <a:t> Node implementation:</a:t>
            </a:r>
            <a:endParaRPr lang="en-US"/>
          </a:p>
          <a:p>
            <a:pPr lvl="1"/>
            <a:r>
              <a:rPr lang="en-US" b="0"/>
              <a:t>IRI (Java)</a:t>
            </a:r>
            <a:endParaRPr lang="en-US"/>
          </a:p>
          <a:p>
            <a:pPr lvl="1"/>
            <a:r>
              <a:rPr lang="en-US" b="0" err="1"/>
              <a:t>cIRI</a:t>
            </a:r>
            <a:r>
              <a:rPr lang="en-US" b="0"/>
              <a:t> (C)</a:t>
            </a:r>
            <a:endParaRPr lang="en-US"/>
          </a:p>
          <a:p>
            <a:pPr algn="just"/>
            <a:r>
              <a:rPr lang="en-US" b="0" err="1"/>
              <a:t>Coordicide</a:t>
            </a:r>
            <a:r>
              <a:rPr lang="en-US" b="0"/>
              <a:t> Proof of Concept Node implementation:</a:t>
            </a:r>
            <a:endParaRPr lang="en-US"/>
          </a:p>
          <a:p>
            <a:pPr lvl="1" algn="just"/>
            <a:r>
              <a:rPr lang="en-US" b="0" err="1"/>
              <a:t>GoShimmer</a:t>
            </a:r>
            <a:r>
              <a:rPr lang="en-US" b="0"/>
              <a:t> (Go)</a:t>
            </a:r>
            <a:endParaRPr lang="en-US"/>
          </a:p>
          <a:p>
            <a:pPr algn="just"/>
            <a:r>
              <a:rPr lang="en-US" b="0"/>
              <a:t>Post-</a:t>
            </a:r>
            <a:r>
              <a:rPr lang="en-US" b="0" err="1"/>
              <a:t>Coordicide</a:t>
            </a:r>
            <a:r>
              <a:rPr lang="en-US" b="0"/>
              <a:t> Node implementation:</a:t>
            </a:r>
            <a:endParaRPr lang="en-US"/>
          </a:p>
          <a:p>
            <a:pPr lvl="1" algn="just"/>
            <a:r>
              <a:rPr lang="en-US" b="0"/>
              <a:t>Bee (Rust)</a:t>
            </a:r>
            <a:endParaRPr lang="en-US"/>
          </a:p>
          <a:p>
            <a:pPr lvl="1" algn="just"/>
            <a:r>
              <a:rPr lang="en-US" b="0"/>
              <a:t>Hornet (Go)</a:t>
            </a:r>
            <a:endParaRPr lang="en-US"/>
          </a:p>
          <a:p>
            <a:pPr lvl="1" algn="just"/>
            <a:endParaRPr lang="en-US"/>
          </a:p>
          <a:p>
            <a:pPr marL="76200" indent="0" algn="just">
              <a:buNone/>
            </a:pPr>
            <a:r>
              <a:rPr lang="en-US" b="0"/>
              <a:t>Since </a:t>
            </a:r>
            <a:r>
              <a:rPr lang="en-US" b="0" err="1"/>
              <a:t>Coordicide</a:t>
            </a:r>
            <a:r>
              <a:rPr lang="en-US" b="0"/>
              <a:t> is still a topic under R&amp;D, meta-iota focuses on Pre </a:t>
            </a:r>
            <a:r>
              <a:rPr lang="en-US" b="0" err="1"/>
              <a:t>Coordicide</a:t>
            </a:r>
            <a:r>
              <a:rPr lang="en-US" b="0"/>
              <a:t> (for the moment).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512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meta-iota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Recipes</a:t>
            </a:r>
            <a:endParaRPr lang="pt-PT"/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" y="221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02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b="0"/>
              <a:t>low level implementation of an IOTA node in C </a:t>
            </a:r>
            <a:endParaRPr lang="en-US"/>
          </a:p>
          <a:p>
            <a:pPr algn="just"/>
            <a:r>
              <a:rPr lang="en-US" b="0"/>
              <a:t>Users to become part of the IOTA network:</a:t>
            </a:r>
            <a:endParaRPr lang="en-US"/>
          </a:p>
          <a:p>
            <a:pPr lvl="1" algn="just"/>
            <a:r>
              <a:rPr lang="en-US"/>
              <a:t>transaction relay</a:t>
            </a:r>
          </a:p>
          <a:p>
            <a:pPr lvl="1" algn="just"/>
            <a:r>
              <a:rPr lang="en-US"/>
              <a:t>network information provider</a:t>
            </a:r>
          </a:p>
          <a:p>
            <a:pPr algn="just"/>
            <a:r>
              <a:rPr lang="en-US" b="0"/>
              <a:t>JSON-REST HTTP interface</a:t>
            </a:r>
            <a:endParaRPr lang="en-US"/>
          </a:p>
          <a:p>
            <a:pPr algn="just"/>
            <a:r>
              <a:rPr lang="en-US" b="0"/>
              <a:t>Suited for Embedded (SoC, SoM):</a:t>
            </a:r>
            <a:endParaRPr lang="en-US"/>
          </a:p>
          <a:p>
            <a:pPr lvl="1" algn="just"/>
            <a:r>
              <a:rPr lang="en-US"/>
              <a:t>RAM: down to ~140MB RAM for solid node, ~500MB while syncing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912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cIRI</a:t>
            </a:r>
            <a:r>
              <a:rPr lang="en-US"/>
              <a:t>: Bazel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IF development team chose Bazel as build system for </a:t>
            </a:r>
            <a:r>
              <a:rPr lang="en-US" b="0" dirty="0" err="1"/>
              <a:t>cIRI</a:t>
            </a:r>
            <a:endParaRPr lang="en-US" b="0"/>
          </a:p>
          <a:p>
            <a:r>
              <a:rPr lang="en-US" b="0" dirty="0"/>
              <a:t>I borrowed the Bazel recipe and </a:t>
            </a:r>
            <a:r>
              <a:rPr lang="en-US" b="0" dirty="0" err="1"/>
              <a:t>bbclass</a:t>
            </a:r>
            <a:r>
              <a:rPr lang="en-US" b="0" dirty="0"/>
              <a:t> from meta-</a:t>
            </a:r>
            <a:r>
              <a:rPr lang="en-US" b="0" dirty="0" err="1"/>
              <a:t>tensorflow</a:t>
            </a:r>
            <a:endParaRPr lang="en-US" b="0" dirty="0"/>
          </a:p>
          <a:p>
            <a:r>
              <a:rPr lang="en-US" b="0" dirty="0"/>
              <a:t>Plans to switch to </a:t>
            </a:r>
            <a:r>
              <a:rPr lang="en-US" b="0" dirty="0" err="1"/>
              <a:t>CMake</a:t>
            </a:r>
          </a:p>
        </p:txBody>
      </p:sp>
    </p:spTree>
    <p:extLst>
      <p:ext uri="{BB962C8B-B14F-4D97-AF65-F5344CB8AC3E}">
        <p14:creationId xmlns:p14="http://schemas.microsoft.com/office/powerpoint/2010/main" val="168831800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ciri_0.1.0.bb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>
                <a:hlinkClick r:id="rId2"/>
              </a:rPr>
              <a:t>https://github.com/bernardoaraujor/meta-iota/blob/master/recipes-iota/ciri/ciri_0.1.0.bb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7947952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ping the </a:t>
            </a:r>
            <a:r>
              <a:rPr lang="en-US" err="1"/>
              <a:t>cIRI</a:t>
            </a:r>
            <a:r>
              <a:rPr lang="en-US"/>
              <a:t> node on the BBB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6200" indent="0">
              <a:buNone/>
            </a:pPr>
            <a:endParaRPr lang="en-US" b="0"/>
          </a:p>
          <a:p>
            <a:pPr marL="76200" indent="0">
              <a:buNone/>
            </a:pPr>
            <a:r>
              <a:rPr lang="en-US" b="0"/>
              <a:t>$ curl </a:t>
            </a:r>
            <a:r>
              <a:rPr lang="en-US" b="0">
                <a:hlinkClick r:id="rId2"/>
              </a:rPr>
              <a:t>http://104.155.135.221:14265/</a:t>
            </a:r>
            <a:r>
              <a:rPr lang="en-US" b="0"/>
              <a:t> \</a:t>
            </a:r>
            <a:br>
              <a:rPr lang="en-US" b="0"/>
            </a:br>
            <a:r>
              <a:rPr lang="en-US" b="0"/>
              <a:t>          -X POST \</a:t>
            </a:r>
            <a:br>
              <a:rPr lang="en-US" b="0"/>
            </a:br>
            <a:r>
              <a:rPr lang="en-US" b="0"/>
              <a:t>          -H 'Content-Type: application/json' \</a:t>
            </a:r>
            <a:br>
              <a:rPr lang="en-US" b="0"/>
            </a:br>
            <a:r>
              <a:rPr lang="en-US" b="0"/>
              <a:t>          -H 'X-IOTA-API-Version: 1' \</a:t>
            </a:r>
            <a:br>
              <a:rPr lang="en-US" b="0"/>
            </a:br>
            <a:r>
              <a:rPr lang="en-US" b="0"/>
              <a:t>          -d '{"command": "</a:t>
            </a:r>
            <a:r>
              <a:rPr lang="en-US" b="0" err="1"/>
              <a:t>getNodeInfo</a:t>
            </a:r>
            <a:r>
              <a:rPr lang="en-US" b="0"/>
              <a:t>"}'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20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Download th</a:t>
            </a:r>
            <a:r>
              <a:rPr lang="en-US" dirty="0" smtClean="0">
                <a:latin typeface="Arial" charset="0"/>
              </a:rPr>
              <a:t>e slides from here: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0653" y="1986476"/>
            <a:ext cx="8233186" cy="28837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https://wiki.yoctoproject.org/wiki/File:Yocto-dev-summit-leon-anavi-2019.pdf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69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IOTA client library implementation in C.</a:t>
            </a:r>
          </a:p>
          <a:p>
            <a:r>
              <a:rPr lang="en-US" b="0" dirty="0"/>
              <a:t>Recipe exports </a:t>
            </a:r>
            <a:r>
              <a:rPr lang="en-US" b="0" dirty="0" err="1"/>
              <a:t>libcclient.a</a:t>
            </a:r>
            <a:r>
              <a:rPr lang="en-US" b="0" dirty="0"/>
              <a:t> into the target </a:t>
            </a:r>
            <a:r>
              <a:rPr lang="en-US" b="0" dirty="0" err="1"/>
              <a:t>rootfs</a:t>
            </a:r>
            <a:r>
              <a:rPr lang="en-US" b="0" dirty="0"/>
              <a:t>/</a:t>
            </a:r>
            <a:r>
              <a:rPr lang="en-US" b="0" dirty="0" err="1"/>
              <a:t>sysroot</a:t>
            </a:r>
            <a:r>
              <a:rPr lang="en-US" b="0" dirty="0"/>
              <a:t>. </a:t>
            </a:r>
          </a:p>
          <a:p>
            <a:r>
              <a:rPr lang="en-US" b="0" dirty="0" err="1"/>
              <a:t>CMake</a:t>
            </a:r>
            <a:r>
              <a:rPr lang="en-US" b="0" dirty="0"/>
              <a:t> support</a:t>
            </a:r>
          </a:p>
          <a:p>
            <a:r>
              <a:rPr lang="en-US" b="0" dirty="0"/>
              <a:t>Patch CMakeLists.txt to avoid the </a:t>
            </a:r>
            <a:r>
              <a:rPr lang="en-US" b="0" dirty="0" err="1"/>
              <a:t>ExternalProject_add</a:t>
            </a:r>
            <a:r>
              <a:rPr lang="en-US" b="0" dirty="0"/>
              <a:t> feature of </a:t>
            </a:r>
            <a:r>
              <a:rPr lang="en-US" b="0" dirty="0" err="1"/>
              <a:t>CMake</a:t>
            </a:r>
            <a:endParaRPr lang="en-US" b="0" dirty="0"/>
          </a:p>
          <a:p>
            <a:r>
              <a:rPr lang="en-US" b="0" dirty="0"/>
              <a:t>Recipe for c-iota-workshop repository as an example of how to integrate with </a:t>
            </a:r>
            <a:r>
              <a:rPr lang="en-US" b="0" dirty="0" err="1"/>
              <a:t>libcclient</a:t>
            </a:r>
            <a:endParaRPr lang="en-US" b="0" dirty="0"/>
          </a:p>
          <a:p>
            <a:endParaRPr lang="en-US" b="0" err="1"/>
          </a:p>
        </p:txBody>
      </p:sp>
    </p:spTree>
    <p:extLst>
      <p:ext uri="{BB962C8B-B14F-4D97-AF65-F5344CB8AC3E}">
        <p14:creationId xmlns:p14="http://schemas.microsoft.com/office/powerpoint/2010/main" val="239962849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libcclient_1.0.0.bb</a:t>
            </a:r>
            <a:endParaRPr lang="pt-PT"/>
          </a:p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>
                <a:hlinkClick r:id="rId2"/>
              </a:rPr>
              <a:t>https://github.com/bernardoaraujor/meta-iota/blob/master/recipes-iota/cclient/libcclient_1.0.0.bb</a:t>
            </a:r>
            <a:endParaRPr lang="en-US"/>
          </a:p>
          <a:p>
            <a:r>
              <a:rPr lang="en-US" b="0">
                <a:hlinkClick r:id="rId3"/>
              </a:rPr>
              <a:t>https://github.com/bernardoaraujor/meta-iota/blob/master/recipes-iota/cclient/c-iota-workshop_git.bb</a:t>
            </a:r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29678764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around with c-iota-workshop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7693" y="1041530"/>
            <a:ext cx="8615669" cy="2513161"/>
          </a:xfrm>
        </p:spPr>
        <p:txBody>
          <a:bodyPr/>
          <a:lstStyle/>
          <a:p>
            <a:r>
              <a:rPr lang="en-US" sz="1400" b="0" dirty="0"/>
              <a:t>Install Bazel:</a:t>
            </a:r>
            <a:br>
              <a:rPr lang="en-US" sz="1400" b="0" dirty="0"/>
            </a:br>
            <a:r>
              <a:rPr lang="en-US" sz="1400" b="0" dirty="0">
                <a:hlinkClick r:id="rId2"/>
              </a:rPr>
              <a:t>https://docs.bazel.build/versions/master/install.html</a:t>
            </a:r>
            <a:endParaRPr lang="en-US" sz="1400" b="0" dirty="0"/>
          </a:p>
          <a:p>
            <a:r>
              <a:rPr lang="en-US" sz="1400" b="0" dirty="0"/>
              <a:t>Clone repo:</a:t>
            </a:r>
            <a:br>
              <a:rPr lang="en-US" sz="1400" b="0" dirty="0"/>
            </a:br>
            <a:r>
              <a:rPr lang="en-US" sz="1400" b="0" dirty="0">
                <a:highlight>
                  <a:srgbClr val="C0C0C0"/>
                </a:highlight>
              </a:rPr>
              <a:t>$ git clone https://github.com/iota-community/c-iota-workshop</a:t>
            </a:r>
          </a:p>
          <a:p>
            <a:r>
              <a:rPr lang="en-US" sz="1400" b="0" dirty="0"/>
              <a:t>Run an example:</a:t>
            </a:r>
            <a:br>
              <a:rPr lang="en-US" sz="1400" b="0" dirty="0"/>
            </a:br>
            <a:r>
              <a:rPr lang="en-US" sz="1400" b="0" dirty="0">
                <a:highlight>
                  <a:srgbClr val="C0C0C0"/>
                </a:highlight>
                <a:latin typeface="Courier New"/>
              </a:rPr>
              <a:t>$ cd c-iota-workshop</a:t>
            </a:r>
            <a:br>
              <a:rPr lang="en-US" sz="1400" b="0" dirty="0">
                <a:highlight>
                  <a:srgbClr val="C0C0C0"/>
                </a:highlight>
                <a:latin typeface="Courier New"/>
              </a:rPr>
            </a:br>
            <a:r>
              <a:rPr lang="en-US" sz="1400" b="0" dirty="0">
                <a:highlight>
                  <a:srgbClr val="C0C0C0"/>
                </a:highlight>
                <a:latin typeface="Courier New"/>
              </a:rPr>
              <a:t>$ </a:t>
            </a:r>
            <a:r>
              <a:rPr lang="en-US" sz="1400" b="0" dirty="0" err="1">
                <a:highlight>
                  <a:srgbClr val="C0C0C0"/>
                </a:highlight>
                <a:latin typeface="Courier New"/>
              </a:rPr>
              <a:t>bazel</a:t>
            </a:r>
            <a:r>
              <a:rPr lang="en-US" sz="1400" b="0" dirty="0">
                <a:highlight>
                  <a:srgbClr val="C0C0C0"/>
                </a:highlight>
                <a:latin typeface="Courier New"/>
              </a:rPr>
              <a:t> run -c opt examples:[EXAMPLE_NAME]</a:t>
            </a:r>
          </a:p>
          <a:p>
            <a:r>
              <a:rPr lang="en-US" sz="1400" b="0" dirty="0"/>
              <a:t>Following examples are available:</a:t>
            </a:r>
          </a:p>
          <a:p>
            <a:endParaRPr lang="en-US" sz="2000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96171E0-F59D-4FFD-9086-0AC7C740C74E}"/>
              </a:ext>
            </a:extLst>
          </p:cNvPr>
          <p:cNvSpPr txBox="1"/>
          <p:nvPr/>
        </p:nvSpPr>
        <p:spPr>
          <a:xfrm>
            <a:off x="772081" y="3716306"/>
            <a:ext cx="586520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hello_world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send_hello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receive_hello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generate_address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check_balances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send_tokens</a:t>
            </a:r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850884223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iota.go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IOTA Go API Library allows:</a:t>
            </a:r>
            <a:endParaRPr lang="en-US" dirty="0"/>
          </a:p>
          <a:p>
            <a:pPr lvl="1"/>
            <a:r>
              <a:rPr lang="en-US" b="0" dirty="0">
                <a:solidFill>
                  <a:srgbClr val="414141"/>
                </a:solidFill>
              </a:rPr>
              <a:t>Create transactions</a:t>
            </a:r>
            <a:endParaRPr lang="en-US" dirty="0">
              <a:solidFill>
                <a:srgbClr val="414141"/>
              </a:solidFill>
            </a:endParaRPr>
          </a:p>
          <a:p>
            <a:pPr lvl="1"/>
            <a:r>
              <a:rPr lang="en-US" b="0" dirty="0">
                <a:solidFill>
                  <a:srgbClr val="414141"/>
                </a:solidFill>
              </a:rPr>
              <a:t>Sign transactions</a:t>
            </a:r>
            <a:endParaRPr lang="en-US" dirty="0">
              <a:solidFill>
                <a:srgbClr val="414141"/>
              </a:solidFill>
            </a:endParaRPr>
          </a:p>
          <a:p>
            <a:pPr lvl="1"/>
            <a:r>
              <a:rPr lang="en-US" b="0" dirty="0">
                <a:solidFill>
                  <a:srgbClr val="414141"/>
                </a:solidFill>
              </a:rPr>
              <a:t>Interact with an IRI node</a:t>
            </a:r>
            <a:endParaRPr lang="en-US" dirty="0">
              <a:solidFill>
                <a:srgbClr val="414141"/>
              </a:solidFill>
            </a:endParaRPr>
          </a:p>
          <a:p>
            <a:r>
              <a:rPr lang="en-US" b="0" dirty="0"/>
              <a:t>Recipe written, although more testing is needed for validation.</a:t>
            </a:r>
          </a:p>
          <a:p>
            <a:r>
              <a:rPr lang="en-US" b="0" dirty="0"/>
              <a:t>Recipe lists all </a:t>
            </a:r>
            <a:r>
              <a:rPr lang="en-US" b="0" dirty="0" err="1"/>
              <a:t>golang</a:t>
            </a:r>
            <a:r>
              <a:rPr lang="en-US" b="0" dirty="0"/>
              <a:t> package dependencies explicitly.</a:t>
            </a:r>
            <a:endParaRPr lang="en-US" b="0" dirty="0">
              <a:solidFill>
                <a:srgbClr val="414141"/>
              </a:solidFill>
            </a:endParaRPr>
          </a:p>
          <a:p>
            <a:r>
              <a:rPr lang="en-US" b="0" dirty="0"/>
              <a:t>Recipe for go-iota-workshop repository as an example of how to integrate with </a:t>
            </a:r>
            <a:r>
              <a:rPr lang="en-US" b="0" dirty="0" err="1"/>
              <a:t>iota.go</a:t>
            </a:r>
            <a:r>
              <a:rPr lang="en-US" b="0" dirty="0"/>
              <a:t> library</a:t>
            </a:r>
          </a:p>
          <a:p>
            <a:endParaRPr lang="en-US" b="0">
              <a:solidFill>
                <a:srgbClr val="414141"/>
              </a:solidFill>
            </a:endParaRPr>
          </a:p>
          <a:p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05573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iota.go_1.0.0.bb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>
                <a:hlinkClick r:id="rId2"/>
              </a:rPr>
              <a:t>https://github.com/bernardoaraujor/meta-iota/blob/go-dev/recipes-iota/iota.go/iota.go_1.0.0.bb</a:t>
            </a:r>
            <a:endParaRPr lang="en-US" b="0"/>
          </a:p>
          <a:p>
            <a:r>
              <a:rPr lang="en-US" b="0">
                <a:hlinkClick r:id="rId3"/>
              </a:rPr>
              <a:t>https://github.com/bernardoaraujor/meta-iota/blob/go-dev/recipes-iota/iota.go/go-iota-workshop_git.bb</a:t>
            </a:r>
          </a:p>
          <a:p>
            <a:pPr marL="76200" indent="0">
              <a:buNone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54288313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around with go-iota-workshop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747" y="1246114"/>
            <a:ext cx="8615669" cy="5000206"/>
          </a:xfrm>
        </p:spPr>
        <p:txBody>
          <a:bodyPr/>
          <a:lstStyle/>
          <a:p>
            <a:r>
              <a:rPr lang="en-US" sz="1400" b="0" dirty="0"/>
              <a:t>Install Golang (1.10+)</a:t>
            </a:r>
            <a:br>
              <a:rPr lang="en-US" sz="1400" b="0" dirty="0"/>
            </a:br>
            <a:r>
              <a:rPr lang="en-US" sz="1400" b="0" dirty="0">
                <a:hlinkClick r:id="rId2"/>
              </a:rPr>
              <a:t>https://golang.org/doc/install</a:t>
            </a:r>
            <a:endParaRPr lang="pt-PT" sz="1400"/>
          </a:p>
          <a:p>
            <a:r>
              <a:rPr lang="en-US" sz="1400" b="0" dirty="0"/>
              <a:t>Clone repo and download dependencies:</a:t>
            </a:r>
            <a:br>
              <a:rPr lang="en-US" sz="1400" b="0" dirty="0"/>
            </a:br>
            <a:r>
              <a:rPr lang="en-US" sz="1400" b="0" dirty="0">
                <a:highlight>
                  <a:srgbClr val="C0C0C0"/>
                </a:highlight>
              </a:rPr>
              <a:t>$ git clone </a:t>
            </a:r>
            <a:r>
              <a:rPr lang="en-US" sz="1400" b="0" dirty="0">
                <a:highlight>
                  <a:srgbClr val="C0C0C0"/>
                </a:highlight>
                <a:hlinkClick r:id="rId3"/>
              </a:rPr>
              <a:t>https://github.com/iota-community/go-iota-workshop</a:t>
            </a:r>
            <a:r>
              <a:rPr lang="en-US" sz="1400" b="0" dirty="0">
                <a:highlight>
                  <a:srgbClr val="C0C0C0"/>
                </a:highlight>
              </a:rPr>
              <a:t/>
            </a:r>
            <a:br>
              <a:rPr lang="en-US" sz="1400" b="0" dirty="0">
                <a:highlight>
                  <a:srgbClr val="C0C0C0"/>
                </a:highlight>
              </a:rPr>
            </a:br>
            <a:r>
              <a:rPr lang="en-US" sz="1400" b="0" dirty="0">
                <a:highlight>
                  <a:srgbClr val="C0C0C0"/>
                </a:highlight>
              </a:rPr>
              <a:t>$ cd go-iota-workshop; go mod download</a:t>
            </a:r>
          </a:p>
          <a:p>
            <a:r>
              <a:rPr lang="en-US" sz="1400" b="0" dirty="0"/>
              <a:t>Run an example:</a:t>
            </a:r>
            <a:br>
              <a:rPr lang="en-US" sz="1400" b="0" dirty="0"/>
            </a:br>
            <a:r>
              <a:rPr lang="en-US" sz="1400" b="0" dirty="0">
                <a:highlight>
                  <a:srgbClr val="C0C0C0"/>
                </a:highlight>
                <a:latin typeface="Courier New"/>
              </a:rPr>
              <a:t>$ </a:t>
            </a:r>
            <a:r>
              <a:rPr lang="en-US" sz="1400" b="0" dirty="0">
                <a:highlight>
                  <a:srgbClr val="C0C0C0"/>
                </a:highlight>
              </a:rPr>
              <a:t>go run </a:t>
            </a:r>
            <a:r>
              <a:rPr lang="en-US" sz="1400" b="0" dirty="0" err="1">
                <a:highlight>
                  <a:srgbClr val="C0C0C0"/>
                </a:highlight>
              </a:rPr>
              <a:t>iota_go</a:t>
            </a:r>
            <a:r>
              <a:rPr lang="en-US" sz="1400" b="0" dirty="0">
                <a:highlight>
                  <a:srgbClr val="C0C0C0"/>
                </a:highlight>
              </a:rPr>
              <a:t>_[EXAMPLE_NAME]/</a:t>
            </a:r>
            <a:r>
              <a:rPr lang="en-US" sz="1400" b="0" dirty="0" err="1">
                <a:highlight>
                  <a:srgbClr val="C0C0C0"/>
                </a:highlight>
              </a:rPr>
              <a:t>main.go</a:t>
            </a:r>
            <a:endParaRPr lang="en-US" sz="1400" b="0" dirty="0">
              <a:highlight>
                <a:srgbClr val="C0C0C0"/>
              </a:highlight>
            </a:endParaRPr>
          </a:p>
          <a:p>
            <a:r>
              <a:rPr lang="en-US" sz="1400" b="0" dirty="0"/>
              <a:t>Following examples are available:</a:t>
            </a:r>
            <a:br>
              <a:rPr lang="en-US" sz="1400" b="0" dirty="0"/>
            </a:br>
            <a:endParaRPr lang="en-US" sz="1800" b="0">
              <a:highlight>
                <a:srgbClr val="C0C0C0"/>
              </a:highlight>
              <a:latin typeface="Courier New"/>
            </a:endParaRPr>
          </a:p>
          <a:p>
            <a:endParaRPr lang="en-US" sz="2000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2658B30-7DE0-496D-BE14-583C38CDF6E4}"/>
              </a:ext>
            </a:extLst>
          </p:cNvPr>
          <p:cNvSpPr txBox="1"/>
          <p:nvPr/>
        </p:nvSpPr>
        <p:spPr>
          <a:xfrm>
            <a:off x="4402549" y="406972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accent6"/>
                </a:solidFill>
                <a:highlight>
                  <a:srgbClr val="C0C0C0"/>
                </a:highlight>
                <a:latin typeface="Courier New"/>
                <a:cs typeface="Courier New"/>
              </a:rPr>
              <a:t>send_tx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err="1">
                <a:solidFill>
                  <a:schemeClr val="accent6"/>
                </a:solidFill>
                <a:highlight>
                  <a:srgbClr val="C0C0C0"/>
                </a:highlight>
                <a:latin typeface="Courier New"/>
                <a:cs typeface="Courier New"/>
              </a:rPr>
              <a:t>receive_tx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err="1">
                <a:solidFill>
                  <a:schemeClr val="accent6"/>
                </a:solidFill>
                <a:highlight>
                  <a:srgbClr val="C0C0C0"/>
                </a:highlight>
                <a:latin typeface="Courier New"/>
                <a:cs typeface="Courier New"/>
              </a:rPr>
              <a:t>zmq</a:t>
            </a:r>
            <a:endParaRPr lang="en-US">
              <a:solidFill>
                <a:schemeClr val="accent6"/>
              </a:solidFill>
              <a:highlight>
                <a:srgbClr val="C0C0C0"/>
              </a:highlight>
              <a:latin typeface="Courier New"/>
              <a:cs typeface="Courier New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0014A49-07D1-4262-81DF-A83CFB289612}"/>
              </a:ext>
            </a:extLst>
          </p:cNvPr>
          <p:cNvSpPr txBox="1"/>
          <p:nvPr/>
        </p:nvSpPr>
        <p:spPr>
          <a:xfrm>
            <a:off x="780976" y="3965364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helloworld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send_data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receive_data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create_address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check_balance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222982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iota.lib.py / </a:t>
            </a:r>
            <a:r>
              <a:rPr lang="en-US" b="0" dirty="0" err="1"/>
              <a:t>PyOTA</a:t>
            </a:r>
            <a:endParaRPr lang="pt-PT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Official Python library for the IOTA Core.</a:t>
            </a:r>
          </a:p>
          <a:p>
            <a:r>
              <a:rPr lang="en-US" b="0" dirty="0"/>
              <a:t>Implements both the official API, as well as signing, bundles, utilities and conversion.</a:t>
            </a:r>
          </a:p>
          <a:p>
            <a:r>
              <a:rPr lang="en-US" b="0" dirty="0"/>
              <a:t>Python 3.6, 3.5 and 2.7.</a:t>
            </a:r>
          </a:p>
          <a:p>
            <a:r>
              <a:rPr lang="en-US" b="0"/>
              <a:t>inherit setuptools</a:t>
            </a:r>
            <a:endParaRPr lang="en-US" b="0" dirty="0"/>
          </a:p>
          <a:p>
            <a:r>
              <a:rPr lang="en-US" b="0" dirty="0"/>
              <a:t>Integration is planned for the near future</a:t>
            </a:r>
          </a:p>
          <a:p>
            <a:r>
              <a:rPr lang="en-US" b="0" dirty="0">
                <a:hlinkClick r:id="rId2"/>
              </a:rPr>
              <a:t>https://github.com/iotaledger/iota.lib.py</a:t>
            </a:r>
            <a:endParaRPr lang="en-US" dirty="0"/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590242132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around with python-iota-workshop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747" y="1246114"/>
            <a:ext cx="8615669" cy="5000206"/>
          </a:xfrm>
        </p:spPr>
        <p:txBody>
          <a:bodyPr/>
          <a:lstStyle/>
          <a:p>
            <a:r>
              <a:rPr lang="en-US" sz="1800" b="0" dirty="0"/>
              <a:t>Install Python 3 and PIP</a:t>
            </a:r>
            <a:br>
              <a:rPr lang="en-US" sz="1800" b="0" dirty="0"/>
            </a:br>
            <a:r>
              <a:rPr lang="en-US" sz="1800" b="0" dirty="0">
                <a:hlinkClick r:id="rId2"/>
              </a:rPr>
              <a:t>https://www.python.org/downloads/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>
                <a:hlinkClick r:id="rId3"/>
              </a:rPr>
              <a:t>https://pip.pypa.io/en/stable/installing/</a:t>
            </a:r>
            <a:endParaRPr lang="pt-PT"/>
          </a:p>
          <a:p>
            <a:r>
              <a:rPr lang="en-US" sz="1800" b="0" dirty="0"/>
              <a:t>Clone repo and </a:t>
            </a:r>
            <a:r>
              <a:rPr lang="en-US" sz="1800" b="0" dirty="0" err="1"/>
              <a:t>donwload</a:t>
            </a:r>
            <a:r>
              <a:rPr lang="en-US" sz="1800" b="0" dirty="0"/>
              <a:t> dependencies:</a:t>
            </a:r>
            <a:br>
              <a:rPr lang="en-US" sz="1800" b="0" dirty="0"/>
            </a:br>
            <a:r>
              <a:rPr lang="en-US" sz="1800" b="0" dirty="0">
                <a:highlight>
                  <a:srgbClr val="C0C0C0"/>
                </a:highlight>
              </a:rPr>
              <a:t>$ git clone </a:t>
            </a:r>
            <a:r>
              <a:rPr lang="en-US" sz="1800" b="0" dirty="0">
                <a:highlight>
                  <a:srgbClr val="C0C0C0"/>
                </a:highlight>
                <a:hlinkClick r:id="rId4"/>
              </a:rPr>
              <a:t>https://github.com/iota-community/python-iota-workshop</a:t>
            </a:r>
            <a:r>
              <a:rPr lang="en-US" sz="1800" b="0" dirty="0">
                <a:highlight>
                  <a:srgbClr val="C0C0C0"/>
                </a:highlight>
              </a:rPr>
              <a:t/>
            </a:r>
            <a:br>
              <a:rPr lang="en-US" sz="1800" b="0" dirty="0">
                <a:highlight>
                  <a:srgbClr val="C0C0C0"/>
                </a:highlight>
              </a:rPr>
            </a:br>
            <a:r>
              <a:rPr lang="en-US" sz="1800" b="0" dirty="0">
                <a:highlight>
                  <a:srgbClr val="C0C0C0"/>
                </a:highlight>
              </a:rPr>
              <a:t>$ cd python-iota-workshop; pip install -r requirements.txt</a:t>
            </a:r>
            <a:endParaRPr lang="en-US" sz="1800" b="0" dirty="0"/>
          </a:p>
          <a:p>
            <a:r>
              <a:rPr lang="en-US" sz="1800" b="0" dirty="0"/>
              <a:t>Run an example:</a:t>
            </a:r>
            <a:br>
              <a:rPr lang="en-US" sz="1800" b="0" dirty="0"/>
            </a:br>
            <a:r>
              <a:rPr lang="en-US" sz="1800" b="0" dirty="0">
                <a:highlight>
                  <a:srgbClr val="C0C0C0"/>
                </a:highlight>
                <a:latin typeface="Courier New"/>
              </a:rPr>
              <a:t>$ </a:t>
            </a:r>
            <a:r>
              <a:rPr lang="en-US" sz="1800" b="0" dirty="0">
                <a:highlight>
                  <a:srgbClr val="C0C0C0"/>
                </a:highlight>
              </a:rPr>
              <a:t>python code/[EXAMPLE_NAME].</a:t>
            </a:r>
            <a:r>
              <a:rPr lang="en-US" sz="1800" b="0" dirty="0" err="1">
                <a:highlight>
                  <a:srgbClr val="C0C0C0"/>
                </a:highlight>
              </a:rPr>
              <a:t>py</a:t>
            </a:r>
            <a:endParaRPr lang="en-US" sz="1800" b="0">
              <a:highlight>
                <a:srgbClr val="C0C0C0"/>
              </a:highlight>
            </a:endParaRPr>
          </a:p>
          <a:p>
            <a:r>
              <a:rPr lang="en-US" sz="1800" b="0" dirty="0"/>
              <a:t>Following examples are available:</a:t>
            </a:r>
            <a:br>
              <a:rPr lang="en-US" sz="1800" b="0" dirty="0"/>
            </a:br>
            <a:r>
              <a:rPr lang="en-US" sz="1800" b="0" dirty="0">
                <a:highlight>
                  <a:srgbClr val="C0C0C0"/>
                </a:highlight>
              </a:rPr>
              <a:t>e01_hello_world.py    e04_generate_address.py  e07_send_data.py</a:t>
            </a:r>
            <a:br>
              <a:rPr lang="en-US" sz="1800" b="0" dirty="0">
                <a:highlight>
                  <a:srgbClr val="C0C0C0"/>
                </a:highlight>
              </a:rPr>
            </a:br>
            <a:r>
              <a:rPr lang="en-US" sz="1800" b="0" dirty="0">
                <a:highlight>
                  <a:srgbClr val="C0C0C0"/>
                </a:highlight>
              </a:rPr>
              <a:t>e02_send_hello.py     e05_check_balance.py     e08_receive_data.py</a:t>
            </a:r>
            <a:br>
              <a:rPr lang="en-US" sz="1800" b="0" dirty="0">
                <a:highlight>
                  <a:srgbClr val="C0C0C0"/>
                </a:highlight>
              </a:rPr>
            </a:br>
            <a:r>
              <a:rPr lang="en-US" sz="1800" b="0" dirty="0">
                <a:highlight>
                  <a:srgbClr val="C0C0C0"/>
                </a:highlight>
              </a:rPr>
              <a:t>e03_receive_hello.py  e06_send_tokens.py       e09_zmq_listen.py</a:t>
            </a:r>
            <a:endParaRPr lang="en-US">
              <a:highlight>
                <a:srgbClr val="C0C0C0"/>
              </a:highlight>
            </a:endParaRPr>
          </a:p>
          <a:p>
            <a:endParaRPr lang="en-US" sz="1800" b="0" dirty="0">
              <a:highlight>
                <a:srgbClr val="C0C0C0"/>
              </a:highlight>
            </a:endParaRPr>
          </a:p>
          <a:p>
            <a:endParaRPr lang="en-US" sz="2000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02941003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 CLI App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/>
              <a:t>Command Line wallet and node management tool.</a:t>
            </a:r>
          </a:p>
          <a:p>
            <a:r>
              <a:rPr lang="en-US" b="0"/>
              <a:t>It is implemented in </a:t>
            </a:r>
            <a:r>
              <a:rPr lang="en-US" b="0" err="1"/>
              <a:t>nodejs</a:t>
            </a:r>
            <a:r>
              <a:rPr lang="en-US" b="0"/>
              <a:t>, and it’s available as a </a:t>
            </a:r>
            <a:r>
              <a:rPr lang="en-US" b="0" err="1"/>
              <a:t>npm</a:t>
            </a:r>
            <a:r>
              <a:rPr lang="en-US" b="0"/>
              <a:t> package. </a:t>
            </a:r>
          </a:p>
          <a:p>
            <a:r>
              <a:rPr lang="en-US" b="0"/>
              <a:t>To be integrated with the help of </a:t>
            </a:r>
            <a:r>
              <a:rPr lang="en-US" b="0" err="1"/>
              <a:t>devtool</a:t>
            </a:r>
            <a:r>
              <a:rPr lang="en-US" b="0"/>
              <a:t> </a:t>
            </a:r>
            <a:r>
              <a:rPr lang="en-US" b="0" err="1"/>
              <a:t>npm</a:t>
            </a:r>
            <a:r>
              <a:rPr lang="en-US" b="0"/>
              <a:t> functionality.</a:t>
            </a:r>
          </a:p>
          <a:p>
            <a:r>
              <a:rPr lang="en-US" b="0"/>
              <a:t>Integration planned for the near future.</a:t>
            </a:r>
          </a:p>
          <a:p>
            <a:r>
              <a:rPr lang="en-US" b="0">
                <a:hlinkClick r:id="rId2"/>
              </a:rPr>
              <a:t>https://github.com/iotaledger/cli-app</a:t>
            </a:r>
            <a:endParaRPr lang="en-US" b="0"/>
          </a:p>
          <a:p>
            <a:r>
              <a:rPr lang="en-US" b="0">
                <a:hlinkClick r:id="rId3"/>
              </a:rPr>
              <a:t>https://wiki.yoctoproject.org/wiki/TipsAndTricks/NPM</a:t>
            </a:r>
            <a:r>
              <a:rPr lang="en-US" b="0"/>
              <a:t> </a:t>
            </a:r>
            <a:endParaRPr lang="en-US"/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499962872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recipes-support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016123"/>
            <a:ext cx="8233186" cy="4532312"/>
          </a:xfrm>
        </p:spPr>
        <p:txBody>
          <a:bodyPr/>
          <a:lstStyle/>
          <a:p>
            <a:pPr algn="just"/>
            <a:r>
              <a:rPr lang="en-US" b="0"/>
              <a:t>In order to fulfill dependencies, I had to write a few support recipes.</a:t>
            </a:r>
            <a:endParaRPr lang="pt-PT"/>
          </a:p>
          <a:p>
            <a:pPr lvl="1" algn="just"/>
            <a:r>
              <a:rPr lang="en-US" b="1"/>
              <a:t>nanopb_0.3.9.3.bb</a:t>
            </a:r>
            <a:r>
              <a:rPr lang="en-US" b="0"/>
              <a:t>: small code-size Protocol Buffers implementation in </a:t>
            </a:r>
            <a:r>
              <a:rPr lang="en-US" b="0" err="1"/>
              <a:t>ansi</a:t>
            </a:r>
            <a:r>
              <a:rPr lang="en-US" b="0"/>
              <a:t> C. Especially suitable for use in microcontrollers, but fits any memory restricted system</a:t>
            </a:r>
            <a:endParaRPr lang="pt-PT"/>
          </a:p>
          <a:p>
            <a:pPr lvl="1" algn="just"/>
            <a:r>
              <a:rPr lang="en-US" sz="2400" b="1"/>
              <a:t>keccak_git.bb</a:t>
            </a:r>
            <a:r>
              <a:rPr lang="en-US" sz="2400" b="0"/>
              <a:t>: </a:t>
            </a:r>
            <a:r>
              <a:rPr lang="en-US" sz="2400" b="0" err="1"/>
              <a:t>keccak</a:t>
            </a:r>
            <a:r>
              <a:rPr lang="en-US" sz="2400" b="0"/>
              <a:t> sponge function family including SHA3 implementation. Recipe needs improvement to support more architectures)</a:t>
            </a:r>
            <a:endParaRPr lang="en-US" sz="2400"/>
          </a:p>
          <a:p>
            <a:pPr lvl="1" algn="just"/>
            <a:r>
              <a:rPr lang="en-US" sz="2400" b="1"/>
              <a:t>logger_4.0.0.bb</a:t>
            </a:r>
            <a:r>
              <a:rPr lang="en-US" sz="2400" b="0"/>
              <a:t>: simple logging facility for the C language)</a:t>
            </a:r>
            <a:endParaRPr lang="en-US" sz="2400"/>
          </a:p>
          <a:p>
            <a:pPr lvl="1" algn="just"/>
            <a:r>
              <a:rPr lang="en-US" sz="2400" b="1"/>
              <a:t>libzmq_4.3.2.bb</a:t>
            </a:r>
            <a:r>
              <a:rPr lang="en-US" sz="2400" b="0"/>
              <a:t>: </a:t>
            </a:r>
            <a:r>
              <a:rPr lang="en-US" sz="2400" b="0" err="1"/>
              <a:t>ZeroMQ</a:t>
            </a:r>
            <a:r>
              <a:rPr lang="en-US" sz="2400" b="0"/>
              <a:t> core engine in C++</a:t>
            </a:r>
            <a:endParaRPr lang="en-US" sz="2400"/>
          </a:p>
          <a:p>
            <a:pPr algn="just"/>
            <a:r>
              <a:rPr lang="en-US" sz="2600" b="0"/>
              <a:t>Extra contribution to the OE community.</a:t>
            </a:r>
          </a:p>
          <a:p>
            <a:pPr lvl="1" algn="just"/>
            <a:endParaRPr lang="en-US" sz="2400"/>
          </a:p>
          <a:p>
            <a:pPr algn="just"/>
            <a:endParaRPr lang="en-US" sz="2000" b="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31991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. </a:t>
            </a:r>
            <a:r>
              <a:rPr lang="en-US" dirty="0" err="1">
                <a:cs typeface="Arial" charset="0"/>
              </a:rPr>
              <a:t>Sstate</a:t>
            </a:r>
            <a:r>
              <a:rPr lang="en-US" dirty="0">
                <a:cs typeface="Arial" charset="0"/>
              </a:rPr>
              <a:t>-cache Magic!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/>
              <a:t>Jaewon</a:t>
            </a:r>
            <a:r>
              <a:rPr lang="en-US" dirty="0"/>
              <a:t> </a:t>
            </a:r>
            <a:r>
              <a:rPr lang="en-US" dirty="0" smtClean="0"/>
              <a:t>Lee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Presented by Mark Hatle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of meta-iota (2020-21)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016123"/>
            <a:ext cx="8233186" cy="4532312"/>
          </a:xfrm>
        </p:spPr>
        <p:txBody>
          <a:bodyPr/>
          <a:lstStyle/>
          <a:p>
            <a:pPr algn="just"/>
            <a:r>
              <a:rPr lang="en-US" b="0"/>
              <a:t>Bee</a:t>
            </a:r>
            <a:endParaRPr lang="pt-PT"/>
          </a:p>
          <a:p>
            <a:pPr lvl="1" algn="just"/>
            <a:r>
              <a:rPr lang="en-US">
                <a:solidFill>
                  <a:srgbClr val="414141"/>
                </a:solidFill>
              </a:rPr>
              <a:t>Post </a:t>
            </a:r>
            <a:r>
              <a:rPr lang="en-US" err="1">
                <a:solidFill>
                  <a:srgbClr val="414141"/>
                </a:solidFill>
              </a:rPr>
              <a:t>Coordicide</a:t>
            </a:r>
            <a:r>
              <a:rPr lang="en-US">
                <a:solidFill>
                  <a:srgbClr val="414141"/>
                </a:solidFill>
              </a:rPr>
              <a:t> Reference Implementation</a:t>
            </a:r>
          </a:p>
          <a:p>
            <a:pPr lvl="1" algn="just"/>
            <a:r>
              <a:rPr lang="en-US">
                <a:solidFill>
                  <a:srgbClr val="414141"/>
                </a:solidFill>
              </a:rPr>
              <a:t>Official IOTA Foundation</a:t>
            </a:r>
            <a:endParaRPr lang="en-US" b="0">
              <a:solidFill>
                <a:srgbClr val="414141"/>
              </a:solidFill>
            </a:endParaRPr>
          </a:p>
          <a:p>
            <a:pPr lvl="1" algn="just"/>
            <a:r>
              <a:rPr lang="en-US">
                <a:solidFill>
                  <a:srgbClr val="414141"/>
                </a:solidFill>
              </a:rPr>
              <a:t>Rust (meta-rust and meta-rust-bin?)</a:t>
            </a:r>
          </a:p>
          <a:p>
            <a:pPr algn="just"/>
            <a:r>
              <a:rPr lang="en-US" b="0">
                <a:solidFill>
                  <a:srgbClr val="414141"/>
                </a:solidFill>
              </a:rPr>
              <a:t>Hornet</a:t>
            </a:r>
          </a:p>
          <a:p>
            <a:pPr lvl="1" algn="just"/>
            <a:r>
              <a:rPr lang="en-US">
                <a:solidFill>
                  <a:srgbClr val="414141"/>
                </a:solidFill>
              </a:rPr>
              <a:t>Post </a:t>
            </a:r>
            <a:r>
              <a:rPr lang="en-US" err="1">
                <a:solidFill>
                  <a:srgbClr val="414141"/>
                </a:solidFill>
              </a:rPr>
              <a:t>Coordicide</a:t>
            </a:r>
            <a:r>
              <a:rPr lang="en-US">
                <a:solidFill>
                  <a:srgbClr val="414141"/>
                </a:solidFill>
              </a:rPr>
              <a:t> Implementation</a:t>
            </a:r>
            <a:endParaRPr lang="en-US" b="0">
              <a:solidFill>
                <a:srgbClr val="414141"/>
              </a:solidFill>
            </a:endParaRPr>
          </a:p>
          <a:p>
            <a:pPr lvl="1" algn="just"/>
            <a:r>
              <a:rPr lang="en-US">
                <a:solidFill>
                  <a:srgbClr val="414141"/>
                </a:solidFill>
              </a:rPr>
              <a:t>Community based (EDF)</a:t>
            </a:r>
            <a:endParaRPr lang="en-US" b="0"/>
          </a:p>
          <a:p>
            <a:pPr lvl="1" algn="just"/>
            <a:r>
              <a:rPr lang="en-US">
                <a:solidFill>
                  <a:srgbClr val="414141"/>
                </a:solidFill>
              </a:rPr>
              <a:t>Go</a:t>
            </a:r>
            <a:endParaRPr lang="en-US" b="0"/>
          </a:p>
          <a:p>
            <a:pPr algn="just"/>
            <a:endParaRPr lang="en-US" b="0"/>
          </a:p>
          <a:p>
            <a:pPr algn="just"/>
            <a:endParaRPr lang="en-US" sz="2000" b="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62362759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Ecosystem Development Fund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Boards for Proof-of-Concept</a:t>
            </a:r>
            <a:endParaRPr lang="pt-PT" err="1"/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4" y="1798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76581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 Ecosystem Development Fund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8515" y="1098184"/>
            <a:ext cx="8221463" cy="710590"/>
          </a:xfrm>
        </p:spPr>
        <p:txBody>
          <a:bodyPr/>
          <a:lstStyle/>
          <a:p>
            <a:pPr algn="just"/>
            <a:r>
              <a:rPr lang="en-US" sz="1400" b="0"/>
              <a:t>The IOTA EDF will allow me to validate Proof-of-Concepts on a few different boards with potential for IOTA Industrial applications.</a:t>
            </a:r>
          </a:p>
          <a:p>
            <a:pPr algn="just"/>
            <a:r>
              <a:rPr lang="en-US" sz="1400" b="0"/>
              <a:t>There is a big interest for FPGA projects in the IOTA Community. This is due to the Quorum Based computations, as well as accelerated Proof-of-Work (</a:t>
            </a:r>
            <a:r>
              <a:rPr lang="en-US" sz="1400" b="0" err="1"/>
              <a:t>PoW</a:t>
            </a:r>
            <a:r>
              <a:rPr lang="en-US" sz="1400" b="0"/>
              <a:t>), Address Generation and Signing. </a:t>
            </a:r>
          </a:p>
          <a:p>
            <a:endParaRPr lang="en-US" sz="1400" b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159FE93B-74E8-4C0B-8DB4-5D32F3546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05494"/>
              </p:ext>
            </p:extLst>
          </p:nvPr>
        </p:nvGraphicFramePr>
        <p:xfrm>
          <a:off x="542170" y="2450124"/>
          <a:ext cx="7983412" cy="3474720"/>
        </p:xfrm>
        <a:graphic>
          <a:graphicData uri="http://schemas.openxmlformats.org/drawingml/2006/table">
            <a:tbl>
              <a:tblPr firstRow="1" bandRow="1"/>
              <a:tblGrid>
                <a:gridCol w="1995853">
                  <a:extLst>
                    <a:ext uri="{9D8B030D-6E8A-4147-A177-3AD203B41FA5}">
                      <a16:colId xmlns="" xmlns:a16="http://schemas.microsoft.com/office/drawing/2014/main" val="3924963242"/>
                    </a:ext>
                  </a:extLst>
                </a:gridCol>
                <a:gridCol w="1995853">
                  <a:extLst>
                    <a:ext uri="{9D8B030D-6E8A-4147-A177-3AD203B41FA5}">
                      <a16:colId xmlns="" xmlns:a16="http://schemas.microsoft.com/office/drawing/2014/main" val="1626470814"/>
                    </a:ext>
                  </a:extLst>
                </a:gridCol>
                <a:gridCol w="1995853">
                  <a:extLst>
                    <a:ext uri="{9D8B030D-6E8A-4147-A177-3AD203B41FA5}">
                      <a16:colId xmlns="" xmlns:a16="http://schemas.microsoft.com/office/drawing/2014/main" val="765823571"/>
                    </a:ext>
                  </a:extLst>
                </a:gridCol>
                <a:gridCol w="1995853">
                  <a:extLst>
                    <a:ext uri="{9D8B030D-6E8A-4147-A177-3AD203B41FA5}">
                      <a16:colId xmlns="" xmlns:a16="http://schemas.microsoft.com/office/drawing/2014/main" val="865597689"/>
                    </a:ext>
                  </a:extLst>
                </a:gridCol>
              </a:tblGrid>
              <a:tr h="44220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 err="1">
                          <a:effectLst/>
                        </a:rPr>
                        <a:t>Board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 err="1">
                          <a:effectLst/>
                        </a:rPr>
                        <a:t>Manufacturer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 err="1">
                          <a:effectLst/>
                        </a:rPr>
                        <a:t>Comment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 err="1">
                          <a:effectLst/>
                        </a:rPr>
                        <a:t>OpenEmbedded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>
                          <a:effectLst/>
                        </a:rPr>
                        <a:t>BSP </a:t>
                      </a:r>
                      <a:r>
                        <a:rPr lang="pt-PT" sz="1200" b="1" u="none" strike="noStrike" err="1">
                          <a:effectLst/>
                        </a:rPr>
                        <a:t>Layer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2124672"/>
                  </a:ext>
                </a:extLst>
              </a:tr>
              <a:tr h="7937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STM32MP157C-DK2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STMicroelectronics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discovery</a:t>
                      </a:r>
                      <a:r>
                        <a:rPr lang="pt-PT" sz="1200" u="none" strike="noStrike">
                          <a:effectLst/>
                        </a:rPr>
                        <a:t> SBC for </a:t>
                      </a:r>
                      <a:r>
                        <a:rPr lang="pt-PT" sz="1200" u="none" strike="noStrike" err="1">
                          <a:effectLst/>
                        </a:rPr>
                        <a:t>STMicroelectronics</a:t>
                      </a:r>
                      <a:r>
                        <a:rPr lang="pt-PT" sz="1200" u="none" strike="noStrike">
                          <a:effectLst/>
                        </a:rPr>
                        <a:t> STM32MP1 Series </a:t>
                      </a:r>
                      <a:r>
                        <a:rPr lang="pt-PT" sz="1200" u="none" strike="noStrike" err="1">
                          <a:effectLst/>
                        </a:rPr>
                        <a:t>microprocessors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2"/>
                        </a:rPr>
                        <a:t>meta-st-stm32mp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5174212"/>
                  </a:ext>
                </a:extLst>
              </a:tr>
              <a:tr h="7937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Colibri iMX6 Solo </a:t>
                      </a:r>
                      <a:r>
                        <a:rPr lang="pt-PT" sz="1200" u="none" strike="noStrike" err="1">
                          <a:effectLst/>
                        </a:rPr>
                        <a:t>SoM</a:t>
                      </a:r>
                      <a:r>
                        <a:rPr lang="pt-PT" sz="1200" u="none" strike="noStrike">
                          <a:effectLst/>
                        </a:rPr>
                        <a:t> + Viola </a:t>
                      </a:r>
                      <a:r>
                        <a:rPr lang="pt-PT" sz="1200" u="none" strike="noStrike" err="1">
                          <a:effectLst/>
                        </a:rPr>
                        <a:t>Carrier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Toradex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Toradex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is</a:t>
                      </a:r>
                      <a:r>
                        <a:rPr lang="pt-PT" sz="1200" u="none" strike="noStrike">
                          <a:effectLst/>
                        </a:rPr>
                        <a:t> a </a:t>
                      </a:r>
                      <a:r>
                        <a:rPr lang="pt-PT" sz="1200" u="none" strike="noStrike" err="1">
                          <a:effectLst/>
                        </a:rPr>
                        <a:t>swiss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manufacturer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of</a:t>
                      </a:r>
                      <a:r>
                        <a:rPr lang="pt-PT" sz="1200" u="none" strike="noStrike">
                          <a:effectLst/>
                        </a:rPr>
                        <a:t> Industrial-grade </a:t>
                      </a:r>
                      <a:r>
                        <a:rPr lang="pt-PT" sz="1200" u="none" strike="noStrike" err="1">
                          <a:effectLst/>
                        </a:rPr>
                        <a:t>System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on</a:t>
                      </a:r>
                      <a:r>
                        <a:rPr lang="pt-PT" sz="1200" u="none" strike="noStrike">
                          <a:effectLst/>
                        </a:rPr>
                        <a:t> Modules.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3"/>
                        </a:rPr>
                        <a:t>meta-freescale-3rdparty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8928252"/>
                  </a:ext>
                </a:extLst>
              </a:tr>
              <a:tr h="132663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Zynq-7000 </a:t>
                      </a:r>
                      <a:r>
                        <a:rPr lang="pt-PT" sz="1200" u="none" strike="noStrike" err="1">
                          <a:effectLst/>
                        </a:rPr>
                        <a:t>SoC</a:t>
                      </a:r>
                      <a:r>
                        <a:rPr lang="pt-PT" sz="1200" u="none" strike="noStrike">
                          <a:effectLst/>
                        </a:rPr>
                        <a:t> ZC702 </a:t>
                      </a:r>
                      <a:r>
                        <a:rPr lang="pt-PT" sz="1200" u="none" strike="noStrike" err="1">
                          <a:effectLst/>
                        </a:rPr>
                        <a:t>Evaluation</a:t>
                      </a:r>
                      <a:r>
                        <a:rPr lang="pt-PT" sz="1200" u="none" strike="noStrike">
                          <a:effectLst/>
                        </a:rPr>
                        <a:t> Kit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Xilinx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Zynq-7000 </a:t>
                      </a:r>
                      <a:r>
                        <a:rPr lang="pt-PT" sz="1200" u="none" strike="noStrike" err="1">
                          <a:effectLst/>
                        </a:rPr>
                        <a:t>is</a:t>
                      </a:r>
                      <a:r>
                        <a:rPr lang="pt-PT" sz="1200" u="none" strike="noStrike">
                          <a:effectLst/>
                        </a:rPr>
                        <a:t> a </a:t>
                      </a:r>
                      <a:r>
                        <a:rPr lang="pt-PT" sz="1200" u="none" strike="noStrike" err="1">
                          <a:effectLst/>
                        </a:rPr>
                        <a:t>SoC+FPGA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with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great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potential</a:t>
                      </a:r>
                      <a:r>
                        <a:rPr lang="pt-PT" sz="1200" u="none" strike="noStrike">
                          <a:effectLst/>
                        </a:rPr>
                        <a:t> to </a:t>
                      </a:r>
                      <a:r>
                        <a:rPr lang="pt-PT" sz="1200" u="none" strike="noStrike" err="1">
                          <a:effectLst/>
                        </a:rPr>
                        <a:t>accelerate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PoW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Mini-PoW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Address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Generation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and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Signing</a:t>
                      </a:r>
                      <a:r>
                        <a:rPr lang="pt-PT" sz="1200" u="none" strike="noStrike">
                          <a:effectLst/>
                        </a:rPr>
                        <a:t>, as </a:t>
                      </a:r>
                      <a:r>
                        <a:rPr lang="pt-PT" sz="1200" u="none" strike="noStrike" err="1">
                          <a:effectLst/>
                        </a:rPr>
                        <a:t>well</a:t>
                      </a:r>
                      <a:r>
                        <a:rPr lang="pt-PT" sz="1200" u="none" strike="noStrike">
                          <a:effectLst/>
                        </a:rPr>
                        <a:t> as future </a:t>
                      </a:r>
                      <a:r>
                        <a:rPr lang="pt-PT" sz="1200" u="none" strike="noStrike" err="1">
                          <a:effectLst/>
                        </a:rPr>
                        <a:t>Qubic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implementations</a:t>
                      </a:r>
                      <a:r>
                        <a:rPr lang="pt-PT" sz="1200" u="none" strike="noStrike">
                          <a:effectLst/>
                        </a:rPr>
                        <a:t>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4"/>
                        </a:rPr>
                        <a:t>meta-xilinx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32254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499528A-8546-4F88-BF09-63A724FF870B}"/>
              </a:ext>
            </a:extLst>
          </p:cNvPr>
          <p:cNvSpPr txBox="1"/>
          <p:nvPr/>
        </p:nvSpPr>
        <p:spPr>
          <a:xfrm>
            <a:off x="3610708" y="607255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80913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 Ecosystem Development Fund</a:t>
            </a:r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499528A-8546-4F88-BF09-63A724FF870B}"/>
              </a:ext>
            </a:extLst>
          </p:cNvPr>
          <p:cNvSpPr txBox="1"/>
          <p:nvPr/>
        </p:nvSpPr>
        <p:spPr>
          <a:xfrm>
            <a:off x="3610708" y="607255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9E624208-B751-43BB-82DF-00E55633F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70772"/>
              </p:ext>
            </p:extLst>
          </p:nvPr>
        </p:nvGraphicFramePr>
        <p:xfrm>
          <a:off x="471831" y="1184031"/>
          <a:ext cx="8135812" cy="4739640"/>
        </p:xfrm>
        <a:graphic>
          <a:graphicData uri="http://schemas.openxmlformats.org/drawingml/2006/table">
            <a:tbl>
              <a:tblPr firstRow="1" bandRow="1"/>
              <a:tblGrid>
                <a:gridCol w="2033953">
                  <a:extLst>
                    <a:ext uri="{9D8B030D-6E8A-4147-A177-3AD203B41FA5}">
                      <a16:colId xmlns="" xmlns:a16="http://schemas.microsoft.com/office/drawing/2014/main" val="4038174357"/>
                    </a:ext>
                  </a:extLst>
                </a:gridCol>
                <a:gridCol w="2033953">
                  <a:extLst>
                    <a:ext uri="{9D8B030D-6E8A-4147-A177-3AD203B41FA5}">
                      <a16:colId xmlns="" xmlns:a16="http://schemas.microsoft.com/office/drawing/2014/main" val="2648687708"/>
                    </a:ext>
                  </a:extLst>
                </a:gridCol>
                <a:gridCol w="2033953">
                  <a:extLst>
                    <a:ext uri="{9D8B030D-6E8A-4147-A177-3AD203B41FA5}">
                      <a16:colId xmlns="" xmlns:a16="http://schemas.microsoft.com/office/drawing/2014/main" val="3431352355"/>
                    </a:ext>
                  </a:extLst>
                </a:gridCol>
                <a:gridCol w="2033953">
                  <a:extLst>
                    <a:ext uri="{9D8B030D-6E8A-4147-A177-3AD203B41FA5}">
                      <a16:colId xmlns="" xmlns:a16="http://schemas.microsoft.com/office/drawing/2014/main" val="545704904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Board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Manufacturer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Comment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OpenEmbedded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BSP </a:t>
                      </a:r>
                      <a:r>
                        <a:rPr lang="pt-PT" sz="1200" u="none" strike="noStrike" err="1">
                          <a:effectLst/>
                        </a:rPr>
                        <a:t>Layer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0523165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DE10-Nano </a:t>
                      </a:r>
                      <a:r>
                        <a:rPr lang="pt-PT" sz="1200" u="none" strike="noStrike" err="1">
                          <a:effectLst/>
                        </a:rPr>
                        <a:t>Development</a:t>
                      </a:r>
                      <a:r>
                        <a:rPr lang="pt-PT" sz="1200" u="none" strike="noStrike">
                          <a:effectLst/>
                        </a:rPr>
                        <a:t> Kit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Terasic</a:t>
                      </a:r>
                      <a:r>
                        <a:rPr lang="pt-PT" sz="1200" u="none" strike="noStrike">
                          <a:effectLst/>
                        </a:rPr>
                        <a:t> Technologies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E10-Nano </a:t>
                      </a:r>
                      <a:r>
                        <a:rPr lang="pt-PT" sz="1200" u="none" strike="noStrike" err="1">
                          <a:effectLst/>
                        </a:rPr>
                        <a:t>Development</a:t>
                      </a:r>
                      <a:r>
                        <a:rPr lang="pt-PT" sz="1200" u="none" strike="noStrike">
                          <a:effectLst/>
                        </a:rPr>
                        <a:t> Kit </a:t>
                      </a:r>
                      <a:r>
                        <a:rPr lang="pt-PT" sz="1200" u="none" strike="noStrike" err="1">
                          <a:effectLst/>
                        </a:rPr>
                        <a:t>is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built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around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Intel/Altera </a:t>
                      </a:r>
                      <a:r>
                        <a:rPr lang="pt-PT" sz="1200" u="none" strike="noStrike" err="1">
                          <a:effectLst/>
                        </a:rPr>
                        <a:t>CycloneV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SoC+FPGA</a:t>
                      </a:r>
                      <a:r>
                        <a:rPr lang="pt-PT" sz="1200" u="none" strike="noStrike">
                          <a:effectLst/>
                        </a:rPr>
                        <a:t>. Also </a:t>
                      </a:r>
                      <a:r>
                        <a:rPr lang="pt-PT" sz="1200" u="none" strike="noStrike" err="1">
                          <a:effectLst/>
                        </a:rPr>
                        <a:t>great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potential</a:t>
                      </a:r>
                      <a:r>
                        <a:rPr lang="pt-PT" sz="1200" u="none" strike="noStrike">
                          <a:effectLst/>
                        </a:rPr>
                        <a:t> to </a:t>
                      </a:r>
                      <a:r>
                        <a:rPr lang="pt-PT" sz="1200" u="none" strike="noStrike" err="1">
                          <a:effectLst/>
                        </a:rPr>
                        <a:t>accelerate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PoW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Mini-PoW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Address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Generation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and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Signing</a:t>
                      </a:r>
                      <a:r>
                        <a:rPr lang="pt-PT" sz="1200" u="none" strike="noStrike">
                          <a:effectLst/>
                        </a:rPr>
                        <a:t>, as </a:t>
                      </a:r>
                      <a:r>
                        <a:rPr lang="pt-PT" sz="1200" u="none" strike="noStrike" err="1">
                          <a:effectLst/>
                        </a:rPr>
                        <a:t>well</a:t>
                      </a:r>
                      <a:r>
                        <a:rPr lang="pt-PT" sz="1200" u="none" strike="noStrike">
                          <a:effectLst/>
                        </a:rPr>
                        <a:t> as future </a:t>
                      </a:r>
                      <a:r>
                        <a:rPr lang="pt-PT" sz="1200" u="none" strike="noStrike" err="1">
                          <a:effectLst/>
                        </a:rPr>
                        <a:t>Qubic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implementations</a:t>
                      </a:r>
                      <a:r>
                        <a:rPr lang="pt-PT" sz="1200" u="none" strike="noStrike">
                          <a:effectLst/>
                        </a:rPr>
                        <a:t>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2"/>
                        </a:rPr>
                        <a:t>meta-de10-nano</a:t>
                      </a:r>
                      <a:r>
                        <a:rPr lang="pt-PT" sz="1200" u="none" strike="noStrike">
                          <a:effectLst/>
                          <a:hlinkClick r:id="rId2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3"/>
                        </a:rPr>
                        <a:t>meta-altera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683498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BeagleBone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Black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Texas </a:t>
                      </a:r>
                      <a:r>
                        <a:rPr lang="pt-PT" sz="1200" u="none" strike="noStrike" err="1">
                          <a:effectLst/>
                        </a:rPr>
                        <a:t>Instruments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most</a:t>
                      </a:r>
                      <a:r>
                        <a:rPr lang="pt-PT" sz="1200" u="none" strike="noStrike">
                          <a:effectLst/>
                        </a:rPr>
                        <a:t> popular SBC in </a:t>
                      </a: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Yocto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Community</a:t>
                      </a:r>
                      <a:r>
                        <a:rPr lang="pt-PT" sz="1200" u="none" strike="noStrike">
                          <a:effectLst/>
                        </a:rPr>
                        <a:t>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4"/>
                        </a:rPr>
                        <a:t>meta-yocto-bsp</a:t>
                      </a:r>
                      <a:r>
                        <a:rPr lang="pt-PT" sz="1200" u="none" strike="noStrike">
                          <a:effectLst/>
                          <a:hlinkClick r:id="rId4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5"/>
                        </a:rPr>
                        <a:t>meta-ti</a:t>
                      </a:r>
                      <a:r>
                        <a:rPr lang="pt-PT" sz="1200" u="none" strike="noStrike">
                          <a:effectLst/>
                          <a:hlinkClick r:id="rId5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6"/>
                        </a:rPr>
                        <a:t>meta-beagleboard</a:t>
                      </a:r>
                      <a:r>
                        <a:rPr lang="pt-PT" sz="1200" u="none" strike="noStrike">
                          <a:effectLst/>
                          <a:hlinkClick r:id="rId6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7"/>
                        </a:rPr>
                        <a:t>meta-bbb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677933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DragonBoard</a:t>
                      </a:r>
                      <a:r>
                        <a:rPr lang="pt-PT" sz="1200" u="none" strike="noStrike">
                          <a:effectLst/>
                        </a:rPr>
                        <a:t> 410c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96Boards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SBC </a:t>
                      </a:r>
                      <a:r>
                        <a:rPr lang="pt-PT" sz="1200" u="none" strike="noStrike" err="1">
                          <a:effectLst/>
                        </a:rPr>
                        <a:t>with</a:t>
                      </a:r>
                      <a:r>
                        <a:rPr lang="pt-PT" sz="1200" u="none" strike="noStrike">
                          <a:effectLst/>
                        </a:rPr>
                        <a:t> a </a:t>
                      </a:r>
                      <a:r>
                        <a:rPr lang="pt-PT" sz="1200" u="none" strike="noStrike" err="1">
                          <a:effectLst/>
                        </a:rPr>
                        <a:t>Qualcomm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Snapdragon</a:t>
                      </a:r>
                      <a:r>
                        <a:rPr lang="pt-PT" sz="1200" u="none" strike="noStrike">
                          <a:effectLst/>
                        </a:rPr>
                        <a:t> 400 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8"/>
                        </a:rPr>
                        <a:t>meta-qcom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089548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Orange Pi Zero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Orange Pi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Popular </a:t>
                      </a:r>
                      <a:r>
                        <a:rPr lang="pt-PT" sz="1200" u="none" strike="noStrike" err="1">
                          <a:effectLst/>
                        </a:rPr>
                        <a:t>small</a:t>
                      </a:r>
                      <a:r>
                        <a:rPr lang="pt-PT" sz="1200" u="none" strike="noStrike">
                          <a:effectLst/>
                        </a:rPr>
                        <a:t> SBC </a:t>
                      </a:r>
                      <a:r>
                        <a:rPr lang="pt-PT" sz="1200" u="none" strike="noStrike" err="1">
                          <a:effectLst/>
                        </a:rPr>
                        <a:t>with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an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AllWinner</a:t>
                      </a:r>
                      <a:r>
                        <a:rPr lang="pt-PT" sz="1200" u="none" strike="noStrike">
                          <a:effectLst/>
                        </a:rPr>
                        <a:t> H2 chip.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9"/>
                        </a:rPr>
                        <a:t>meta-sunxi</a:t>
                      </a:r>
                      <a:r>
                        <a:rPr lang="pt-PT" sz="1200" u="none" strike="noStrike">
                          <a:effectLst/>
                          <a:hlinkClick r:id="rId9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10"/>
                        </a:rPr>
                        <a:t>meta-allwinner-hx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876662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Raspberry</a:t>
                      </a:r>
                      <a:r>
                        <a:rPr lang="pt-PT" sz="1200" u="none" strike="noStrike">
                          <a:effectLst/>
                        </a:rPr>
                        <a:t> Pi Zero W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Raspberry</a:t>
                      </a:r>
                      <a:r>
                        <a:rPr lang="pt-PT" sz="1200" u="none" strike="noStrike">
                          <a:effectLst/>
                        </a:rPr>
                        <a:t> Pi Foundation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Miniature </a:t>
                      </a:r>
                      <a:r>
                        <a:rPr lang="pt-PT" sz="1200" u="none" strike="noStrike" err="1">
                          <a:effectLst/>
                        </a:rPr>
                        <a:t>version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of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RPi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with</a:t>
                      </a:r>
                      <a:r>
                        <a:rPr lang="pt-PT" sz="1200" u="none" strike="noStrike">
                          <a:effectLst/>
                        </a:rPr>
                        <a:t> Wireless </a:t>
                      </a:r>
                      <a:r>
                        <a:rPr lang="pt-PT" sz="1200" u="none" strike="noStrike" err="1">
                          <a:effectLst/>
                        </a:rPr>
                        <a:t>support</a:t>
                      </a:r>
                      <a:r>
                        <a:rPr lang="pt-PT" sz="1200" u="none" strike="noStrike">
                          <a:effectLst/>
                        </a:rPr>
                        <a:t>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11"/>
                        </a:rPr>
                        <a:t>meta-raspberrypi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2204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509294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Class Account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  <a:buFontTx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Yocto Project Dev Day Lab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4888" y="1143000"/>
            <a:ext cx="8233186" cy="44050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virtual </a:t>
            </a:r>
            <a:r>
              <a:rPr lang="en-US" dirty="0" smtClean="0"/>
              <a:t>host’s resources </a:t>
            </a:r>
            <a:r>
              <a:rPr lang="en-US" dirty="0"/>
              <a:t>can be found </a:t>
            </a:r>
            <a:r>
              <a:rPr lang="en-US" dirty="0" smtClean="0"/>
              <a:t>here: </a:t>
            </a:r>
            <a:endParaRPr lang="en-US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Your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Project: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/poky/build-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Extensible-SDK Install</a:t>
            </a:r>
            <a:r>
              <a:rPr lang="en-US" sz="2000" dirty="0">
                <a:solidFill>
                  <a:schemeClr val="tx1"/>
                </a:solidFill>
              </a:rPr>
              <a:t>: "/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scratch/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sdk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Sources: "/scratch</a:t>
            </a:r>
            <a:r>
              <a:rPr lang="en-US" sz="2000" dirty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Poky: "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/scratch/poky"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"/scratch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downloads"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-cache“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/>
              <a:t>You will be using SSH to communicate with your virtual server.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6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</a:t>
            </a:r>
            <a:r>
              <a:rPr lang="en-US" dirty="0">
                <a:latin typeface="Arial" charset="0"/>
              </a:rPr>
              <a:t>prepared (1/2)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/scratch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clone -b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zeus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git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git.yoctoproject.org/poky.git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poky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Prepare the project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./scratch/poky/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-build-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build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"MACHINE = \"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"SSTATE_DIR = \"/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-cache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"DL_DIR = \"/scratch/downloads\""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IMAGE_INSTALL_append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\"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gdbserver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curl 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# Build the project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prepared (2/2)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 the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eSDK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core-image-base -c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populate_sdk_ext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/scratch/poky/build/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./poky-glibc-x86_64-core-image-base-armv5e-toolchain-ext-*.sh \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-y -d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. /scratch/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/environment-setup-armv5e-poky-linux-gnueabi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devtool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modify virtual/kernel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04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NOTE: Clean Shells!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8853" y="1057619"/>
            <a:ext cx="8233186" cy="4854231"/>
          </a:xfrm>
        </p:spPr>
        <p:txBody>
          <a:bodyPr/>
          <a:lstStyle/>
          <a:p>
            <a:r>
              <a:rPr lang="en-US" dirty="0" smtClean="0"/>
              <a:t>We are going to do a lot of different exercises in different build projects, each with their own environments.</a:t>
            </a:r>
          </a:p>
          <a:p>
            <a:r>
              <a:rPr lang="en-US" dirty="0" smtClean="0"/>
              <a:t>To keep things sane, you should have a new clean shell for each exercise.</a:t>
            </a:r>
          </a:p>
          <a:p>
            <a:r>
              <a:rPr lang="en-US" dirty="0" smtClean="0"/>
              <a:t>There are two simple ways to do it: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Close your existing SSH connection and open a new one</a:t>
            </a:r>
            <a:br>
              <a:rPr lang="en-US" dirty="0" smtClean="0"/>
            </a:br>
            <a:r>
              <a:rPr lang="en-US" dirty="0" smtClean="0"/>
              <a:t>-- or –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Do a “bash” before each exercise to get a new sub-shell, and “exit” at the end to remove it, in order to return to a pristine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5</a:t>
            </a:r>
            <a:r>
              <a:rPr lang="en-US" dirty="0">
                <a:cs typeface="Arial" charset="0"/>
              </a:rPr>
              <a:t>. </a:t>
            </a:r>
            <a:r>
              <a:rPr lang="en-US" dirty="0" err="1">
                <a:cs typeface="Arial" charset="0"/>
              </a:rPr>
              <a:t>Devtool</a:t>
            </a:r>
            <a:r>
              <a:rPr lang="en-US" dirty="0">
                <a:cs typeface="Arial" charset="0"/>
              </a:rPr>
              <a:t> hands-on </a:t>
            </a:r>
            <a:r>
              <a:rPr lang="en-US" dirty="0" smtClean="0">
                <a:cs typeface="Arial" charset="0"/>
              </a:rPr>
              <a:t>Seminar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Part 1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930166" y="4125913"/>
            <a:ext cx="7749627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/>
              <a:t>Manjukumar</a:t>
            </a:r>
            <a:r>
              <a:rPr lang="en-US" dirty="0"/>
              <a:t> </a:t>
            </a:r>
            <a:r>
              <a:rPr lang="en-US" dirty="0" err="1"/>
              <a:t>Harthikote</a:t>
            </a:r>
            <a:r>
              <a:rPr lang="en-US" dirty="0"/>
              <a:t> </a:t>
            </a:r>
            <a:r>
              <a:rPr lang="en-US" dirty="0" err="1" smtClean="0"/>
              <a:t>Matha</a:t>
            </a:r>
            <a:r>
              <a:rPr lang="en-US" dirty="0"/>
              <a:t>, </a:t>
            </a:r>
            <a:r>
              <a:rPr lang="en-US" dirty="0" err="1"/>
              <a:t>Chandana</a:t>
            </a:r>
            <a:r>
              <a:rPr lang="en-US" dirty="0"/>
              <a:t> </a:t>
            </a:r>
            <a:r>
              <a:rPr lang="en-US" dirty="0" err="1" smtClean="0"/>
              <a:t>Kalluri</a:t>
            </a:r>
            <a:endParaRPr lang="en-US" dirty="0"/>
          </a:p>
          <a:p>
            <a:pPr eaLnBrk="1" hangingPunct="1">
              <a:spcBef>
                <a:spcPts val="900"/>
              </a:spcBef>
            </a:pPr>
            <a:r>
              <a:rPr lang="en-US" dirty="0" smtClean="0"/>
              <a:t>Presented by Mark Hatle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395C07-0880-40AF-89C9-18ED9181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29A287-22A3-49AE-87FE-F4BD21F4F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400" dirty="0"/>
              <a:t>From-scratch builds, even using server grade machines (with 40+ cores) will take just under an hour to complete. Additionally this estimate is just for minimal, stripped down images;  Bigger images that bring up more than just core functionality and support things like web browsers/multimedia would take much longer (on the order of several hours).</a:t>
            </a:r>
          </a:p>
          <a:p>
            <a:pPr marL="76200" indent="0">
              <a:buNone/>
            </a:pPr>
            <a:r>
              <a:rPr lang="en-US" sz="1400" dirty="0"/>
              <a:t>Use of the </a:t>
            </a:r>
            <a:r>
              <a:rPr lang="en-US" sz="1400" dirty="0" err="1"/>
              <a:t>sstate</a:t>
            </a:r>
            <a:r>
              <a:rPr lang="en-US" sz="1400" dirty="0"/>
              <a:t> cache drastically cuts down on build times, especially for fresh projects. Xilinx makes full use of the </a:t>
            </a:r>
            <a:r>
              <a:rPr lang="en-US" sz="1400" dirty="0" err="1"/>
              <a:t>sstate</a:t>
            </a:r>
            <a:r>
              <a:rPr lang="en-US" sz="1400" dirty="0"/>
              <a:t> cache to speed up builds for its customers by hosting a comprehensive </a:t>
            </a:r>
            <a:r>
              <a:rPr lang="en-US" sz="1400" dirty="0" err="1"/>
              <a:t>sstate</a:t>
            </a:r>
            <a:r>
              <a:rPr lang="en-US" sz="1400" dirty="0"/>
              <a:t> cache (for all packages for different types of architectures) and allowing users to point their builds to this prebuilt and maintained </a:t>
            </a:r>
            <a:r>
              <a:rPr lang="en-US" sz="1400" dirty="0" err="1"/>
              <a:t>sstate</a:t>
            </a:r>
            <a:r>
              <a:rPr lang="en-US" sz="1400" dirty="0"/>
              <a:t> cache.</a:t>
            </a:r>
          </a:p>
          <a:p>
            <a:pPr marL="76200" indent="0">
              <a:buNone/>
            </a:pPr>
            <a:r>
              <a:rPr lang="en-US" sz="1400" dirty="0"/>
              <a:t>There are different ways of distributing the </a:t>
            </a:r>
            <a:r>
              <a:rPr lang="en-US" sz="1400" dirty="0" err="1"/>
              <a:t>sstate</a:t>
            </a:r>
            <a:r>
              <a:rPr lang="en-US" sz="1400" dirty="0"/>
              <a:t>. When building an </a:t>
            </a:r>
            <a:r>
              <a:rPr lang="en-US" sz="1400" dirty="0" err="1"/>
              <a:t>esdk</a:t>
            </a:r>
            <a:r>
              <a:rPr lang="en-US" sz="1400" dirty="0"/>
              <a:t> (An extensible software development kit), the </a:t>
            </a:r>
            <a:r>
              <a:rPr lang="en-US" sz="1400" dirty="0" err="1"/>
              <a:t>sstate</a:t>
            </a:r>
            <a:r>
              <a:rPr lang="en-US" sz="1400" dirty="0"/>
              <a:t> of all non-native components is packaged so that any build using the </a:t>
            </a:r>
            <a:r>
              <a:rPr lang="en-US" sz="1400" dirty="0" err="1"/>
              <a:t>esdk</a:t>
            </a:r>
            <a:r>
              <a:rPr lang="en-US" sz="1400" dirty="0"/>
              <a:t> will happen in the blink of an eye. However, when building an </a:t>
            </a:r>
            <a:r>
              <a:rPr lang="en-US" sz="1400" dirty="0" err="1"/>
              <a:t>sdk</a:t>
            </a:r>
            <a:r>
              <a:rPr lang="en-US" sz="1400" dirty="0"/>
              <a:t> from within another </a:t>
            </a:r>
            <a:r>
              <a:rPr lang="en-US" sz="1400" dirty="0" err="1"/>
              <a:t>sdk</a:t>
            </a:r>
            <a:r>
              <a:rPr lang="en-US" sz="1400" dirty="0"/>
              <a:t>, the </a:t>
            </a:r>
            <a:r>
              <a:rPr lang="en-US" sz="1400" dirty="0" err="1"/>
              <a:t>sstate</a:t>
            </a:r>
            <a:r>
              <a:rPr lang="en-US" sz="1400" dirty="0"/>
              <a:t> for the native components were missing , hence making the </a:t>
            </a:r>
            <a:r>
              <a:rPr lang="en-US" sz="1400" dirty="0" err="1"/>
              <a:t>sdk</a:t>
            </a:r>
            <a:r>
              <a:rPr lang="en-US" sz="1400" dirty="0"/>
              <a:t> build disproportionately long compared to regular builds. We introduced a patch into core that allows users to toggle the inclusion of </a:t>
            </a:r>
            <a:r>
              <a:rPr lang="en-US" sz="1400" dirty="0" err="1"/>
              <a:t>nativesdk</a:t>
            </a:r>
            <a:r>
              <a:rPr lang="en-US" sz="1400" dirty="0"/>
              <a:t> packages into the </a:t>
            </a:r>
            <a:r>
              <a:rPr lang="en-US" sz="1400" dirty="0" err="1"/>
              <a:t>esdk</a:t>
            </a:r>
            <a:r>
              <a:rPr lang="en-US" sz="1400" dirty="0"/>
              <a:t> by correctly handling </a:t>
            </a:r>
            <a:r>
              <a:rPr lang="en-US" sz="1400" dirty="0" err="1"/>
              <a:t>sstate</a:t>
            </a:r>
            <a:r>
              <a:rPr lang="en-US" sz="1400" dirty="0"/>
              <a:t> cache artifacts themselves as well as the corresponding signatures that are used to reference if anything has changed. With this change, a bigger </a:t>
            </a:r>
            <a:r>
              <a:rPr lang="en-US" sz="1400" dirty="0" err="1"/>
              <a:t>esdk</a:t>
            </a:r>
            <a:r>
              <a:rPr lang="en-US" sz="1400" dirty="0"/>
              <a:t> will be built, when required, that will skip rebuilding native components.</a:t>
            </a:r>
          </a:p>
        </p:txBody>
      </p:sp>
    </p:spTree>
    <p:extLst>
      <p:ext uri="{BB962C8B-B14F-4D97-AF65-F5344CB8AC3E}">
        <p14:creationId xmlns:p14="http://schemas.microsoft.com/office/powerpoint/2010/main" val="531770768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24419"/>
            <a:ext cx="8227438" cy="889000"/>
          </a:xfrm>
        </p:spPr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395440"/>
            <a:ext cx="8233186" cy="4532312"/>
          </a:xfrm>
        </p:spPr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devtool</a:t>
            </a:r>
            <a:r>
              <a:rPr lang="en-US" dirty="0"/>
              <a:t> flow</a:t>
            </a:r>
          </a:p>
          <a:p>
            <a:r>
              <a:rPr lang="en-US" dirty="0" err="1"/>
              <a:t>Devtool</a:t>
            </a:r>
            <a:r>
              <a:rPr lang="en-US" dirty="0"/>
              <a:t> flow for kernel</a:t>
            </a:r>
          </a:p>
          <a:p>
            <a:r>
              <a:rPr lang="en-US" dirty="0" err="1"/>
              <a:t>Devtool</a:t>
            </a:r>
            <a:r>
              <a:rPr lang="en-US" dirty="0"/>
              <a:t> menuconfig</a:t>
            </a:r>
          </a:p>
        </p:txBody>
      </p:sp>
    </p:spTree>
    <p:extLst>
      <p:ext uri="{BB962C8B-B14F-4D97-AF65-F5344CB8AC3E}">
        <p14:creationId xmlns:p14="http://schemas.microsoft.com/office/powerpoint/2010/main" val="1940488648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281" y="184426"/>
            <a:ext cx="8227438" cy="605363"/>
          </a:xfrm>
        </p:spPr>
        <p:txBody>
          <a:bodyPr/>
          <a:lstStyle/>
          <a:p>
            <a:r>
              <a:rPr lang="en-US" sz="3200" dirty="0"/>
              <a:t>Initial </a:t>
            </a:r>
            <a:r>
              <a:rPr lang="en-US" sz="3200" dirty="0" err="1"/>
              <a:t>Devtool</a:t>
            </a:r>
            <a:r>
              <a:rPr lang="en-US" sz="3200" dirty="0"/>
              <a:t> flow for kernel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914B224-E6CF-44EB-9F56-B5D99560A0E7}"/>
              </a:ext>
            </a:extLst>
          </p:cNvPr>
          <p:cNvGrpSpPr/>
          <p:nvPr/>
        </p:nvGrpSpPr>
        <p:grpSpPr>
          <a:xfrm>
            <a:off x="388873" y="789789"/>
            <a:ext cx="5932606" cy="3387640"/>
            <a:chOff x="3029446" y="853896"/>
            <a:chExt cx="5932606" cy="338764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7E73EEB-F718-442A-B934-8E88CCE07922}"/>
                </a:ext>
              </a:extLst>
            </p:cNvPr>
            <p:cNvSpPr/>
            <p:nvPr/>
          </p:nvSpPr>
          <p:spPr>
            <a:xfrm>
              <a:off x="3029447" y="1073426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Devtool</a:t>
              </a:r>
              <a:r>
                <a:rPr lang="en-US" dirty="0"/>
                <a:t> Modify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D59552A-C500-462A-B9D1-FE620035A47B}"/>
                </a:ext>
              </a:extLst>
            </p:cNvPr>
            <p:cNvSpPr/>
            <p:nvPr/>
          </p:nvSpPr>
          <p:spPr>
            <a:xfrm>
              <a:off x="3029447" y="2307624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Devtool</a:t>
              </a:r>
              <a:r>
                <a:rPr lang="en-US" dirty="0"/>
                <a:t> build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6C6FADE-ABE8-4201-8CDA-DC73CA82FF67}"/>
                </a:ext>
              </a:extLst>
            </p:cNvPr>
            <p:cNvSpPr/>
            <p:nvPr/>
          </p:nvSpPr>
          <p:spPr>
            <a:xfrm>
              <a:off x="3029446" y="3541822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Devtool</a:t>
              </a:r>
              <a:r>
                <a:rPr lang="en-US" dirty="0"/>
                <a:t> finish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0876D080-6DFE-45D4-BE17-351961482276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3856383" y="1773140"/>
              <a:ext cx="0" cy="534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2E53395-EC66-4707-ABDD-CD124E17A2F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3856382" y="3007338"/>
              <a:ext cx="1" cy="534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5D7613-DAA2-43EB-A104-29FD3376B1BB}"/>
                </a:ext>
              </a:extLst>
            </p:cNvPr>
            <p:cNvSpPr txBox="1"/>
            <p:nvPr/>
          </p:nvSpPr>
          <p:spPr>
            <a:xfrm>
              <a:off x="4683317" y="1916699"/>
              <a:ext cx="39549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Make manual changes to .config file and save it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A9D6DE-44D7-4300-8F2D-805338FB75CF}"/>
                </a:ext>
              </a:extLst>
            </p:cNvPr>
            <p:cNvSpPr txBox="1"/>
            <p:nvPr/>
          </p:nvSpPr>
          <p:spPr>
            <a:xfrm>
              <a:off x="4683317" y="853896"/>
              <a:ext cx="4278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Fetch fresh copy of source from “SRC_URI”</a:t>
              </a:r>
            </a:p>
            <a:p>
              <a:r>
                <a:rPr lang="en-US" dirty="0"/>
                <a:t> </a:t>
              </a:r>
              <a:r>
                <a:rPr lang="en-US" b="1" i="1" dirty="0">
                  <a:solidFill>
                    <a:srgbClr val="FF0000"/>
                  </a:solidFill>
                </a:rPr>
                <a:t>(Takes about 5 mins to complete the command</a:t>
              </a:r>
              <a:r>
                <a:rPr lang="en-US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FDBCFA5-3B35-4530-8145-A4EEC1793E95}"/>
                </a:ext>
              </a:extLst>
            </p:cNvPr>
            <p:cNvSpPr txBox="1"/>
            <p:nvPr/>
          </p:nvSpPr>
          <p:spPr>
            <a:xfrm>
              <a:off x="4816548" y="2541615"/>
              <a:ext cx="2850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Compile and check for breakages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F5EE325-5DFB-45D4-9B2C-325AAEE6AA9F}"/>
                </a:ext>
              </a:extLst>
            </p:cNvPr>
            <p:cNvSpPr txBox="1"/>
            <p:nvPr/>
          </p:nvSpPr>
          <p:spPr>
            <a:xfrm>
              <a:off x="4778099" y="3737790"/>
              <a:ext cx="2353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Save changes to the recipe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48B81C-497A-475B-9548-5F57C06F1C71}"/>
              </a:ext>
            </a:extLst>
          </p:cNvPr>
          <p:cNvSpPr txBox="1"/>
          <p:nvPr/>
        </p:nvSpPr>
        <p:spPr>
          <a:xfrm>
            <a:off x="572493" y="4372441"/>
            <a:ext cx="8270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kernel </a:t>
            </a:r>
            <a:r>
              <a:rPr lang="en-US" sz="2000" dirty="0"/>
              <a:t>source is fetched and copied to work-shared during the normal workflow either by running bitbake </a:t>
            </a:r>
            <a:r>
              <a:rPr lang="en-US" sz="2000" dirty="0" err="1"/>
              <a:t>linux-yocto</a:t>
            </a:r>
            <a:r>
              <a:rPr lang="en-US" sz="2000" dirty="0"/>
              <a:t> or bitbake &lt;image-name&gt;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User runs </a:t>
            </a:r>
            <a:r>
              <a:rPr lang="en-US" sz="2000" dirty="0" err="1"/>
              <a:t>devtool</a:t>
            </a:r>
            <a:r>
              <a:rPr lang="en-US" sz="2000" dirty="0"/>
              <a:t> modify </a:t>
            </a:r>
            <a:r>
              <a:rPr lang="en-US" sz="2000" dirty="0" err="1" smtClean="0"/>
              <a:t>linux-yocto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command will take about 5 mins because it will extract a new copy of source into workspace even though a copy of kernel source is present in a shared location from normal flow. Next it will configure the kernel.</a:t>
            </a:r>
          </a:p>
        </p:txBody>
      </p:sp>
    </p:spTree>
    <p:extLst>
      <p:ext uri="{BB962C8B-B14F-4D97-AF65-F5344CB8AC3E}">
        <p14:creationId xmlns:p14="http://schemas.microsoft.com/office/powerpoint/2010/main" val="2511505261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281" y="184426"/>
            <a:ext cx="8227438" cy="889000"/>
          </a:xfrm>
        </p:spPr>
        <p:txBody>
          <a:bodyPr/>
          <a:lstStyle/>
          <a:p>
            <a:r>
              <a:rPr lang="en-US" sz="3200" dirty="0"/>
              <a:t>New  </a:t>
            </a:r>
            <a:r>
              <a:rPr lang="en-US" sz="3200" dirty="0" err="1"/>
              <a:t>Devtool</a:t>
            </a:r>
            <a:r>
              <a:rPr lang="en-US" sz="3200" dirty="0"/>
              <a:t> flow for kernel – case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83BB1D4-D564-4F30-80A3-2A115BFBF5FD}"/>
              </a:ext>
            </a:extLst>
          </p:cNvPr>
          <p:cNvGrpSpPr/>
          <p:nvPr/>
        </p:nvGrpSpPr>
        <p:grpSpPr>
          <a:xfrm>
            <a:off x="642086" y="930303"/>
            <a:ext cx="5120641" cy="3768918"/>
            <a:chOff x="3029446" y="1073426"/>
            <a:chExt cx="5407807" cy="40929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7E73EEB-F718-442A-B934-8E88CCE07922}"/>
                </a:ext>
              </a:extLst>
            </p:cNvPr>
            <p:cNvSpPr/>
            <p:nvPr/>
          </p:nvSpPr>
          <p:spPr>
            <a:xfrm>
              <a:off x="3029447" y="1073426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Modify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D59552A-C500-462A-B9D1-FE620035A47B}"/>
                </a:ext>
              </a:extLst>
            </p:cNvPr>
            <p:cNvSpPr/>
            <p:nvPr/>
          </p:nvSpPr>
          <p:spPr>
            <a:xfrm>
              <a:off x="3029447" y="3250429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build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6C6FADE-ABE8-4201-8CDA-DC73CA82FF67}"/>
                </a:ext>
              </a:extLst>
            </p:cNvPr>
            <p:cNvSpPr/>
            <p:nvPr/>
          </p:nvSpPr>
          <p:spPr>
            <a:xfrm>
              <a:off x="3029447" y="4466648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finish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2E53395-EC66-4707-ABDD-CD124E17A2F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856383" y="3950143"/>
              <a:ext cx="0" cy="516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5D7613-DAA2-43EB-A104-29FD3376B1BB}"/>
                </a:ext>
              </a:extLst>
            </p:cNvPr>
            <p:cNvSpPr txBox="1"/>
            <p:nvPr/>
          </p:nvSpPr>
          <p:spPr>
            <a:xfrm>
              <a:off x="4840402" y="2161927"/>
              <a:ext cx="26324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 menuconfig GUI to make</a:t>
              </a:r>
            </a:p>
            <a:p>
              <a:r>
                <a:rPr lang="en-US" dirty="0"/>
                <a:t> modifications to kernel configs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A9D6DE-44D7-4300-8F2D-805338FB75CF}"/>
                </a:ext>
              </a:extLst>
            </p:cNvPr>
            <p:cNvSpPr txBox="1"/>
            <p:nvPr/>
          </p:nvSpPr>
          <p:spPr>
            <a:xfrm>
              <a:off x="4780483" y="1073426"/>
              <a:ext cx="3656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Fetch fresh copy of source from “SRC_URI”</a:t>
              </a:r>
            </a:p>
            <a:p>
              <a:r>
                <a:rPr lang="en-US" b="1" i="1" dirty="0">
                  <a:solidFill>
                    <a:srgbClr val="FF0000"/>
                  </a:solidFill>
                </a:rPr>
                <a:t>(Takes about 15 seconds 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FDBCFA5-3B35-4530-8145-A4EEC1793E95}"/>
                </a:ext>
              </a:extLst>
            </p:cNvPr>
            <p:cNvSpPr txBox="1"/>
            <p:nvPr/>
          </p:nvSpPr>
          <p:spPr>
            <a:xfrm>
              <a:off x="4780483" y="3212216"/>
              <a:ext cx="2850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Compile and check for breakages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F5EE325-5DFB-45D4-9B2C-325AAEE6AA9F}"/>
                </a:ext>
              </a:extLst>
            </p:cNvPr>
            <p:cNvSpPr txBox="1"/>
            <p:nvPr/>
          </p:nvSpPr>
          <p:spPr>
            <a:xfrm>
              <a:off x="4979863" y="4466648"/>
              <a:ext cx="2353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Save changes to the recipe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1C872E8-EFEB-40EC-A1D9-896AD0063A77}"/>
                </a:ext>
              </a:extLst>
            </p:cNvPr>
            <p:cNvSpPr/>
            <p:nvPr/>
          </p:nvSpPr>
          <p:spPr>
            <a:xfrm>
              <a:off x="3029446" y="2161927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</a:t>
              </a:r>
              <a:r>
                <a:rPr lang="en-US" sz="2000" dirty="0" err="1" smtClean="0"/>
                <a:t>menuconfig</a:t>
              </a:r>
              <a:endParaRPr lang="en-US" sz="20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68049D24-754F-49E0-803D-375563004030}"/>
                </a:ext>
              </a:extLst>
            </p:cNvPr>
            <p:cNvCxnSpPr>
              <a:stCxn id="5" idx="2"/>
              <a:endCxn id="12" idx="0"/>
            </p:cNvCxnSpPr>
            <p:nvPr/>
          </p:nvCxnSpPr>
          <p:spPr>
            <a:xfrm flipH="1">
              <a:off x="3856382" y="1773140"/>
              <a:ext cx="1" cy="388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D0644A85-AE89-4776-BACE-1BEECFFA2EB1}"/>
                </a:ext>
              </a:extLst>
            </p:cNvPr>
            <p:cNvCxnSpPr>
              <a:stCxn id="12" idx="2"/>
              <a:endCxn id="6" idx="0"/>
            </p:cNvCxnSpPr>
            <p:nvPr/>
          </p:nvCxnSpPr>
          <p:spPr>
            <a:xfrm>
              <a:off x="3856382" y="2861641"/>
              <a:ext cx="1" cy="388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AED3434-275A-4D2F-A288-05B161E1AB53}"/>
              </a:ext>
            </a:extLst>
          </p:cNvPr>
          <p:cNvSpPr txBox="1"/>
          <p:nvPr/>
        </p:nvSpPr>
        <p:spPr>
          <a:xfrm>
            <a:off x="458281" y="4837205"/>
            <a:ext cx="7999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kernel </a:t>
            </a:r>
            <a:r>
              <a:rPr lang="en-US" sz="2000" dirty="0"/>
              <a:t>source is fetched and copied to work-shared during the normal workflow either by running bitbake </a:t>
            </a:r>
            <a:r>
              <a:rPr lang="en-US" sz="2000" dirty="0" err="1"/>
              <a:t>linux-yocto</a:t>
            </a:r>
            <a:r>
              <a:rPr lang="en-US" sz="2000" dirty="0"/>
              <a:t> or bitbake &lt;image-name&gt;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User runs </a:t>
            </a:r>
            <a:r>
              <a:rPr lang="en-US" sz="2000" dirty="0" err="1"/>
              <a:t>devtool</a:t>
            </a:r>
            <a:r>
              <a:rPr lang="en-US" sz="2000" dirty="0"/>
              <a:t> modify </a:t>
            </a:r>
            <a:r>
              <a:rPr lang="en-US" sz="2000" dirty="0" err="1"/>
              <a:t>linux</a:t>
            </a:r>
            <a:r>
              <a:rPr lang="en-US" sz="2000" dirty="0"/>
              <a:t>-yocto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devtool</a:t>
            </a:r>
            <a:r>
              <a:rPr lang="en-US" sz="2000" dirty="0"/>
              <a:t> modify command will take about 15 seconds because it will copy source from work-shared and configure the kernel. </a:t>
            </a:r>
          </a:p>
        </p:txBody>
      </p:sp>
    </p:spTree>
    <p:extLst>
      <p:ext uri="{BB962C8B-B14F-4D97-AF65-F5344CB8AC3E}">
        <p14:creationId xmlns:p14="http://schemas.microsoft.com/office/powerpoint/2010/main" val="197715081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281" y="184426"/>
            <a:ext cx="8227438" cy="889000"/>
          </a:xfrm>
        </p:spPr>
        <p:txBody>
          <a:bodyPr/>
          <a:lstStyle/>
          <a:p>
            <a:r>
              <a:rPr lang="en-US" sz="3200" dirty="0"/>
              <a:t>New  </a:t>
            </a:r>
            <a:r>
              <a:rPr lang="en-US" sz="3200" dirty="0" err="1"/>
              <a:t>Devtool</a:t>
            </a:r>
            <a:r>
              <a:rPr lang="en-US" sz="3200" dirty="0"/>
              <a:t> flow for kernel – case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83BB1D4-D564-4F30-80A3-2A115BFBF5FD}"/>
              </a:ext>
            </a:extLst>
          </p:cNvPr>
          <p:cNvGrpSpPr/>
          <p:nvPr/>
        </p:nvGrpSpPr>
        <p:grpSpPr>
          <a:xfrm>
            <a:off x="736682" y="930303"/>
            <a:ext cx="5314823" cy="3679715"/>
            <a:chOff x="3029446" y="1073426"/>
            <a:chExt cx="5612879" cy="3996061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7E73EEB-F718-442A-B934-8E88CCE07922}"/>
                </a:ext>
              </a:extLst>
            </p:cNvPr>
            <p:cNvSpPr/>
            <p:nvPr/>
          </p:nvSpPr>
          <p:spPr>
            <a:xfrm>
              <a:off x="3029447" y="1073426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Modify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D59552A-C500-462A-B9D1-FE620035A47B}"/>
                </a:ext>
              </a:extLst>
            </p:cNvPr>
            <p:cNvSpPr/>
            <p:nvPr/>
          </p:nvSpPr>
          <p:spPr>
            <a:xfrm>
              <a:off x="3029447" y="3250429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build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6C6FADE-ABE8-4201-8CDA-DC73CA82FF67}"/>
                </a:ext>
              </a:extLst>
            </p:cNvPr>
            <p:cNvSpPr/>
            <p:nvPr/>
          </p:nvSpPr>
          <p:spPr>
            <a:xfrm>
              <a:off x="3029447" y="4369773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finish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2E53395-EC66-4707-ABDD-CD124E17A2F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856383" y="3950144"/>
              <a:ext cx="0" cy="419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5D7613-DAA2-43EB-A104-29FD3376B1BB}"/>
                </a:ext>
              </a:extLst>
            </p:cNvPr>
            <p:cNvSpPr txBox="1"/>
            <p:nvPr/>
          </p:nvSpPr>
          <p:spPr>
            <a:xfrm>
              <a:off x="4840402" y="2161927"/>
              <a:ext cx="26324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 menuconfig GUI to make</a:t>
              </a:r>
            </a:p>
            <a:p>
              <a:r>
                <a:rPr lang="en-US" dirty="0"/>
                <a:t> modifications to kernel configs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A9D6DE-44D7-4300-8F2D-805338FB75CF}"/>
                </a:ext>
              </a:extLst>
            </p:cNvPr>
            <p:cNvSpPr txBox="1"/>
            <p:nvPr/>
          </p:nvSpPr>
          <p:spPr>
            <a:xfrm>
              <a:off x="4780483" y="1073426"/>
              <a:ext cx="3861842" cy="568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Fetch fresh copy of source from “SRC_URI”</a:t>
              </a:r>
            </a:p>
            <a:p>
              <a:r>
                <a:rPr lang="en-US" b="1" i="1" dirty="0">
                  <a:solidFill>
                    <a:srgbClr val="FF0000"/>
                  </a:solidFill>
                </a:rPr>
                <a:t>(Takes about 5 mins 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FDBCFA5-3B35-4530-8145-A4EEC1793E95}"/>
                </a:ext>
              </a:extLst>
            </p:cNvPr>
            <p:cNvSpPr txBox="1"/>
            <p:nvPr/>
          </p:nvSpPr>
          <p:spPr>
            <a:xfrm>
              <a:off x="4780483" y="3212216"/>
              <a:ext cx="2850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Compile and check for breakages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F5EE325-5DFB-45D4-9B2C-325AAEE6AA9F}"/>
                </a:ext>
              </a:extLst>
            </p:cNvPr>
            <p:cNvSpPr txBox="1"/>
            <p:nvPr/>
          </p:nvSpPr>
          <p:spPr>
            <a:xfrm>
              <a:off x="4979863" y="4466648"/>
              <a:ext cx="2353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Save changes to the recipe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1C872E8-EFEB-40EC-A1D9-896AD0063A77}"/>
                </a:ext>
              </a:extLst>
            </p:cNvPr>
            <p:cNvSpPr/>
            <p:nvPr/>
          </p:nvSpPr>
          <p:spPr>
            <a:xfrm>
              <a:off x="3029446" y="2161927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menuconfig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68049D24-754F-49E0-803D-375563004030}"/>
                </a:ext>
              </a:extLst>
            </p:cNvPr>
            <p:cNvCxnSpPr>
              <a:stCxn id="5" idx="2"/>
              <a:endCxn id="12" idx="0"/>
            </p:cNvCxnSpPr>
            <p:nvPr/>
          </p:nvCxnSpPr>
          <p:spPr>
            <a:xfrm flipH="1">
              <a:off x="3856382" y="1773140"/>
              <a:ext cx="1" cy="388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D0644A85-AE89-4776-BACE-1BEECFFA2EB1}"/>
                </a:ext>
              </a:extLst>
            </p:cNvPr>
            <p:cNvCxnSpPr>
              <a:stCxn id="12" idx="2"/>
              <a:endCxn id="6" idx="0"/>
            </p:cNvCxnSpPr>
            <p:nvPr/>
          </p:nvCxnSpPr>
          <p:spPr>
            <a:xfrm>
              <a:off x="3856382" y="2861641"/>
              <a:ext cx="1" cy="388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AED3434-275A-4D2F-A288-05B161E1AB53}"/>
              </a:ext>
            </a:extLst>
          </p:cNvPr>
          <p:cNvSpPr txBox="1"/>
          <p:nvPr/>
        </p:nvSpPr>
        <p:spPr>
          <a:xfrm>
            <a:off x="458281" y="4587687"/>
            <a:ext cx="7999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kernel </a:t>
            </a:r>
            <a:r>
              <a:rPr lang="en-US" sz="1800" dirty="0"/>
              <a:t>source is not fetched and copied to work-shared during the normal workflow either by not running bitbake </a:t>
            </a:r>
            <a:r>
              <a:rPr lang="en-US" sz="1800" dirty="0" err="1"/>
              <a:t>linux-yocto</a:t>
            </a:r>
            <a:r>
              <a:rPr lang="en-US" sz="1800" dirty="0"/>
              <a:t> or bitbake &lt;image-name&gt;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User runs </a:t>
            </a:r>
            <a:r>
              <a:rPr lang="en-US" sz="1800" dirty="0" err="1"/>
              <a:t>devtool</a:t>
            </a:r>
            <a:r>
              <a:rPr lang="en-US" sz="1800" dirty="0"/>
              <a:t> modify </a:t>
            </a:r>
            <a:r>
              <a:rPr lang="en-US" sz="1800" dirty="0" err="1"/>
              <a:t>linux</a:t>
            </a:r>
            <a:r>
              <a:rPr lang="en-US" sz="1800" dirty="0"/>
              <a:t>-yocto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err="1"/>
              <a:t>devtool</a:t>
            </a:r>
            <a:r>
              <a:rPr lang="en-US" sz="1800" dirty="0"/>
              <a:t> modify command will take about 5 mins because it will fetch new copy of source into workspace and place a copy in work-shared. Any dependent packages that need kernel-source will now find a copy in work-shared instead of fetching the source again.</a:t>
            </a:r>
          </a:p>
        </p:txBody>
      </p:sp>
    </p:spTree>
    <p:extLst>
      <p:ext uri="{BB962C8B-B14F-4D97-AF65-F5344CB8AC3E}">
        <p14:creationId xmlns:p14="http://schemas.microsoft.com/office/powerpoint/2010/main" val="3105409589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E719B2C-3369-43B0-84C8-4C1BACF6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Commands</a:t>
            </a:r>
          </a:p>
        </p:txBody>
      </p:sp>
    </p:spTree>
    <p:extLst>
      <p:ext uri="{BB962C8B-B14F-4D97-AF65-F5344CB8AC3E}">
        <p14:creationId xmlns:p14="http://schemas.microsoft.com/office/powerpoint/2010/main" val="3985377172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E873BBA-8258-4BA3-AE06-D1721419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89" y="209735"/>
            <a:ext cx="6718053" cy="442272"/>
          </a:xfrm>
        </p:spPr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Devtool</a:t>
            </a:r>
            <a:r>
              <a:rPr lang="en-US" dirty="0"/>
              <a:t> modify flow commands</a:t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="" xmlns:a16="http://schemas.microsoft.com/office/drawing/2014/main" id="{13D4319E-906B-4B8A-9488-6607CEED237C}"/>
              </a:ext>
            </a:extLst>
          </p:cNvPr>
          <p:cNvSpPr/>
          <p:nvPr/>
        </p:nvSpPr>
        <p:spPr>
          <a:xfrm>
            <a:off x="247290" y="977237"/>
            <a:ext cx="7984440" cy="1408154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source </a:t>
            </a:r>
            <a:r>
              <a:rPr lang="en-US" sz="1600" b="1" dirty="0" err="1"/>
              <a:t>oe</a:t>
            </a:r>
            <a:r>
              <a:rPr lang="en-US" sz="1600" b="1" dirty="0"/>
              <a:t>-</a:t>
            </a:r>
            <a:r>
              <a:rPr lang="en-US" sz="1600" b="1" dirty="0" err="1"/>
              <a:t>init</a:t>
            </a:r>
            <a:r>
              <a:rPr lang="en-US" sz="1600" b="1" dirty="0"/>
              <a:t>-build-env</a:t>
            </a:r>
          </a:p>
          <a:p>
            <a:r>
              <a:rPr lang="en-US" sz="1600" b="1" dirty="0"/>
              <a:t>$ bitbake </a:t>
            </a:r>
            <a:r>
              <a:rPr lang="en-US" sz="1600" b="1" dirty="0" err="1"/>
              <a:t>linux</a:t>
            </a:r>
            <a:r>
              <a:rPr lang="en-US" sz="1600" b="1" dirty="0"/>
              <a:t>-yocto &lt;this takes about 5 mins&gt;</a:t>
            </a:r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modify </a:t>
            </a:r>
            <a:r>
              <a:rPr lang="en-US" sz="1600" b="1" dirty="0" err="1"/>
              <a:t>linux</a:t>
            </a:r>
            <a:r>
              <a:rPr lang="en-US" sz="1600" b="1" dirty="0"/>
              <a:t>-yocto &lt;this takes about 5 mins&gt;</a:t>
            </a:r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  <p:sp>
        <p:nvSpPr>
          <p:cNvPr id="7" name="CustomShape 4">
            <a:extLst>
              <a:ext uri="{FF2B5EF4-FFF2-40B4-BE49-F238E27FC236}">
                <a16:creationId xmlns="" xmlns:a16="http://schemas.microsoft.com/office/drawing/2014/main" id="{8A4AF96C-C940-4D81-9829-7E07BEAA866E}"/>
              </a:ext>
            </a:extLst>
          </p:cNvPr>
          <p:cNvSpPr/>
          <p:nvPr/>
        </p:nvSpPr>
        <p:spPr>
          <a:xfrm>
            <a:off x="247289" y="3580550"/>
            <a:ext cx="7984440" cy="162936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source </a:t>
            </a:r>
            <a:r>
              <a:rPr lang="en-US" sz="1600" b="1" dirty="0" err="1"/>
              <a:t>oe</a:t>
            </a:r>
            <a:r>
              <a:rPr lang="en-US" sz="1600" b="1" dirty="0"/>
              <a:t>-</a:t>
            </a:r>
            <a:r>
              <a:rPr lang="en-US" sz="1600" b="1" dirty="0" err="1"/>
              <a:t>init</a:t>
            </a:r>
            <a:r>
              <a:rPr lang="en-US" sz="1600" b="1" dirty="0"/>
              <a:t>-build-env</a:t>
            </a:r>
          </a:p>
          <a:p>
            <a:r>
              <a:rPr lang="en-US" sz="1600" b="1" dirty="0"/>
              <a:t>$ bitbake </a:t>
            </a:r>
            <a:r>
              <a:rPr lang="en-US" sz="1600" b="1" dirty="0" err="1"/>
              <a:t>linux-yocto</a:t>
            </a:r>
            <a:r>
              <a:rPr lang="en-US" sz="1600" b="1" dirty="0"/>
              <a:t> &lt;this takes about 5 mins</a:t>
            </a:r>
            <a:r>
              <a:rPr lang="en-US" sz="1600" b="1" dirty="0" smtClean="0"/>
              <a:t>&gt;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$ # Observe that the kernel </a:t>
            </a:r>
            <a:r>
              <a:rPr lang="en-US" sz="1600" b="1" dirty="0" err="1" smtClean="0">
                <a:solidFill>
                  <a:srgbClr val="00B050"/>
                </a:solidFill>
              </a:rPr>
              <a:t>souce</a:t>
            </a:r>
            <a:r>
              <a:rPr lang="en-US" sz="1600" b="1" dirty="0" smtClean="0">
                <a:solidFill>
                  <a:srgbClr val="00B050"/>
                </a:solidFill>
              </a:rPr>
              <a:t> was fetched:</a:t>
            </a:r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chemeClr val="accent6"/>
                </a:solidFill>
              </a:rPr>
              <a:t>$ ls </a:t>
            </a:r>
            <a:r>
              <a:rPr lang="en-US" sz="1600" b="1" dirty="0" err="1">
                <a:solidFill>
                  <a:schemeClr val="accent6"/>
                </a:solidFill>
              </a:rPr>
              <a:t>tmp</a:t>
            </a:r>
            <a:r>
              <a:rPr lang="en-US" sz="1600" b="1" dirty="0">
                <a:solidFill>
                  <a:schemeClr val="accent6"/>
                </a:solidFill>
              </a:rPr>
              <a:t>/work-shared/qemuarm64/kernel-source  </a:t>
            </a:r>
            <a:endParaRPr lang="en-US" sz="1600" b="1" dirty="0" smtClean="0">
              <a:solidFill>
                <a:schemeClr val="accent6"/>
              </a:solidFill>
            </a:endParaRPr>
          </a:p>
          <a:p>
            <a:r>
              <a:rPr lang="en-US" sz="1600" b="1" dirty="0" smtClean="0">
                <a:solidFill>
                  <a:schemeClr val="accent6"/>
                </a:solidFill>
              </a:rPr>
              <a:t>$ </a:t>
            </a:r>
            <a:r>
              <a:rPr lang="en-US" sz="1600" b="1" dirty="0" err="1">
                <a:solidFill>
                  <a:schemeClr val="accent6"/>
                </a:solidFill>
              </a:rPr>
              <a:t>devtool</a:t>
            </a:r>
            <a:r>
              <a:rPr lang="en-US" sz="1600" b="1" dirty="0">
                <a:solidFill>
                  <a:schemeClr val="accent6"/>
                </a:solidFill>
              </a:rPr>
              <a:t> modify </a:t>
            </a:r>
            <a:r>
              <a:rPr lang="en-US" sz="1600" b="1" dirty="0" err="1">
                <a:solidFill>
                  <a:schemeClr val="accent6"/>
                </a:solidFill>
              </a:rPr>
              <a:t>linux-yocto</a:t>
            </a:r>
            <a:r>
              <a:rPr lang="en-US" sz="1600" b="1" dirty="0">
                <a:solidFill>
                  <a:schemeClr val="accent6"/>
                </a:solidFill>
              </a:rPr>
              <a:t> &lt;this takes about 15 seconds&gt; </a:t>
            </a:r>
            <a:endParaRPr lang="en-US" sz="1600" b="1" i="1" dirty="0">
              <a:solidFill>
                <a:schemeClr val="accent6"/>
              </a:solidFill>
            </a:endParaRPr>
          </a:p>
          <a:p>
            <a:endParaRPr lang="en-US" sz="1600" b="1" dirty="0">
              <a:solidFill>
                <a:schemeClr val="accent6"/>
              </a:solidFill>
            </a:endParaRPr>
          </a:p>
          <a:p>
            <a:endParaRPr lang="en-US" sz="1600" b="1" dirty="0"/>
          </a:p>
          <a:p>
            <a:endParaRPr lang="en-US" sz="1400" b="1" dirty="0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A86034C8-DAE4-495D-854D-7CB7637F5A4A}"/>
              </a:ext>
            </a:extLst>
          </p:cNvPr>
          <p:cNvSpPr txBox="1">
            <a:spLocks/>
          </p:cNvSpPr>
          <p:nvPr/>
        </p:nvSpPr>
        <p:spPr>
          <a:xfrm>
            <a:off x="399689" y="2886872"/>
            <a:ext cx="8089132" cy="44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r>
              <a:rPr lang="en-US" dirty="0"/>
              <a:t>New </a:t>
            </a:r>
            <a:r>
              <a:rPr lang="en-US" dirty="0" err="1"/>
              <a:t>Devtool</a:t>
            </a:r>
            <a:r>
              <a:rPr lang="en-US" dirty="0"/>
              <a:t> modify flow commands – Case 1</a:t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83412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="" xmlns:a16="http://schemas.microsoft.com/office/drawing/2014/main" id="{A86034C8-DAE4-495D-854D-7CB7637F5A4A}"/>
              </a:ext>
            </a:extLst>
          </p:cNvPr>
          <p:cNvSpPr txBox="1">
            <a:spLocks/>
          </p:cNvSpPr>
          <p:nvPr/>
        </p:nvSpPr>
        <p:spPr>
          <a:xfrm>
            <a:off x="302949" y="378700"/>
            <a:ext cx="8089132" cy="44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r>
              <a:rPr lang="en-US" dirty="0"/>
              <a:t>New </a:t>
            </a:r>
            <a:r>
              <a:rPr lang="en-US" dirty="0" err="1"/>
              <a:t>Devtool</a:t>
            </a:r>
            <a:r>
              <a:rPr lang="en-US" dirty="0"/>
              <a:t> modify flow commands – Case 2</a:t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="" xmlns:a16="http://schemas.microsoft.com/office/drawing/2014/main" id="{8A4AF96C-C940-4D81-9829-7E07BEAA866E}"/>
              </a:ext>
            </a:extLst>
          </p:cNvPr>
          <p:cNvSpPr/>
          <p:nvPr/>
        </p:nvSpPr>
        <p:spPr>
          <a:xfrm>
            <a:off x="302949" y="1169393"/>
            <a:ext cx="7984440" cy="1408154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source </a:t>
            </a:r>
            <a:r>
              <a:rPr lang="en-US" sz="1600" b="1" dirty="0" err="1"/>
              <a:t>oe</a:t>
            </a:r>
            <a:r>
              <a:rPr lang="en-US" sz="1600" b="1" dirty="0"/>
              <a:t>-</a:t>
            </a:r>
            <a:r>
              <a:rPr lang="en-US" sz="1600" b="1" dirty="0" err="1"/>
              <a:t>init</a:t>
            </a:r>
            <a:r>
              <a:rPr lang="en-US" sz="1600" b="1" dirty="0"/>
              <a:t>-build-env</a:t>
            </a:r>
          </a:p>
          <a:p>
            <a:r>
              <a:rPr lang="en-US" sz="1600" b="1" dirty="0"/>
              <a:t>$ ls </a:t>
            </a:r>
            <a:r>
              <a:rPr lang="en-US" sz="1600" b="1" dirty="0" err="1"/>
              <a:t>tmp</a:t>
            </a:r>
            <a:r>
              <a:rPr lang="en-US" sz="1600" b="1" dirty="0"/>
              <a:t>/work-shared/qemuarm64/kernel-source  &lt;kernel source not present&gt;</a:t>
            </a:r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modify </a:t>
            </a:r>
            <a:r>
              <a:rPr lang="en-US" sz="1600" b="1" dirty="0" err="1"/>
              <a:t>linux</a:t>
            </a:r>
            <a:r>
              <a:rPr lang="en-US" sz="1600" b="1" dirty="0"/>
              <a:t>-yocto &lt;this takes about 5 mins&gt;</a:t>
            </a:r>
          </a:p>
          <a:p>
            <a:r>
              <a:rPr lang="en-US" sz="1600" b="1" dirty="0"/>
              <a:t>$ ls </a:t>
            </a:r>
            <a:r>
              <a:rPr lang="en-US" sz="1600" b="1" dirty="0" err="1"/>
              <a:t>tmp</a:t>
            </a:r>
            <a:r>
              <a:rPr lang="en-US" sz="1600" b="1" dirty="0"/>
              <a:t>/work-shared/qemuarm64/kernel-source  &lt;kernel source copied &gt;</a:t>
            </a:r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8339687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18376F98-FEDD-4396-AF7E-20F5BB19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91" y="209735"/>
            <a:ext cx="3736312" cy="521785"/>
          </a:xfrm>
        </p:spPr>
        <p:txBody>
          <a:bodyPr/>
          <a:lstStyle/>
          <a:p>
            <a:r>
              <a:rPr lang="en-US" dirty="0" err="1"/>
              <a:t>Devtool</a:t>
            </a:r>
            <a:r>
              <a:rPr lang="en-US" dirty="0"/>
              <a:t> menuconfig: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="" xmlns:a16="http://schemas.microsoft.com/office/drawing/2014/main" id="{A6B10432-1F37-48D1-B8A4-6483ADB78937}"/>
              </a:ext>
            </a:extLst>
          </p:cNvPr>
          <p:cNvSpPr/>
          <p:nvPr/>
        </p:nvSpPr>
        <p:spPr>
          <a:xfrm>
            <a:off x="247291" y="867243"/>
            <a:ext cx="7984440" cy="1200096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source </a:t>
            </a:r>
            <a:r>
              <a:rPr lang="en-US" sz="1600" b="1" dirty="0" err="1"/>
              <a:t>oe</a:t>
            </a:r>
            <a:r>
              <a:rPr lang="en-US" sz="1600" b="1" dirty="0"/>
              <a:t>-</a:t>
            </a:r>
            <a:r>
              <a:rPr lang="en-US" sz="1600" b="1" dirty="0" err="1"/>
              <a:t>init</a:t>
            </a:r>
            <a:r>
              <a:rPr lang="en-US" sz="1600" b="1" dirty="0"/>
              <a:t>-build-env</a:t>
            </a:r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modify </a:t>
            </a:r>
            <a:r>
              <a:rPr lang="en-US" sz="1600" b="1" dirty="0" err="1"/>
              <a:t>linux</a:t>
            </a:r>
            <a:r>
              <a:rPr lang="en-US" sz="1600" b="1" dirty="0"/>
              <a:t>-yocto</a:t>
            </a:r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menuconfig </a:t>
            </a:r>
            <a:r>
              <a:rPr lang="en-US" sz="1600" b="1" dirty="0" err="1"/>
              <a:t>linux</a:t>
            </a:r>
            <a:r>
              <a:rPr lang="en-US" sz="1600" b="1" dirty="0"/>
              <a:t>-yocto</a:t>
            </a:r>
          </a:p>
          <a:p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8BCC35-C2AA-4255-91BB-753CCC8C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91" y="2375530"/>
            <a:ext cx="8045919" cy="2106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019078-0D26-40E3-B4E1-47FF3D6B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710" y="4797449"/>
            <a:ext cx="5581284" cy="1734515"/>
          </a:xfrm>
          <a:prstGeom prst="rect">
            <a:avLst/>
          </a:prstGeom>
        </p:spPr>
      </p:pic>
      <p:sp>
        <p:nvSpPr>
          <p:cNvPr id="2" name="Line Callout 1 1"/>
          <p:cNvSpPr/>
          <p:nvPr/>
        </p:nvSpPr>
        <p:spPr>
          <a:xfrm flipH="1">
            <a:off x="409963" y="4616605"/>
            <a:ext cx="2038709" cy="814039"/>
          </a:xfrm>
          <a:prstGeom prst="borderCallout1">
            <a:avLst>
              <a:gd name="adj1" fmla="val -4327"/>
              <a:gd name="adj2" fmla="val 76423"/>
              <a:gd name="adj3" fmla="val -115384"/>
              <a:gd name="adj4" fmla="val 38219"/>
            </a:avLst>
          </a:prstGeom>
          <a:solidFill>
            <a:schemeClr val="accent2">
              <a:lumMod val="20000"/>
              <a:lumOff val="80000"/>
            </a:schemeClr>
          </a:solidFill>
          <a:ln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1. Enable this kernel option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 flipH="1">
            <a:off x="562362" y="5720350"/>
            <a:ext cx="2038709" cy="814039"/>
          </a:xfrm>
          <a:prstGeom prst="borderCallout1">
            <a:avLst>
              <a:gd name="adj1" fmla="val 53207"/>
              <a:gd name="adj2" fmla="val 1488"/>
              <a:gd name="adj3" fmla="val 14753"/>
              <a:gd name="adj4" fmla="val -86491"/>
            </a:avLst>
          </a:prstGeom>
          <a:solidFill>
            <a:schemeClr val="accent2">
              <a:lumMod val="20000"/>
              <a:lumOff val="80000"/>
            </a:schemeClr>
          </a:solidFill>
          <a:ln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2. Save this change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51021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8AF40AB-D90F-4634-A4BE-E1A952E3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32" y="440323"/>
            <a:ext cx="8227438" cy="513834"/>
          </a:xfrm>
        </p:spPr>
        <p:txBody>
          <a:bodyPr/>
          <a:lstStyle/>
          <a:p>
            <a:r>
              <a:rPr lang="en-US" dirty="0" err="1"/>
              <a:t>Devtool</a:t>
            </a:r>
            <a:r>
              <a:rPr lang="en-US" dirty="0"/>
              <a:t> menuconfig summary:</a:t>
            </a:r>
          </a:p>
        </p:txBody>
      </p:sp>
      <p:sp>
        <p:nvSpPr>
          <p:cNvPr id="9" name="CustomShape 4">
            <a:extLst>
              <a:ext uri="{FF2B5EF4-FFF2-40B4-BE49-F238E27FC236}">
                <a16:creationId xmlns="" xmlns:a16="http://schemas.microsoft.com/office/drawing/2014/main" id="{B0064080-3D77-420C-BE53-11B5FC0EC713}"/>
              </a:ext>
            </a:extLst>
          </p:cNvPr>
          <p:cNvSpPr/>
          <p:nvPr/>
        </p:nvSpPr>
        <p:spPr>
          <a:xfrm>
            <a:off x="191232" y="1439188"/>
            <a:ext cx="8761536" cy="262591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menuconfig </a:t>
            </a:r>
            <a:r>
              <a:rPr lang="en-US" sz="1600" b="1" dirty="0" err="1"/>
              <a:t>linux</a:t>
            </a:r>
            <a:r>
              <a:rPr lang="en-US" sz="1600" b="1" dirty="0"/>
              <a:t>-yocto</a:t>
            </a:r>
          </a:p>
          <a:p>
            <a:r>
              <a:rPr lang="en-US" sz="1600" b="1" dirty="0" smtClean="0"/>
              <a:t>…</a:t>
            </a:r>
            <a:endParaRPr lang="en-US" sz="1600" b="1" dirty="0"/>
          </a:p>
          <a:p>
            <a:pPr algn="just"/>
            <a:r>
              <a:rPr lang="en-US" sz="1600" b="1" dirty="0" err="1"/>
              <a:t>Sstate</a:t>
            </a:r>
            <a:r>
              <a:rPr lang="en-US" sz="1600" b="1" dirty="0"/>
              <a:t> summary: Wanted 0 Found 0 Missed 0 Current 48 (0% match, 100% complete)</a:t>
            </a:r>
          </a:p>
          <a:p>
            <a:pPr algn="just"/>
            <a:r>
              <a:rPr lang="en-US" sz="1600" b="1" dirty="0"/>
              <a:t>NOTE: Executing Tasks</a:t>
            </a:r>
          </a:p>
          <a:p>
            <a:pPr algn="just"/>
            <a:r>
              <a:rPr lang="en-US" sz="1600" b="1" dirty="0"/>
              <a:t>NOTE: </a:t>
            </a:r>
            <a:r>
              <a:rPr lang="en-US" sz="1600" b="1" dirty="0" err="1"/>
              <a:t>Setscene</a:t>
            </a:r>
            <a:r>
              <a:rPr lang="en-US" sz="1600" b="1" dirty="0"/>
              <a:t> tasks completed</a:t>
            </a:r>
          </a:p>
          <a:p>
            <a:pPr algn="just"/>
            <a:r>
              <a:rPr lang="en-US" sz="1600" b="1" dirty="0"/>
              <a:t>NOTE: Tasks Summary: Attempted 380 tasks of which 372 didn't need to be rerun and all</a:t>
            </a:r>
          </a:p>
          <a:p>
            <a:pPr algn="just"/>
            <a:r>
              <a:rPr lang="en-US" sz="1600" b="1" dirty="0"/>
              <a:t>succeeded.</a:t>
            </a:r>
          </a:p>
          <a:p>
            <a:pPr algn="just"/>
            <a:r>
              <a:rPr lang="en-US" sz="1600" b="1" dirty="0"/>
              <a:t>INFO: Updating config fragment /workspaces/</a:t>
            </a:r>
            <a:r>
              <a:rPr lang="en-US" sz="1600" b="1" dirty="0" err="1"/>
              <a:t>ckalluri</a:t>
            </a:r>
            <a:r>
              <a:rPr lang="en-US" sz="1600" b="1" dirty="0"/>
              <a:t>/poky/builds/menuconfig/</a:t>
            </a:r>
          </a:p>
          <a:p>
            <a:pPr algn="just"/>
            <a:r>
              <a:rPr lang="en-US" sz="1600" b="1" dirty="0"/>
              <a:t>workspace/sources/</a:t>
            </a:r>
            <a:r>
              <a:rPr lang="en-US" sz="1600" b="1" dirty="0" err="1"/>
              <a:t>linux</a:t>
            </a:r>
            <a:r>
              <a:rPr lang="en-US" sz="1600" b="1" dirty="0"/>
              <a:t>-yocto/</a:t>
            </a:r>
            <a:r>
              <a:rPr lang="en-US" sz="1600" b="1" dirty="0" err="1"/>
              <a:t>oe</a:t>
            </a:r>
            <a:r>
              <a:rPr lang="en-US" sz="1600" b="1" dirty="0"/>
              <a:t>-local-files/</a:t>
            </a:r>
            <a:r>
              <a:rPr lang="en-US" sz="1600" b="1" dirty="0" err="1"/>
              <a:t>devtool-fragment.cfg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28264747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A62FC01-E34E-4581-B12D-7C94C6A8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35" y="575495"/>
            <a:ext cx="8227438" cy="521786"/>
          </a:xfrm>
        </p:spPr>
        <p:txBody>
          <a:bodyPr/>
          <a:lstStyle/>
          <a:p>
            <a:r>
              <a:rPr lang="en-US" dirty="0" err="1"/>
              <a:t>Devtool</a:t>
            </a:r>
            <a:r>
              <a:rPr lang="en-US" dirty="0"/>
              <a:t> finish</a:t>
            </a:r>
          </a:p>
        </p:txBody>
      </p:sp>
      <p:sp>
        <p:nvSpPr>
          <p:cNvPr id="7" name="CustomShape 4">
            <a:extLst>
              <a:ext uri="{FF2B5EF4-FFF2-40B4-BE49-F238E27FC236}">
                <a16:creationId xmlns="" xmlns:a16="http://schemas.microsoft.com/office/drawing/2014/main" id="{7A0F461C-AD91-4EF9-8FC3-D6B395304726}"/>
              </a:ext>
            </a:extLst>
          </p:cNvPr>
          <p:cNvSpPr/>
          <p:nvPr/>
        </p:nvSpPr>
        <p:spPr>
          <a:xfrm>
            <a:off x="207535" y="1789044"/>
            <a:ext cx="8761536" cy="3140764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finish </a:t>
            </a:r>
            <a:r>
              <a:rPr lang="en-US" sz="1600" b="1" dirty="0" err="1"/>
              <a:t>linux</a:t>
            </a:r>
            <a:r>
              <a:rPr lang="en-US" sz="1600" b="1" dirty="0"/>
              <a:t>-yocto meta-yocto-</a:t>
            </a:r>
            <a:r>
              <a:rPr lang="en-US" sz="1600" b="1" dirty="0" err="1"/>
              <a:t>bsp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$cat ../../meta-yocto-</a:t>
            </a:r>
            <a:r>
              <a:rPr lang="en-US" sz="1600" b="1" dirty="0" err="1"/>
              <a:t>bsp</a:t>
            </a:r>
            <a:r>
              <a:rPr lang="en-US" sz="1600" b="1" dirty="0"/>
              <a:t>/recipes-kernel/</a:t>
            </a:r>
            <a:r>
              <a:rPr lang="en-US" sz="1600" b="1" dirty="0" err="1"/>
              <a:t>linux</a:t>
            </a:r>
            <a:r>
              <a:rPr lang="en-US" sz="1600" b="1" dirty="0"/>
              <a:t>/</a:t>
            </a:r>
            <a:r>
              <a:rPr lang="en-US" sz="1600" b="1" dirty="0" err="1"/>
              <a:t>linux</a:t>
            </a:r>
            <a:r>
              <a:rPr lang="en-US" sz="1600" b="1" dirty="0"/>
              <a:t>-yocto_%.</a:t>
            </a:r>
            <a:r>
              <a:rPr lang="en-US" sz="1600" b="1" dirty="0" err="1"/>
              <a:t>bbappend</a:t>
            </a:r>
            <a:endParaRPr lang="en-US" sz="1600" b="1" dirty="0"/>
          </a:p>
          <a:p>
            <a:r>
              <a:rPr lang="en-US" sz="1600" b="1" dirty="0" err="1"/>
              <a:t>FILESEXTRAPATHS_prepend</a:t>
            </a:r>
            <a:r>
              <a:rPr lang="en-US" sz="1600" b="1" dirty="0"/>
              <a:t> := "${THISDIR}/${PN}:"</a:t>
            </a:r>
          </a:p>
          <a:p>
            <a:endParaRPr lang="en-US" sz="1600" b="1" dirty="0"/>
          </a:p>
          <a:p>
            <a:r>
              <a:rPr lang="en-US" sz="1600" b="1" dirty="0"/>
              <a:t>SRC_URI += "file://devtool-fragment.cfg"</a:t>
            </a:r>
          </a:p>
          <a:p>
            <a:endParaRPr lang="en-US" sz="1600" b="1" dirty="0"/>
          </a:p>
          <a:p>
            <a:r>
              <a:rPr lang="en-US" sz="1600" b="1" dirty="0"/>
              <a:t>$cat ../../meta-yocto-</a:t>
            </a:r>
            <a:r>
              <a:rPr lang="en-US" sz="1600" b="1" dirty="0" err="1"/>
              <a:t>bsp</a:t>
            </a:r>
            <a:r>
              <a:rPr lang="en-US" sz="1600" b="1" dirty="0"/>
              <a:t>/recipes-kernel/</a:t>
            </a:r>
            <a:r>
              <a:rPr lang="en-US" sz="1600" b="1" dirty="0" err="1"/>
              <a:t>linux</a:t>
            </a:r>
            <a:r>
              <a:rPr lang="en-US" sz="1600" b="1" dirty="0"/>
              <a:t>/</a:t>
            </a:r>
            <a:r>
              <a:rPr lang="en-US" sz="1600" b="1" dirty="0" err="1"/>
              <a:t>linux</a:t>
            </a:r>
            <a:r>
              <a:rPr lang="en-US" sz="1600" b="1" dirty="0"/>
              <a:t>-yocto/</a:t>
            </a:r>
            <a:r>
              <a:rPr lang="en-US" sz="1600" b="1" dirty="0" err="1"/>
              <a:t>devtool-fragment.cfg</a:t>
            </a:r>
            <a:endParaRPr lang="en-US" sz="1600" b="1" dirty="0"/>
          </a:p>
          <a:p>
            <a:r>
              <a:rPr lang="en-US" sz="1600" b="1" dirty="0"/>
              <a:t># CONFIG_INITRAMFS_FORCE is not set</a:t>
            </a:r>
          </a:p>
          <a:p>
            <a:r>
              <a:rPr lang="en-US" sz="1600" b="1" dirty="0"/>
              <a:t>CONFIG_CMDLINE_FORCE=y</a:t>
            </a:r>
          </a:p>
          <a:p>
            <a:endParaRPr lang="en-US" sz="1600" b="1" dirty="0"/>
          </a:p>
          <a:p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413679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9F87D-6CBF-465D-98F0-C40EC7A8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811607-2250-41D9-B87A-25466C05F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46888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6. User Space Topics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Rudi Streif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Presented by David Reyna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Overview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442080" y="1075680"/>
            <a:ext cx="8229240" cy="492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Activity Setup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Users, Groups and Passwords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Login Shells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Sudo Configuration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SSH Server Configuration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  <p:sp>
        <p:nvSpPr>
          <p:cNvPr id="318" name="TextShape 3"/>
          <p:cNvSpPr txBox="1"/>
          <p:nvPr/>
        </p:nvSpPr>
        <p:spPr>
          <a:xfrm>
            <a:off x="1097280" y="4389120"/>
            <a:ext cx="649224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2400" b="1" strike="noStrike" spc="-1">
                <a:solidFill>
                  <a:srgbClr val="2A6099"/>
                </a:solidFill>
                <a:latin typeface="Arial"/>
              </a:rPr>
              <a:t>Please ask questions.</a:t>
            </a:r>
          </a:p>
          <a:p>
            <a:pPr algn="ctr"/>
            <a:r>
              <a:rPr lang="en-US" sz="2400" b="1" strike="noStrike" spc="-1">
                <a:solidFill>
                  <a:srgbClr val="2A6099"/>
                </a:solidFill>
                <a:latin typeface="Arial"/>
              </a:rPr>
              <a:t>Your questions might help others too.</a:t>
            </a:r>
          </a:p>
        </p:txBody>
      </p:sp>
    </p:spTree>
    <p:extLst>
      <p:ext uri="{BB962C8B-B14F-4D97-AF65-F5344CB8AC3E}">
        <p14:creationId xmlns:p14="http://schemas.microsoft.com/office/powerpoint/2010/main" val="447750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Activity Setup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453960" y="1981080"/>
            <a:ext cx="8433360" cy="3688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cd /scratch/poky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source oe-init-build-env build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bitbake-layers create-layer meta-activity3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NOTE: Starting bitbake server…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 your new layer with ‘bitbake-layers add-layer meta-activity3’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bitbake-layers add-layer meta-activity3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NOTE: Starting bitbake server…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conf/bblayers.conf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…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BBLAYERS ?= “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/scratch/poky/meta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/scratch/poky/meta-poky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/scratch/poky/meta-yocto-bsp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/scratch/poky/build/meta-activity3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“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442440" y="1075680"/>
            <a:ext cx="8229240" cy="84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an activity layer and add it to the build environment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248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Activity Setup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453960" y="1585080"/>
            <a:ext cx="8433360" cy="97524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mkdir -p meta-activity3/recipes-core/images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pushd meta-activity3/recipes-core/images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442440" y="1075680"/>
            <a:ext cx="8229240" cy="84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an image recipe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731520" y="2747160"/>
            <a:ext cx="7955280" cy="255636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"packagegroup-core-boot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453960" y="548316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365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Users, Groups and Passwords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442440" y="1075680"/>
            <a:ext cx="8229240" cy="459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9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extrausers class provides a mechanism for managing users, groups and passwords.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Available commands: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useradd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usermod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userdel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groupadd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groupmod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groupdel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Commands are added to the EXTRA_USERS_PARAMS variable.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Passwords must be provided in encrypted form.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842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Setting root user password and creating a user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453960" y="901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731520" y="1487160"/>
            <a:ext cx="7955280" cy="38638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extrausers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ROOT_PASSWORD = "secret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DEV_PASSWORD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hackme"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EXTRA_USERS_PARAMS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groupadd developers;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useradd -p `openssl passwd ${DEV_PASSWORD}` developer;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useradd -g developers developer;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usermod -p `openssl passwd ${ROOT_PASSWORD}` root;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453960" y="545724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884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Works, but...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42800" y="859680"/>
            <a:ext cx="8229240" cy="2797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Changing the image recipe for new users is not really elegant.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would be better if we could set the users we want to add and their passwords in a configuration file such as local.conf or a distro configuration.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499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 little script goes a long way...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731520" y="1285920"/>
            <a:ext cx="7955280" cy="49708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Image post-processing to setup user accounts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extrausers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 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Space-delimited list of user:password:&lt;group,group,...&gt; tuples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NEWUSERS ??=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root password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ROOT_PASSWORD ??=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python () {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params =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add new users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newusers = (d.getVar("NEWUSERS", True) or "").split()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if newusers: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for user in newusers: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name,password,groups = user.split(":")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for group in groups.split(","):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params += "groupadd -f " + group + ";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params += "useradd -p `openssl passwd " + password + "`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if groups: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params += "-G " + groups + "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params += name + ";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modify root password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rootpw = d.getVar("ROOT_PASSWORD", True) or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if rootpw: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params += "usermod -p `openssl passwd " + rootpw + "` root;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d.setVar("EXTRA_USERS_PARAMS", params)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453960" y="803160"/>
            <a:ext cx="8433360" cy="38556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user-setup.inc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05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Using the script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453960" y="911160"/>
            <a:ext cx="8433360" cy="369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453960" y="3765240"/>
            <a:ext cx="8433360" cy="4078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/scratch/poky/build/conf/local.conf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731520" y="4243320"/>
            <a:ext cx="7955280" cy="132372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Users to be added: space-delimited list of name:password:groups tuples.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groups is comma-delimited list of additional group names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NEWUSERS = "developer:hackme:developers"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Root User Password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ROOT_PASSWORD = "secret"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731520" y="1327320"/>
            <a:ext cx="7955280" cy="234324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MIT"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require user-setup.inc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453960" y="564732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704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5</a:t>
            </a:r>
            <a:r>
              <a:rPr lang="en-US" dirty="0">
                <a:cs typeface="Arial" charset="0"/>
              </a:rPr>
              <a:t>. </a:t>
            </a:r>
            <a:r>
              <a:rPr lang="en-US" dirty="0" err="1">
                <a:cs typeface="Arial" charset="0"/>
              </a:rPr>
              <a:t>Devtool</a:t>
            </a:r>
            <a:r>
              <a:rPr lang="en-US" dirty="0">
                <a:cs typeface="Arial" charset="0"/>
              </a:rPr>
              <a:t> hands-on </a:t>
            </a:r>
            <a:r>
              <a:rPr lang="en-US" dirty="0" smtClean="0">
                <a:cs typeface="Arial" charset="0"/>
              </a:rPr>
              <a:t>Seminar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Part 2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/>
              <a:t>TBD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74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820A88-B198-4742-8921-E7BF0745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4581E5-D2E1-49B3-A0F4-5385E97F98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sstate</a:t>
            </a:r>
            <a:r>
              <a:rPr lang="en-US" dirty="0"/>
              <a:t>-cache and how is it used</a:t>
            </a:r>
          </a:p>
          <a:p>
            <a:r>
              <a:rPr lang="en-US" dirty="0"/>
              <a:t>Tips and tricks</a:t>
            </a:r>
          </a:p>
          <a:p>
            <a:r>
              <a:rPr lang="en-US" dirty="0"/>
              <a:t>How is </a:t>
            </a:r>
            <a:r>
              <a:rPr lang="en-US" dirty="0" err="1"/>
              <a:t>sstate</a:t>
            </a:r>
            <a:r>
              <a:rPr lang="en-US" dirty="0"/>
              <a:t>-cache used in Xilinx</a:t>
            </a:r>
          </a:p>
          <a:p>
            <a:r>
              <a:rPr lang="en-US" dirty="0" err="1"/>
              <a:t>Upstreamed</a:t>
            </a:r>
            <a:r>
              <a:rPr lang="en-US" dirty="0"/>
              <a:t> native </a:t>
            </a:r>
            <a:r>
              <a:rPr lang="en-US" dirty="0" err="1"/>
              <a:t>sdk</a:t>
            </a:r>
            <a:r>
              <a:rPr lang="en-US" dirty="0"/>
              <a:t> patch</a:t>
            </a:r>
          </a:p>
        </p:txBody>
      </p:sp>
    </p:spTree>
    <p:extLst>
      <p:ext uri="{BB962C8B-B14F-4D97-AF65-F5344CB8AC3E}">
        <p14:creationId xmlns:p14="http://schemas.microsoft.com/office/powerpoint/2010/main" val="2101806119"/>
      </p:ext>
    </p:extLst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Image Post Processing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442800" y="1097280"/>
            <a:ext cx="8229240" cy="502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Sometimes it is necessary to processing such as adding, modifying files and more after the root file system has been created but before it is packaged into the different formats.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Through the variable </a:t>
            </a:r>
            <a:r>
              <a:rPr lang="en-US" sz="16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ROOTFS_POSTPROCESS_COMMAND</a:t>
            </a: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you can specify a list of shell functions to be executed.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Commonly the variable and the functions are added to the image recipe.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functions are executed in the order they appear in the variable.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search path for shell commands includes the native system root of the build environment and build host PATH from the user environment.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variable </a:t>
            </a:r>
            <a:r>
              <a:rPr lang="en-US" sz="16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IMAGE_ROOTFS</a:t>
            </a: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points to the directory where the build system assembles the root file system. 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983040"/>
      </p:ext>
    </p:extLst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Setting Login Shells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453960" y="901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731520" y="1487160"/>
            <a:ext cx="7955280" cy="38638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modify_shells()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printf 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"</a:t>
            </a: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#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/etc/shells: valid login shells\n/bin/sh\n/bin/bash\n"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     &gt; ${IMAGE_ROOTFS}/etc/shells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ROOTFS_POSTPROCESS_COMMAND += "modify_shells;"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453960" y="545724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857147"/>
      </p:ext>
    </p:extLst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Sudo Configuration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453960" y="901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731520" y="1415160"/>
            <a:ext cx="7955280" cy="345060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sudo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modify_sudoers()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sed 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s/# %sudo/%sudo/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&lt; ${IMAGE_ROOTFS}/etc/sudoers &gt;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${IMAGE_ROOTFS}/etc/sudoers.tmp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mv ${IMAGE_ROOTFS}/etc/sudoers.tmp ${IMAGE_ROOTFS}/etc/sudoers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ROOTFS_POSTPROCESS_COMMAND += "modify_sudoers;"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453960" y="498924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54" name="TextShape 5"/>
          <p:cNvSpPr txBox="1"/>
          <p:nvPr/>
        </p:nvSpPr>
        <p:spPr>
          <a:xfrm>
            <a:off x="1000080" y="5780160"/>
            <a:ext cx="74066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800" b="0" strike="noStrike" spc="-1">
                <a:latin typeface="Arial"/>
              </a:rPr>
              <a:t>Note: You have to add a regular user to the sudo group for this to work.</a:t>
            </a:r>
          </a:p>
        </p:txBody>
      </p:sp>
    </p:spTree>
    <p:extLst>
      <p:ext uri="{BB962C8B-B14F-4D97-AF65-F5344CB8AC3E}">
        <p14:creationId xmlns:p14="http://schemas.microsoft.com/office/powerpoint/2010/main" val="2928966298"/>
      </p:ext>
    </p:extLst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SSH Server Configuration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453960" y="793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731520" y="1271160"/>
            <a:ext cx="7955280" cy="32482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configure_sshd()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disallow password authentication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echo “PasswordAuthentication no” &gt;&gt; ${IMAGE_ROOTFS}/etc/ssh/sshd_config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create keys in tmp/deploy/keys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mkdir -p ${DEPLOY_DIR}/keys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if [ ! -f ${DEPLOY_DIR}/keys/root-sshkey ]; then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/usr/bin/ssh-keygen -t rsa -N ''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   -f ${DEPLOY_DIR}/keys/root-sshkey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fi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# add public key to authorized_keys for root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mkdir -p ${IMAGE_ROOTFS}/home/root/.ssh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cat ${DEPLOY_DIR}/keys/root-sshkey.pub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 &gt;&gt; ${IMAGE_ROOTFS}/home/root/.ssh/authorized_keys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ROOTFS_POSTPROCESS_COMMAND += "configure_sshd;"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58" name="CustomShape 4"/>
          <p:cNvSpPr/>
          <p:nvPr/>
        </p:nvSpPr>
        <p:spPr>
          <a:xfrm>
            <a:off x="453960" y="4639320"/>
            <a:ext cx="8433360" cy="1578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[in a new ssh shell to your build system]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ssh -i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/scratch/poky/build/tmp/deploy/keys/root-sshkey root@192.168.7.2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566546"/>
      </p:ext>
    </p:extLst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Nice, but once again not very flexible...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53960" y="793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sshd-setup.inc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731520" y="1271160"/>
            <a:ext cx="7955280" cy="485532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Image post-processing to configure sshd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Setup ssh key login for these users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SSH_USERS ??= ""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configure_sshd()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disallow password authentication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echo "PasswordAuthentication no" &gt;&gt; ${IMAGE_ROOTFS}/etc/ssh/sshd_config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keys will be stored tmp/deploy/keys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mkdir -p ${DEPLOY_DIR}/keys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create the keys for the users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for user in ${SSH_USERS}; do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if [ ! -f ${DEPLOY_DIR}/keys/${user}-sshkey ]; then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/usr/bin/ssh-keygen -t rsa -N ''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-f ${DEPLOY_DIR}/keys/${user}-sshkey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fi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# add public key to authorized_keys for the user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mkdir -p ${IMAGE_ROOTFS}/home/${user}/.ssh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cat ${DEPLOY_DIR}/keys/${user}-sshkey.pub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&gt;&gt; ${IMAGE_ROOTFS}/home/${user}/.ssh/authorized_keys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done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ROOTFS_POSTPROCESS_COMMAND += "configure_sshd;"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485928"/>
      </p:ext>
    </p:extLst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Using the script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53960" y="803160"/>
            <a:ext cx="8433360" cy="369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453960" y="3657240"/>
            <a:ext cx="8433360" cy="4078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/scratch/poky/build/conf/local.conf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731520" y="4135320"/>
            <a:ext cx="7955280" cy="51156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Users for whom to create ssh login with key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SSH_USERS = "root developer"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66" name="CustomShape 5"/>
          <p:cNvSpPr/>
          <p:nvPr/>
        </p:nvSpPr>
        <p:spPr>
          <a:xfrm>
            <a:off x="731520" y="1219320"/>
            <a:ext cx="7955280" cy="234324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require sshd-setup.inc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67" name="CustomShape 6"/>
          <p:cNvSpPr/>
          <p:nvPr/>
        </p:nvSpPr>
        <p:spPr>
          <a:xfrm>
            <a:off x="453960" y="4721400"/>
            <a:ext cx="8433360" cy="17449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[in a new ssh shell to your build system]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ssh -i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/scratch/poky/build/tmp/deploy/keys/developer-sshkey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developer@192.168.7.2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435569"/>
      </p:ext>
    </p:extLst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EoA (End of Activity)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42800" y="1097280"/>
            <a:ext cx="8229240" cy="502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Cleanup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Arial"/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Thank You!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436320" y="1638360"/>
            <a:ext cx="8433360" cy="8305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cd /scratch/poky/build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bitbake-layers remove-layer meta-activity3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816390"/>
      </p:ext>
    </p:extLst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INUXCONEU-MONDAY-13_edit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" r="45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4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6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Activity Eight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85800" y="4125913"/>
            <a:ext cx="7993993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Tools</a:t>
            </a:r>
            <a:r>
              <a:rPr lang="en-US" dirty="0">
                <a:latin typeface="Arial" charset="0"/>
              </a:rPr>
              <a:t>, Toaster, User Experience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GB" b="0" spc="-1" dirty="0" smtClean="0">
                <a:uFill>
                  <a:solidFill>
                    <a:srgbClr val="FFFFFF"/>
                  </a:solidFill>
                </a:uFill>
              </a:rPr>
              <a:t>David Reyna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71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4A94C8E-3E2B-4AD9-8D67-7815198BE085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68067</TotalTime>
  <Words>4525</Words>
  <Application>Microsoft Office PowerPoint</Application>
  <PresentationFormat>On-screen Show (4:3)</PresentationFormat>
  <Paragraphs>888</Paragraphs>
  <Slides>105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YoctoTemplate_1</vt:lpstr>
      <vt:lpstr>Yocto Project Summit – Lyon Day 2 : Friday 1 November 2019  </vt:lpstr>
      <vt:lpstr>Agenda – Yocto Project Summit - Day 2</vt:lpstr>
      <vt:lpstr>1. Strengthen your Yocto deployments with Autobuilder2 CI tool</vt:lpstr>
      <vt:lpstr>2. Working with NVIDIA Tegra BSP and Supporting Latest CUDA Versions</vt:lpstr>
      <vt:lpstr>Download the slides from here:</vt:lpstr>
      <vt:lpstr>3. Sstate-cache Magic!</vt:lpstr>
      <vt:lpstr>Abstract</vt:lpstr>
      <vt:lpstr>Agenda</vt:lpstr>
      <vt:lpstr>Agenda</vt:lpstr>
      <vt:lpstr>What is sstate-cache and how is it used?</vt:lpstr>
      <vt:lpstr>What is the sstate-cache?</vt:lpstr>
      <vt:lpstr>What is the sstate-cache?</vt:lpstr>
      <vt:lpstr>What is the sstate-cache?</vt:lpstr>
      <vt:lpstr>Sstate-cache details</vt:lpstr>
      <vt:lpstr>Sstate task flags</vt:lpstr>
      <vt:lpstr>Sstate-cache details (cont)</vt:lpstr>
      <vt:lpstr>Tips and Tricks</vt:lpstr>
      <vt:lpstr>Tips and tricks</vt:lpstr>
      <vt:lpstr>Tips and tricks</vt:lpstr>
      <vt:lpstr>Tips and tricks</vt:lpstr>
      <vt:lpstr>Tips and tricks</vt:lpstr>
      <vt:lpstr>Tips and tricks</vt:lpstr>
      <vt:lpstr>How is sstate-cache used at Xilinx</vt:lpstr>
      <vt:lpstr>How sstate cache is used at Xilinx</vt:lpstr>
      <vt:lpstr>Sstate cache usage stats</vt:lpstr>
      <vt:lpstr>Upstreamed native sdk patch</vt:lpstr>
      <vt:lpstr>Include native sdk in esdk</vt:lpstr>
      <vt:lpstr>Include native sdk in esdk</vt:lpstr>
      <vt:lpstr>Include native sdk in esdk</vt:lpstr>
      <vt:lpstr>4. Bringing IOTA Distributed Ledger Technology (DLT) into Yocto/OpenEmbedded</vt:lpstr>
      <vt:lpstr>Presenters</vt:lpstr>
      <vt:lpstr>Table of Contents</vt:lpstr>
      <vt:lpstr>What is IOTA?</vt:lpstr>
      <vt:lpstr>Distributed Ledger Technologies</vt:lpstr>
      <vt:lpstr>Tangle (DAG)</vt:lpstr>
      <vt:lpstr>Zero Fee Transactions</vt:lpstr>
      <vt:lpstr>IOTA Foundation</vt:lpstr>
      <vt:lpstr>IOTA Foundation</vt:lpstr>
      <vt:lpstr>IOTA Foundation: Collaborations &amp; Partnerships</vt:lpstr>
      <vt:lpstr>IOTA Nodes</vt:lpstr>
      <vt:lpstr>IOTA Nodes</vt:lpstr>
      <vt:lpstr>IOTA Nodes</vt:lpstr>
      <vt:lpstr>Coordicide</vt:lpstr>
      <vt:lpstr>Pre Coordicide vs Post Coordicide</vt:lpstr>
      <vt:lpstr>meta-iota</vt:lpstr>
      <vt:lpstr>cIRI</vt:lpstr>
      <vt:lpstr>cIRI: Bazel</vt:lpstr>
      <vt:lpstr>ciri_0.1.0.bb</vt:lpstr>
      <vt:lpstr>Let's ping the cIRI node on the BBB</vt:lpstr>
      <vt:lpstr>CClient</vt:lpstr>
      <vt:lpstr>libcclient_1.0.0.bb </vt:lpstr>
      <vt:lpstr>Playing around with c-iota-workshop</vt:lpstr>
      <vt:lpstr>iota.go</vt:lpstr>
      <vt:lpstr>iota.go_1.0.0.bb</vt:lpstr>
      <vt:lpstr>Playing around with go-iota-workshop</vt:lpstr>
      <vt:lpstr>iota.lib.py / PyOTA</vt:lpstr>
      <vt:lpstr>Playing around with python-iota-workshop</vt:lpstr>
      <vt:lpstr>IOTA CLI App</vt:lpstr>
      <vt:lpstr>recipes-support</vt:lpstr>
      <vt:lpstr>Future of meta-iota (2020-21)</vt:lpstr>
      <vt:lpstr>Ecosystem Development Fund</vt:lpstr>
      <vt:lpstr>IOTA Ecosystem Development Fund</vt:lpstr>
      <vt:lpstr>IOTA Ecosystem Development Fund</vt:lpstr>
      <vt:lpstr>Class Account Setup</vt:lpstr>
      <vt:lpstr>Yocto Project Dev Day Lab Setup</vt:lpstr>
      <vt:lpstr>FYI: How class project was prepared (1/2)</vt:lpstr>
      <vt:lpstr>FYI: How class project was prepared (2/2)</vt:lpstr>
      <vt:lpstr>NOTE: Clean Shells!</vt:lpstr>
      <vt:lpstr>5. Devtool hands-on Seminar Part 1</vt:lpstr>
      <vt:lpstr>Summary</vt:lpstr>
      <vt:lpstr>Initial Devtool flow for kernel</vt:lpstr>
      <vt:lpstr>New  Devtool flow for kernel – case 1</vt:lpstr>
      <vt:lpstr>New  Devtool flow for kernel – case 2</vt:lpstr>
      <vt:lpstr>Commands</vt:lpstr>
      <vt:lpstr>Original Devtool modify flow commands </vt:lpstr>
      <vt:lpstr>PowerPoint Presentation</vt:lpstr>
      <vt:lpstr>Devtool menuconfig:  </vt:lpstr>
      <vt:lpstr>Devtool menuconfig summary:</vt:lpstr>
      <vt:lpstr>Devtool finish</vt:lpstr>
      <vt:lpstr>6. User Space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Devtool hands-on Seminar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Answers</vt:lpstr>
      <vt:lpstr>Thank you for your participation!</vt:lpstr>
      <vt:lpstr>Activity Eight</vt:lpstr>
      <vt:lpstr>Toaster: Latest Features (1/2)</vt:lpstr>
      <vt:lpstr>Toaster: Latest Features (2/2)</vt:lpstr>
      <vt:lpstr>Intel System Studio 2019: Yocto Project Compatible</vt:lpstr>
      <vt:lpstr>Intel System Studio 2019: Yocto Project Compatible</vt:lpstr>
      <vt:lpstr>Intel System Studio 2019: Yocto Project Compatible</vt:lpstr>
      <vt:lpstr>New Security Response Tool (SRTool)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Reyna, David</cp:lastModifiedBy>
  <cp:revision>993</cp:revision>
  <dcterms:created xsi:type="dcterms:W3CDTF">2014-10-15T17:08:45Z</dcterms:created>
  <dcterms:modified xsi:type="dcterms:W3CDTF">2019-10-28T09:40:08Z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