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1876" r:id="rId5"/>
    <p:sldId id="1877" r:id="rId6"/>
    <p:sldId id="1878" r:id="rId7"/>
    <p:sldId id="1879" r:id="rId8"/>
    <p:sldId id="1880" r:id="rId9"/>
    <p:sldId id="1881" r:id="rId10"/>
    <p:sldId id="945" r:id="rId11"/>
    <p:sldId id="947" r:id="rId12"/>
    <p:sldId id="948" r:id="rId13"/>
    <p:sldId id="1344" r:id="rId14"/>
    <p:sldId id="951" r:id="rId15"/>
    <p:sldId id="1882" r:id="rId16"/>
    <p:sldId id="1532" r:id="rId17"/>
    <p:sldId id="1670" r:id="rId18"/>
    <p:sldId id="1671" r:id="rId19"/>
    <p:sldId id="1672" r:id="rId20"/>
    <p:sldId id="1673" r:id="rId21"/>
    <p:sldId id="1674" r:id="rId22"/>
    <p:sldId id="1675" r:id="rId23"/>
    <p:sldId id="1676" r:id="rId24"/>
    <p:sldId id="1677" r:id="rId25"/>
    <p:sldId id="1678" r:id="rId26"/>
    <p:sldId id="1679" r:id="rId27"/>
    <p:sldId id="1680" r:id="rId28"/>
    <p:sldId id="1681" r:id="rId29"/>
    <p:sldId id="1682" r:id="rId30"/>
    <p:sldId id="1683" r:id="rId31"/>
    <p:sldId id="1684" r:id="rId32"/>
    <p:sldId id="1026" r:id="rId33"/>
    <p:sldId id="1027" r:id="rId34"/>
    <p:sldId id="802" r:id="rId35"/>
    <p:sldId id="1432" r:id="rId36"/>
    <p:sldId id="1433" r:id="rId37"/>
    <p:sldId id="1434" r:id="rId38"/>
    <p:sldId id="1436" r:id="rId39"/>
    <p:sldId id="1437" r:id="rId40"/>
    <p:sldId id="143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lor Option - Gray/Blue" id="{CA1DC593-3889-6348-BD5D-D8C374FECBAC}">
          <p14:sldIdLst>
            <p14:sldId id="1876"/>
            <p14:sldId id="1877"/>
            <p14:sldId id="1878"/>
            <p14:sldId id="1879"/>
            <p14:sldId id="1880"/>
            <p14:sldId id="1881"/>
            <p14:sldId id="945"/>
            <p14:sldId id="947"/>
            <p14:sldId id="948"/>
            <p14:sldId id="1344"/>
            <p14:sldId id="951"/>
            <p14:sldId id="1882"/>
            <p14:sldId id="1532"/>
            <p14:sldId id="1670"/>
            <p14:sldId id="1671"/>
            <p14:sldId id="1672"/>
            <p14:sldId id="1673"/>
            <p14:sldId id="1674"/>
            <p14:sldId id="1675"/>
            <p14:sldId id="1676"/>
            <p14:sldId id="1677"/>
            <p14:sldId id="1678"/>
            <p14:sldId id="1679"/>
            <p14:sldId id="1680"/>
            <p14:sldId id="1681"/>
            <p14:sldId id="1682"/>
            <p14:sldId id="1683"/>
            <p14:sldId id="1684"/>
            <p14:sldId id="1026"/>
            <p14:sldId id="1027"/>
            <p14:sldId id="802"/>
            <p14:sldId id="1432"/>
            <p14:sldId id="1433"/>
            <p14:sldId id="1434"/>
            <p14:sldId id="1436"/>
            <p14:sldId id="1437"/>
            <p14:sldId id="143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88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Purdie" initials="" lastIdx="2" clrIdx="0"/>
  <p:cmAuthor id="1" name="Joshua Wat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37021"/>
    <a:srgbClr val="D7DF23"/>
    <a:srgbClr val="EADAE7"/>
    <a:srgbClr val="061922"/>
    <a:srgbClr val="B4BABD"/>
    <a:srgbClr val="8DC63F"/>
    <a:srgbClr val="FFC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5" autoAdjust="0"/>
    <p:restoredTop sz="92255" autoAdjust="0"/>
  </p:normalViewPr>
  <p:slideViewPr>
    <p:cSldViewPr snapToGrid="0">
      <p:cViewPr>
        <p:scale>
          <a:sx n="100" d="100"/>
          <a:sy n="100" d="100"/>
        </p:scale>
        <p:origin x="-138" y="648"/>
      </p:cViewPr>
      <p:guideLst>
        <p:guide orient="horz" pos="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2754"/>
    </p:cViewPr>
  </p:sorterViewPr>
  <p:notesViewPr>
    <p:cSldViewPr snapToGrid="0">
      <p:cViewPr>
        <p:scale>
          <a:sx n="100" d="100"/>
          <a:sy n="100" d="100"/>
        </p:scale>
        <p:origin x="-1128" y="2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BAE46E-1561-AC4B-9BA8-2DA4F5761C83}" type="datetimeFigureOut">
              <a:rPr lang="en-US"/>
              <a:pPr>
                <a:defRPr/>
              </a:pPr>
              <a:t>10/5/2019</a:t>
            </a:fld>
            <a:endParaRPr lang="en-US" dirty="0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C249F61-EB84-D941-A27D-706C5670B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63452-1CC8-7B43-BC49-78EC29868FAE}" type="datetimeFigureOut">
              <a:rPr lang="en-US"/>
              <a:pPr>
                <a:defRPr/>
              </a:pPr>
              <a:t>10/5/2019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A2B35A-7280-3245-838C-E1BA2FABE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7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6968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54033" y="4576457"/>
            <a:ext cx="4157134" cy="880164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4538" y="5672138"/>
            <a:ext cx="4159250" cy="65563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2pPr>
            <a:lvl3pPr marL="342900" indent="0">
              <a:buFont typeface="Arial"/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3pPr>
            <a:lvl4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4pPr>
            <a:lvl5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89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22" y="2571895"/>
            <a:ext cx="5720802" cy="1711071"/>
          </a:xfrm>
        </p:spPr>
        <p:txBody>
          <a:bodyPr/>
          <a:lstStyle>
            <a:lvl1pPr algn="ctr"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776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8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8836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69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9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4395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137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1791" y="1379538"/>
            <a:ext cx="4040247" cy="453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8852" y="1379539"/>
            <a:ext cx="4039011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8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21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293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8517"/>
            <a:ext cx="82274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80068"/>
            <a:ext cx="8228012" cy="45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 smtClean="0"/>
              <a:t>This is a second level bullet</a:t>
            </a:r>
          </a:p>
          <a:p>
            <a:pPr lvl="2"/>
            <a:r>
              <a:rPr lang="en-US" altLang="ja-JP" dirty="0" smtClean="0"/>
              <a:t>This is a numbered second level</a:t>
            </a:r>
          </a:p>
          <a:p>
            <a:pPr lvl="3"/>
            <a:r>
              <a:rPr lang="en-US" altLang="ja-JP" dirty="0" smtClean="0"/>
              <a:t>This is an </a:t>
            </a:r>
            <a:r>
              <a:rPr lang="en-US" altLang="ja-JP" dirty="0" err="1" smtClean="0"/>
              <a:t>unbulleted</a:t>
            </a:r>
            <a:r>
              <a:rPr lang="en-US" altLang="ja-JP" dirty="0" smtClean="0"/>
              <a:t> second level</a:t>
            </a:r>
          </a:p>
          <a:p>
            <a:pPr lvl="4"/>
            <a:r>
              <a:rPr lang="en-US" altLang="ja-JP" dirty="0" smtClean="0"/>
              <a:t>This is a code second level</a:t>
            </a:r>
          </a:p>
          <a:p>
            <a:pPr lvl="5"/>
            <a:r>
              <a:rPr lang="en-US" altLang="ja-JP" dirty="0" smtClean="0"/>
              <a:t>This is a privileged code second level</a:t>
            </a:r>
          </a:p>
          <a:p>
            <a:pPr lvl="6"/>
            <a:r>
              <a:rPr lang="en-US" altLang="ja-JP" dirty="0" smtClean="0"/>
              <a:t>This is a third level bullet</a:t>
            </a:r>
          </a:p>
          <a:p>
            <a:pPr lvl="7"/>
            <a:r>
              <a:rPr lang="en-US" altLang="ja-JP" dirty="0" smtClean="0"/>
              <a:t>This is a numbered third level</a:t>
            </a:r>
          </a:p>
          <a:p>
            <a:pPr lvl="8"/>
            <a:r>
              <a:rPr lang="en-US" altLang="ja-JP" dirty="0" smtClean="0"/>
              <a:t>This is a plain third level</a:t>
            </a:r>
            <a:endParaRPr lang="en-US" altLang="ja-JP" dirty="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8299" y="6415966"/>
            <a:ext cx="3617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5CF594FA-3B15-0C4C-A0B5-E37CECAF5466}" type="slidenum">
              <a:rPr lang="en-US" sz="800" smtClean="0">
                <a:solidFill>
                  <a:schemeClr val="bg1"/>
                </a:solidFill>
                <a:latin typeface="Verdana" charset="0"/>
                <a:cs typeface="Verdana" charset="0"/>
              </a:rPr>
              <a:pPr algn="ctr" eaLnBrk="1" hangingPunct="1">
                <a:defRPr/>
              </a:pPr>
              <a:t>‹#›</a:t>
            </a:fld>
            <a:endParaRPr lang="en-US" sz="800" dirty="0" smtClean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71" r:id="rId2"/>
    <p:sldLayoutId id="2147486156" r:id="rId3"/>
    <p:sldLayoutId id="2147486172" r:id="rId4"/>
    <p:sldLayoutId id="2147486173" r:id="rId5"/>
    <p:sldLayoutId id="2147486147" r:id="rId6"/>
    <p:sldLayoutId id="2147486148" r:id="rId7"/>
    <p:sldLayoutId id="2147486149" r:id="rId8"/>
    <p:sldLayoutId id="2147486150" r:id="rId9"/>
    <p:sldLayoutId id="2147486158" r:id="rId10"/>
    <p:sldLayoutId id="214748617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Arial"/>
        <a:buChar char="•"/>
        <a:defRPr sz="2400" b="1" i="0">
          <a:solidFill>
            <a:schemeClr val="accent6"/>
          </a:solidFill>
          <a:latin typeface="Arial"/>
          <a:ea typeface="ＭＳ Ｐゴシック" charset="0"/>
          <a:cs typeface="Arial"/>
        </a:defRPr>
      </a:lvl1pPr>
      <a:lvl2pPr marL="685800" indent="-342900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/>
        <a:buChar char="•"/>
        <a:defRPr sz="2200" b="0" i="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685800" indent="-342900" algn="l" rtl="0" eaLnBrk="0" fontAlgn="base" hangingPunct="0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2200" spc="0">
          <a:solidFill>
            <a:schemeClr val="accent6"/>
          </a:solidFill>
          <a:latin typeface="Arial"/>
          <a:ea typeface="ＭＳ Ｐゴシック" charset="0"/>
          <a:cs typeface="Arial"/>
        </a:defRPr>
      </a:lvl3pPr>
      <a:lvl4pPr marL="685800" indent="-346075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defRPr sz="2200">
          <a:solidFill>
            <a:schemeClr val="accent6"/>
          </a:solidFill>
          <a:latin typeface="Arial"/>
          <a:ea typeface="ＭＳ Ｐゴシック" charset="0"/>
          <a:cs typeface="Arial"/>
        </a:defRPr>
      </a:lvl4pPr>
      <a:lvl5pPr marL="685800" indent="-346075" algn="l" rtl="0" eaLnBrk="0" fontAlgn="base" hangingPunct="0">
        <a:spcBef>
          <a:spcPts val="500"/>
        </a:spcBef>
        <a:spcAft>
          <a:spcPct val="0"/>
        </a:spcAft>
        <a:buClrTx/>
        <a:buFont typeface="Courier"/>
        <a:buChar char="$"/>
        <a:defRPr sz="2200" b="1">
          <a:solidFill>
            <a:schemeClr val="accent6"/>
          </a:solidFill>
          <a:latin typeface="Courier New"/>
          <a:ea typeface="Verdana" charset="0"/>
          <a:cs typeface="Courier New"/>
        </a:defRPr>
      </a:lvl5pPr>
      <a:lvl6pPr marL="685800" indent="-346075" algn="l" rtl="0" eaLnBrk="1" fontAlgn="base" hangingPunct="1">
        <a:spcBef>
          <a:spcPts val="500"/>
        </a:spcBef>
        <a:spcAft>
          <a:spcPct val="0"/>
        </a:spcAft>
        <a:buClrTx/>
        <a:buFont typeface="Courier"/>
        <a:buChar char="#"/>
        <a:defRPr sz="2200" b="1">
          <a:solidFill>
            <a:schemeClr val="accent6"/>
          </a:solidFill>
          <a:latin typeface="Courier New"/>
          <a:cs typeface="Courier New"/>
        </a:defRPr>
      </a:lvl6pPr>
      <a:lvl7pPr marL="978408" indent="-274320" algn="l" defTabSz="454025" rtl="0" eaLnBrk="1" fontAlgn="base" hangingPunct="1">
        <a:spcBef>
          <a:spcPts val="500"/>
        </a:spcBef>
        <a:spcAft>
          <a:spcPct val="0"/>
        </a:spcAft>
        <a:buClrTx/>
        <a:buFont typeface="Arial"/>
        <a:buChar char="•"/>
        <a:defRPr sz="1800">
          <a:solidFill>
            <a:schemeClr val="tx1"/>
          </a:solidFill>
          <a:latin typeface="+mn-lt"/>
          <a:cs typeface="+mn-cs"/>
        </a:defRPr>
      </a:lvl7pPr>
      <a:lvl8pPr marL="978408" indent="-274320" algn="l" rtl="0" eaLnBrk="1" fontAlgn="base" hangingPunct="1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1800">
          <a:solidFill>
            <a:schemeClr val="tx1"/>
          </a:solidFill>
          <a:latin typeface="+mn-lt"/>
          <a:cs typeface="+mn-cs"/>
        </a:defRPr>
      </a:lvl8pPr>
      <a:lvl9pPr marL="978408" indent="-274320" algn="l" rtl="0" eaLnBrk="1" fontAlgn="base" hangingPunct="1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tabLst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d.co/HOLr" TargetMode="External"/><Relationship Id="rId2" Type="http://schemas.openxmlformats.org/officeDocument/2006/relationships/hyperlink" Target="https://wiki.yoctoproject.org/wiki/Contribute_to_SRToo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00476" y="2776484"/>
            <a:ext cx="4910694" cy="1258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Yocto Project Summit – Lyon</a:t>
            </a:r>
            <a:br>
              <a:rPr lang="en-US" dirty="0" smtClean="0"/>
            </a:br>
            <a:r>
              <a:rPr lang="en-US" dirty="0" smtClean="0"/>
              <a:t>Day 2 : Friday 1 November 2019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87400" y="4126230"/>
            <a:ext cx="7923769" cy="1330391"/>
          </a:xfrm>
        </p:spPr>
        <p:txBody>
          <a:bodyPr/>
          <a:lstStyle/>
          <a:p>
            <a:pPr algn="r"/>
            <a:r>
              <a:rPr lang="en-US" dirty="0"/>
              <a:t>Marco </a:t>
            </a:r>
            <a:r>
              <a:rPr lang="en-US" dirty="0" err="1"/>
              <a:t>Cavallini</a:t>
            </a:r>
            <a:r>
              <a:rPr lang="en-US" dirty="0"/>
              <a:t>, Leon </a:t>
            </a:r>
            <a:r>
              <a:rPr lang="en-US" dirty="0" err="1"/>
              <a:t>Anavi</a:t>
            </a:r>
            <a:r>
              <a:rPr lang="en-US" dirty="0" smtClean="0"/>
              <a:t>, </a:t>
            </a:r>
            <a:r>
              <a:rPr lang="en-US" dirty="0" err="1"/>
              <a:t>Jaewon</a:t>
            </a:r>
            <a:r>
              <a:rPr lang="en-US" dirty="0"/>
              <a:t> Lee, Bernardo A. Rodrigues, </a:t>
            </a:r>
            <a:endParaRPr lang="en-US" dirty="0" smtClean="0"/>
          </a:p>
          <a:p>
            <a:pPr algn="r"/>
            <a:r>
              <a:rPr lang="en-US" dirty="0" err="1"/>
              <a:t>Manjukumar</a:t>
            </a:r>
            <a:r>
              <a:rPr lang="en-US" dirty="0"/>
              <a:t> </a:t>
            </a:r>
            <a:r>
              <a:rPr lang="en-US" dirty="0" err="1"/>
              <a:t>Harthikote</a:t>
            </a:r>
            <a:r>
              <a:rPr lang="en-US" dirty="0"/>
              <a:t> </a:t>
            </a:r>
            <a:r>
              <a:rPr lang="en-US" dirty="0" err="1"/>
              <a:t>Matha</a:t>
            </a:r>
            <a:r>
              <a:rPr lang="en-US" dirty="0"/>
              <a:t>, </a:t>
            </a:r>
            <a:r>
              <a:rPr lang="en-US" dirty="0" err="1"/>
              <a:t>Chandana</a:t>
            </a:r>
            <a:r>
              <a:rPr lang="en-US" dirty="0"/>
              <a:t> </a:t>
            </a:r>
            <a:r>
              <a:rPr lang="en-US" dirty="0" err="1"/>
              <a:t>Kalluri</a:t>
            </a:r>
            <a:r>
              <a:rPr lang="en-US"/>
              <a:t>, </a:t>
            </a:r>
            <a:r>
              <a:rPr lang="en-US"/>
              <a:t>Tim </a:t>
            </a:r>
            <a:r>
              <a:rPr lang="en-US" smtClean="0"/>
              <a:t>Orling, </a:t>
            </a:r>
            <a:r>
              <a:rPr lang="en-US" dirty="0"/>
              <a:t>David Reyna</a:t>
            </a:r>
            <a:r>
              <a:rPr lang="en-US" dirty="0"/>
              <a:t/>
            </a:r>
            <a:br>
              <a:rPr lang="en-US" dirty="0"/>
            </a:br>
            <a:endParaRPr lang="en-US" kern="1200" dirty="0">
              <a:solidFill>
                <a:srgbClr val="0098DB"/>
              </a:solidFill>
              <a:latin typeface="Arial" pitchFamily="34"/>
              <a:ea typeface="Microsoft YaHei" pitchFamily="2"/>
              <a:cs typeface="Mangal" pitchFamily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975" y="5672138"/>
            <a:ext cx="8696325" cy="642937"/>
          </a:xfrm>
        </p:spPr>
        <p:txBody>
          <a:bodyPr/>
          <a:lstStyle/>
          <a:p>
            <a:pPr algn="r"/>
            <a:r>
              <a:rPr lang="en-US" dirty="0" smtClean="0"/>
              <a:t>Presenter Slides: </a:t>
            </a:r>
            <a:r>
              <a:rPr lang="en-US" sz="2400" dirty="0" smtClean="0"/>
              <a:t>https</a:t>
            </a:r>
            <a:r>
              <a:rPr lang="en-US" sz="2400" dirty="0"/>
              <a:t>://wiki.yoctoproject.org/wiki/YP_Summit_Lyon_2019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528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prepared (2/2)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 the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eSDK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core-image-base -c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populate_sdk_ext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/scratch/poky/build/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/deploy/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./poky-glibc-x86_64-core-image-base-armv5e-toolchain-ext-*.sh \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-y -d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. /scratch/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/environment-setup-armv5e-poky-linux-gnueabi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devtool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modify virtual/kernel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04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NOTE: Clean Shells!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8853" y="1057619"/>
            <a:ext cx="8233186" cy="4854231"/>
          </a:xfrm>
        </p:spPr>
        <p:txBody>
          <a:bodyPr/>
          <a:lstStyle/>
          <a:p>
            <a:r>
              <a:rPr lang="en-US" dirty="0" smtClean="0"/>
              <a:t>We are going to do a lot of different exercises in different build projects, each with their own environments.</a:t>
            </a:r>
          </a:p>
          <a:p>
            <a:r>
              <a:rPr lang="en-US" dirty="0" smtClean="0"/>
              <a:t>To keep things sane, you should have a new clean shell for each exercise.</a:t>
            </a:r>
          </a:p>
          <a:p>
            <a:r>
              <a:rPr lang="en-US" dirty="0" smtClean="0"/>
              <a:t>There are two simple ways to do it: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Close your existing SSH connection and open a new one</a:t>
            </a:r>
            <a:br>
              <a:rPr lang="en-US" dirty="0" smtClean="0"/>
            </a:br>
            <a:r>
              <a:rPr lang="en-US" dirty="0" smtClean="0"/>
              <a:t>-- or –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Do a “bash” before each exercise to get a new sub-shell, and “exit” at the end to remove it, in order to return to a pristine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5</a:t>
            </a:r>
            <a:r>
              <a:rPr lang="en-US" dirty="0">
                <a:cs typeface="Arial" charset="0"/>
              </a:rPr>
              <a:t>. </a:t>
            </a:r>
            <a:r>
              <a:rPr lang="en-US" dirty="0" err="1">
                <a:cs typeface="Arial" charset="0"/>
              </a:rPr>
              <a:t>Devtool</a:t>
            </a:r>
            <a:r>
              <a:rPr lang="en-US" dirty="0">
                <a:cs typeface="Arial" charset="0"/>
              </a:rPr>
              <a:t> hands-on Seminar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err="1"/>
              <a:t>Manjukumar</a:t>
            </a:r>
            <a:r>
              <a:rPr lang="en-US" dirty="0"/>
              <a:t> </a:t>
            </a:r>
            <a:r>
              <a:rPr lang="en-US" dirty="0" err="1"/>
              <a:t>Harthikote</a:t>
            </a:r>
            <a:r>
              <a:rPr lang="en-US" dirty="0"/>
              <a:t> </a:t>
            </a:r>
            <a:r>
              <a:rPr lang="en-US" dirty="0" err="1" smtClean="0"/>
              <a:t>Matha</a:t>
            </a:r>
            <a:r>
              <a:rPr lang="en-US" dirty="0"/>
              <a:t>, </a:t>
            </a:r>
            <a:r>
              <a:rPr lang="en-US" dirty="0" err="1"/>
              <a:t>Chandana</a:t>
            </a:r>
            <a:r>
              <a:rPr lang="en-US" dirty="0"/>
              <a:t> </a:t>
            </a:r>
            <a:r>
              <a:rPr lang="en-US" dirty="0" err="1" smtClean="0"/>
              <a:t>Kalluri</a:t>
            </a:r>
            <a:r>
              <a:rPr lang="en-US" dirty="0" smtClean="0"/>
              <a:t>, Tim Orling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6. User Space Topics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Rudi Streif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Presented by David Reyna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4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Overview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442080" y="1075680"/>
            <a:ext cx="8229240" cy="492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Activity Setup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Users, Groups and Passwords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Login Shells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Sudo Configuration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SSH Server Configuration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  <p:sp>
        <p:nvSpPr>
          <p:cNvPr id="318" name="TextShape 3"/>
          <p:cNvSpPr txBox="1"/>
          <p:nvPr/>
        </p:nvSpPr>
        <p:spPr>
          <a:xfrm>
            <a:off x="1097280" y="4389120"/>
            <a:ext cx="649224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2400" b="1" strike="noStrike" spc="-1">
                <a:solidFill>
                  <a:srgbClr val="2A6099"/>
                </a:solidFill>
                <a:latin typeface="Arial"/>
              </a:rPr>
              <a:t>Please ask questions.</a:t>
            </a:r>
          </a:p>
          <a:p>
            <a:pPr algn="ctr"/>
            <a:r>
              <a:rPr lang="en-US" sz="2400" b="1" strike="noStrike" spc="-1">
                <a:solidFill>
                  <a:srgbClr val="2A6099"/>
                </a:solidFill>
                <a:latin typeface="Arial"/>
              </a:rPr>
              <a:t>Your questions might help others too.</a:t>
            </a:r>
          </a:p>
        </p:txBody>
      </p:sp>
    </p:spTree>
    <p:extLst>
      <p:ext uri="{BB962C8B-B14F-4D97-AF65-F5344CB8AC3E}">
        <p14:creationId xmlns:p14="http://schemas.microsoft.com/office/powerpoint/2010/main" val="44775084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Activity Setup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453960" y="1981080"/>
            <a:ext cx="8433360" cy="3688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cd /scratch/poky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source oe-init-build-env build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bitbake-layers create-layer meta-activity3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NOTE: Starting bitbake server…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Add your new layer with ‘bitbake-layers add-layer meta-activity3’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bitbake-layers add-layer meta-activity3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NOTE: Starting bitbake server…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cat conf/bblayers.conf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…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BBLAYERS ?= “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/scratch/poky/meta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/scratch/poky/meta-poky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/scratch/poky/meta-yocto-bsp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/scratch/poky/build/meta-activity3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“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21" name="TextShape 3"/>
          <p:cNvSpPr txBox="1"/>
          <p:nvPr/>
        </p:nvSpPr>
        <p:spPr>
          <a:xfrm>
            <a:off x="442440" y="1075680"/>
            <a:ext cx="8229240" cy="84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an activity layer and add it to the build environment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24859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Activity Setup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453960" y="1585080"/>
            <a:ext cx="8433360" cy="97524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mkdir -p meta-activity3/recipes-core/images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pushd meta-activity3/recipes-core/images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442440" y="1075680"/>
            <a:ext cx="8229240" cy="84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an image recipe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731520" y="2747160"/>
            <a:ext cx="7955280" cy="255636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"packagegroup-core-boot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453960" y="548316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3656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Users, Groups and Passwords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442440" y="1075680"/>
            <a:ext cx="8229240" cy="459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9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extrausers class provides a mechanism for managing users, groups and passwords.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Available commands: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useradd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usermod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userdel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groupadd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groupmod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groupdel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spcBef>
                <a:spcPts val="1417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Commands are added to the EXTRA_USERS_PARAMS variable.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spcBef>
                <a:spcPts val="1417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Passwords must be provided in encrypted form.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84275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Setting root user password and creating a user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453960" y="901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731520" y="1487160"/>
            <a:ext cx="7955280" cy="38638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extrausers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ROOT_PASSWORD = "secret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DEV_PASSWORD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hackme"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EXTRA_USERS_PARAMS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groupadd developers;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useradd -p `openssl passwd ${DEV_PASSWORD}` developer;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useradd -g developers developer;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usermod -p `openssl passwd ${ROOT_PASSWORD}` root;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453960" y="545724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88460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Works, but...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42800" y="859680"/>
            <a:ext cx="8229240" cy="2797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Changing the image recipe for new users is not really elegant.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would be better if we could set the users we want to add and their passwords in a configuration file such as local.conf or a distro configuration.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4994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Agenda – </a:t>
            </a:r>
            <a:r>
              <a:rPr lang="en-US" dirty="0" smtClean="0">
                <a:latin typeface="Arial" charset="0"/>
              </a:rPr>
              <a:t>Yocto Project Summit - Day 2</a:t>
            </a:r>
            <a:endParaRPr lang="en-US" dirty="0">
              <a:latin typeface="Arial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3"/>
          </p:nvPr>
        </p:nvSpPr>
        <p:spPr>
          <a:xfrm>
            <a:off x="448469" y="873024"/>
            <a:ext cx="8233186" cy="5401652"/>
          </a:xfrm>
        </p:spPr>
        <p:txBody>
          <a:bodyPr/>
          <a:lstStyle/>
          <a:p>
            <a:pPr marL="1828800" indent="-1828800" eaLnBrk="1" hangingPunct="1">
              <a:spcBef>
                <a:spcPts val="600"/>
              </a:spcBef>
              <a:buNone/>
            </a:pPr>
            <a:r>
              <a:rPr lang="en-US" sz="2000" dirty="0">
                <a:latin typeface="Arial" charset="0"/>
              </a:rPr>
              <a:t>9:00- </a:t>
            </a:r>
            <a:r>
              <a:rPr lang="en-US" sz="2000" dirty="0" smtClean="0">
                <a:latin typeface="Arial" charset="0"/>
              </a:rPr>
              <a:t>9:45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err="1">
                <a:latin typeface="Arial" charset="0"/>
              </a:rPr>
              <a:t>Strenghten</a:t>
            </a:r>
            <a:r>
              <a:rPr lang="en-US" sz="2000" dirty="0">
                <a:latin typeface="Arial" charset="0"/>
              </a:rPr>
              <a:t> your Yocto deployments with Autobuilder2 CI tool</a:t>
            </a:r>
            <a:endParaRPr lang="en-US" sz="2000" dirty="0" smtClean="0">
              <a:latin typeface="Arial" charset="0"/>
            </a:endParaRPr>
          </a:p>
          <a:p>
            <a:pPr marL="1828800" indent="-182880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9:50- 10:35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>
                <a:latin typeface="Arial" charset="0"/>
              </a:rPr>
              <a:t>Working with NVIDIA </a:t>
            </a:r>
            <a:r>
              <a:rPr lang="en-US" sz="2000" dirty="0" err="1">
                <a:latin typeface="Arial" charset="0"/>
              </a:rPr>
              <a:t>Tegra</a:t>
            </a:r>
            <a:r>
              <a:rPr lang="en-US" sz="2000" dirty="0">
                <a:latin typeface="Arial" charset="0"/>
              </a:rPr>
              <a:t> BSP and Supporting Latest CUDA Versions</a:t>
            </a:r>
            <a:endParaRPr lang="en-US" sz="20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10:40-10:50</a:t>
            </a: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	Morning 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10:55-11:40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err="1">
                <a:latin typeface="Arial" charset="0"/>
              </a:rPr>
              <a:t>Sstate</a:t>
            </a:r>
            <a:r>
              <a:rPr lang="en-US" sz="2000" dirty="0">
                <a:latin typeface="Arial" charset="0"/>
              </a:rPr>
              <a:t>-cache Magic!</a:t>
            </a:r>
            <a:endParaRPr lang="en-US" sz="2000" dirty="0" smtClean="0">
              <a:latin typeface="Arial" charset="0"/>
            </a:endParaRPr>
          </a:p>
          <a:p>
            <a:pPr marL="1828800" indent="-182880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11:45-12:30</a:t>
            </a:r>
            <a:r>
              <a:rPr lang="en-US" sz="2000" dirty="0">
                <a:latin typeface="Arial" charset="0"/>
              </a:rPr>
              <a:t>	Bringing IOTA Distributed Ledger Technology (DLT) into Yocto/</a:t>
            </a:r>
            <a:r>
              <a:rPr lang="en-US" sz="2000" dirty="0" err="1">
                <a:latin typeface="Arial" charset="0"/>
              </a:rPr>
              <a:t>OpenEmbedded</a:t>
            </a:r>
            <a:endParaRPr lang="en-US" sz="20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12:35-1:20</a:t>
            </a: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	Lunch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1:25- 2:55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Class: </a:t>
            </a:r>
            <a:r>
              <a:rPr lang="en-US" sz="2000" dirty="0" err="1" smtClean="0">
                <a:latin typeface="Arial" charset="0"/>
              </a:rPr>
              <a:t>Devtool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hands-on Seminar</a:t>
            </a:r>
            <a:endParaRPr lang="en-US" sz="20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3:00- 3:10</a:t>
            </a: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	Afternoon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3:15- 4:45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Class</a:t>
            </a:r>
            <a:r>
              <a:rPr lang="en-US" sz="2000" dirty="0">
                <a:latin typeface="Arial" charset="0"/>
              </a:rPr>
              <a:t>: </a:t>
            </a:r>
            <a:r>
              <a:rPr lang="en-US" sz="2000" dirty="0" smtClean="0"/>
              <a:t>User </a:t>
            </a:r>
            <a:r>
              <a:rPr lang="en-US" sz="2000" dirty="0"/>
              <a:t>Space 2.0 Seminar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95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 little script goes a long way...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731520" y="1285920"/>
            <a:ext cx="7955280" cy="49708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Image post-processing to setup user accounts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extrausers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 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Space-delimited list of user:password:&lt;group,group,...&gt; tuples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NEWUSERS ??=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root password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ROOT_PASSWORD ??=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python () {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params =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add new users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newusers = (d.getVar("NEWUSERS", True) or "").split()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if newusers: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for user in newusers: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name,password,groups = user.split(":")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for group in groups.split(","):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params += "groupadd -f " + group + ";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params += "useradd -p `openssl passwd " + password + "`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if groups: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params += "-G " + groups + "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params += name + ";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modify root password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rootpw = d.getVar("ROOT_PASSWORD", True) or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if rootpw: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params += "usermod -p `openssl passwd " + rootpw + "` root;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d.setVar("EXTRA_USERS_PARAMS", params)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453960" y="803160"/>
            <a:ext cx="8433360" cy="38556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user-setup.inc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05439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Using the script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453960" y="911160"/>
            <a:ext cx="8433360" cy="369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453960" y="3765240"/>
            <a:ext cx="8433360" cy="40788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/scratch/poky/build/conf/local.conf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731520" y="4243320"/>
            <a:ext cx="7955280" cy="132372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Users to be added: space-delimited list of name:password:groups tuples.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groups is comma-delimited list of additional group names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NEWUSERS = "developer:hackme:developers"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Root User Password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ROOT_PASSWORD = "secret"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731520" y="1327320"/>
            <a:ext cx="7955280" cy="234324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MIT"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require user-setup.inc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43" name="CustomShape 6"/>
          <p:cNvSpPr/>
          <p:nvPr/>
        </p:nvSpPr>
        <p:spPr>
          <a:xfrm>
            <a:off x="453960" y="564732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70423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Image Post Processing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442800" y="1097280"/>
            <a:ext cx="8229240" cy="502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Sometimes it is necessary to processing such as adding, modifying files and more after the root file system has been created but before it is packaged into the different formats.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Through the variable </a:t>
            </a:r>
            <a:r>
              <a:rPr lang="en-US" sz="16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ROOTFS_POSTPROCESS_COMMAND</a:t>
            </a: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you can specify a list of shell functions to be executed.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Commonly the variable and the functions are added to the image recipe.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functions are executed in the order they appear in the variable.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search path for shell commands includes the native system root of the build environment and build host PATH from the user environment.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variable </a:t>
            </a:r>
            <a:r>
              <a:rPr lang="en-US" sz="16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IMAGE_ROOTFS</a:t>
            </a: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points to the directory where the build system assembles the root file system. 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98304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Setting Login Shells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453960" y="901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731520" y="1487160"/>
            <a:ext cx="7955280" cy="38638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modify_shells()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printf 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"</a:t>
            </a: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#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/etc/shells: valid login shells\n/bin/sh\n/bin/bash\n"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     &gt; ${IMAGE_ROOTFS}/etc/shells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ROOTFS_POSTPROCESS_COMMAND += "modify_shells;"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453960" y="545724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85714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Sudo Configuration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453960" y="901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731520" y="1415160"/>
            <a:ext cx="7955280" cy="345060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sudo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modify_sudoers()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sed 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'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s/# %sudo/%sudo/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'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&lt; ${IMAGE_ROOTFS}/etc/sudoers &gt;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${IMAGE_ROOTFS}/etc/sudoers.tmp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mv ${IMAGE_ROOTFS}/etc/sudoers.tmp ${IMAGE_ROOTFS}/etc/sudoers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ROOTFS_POSTPROCESS_COMMAND += "modify_sudoers;"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453960" y="498924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54" name="TextShape 5"/>
          <p:cNvSpPr txBox="1"/>
          <p:nvPr/>
        </p:nvSpPr>
        <p:spPr>
          <a:xfrm>
            <a:off x="1000080" y="5780160"/>
            <a:ext cx="74066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800" b="0" strike="noStrike" spc="-1">
                <a:latin typeface="Arial"/>
              </a:rPr>
              <a:t>Note: You have to add a regular user to the sudo group for this to work.</a:t>
            </a:r>
          </a:p>
        </p:txBody>
      </p:sp>
    </p:spTree>
    <p:extLst>
      <p:ext uri="{BB962C8B-B14F-4D97-AF65-F5344CB8AC3E}">
        <p14:creationId xmlns:p14="http://schemas.microsoft.com/office/powerpoint/2010/main" val="292896629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SSH Server Configuration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453960" y="793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731520" y="1271160"/>
            <a:ext cx="7955280" cy="32482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configure_sshd()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disallow password authentication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echo “PasswordAuthentication no” &gt;&gt; ${IMAGE_ROOTFS}/etc/ssh/sshd_config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create keys in tmp/deploy/keys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mkdir -p ${DEPLOY_DIR}/keys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if [ ! -f ${DEPLOY_DIR}/keys/root-sshkey ]; then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/usr/bin/ssh-keygen -t rsa -N ''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   -f ${DEPLOY_DIR}/keys/root-sshkey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fi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# add public key to authorized_keys for root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mkdir -p ${IMAGE_ROOTFS}/home/root/.ssh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cat ${DEPLOY_DIR}/keys/root-sshkey.pub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 &gt;&gt; ${IMAGE_ROOTFS}/home/root/.ssh/authorized_keys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ROOTFS_POSTPROCESS_COMMAND += "configure_sshd;"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58" name="CustomShape 4"/>
          <p:cNvSpPr/>
          <p:nvPr/>
        </p:nvSpPr>
        <p:spPr>
          <a:xfrm>
            <a:off x="453960" y="4639320"/>
            <a:ext cx="8433360" cy="1578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[in a new ssh shell to your build system]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ssh -i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/scratch/poky/build/tmp/deploy/keys/root-sshkey root@192.168.7.2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56654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Nice, but once again not very flexible...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453960" y="793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sshd-setup.inc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731520" y="1271160"/>
            <a:ext cx="7955280" cy="485532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Image post-processing to configure sshd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Setup ssh key login for these users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SSH_USERS ??= ""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configure_sshd()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disallow password authentication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echo "PasswordAuthentication no" &gt;&gt; ${IMAGE_ROOTFS}/etc/ssh/sshd_config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keys will be stored tmp/deploy/keys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mkdir -p ${DEPLOY_DIR}/keys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create the keys for the users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for user in ${SSH_USERS}; do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if [ ! -f ${DEPLOY_DIR}/keys/${user}-sshkey ]; then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/usr/bin/ssh-keygen -t rsa -N ''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-f ${DEPLOY_DIR}/keys/${user}-sshkey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fi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# add public key to authorized_keys for the user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mkdir -p ${IMAGE_ROOTFS}/home/${user}/.ssh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cat ${DEPLOY_DIR}/keys/${user}-sshkey.pub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&gt;&gt; ${IMAGE_ROOTFS}/home/${user}/.ssh/authorized_keys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done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ROOTFS_POSTPROCESS_COMMAND += "configure_sshd;"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48592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Using the script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53960" y="803160"/>
            <a:ext cx="8433360" cy="369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453960" y="3657240"/>
            <a:ext cx="8433360" cy="40788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/scratch/poky/build/conf/local.conf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5" name="CustomShape 4"/>
          <p:cNvSpPr/>
          <p:nvPr/>
        </p:nvSpPr>
        <p:spPr>
          <a:xfrm>
            <a:off x="731520" y="4135320"/>
            <a:ext cx="7955280" cy="51156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Users for whom to create ssh login with key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SSH_USERS = "root developer"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66" name="CustomShape 5"/>
          <p:cNvSpPr/>
          <p:nvPr/>
        </p:nvSpPr>
        <p:spPr>
          <a:xfrm>
            <a:off x="731520" y="1219320"/>
            <a:ext cx="7955280" cy="234324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require sshd-setup.inc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67" name="CustomShape 6"/>
          <p:cNvSpPr/>
          <p:nvPr/>
        </p:nvSpPr>
        <p:spPr>
          <a:xfrm>
            <a:off x="453960" y="4721400"/>
            <a:ext cx="8433360" cy="17449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[in a new ssh shell to your build system]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ssh -i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/scratch/poky/build/tmp/deploy/keys/developer-sshkey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developer@192.168.7.2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43556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EoA (End of Activity)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442800" y="1097280"/>
            <a:ext cx="8229240" cy="502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Cleanup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en-US" sz="2400" b="1" strike="noStrike" spc="-1">
                <a:solidFill>
                  <a:srgbClr val="414141"/>
                </a:solidFill>
                <a:latin typeface="Arial"/>
              </a:rPr>
              <a:t> 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Thank You!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  <p:sp>
        <p:nvSpPr>
          <p:cNvPr id="370" name="CustomShape 3"/>
          <p:cNvSpPr/>
          <p:nvPr/>
        </p:nvSpPr>
        <p:spPr>
          <a:xfrm>
            <a:off x="436320" y="1638360"/>
            <a:ext cx="8433360" cy="8305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cd /scratch/poky/build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bitbake-layers remove-layer meta-activity3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81639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INUXCONEU-MONDAY-13_edit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" r="45"/>
          <a:stretch/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Arial" charset="0"/>
              </a:rPr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4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. </a:t>
            </a:r>
            <a:r>
              <a:rPr lang="en-US" dirty="0" err="1">
                <a:cs typeface="Arial" charset="0"/>
              </a:rPr>
              <a:t>Strenghten</a:t>
            </a:r>
            <a:r>
              <a:rPr lang="en-US" dirty="0">
                <a:cs typeface="Arial" charset="0"/>
              </a:rPr>
              <a:t> your Yocto deployments with Autobuilder2 CI tool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Marco </a:t>
            </a:r>
            <a:r>
              <a:rPr lang="en-US" dirty="0" err="1"/>
              <a:t>Cavallini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05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participation!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6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Activity Eight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85800" y="4125913"/>
            <a:ext cx="7993993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Tools</a:t>
            </a:r>
            <a:r>
              <a:rPr lang="en-US" dirty="0">
                <a:latin typeface="Arial" charset="0"/>
              </a:rPr>
              <a:t>, Toaster, User Experience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GB" b="0" spc="-1" dirty="0" smtClean="0">
                <a:uFill>
                  <a:solidFill>
                    <a:srgbClr val="FFFFFF"/>
                  </a:solidFill>
                </a:uFill>
              </a:rPr>
              <a:t>David Reyna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71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(1/2)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Documentation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smtClean="0"/>
              <a:t>www.yoctoproject.org/docs/latest/toaster-manual/toaster-manual.html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Without </a:t>
            </a:r>
            <a:r>
              <a:rPr lang="en-US" dirty="0"/>
              <a:t>a Web </a:t>
            </a:r>
            <a:r>
              <a:rPr lang="en-US" dirty="0" smtClean="0"/>
              <a:t>Server (“</a:t>
            </a:r>
            <a:r>
              <a:rPr lang="en-US" dirty="0" err="1" smtClean="0"/>
              <a:t>noweb</a:t>
            </a:r>
            <a:r>
              <a:rPr lang="en-US" dirty="0" smtClean="0"/>
              <a:t>”)	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capturing command line build(s) directly into the </a:t>
            </a:r>
            <a:r>
              <a:rPr lang="en-US" dirty="0" err="1" smtClean="0"/>
              <a:t>db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Toaster Service Without  </a:t>
            </a:r>
            <a:r>
              <a:rPr lang="en-US" dirty="0" smtClean="0"/>
              <a:t>Remote Builds (“</a:t>
            </a:r>
            <a:r>
              <a:rPr lang="en-US" dirty="0" err="1" smtClean="0"/>
              <a:t>nobuild</a:t>
            </a:r>
            <a:r>
              <a:rPr lang="en-US" dirty="0" smtClean="0"/>
              <a:t>”)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sharing build local status, without enabling external people creating projects and starting builds on your host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– Build Status within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REST/JSON API to access the progress and health of </a:t>
            </a:r>
            <a:r>
              <a:rPr lang="en-US" dirty="0" err="1" smtClean="0"/>
              <a:t>bitbake</a:t>
            </a:r>
            <a:r>
              <a:rPr lang="en-US" dirty="0" smtClean="0"/>
              <a:t> builds via HTTP; very handy for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Build Status options: “Completed”, “In Progress”, “Specific Status”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7493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(2/2)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18459" y="950026"/>
            <a:ext cx="3880408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Compatibility between Command Line and Toaster builds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“Import command line build” option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“Merge Toaster Settings” into standard </a:t>
            </a:r>
            <a:r>
              <a:rPr lang="en-US" dirty="0" err="1" smtClean="0"/>
              <a:t>conf</a:t>
            </a:r>
            <a:r>
              <a:rPr lang="en-US" dirty="0" smtClean="0"/>
              <a:t> files”</a:t>
            </a:r>
            <a:r>
              <a:rPr lang="en-US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9" y="950026"/>
            <a:ext cx="4028208" cy="401303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97257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Wind River Application and Project plug-ins have been shared with Intel System Studio, with the idea of open sourcing them to Eclipse.org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Implementation is architecture agnostic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Application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Awareness of YP compatible SDKs/</a:t>
            </a:r>
            <a:r>
              <a:rPr lang="en-US" dirty="0" err="1" smtClean="0"/>
              <a:t>eSDKs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register multiple SDKs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Automatic generation of “Build Specs” for each machine variant in each SDK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enable/disable debug flags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Debugger deploy and access over GDB/TCF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Set of sample applications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2956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Platform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Configuration/Updates via Toaster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Basic build targets directly from ISS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Eclipse-based Kernel Configuration Tool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Tree view to browse deploy artifacts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76" y="1328444"/>
            <a:ext cx="4648849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108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Import: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command line project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SDK/</a:t>
            </a:r>
            <a:r>
              <a:rPr lang="en-US" dirty="0" err="1" smtClean="0"/>
              <a:t>eSDK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22" y="1142942"/>
            <a:ext cx="4848902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342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New Security Response Tool (</a:t>
            </a:r>
            <a:r>
              <a:rPr lang="en-US" dirty="0" err="1" smtClean="0"/>
              <a:t>SRTool</a:t>
            </a:r>
            <a:r>
              <a:rPr lang="en-US" dirty="0" smtClean="0"/>
              <a:t>)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While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there is heighten awareness about device vulnerabilities, what is often missing is awareness about the process of managing the security response process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itself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Wind River is sharing to open source a tool </a:t>
            </a:r>
            <a:r>
              <a:rPr lang="en-US" dirty="0"/>
              <a:t>to help manager </a:t>
            </a:r>
            <a:r>
              <a:rPr lang="en-US" dirty="0" smtClean="0"/>
              <a:t>the organization’s security </a:t>
            </a:r>
            <a:r>
              <a:rPr lang="en-US" dirty="0"/>
              <a:t>response </a:t>
            </a:r>
            <a:r>
              <a:rPr lang="en-US" dirty="0" smtClean="0"/>
              <a:t>management: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handle 1000+ CVEs per month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connect CVE’s to defects to product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allow easy access to the full vulnerability status, generate reports, clean exports to public CVE DB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use automation to keep all the data sources automatically up to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Page: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wiki.yoctoproject.org/wiki/Contribute_to_SRTool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ELCE Presentation: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u="sng" dirty="0" smtClean="0">
                <a:hlinkClick r:id="rId3"/>
              </a:rPr>
              <a:t>https</a:t>
            </a:r>
            <a:r>
              <a:rPr lang="en-US" sz="2200" u="sng" dirty="0">
                <a:hlinkClick r:id="rId3"/>
              </a:rPr>
              <a:t>://</a:t>
            </a:r>
            <a:r>
              <a:rPr lang="en-US" sz="2200" u="sng" dirty="0" smtClean="0">
                <a:hlinkClick r:id="rId3"/>
              </a:rPr>
              <a:t>sched.co/HOLr</a:t>
            </a:r>
            <a:endParaRPr lang="en-US" sz="2200" u="sng" dirty="0" smtClean="0"/>
          </a:p>
        </p:txBody>
      </p:sp>
    </p:spTree>
    <p:extLst>
      <p:ext uri="{BB962C8B-B14F-4D97-AF65-F5344CB8AC3E}">
        <p14:creationId xmlns:p14="http://schemas.microsoft.com/office/powerpoint/2010/main" val="15057955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. Working with NVIDIA </a:t>
            </a:r>
            <a:r>
              <a:rPr lang="en-US" dirty="0" err="1">
                <a:cs typeface="Arial" charset="0"/>
              </a:rPr>
              <a:t>Tegra</a:t>
            </a:r>
            <a:r>
              <a:rPr lang="en-US" dirty="0">
                <a:cs typeface="Arial" charset="0"/>
              </a:rPr>
              <a:t> BSP and Supporting Latest CUDA Versions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Leon </a:t>
            </a:r>
            <a:r>
              <a:rPr lang="en-US" dirty="0" err="1"/>
              <a:t>Anavi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3</a:t>
            </a:r>
            <a:r>
              <a:rPr lang="en-US" dirty="0">
                <a:cs typeface="Arial" charset="0"/>
              </a:rPr>
              <a:t>. </a:t>
            </a:r>
            <a:r>
              <a:rPr lang="en-US" dirty="0" err="1">
                <a:cs typeface="Arial" charset="0"/>
              </a:rPr>
              <a:t>Sstate</a:t>
            </a:r>
            <a:r>
              <a:rPr lang="en-US" dirty="0">
                <a:cs typeface="Arial" charset="0"/>
              </a:rPr>
              <a:t>-cache Magic!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err="1"/>
              <a:t>Jaewon</a:t>
            </a:r>
            <a:r>
              <a:rPr lang="en-US" dirty="0"/>
              <a:t> Lee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4</a:t>
            </a:r>
            <a:r>
              <a:rPr lang="en-US" dirty="0">
                <a:cs typeface="Arial" charset="0"/>
              </a:rPr>
              <a:t>. Bringing IOTA Distributed Ledger Technology (DLT) into Yocto/</a:t>
            </a:r>
            <a:r>
              <a:rPr lang="en-US" dirty="0" err="1">
                <a:cs typeface="Arial" charset="0"/>
              </a:rPr>
              <a:t>OpenEmbedded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Bernardo A. Rodrigues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Class Account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  <a:buFontTx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5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Yocto Project Dev Day Lab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4888" y="1143000"/>
            <a:ext cx="8233186" cy="44050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virtual </a:t>
            </a:r>
            <a:r>
              <a:rPr lang="en-US" dirty="0" smtClean="0"/>
              <a:t>host’s resources </a:t>
            </a:r>
            <a:r>
              <a:rPr lang="en-US" dirty="0"/>
              <a:t>can be found </a:t>
            </a:r>
            <a:r>
              <a:rPr lang="en-US" dirty="0" smtClean="0"/>
              <a:t>here: </a:t>
            </a:r>
            <a:endParaRPr lang="en-US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Your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Project: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/poky/build-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Extensible-SDK Install</a:t>
            </a:r>
            <a:r>
              <a:rPr lang="en-US" sz="2000" dirty="0">
                <a:solidFill>
                  <a:schemeClr val="tx1"/>
                </a:solidFill>
              </a:rPr>
              <a:t>: "/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scratch/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sdk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Sources: "/scratch</a:t>
            </a:r>
            <a:r>
              <a:rPr lang="en-US" sz="2000" dirty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Poky: "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/scratch/poky"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"/scratch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downloads"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-cache“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/>
              <a:t>You will be using SSH to communicate with your virtual server.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6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</a:t>
            </a:r>
            <a:r>
              <a:rPr lang="en-US" dirty="0">
                <a:latin typeface="Arial" charset="0"/>
              </a:rPr>
              <a:t>prepared (1/2)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/scratch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clone -b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zeus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git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git.yoctoproject.org/poky.git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poky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Prepare the project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./scratch/poky/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-build-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build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"MACHINE = \"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"SSTATE_DIR = \"/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sstate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-cache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"DL_DIR = \"/scratch/downloads\""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IMAGE_INSTALL_append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\"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gdbserver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libstdc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curl 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# Build the project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9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05BC26083824DB2546712883D286F" ma:contentTypeVersion="0" ma:contentTypeDescription="Create a new document." ma:contentTypeScope="" ma:versionID="7be4ca5ea8e93d45448cc98ca8386b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DD2175F-1B0C-4243-BC5D-5F5F8E5CB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5CC5FB6-44E0-47C0-972B-EBB94824D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A94C8E-3E2B-4AD9-8D67-7815198BE085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68020</TotalTime>
  <Words>1965</Words>
  <Application>Microsoft Office PowerPoint</Application>
  <PresentationFormat>On-screen Show (4:3)</PresentationFormat>
  <Paragraphs>434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YoctoTemplate_1</vt:lpstr>
      <vt:lpstr>Yocto Project Summit – Lyon Day 2 : Friday 1 November 2019  </vt:lpstr>
      <vt:lpstr>Agenda – Yocto Project Summit - Day 2</vt:lpstr>
      <vt:lpstr>1. Strenghten your Yocto deployments with Autobuilder2 CI tool</vt:lpstr>
      <vt:lpstr>2. Working with NVIDIA Tegra BSP and Supporting Latest CUDA Versions</vt:lpstr>
      <vt:lpstr>3. Sstate-cache Magic!</vt:lpstr>
      <vt:lpstr>4. Bringing IOTA Distributed Ledger Technology (DLT) into Yocto/OpenEmbedded</vt:lpstr>
      <vt:lpstr>Class Account Setup</vt:lpstr>
      <vt:lpstr>Yocto Project Dev Day Lab Setup</vt:lpstr>
      <vt:lpstr>FYI: How class project was prepared (1/2)</vt:lpstr>
      <vt:lpstr>FYI: How class project was prepared (2/2)</vt:lpstr>
      <vt:lpstr>NOTE: Clean Shells!</vt:lpstr>
      <vt:lpstr>5. Devtool hands-on Seminar</vt:lpstr>
      <vt:lpstr>6. User Space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Answers</vt:lpstr>
      <vt:lpstr>Thank you for your participation!</vt:lpstr>
      <vt:lpstr>Activity Eight</vt:lpstr>
      <vt:lpstr>Toaster: Latest Features (1/2)</vt:lpstr>
      <vt:lpstr>Toaster: Latest Features (2/2)</vt:lpstr>
      <vt:lpstr>Intel System Studio 2019: Yocto Project Compatible</vt:lpstr>
      <vt:lpstr>Intel System Studio 2019: Yocto Project Compatible</vt:lpstr>
      <vt:lpstr>Intel System Studio 2019: Yocto Project Compatible</vt:lpstr>
      <vt:lpstr>New Security Response Tool (SRTool)</vt:lpstr>
    </vt:vector>
  </TitlesOfParts>
  <Company>Red Peak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creator>Red Peak</dc:creator>
  <cp:lastModifiedBy>Reyna, David</cp:lastModifiedBy>
  <cp:revision>989</cp:revision>
  <dcterms:created xsi:type="dcterms:W3CDTF">2014-10-15T17:08:45Z</dcterms:created>
  <dcterms:modified xsi:type="dcterms:W3CDTF">2019-10-05T08:17:42Z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