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omments/comment1.xml" ContentType="application/vnd.openxmlformats-officedocument.presentationml.comment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comment2.xml" ContentType="application/vnd.openxmlformats-officedocument.presentationml.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6"/>
  </p:notesMasterIdLst>
  <p:handoutMasterIdLst>
    <p:handoutMasterId r:id="rId207"/>
  </p:handoutMasterIdLst>
  <p:sldIdLst>
    <p:sldId id="327" r:id="rId5"/>
    <p:sldId id="516" r:id="rId6"/>
    <p:sldId id="1124" r:id="rId7"/>
    <p:sldId id="1662" r:id="rId8"/>
    <p:sldId id="1830" r:id="rId9"/>
    <p:sldId id="1831" r:id="rId10"/>
    <p:sldId id="1832" r:id="rId11"/>
    <p:sldId id="1833" r:id="rId12"/>
    <p:sldId id="1834" r:id="rId13"/>
    <p:sldId id="1835" r:id="rId14"/>
    <p:sldId id="1836" r:id="rId15"/>
    <p:sldId id="1837" r:id="rId16"/>
    <p:sldId id="1838" r:id="rId17"/>
    <p:sldId id="1839" r:id="rId18"/>
    <p:sldId id="1840" r:id="rId19"/>
    <p:sldId id="1841" r:id="rId20"/>
    <p:sldId id="1842" r:id="rId21"/>
    <p:sldId id="1843" r:id="rId22"/>
    <p:sldId id="1844" r:id="rId23"/>
    <p:sldId id="1845" r:id="rId24"/>
    <p:sldId id="1846" r:id="rId25"/>
    <p:sldId id="1847" r:id="rId26"/>
    <p:sldId id="1848" r:id="rId27"/>
    <p:sldId id="1849" r:id="rId28"/>
    <p:sldId id="1850" r:id="rId29"/>
    <p:sldId id="1851" r:id="rId30"/>
    <p:sldId id="1852" r:id="rId31"/>
    <p:sldId id="1853" r:id="rId32"/>
    <p:sldId id="1854" r:id="rId33"/>
    <p:sldId id="1855" r:id="rId34"/>
    <p:sldId id="1856" r:id="rId35"/>
    <p:sldId id="1857" r:id="rId36"/>
    <p:sldId id="1858" r:id="rId37"/>
    <p:sldId id="1859" r:id="rId38"/>
    <p:sldId id="1860" r:id="rId39"/>
    <p:sldId id="1663" r:id="rId40"/>
    <p:sldId id="1791" r:id="rId41"/>
    <p:sldId id="1792" r:id="rId42"/>
    <p:sldId id="1793" r:id="rId43"/>
    <p:sldId id="1794" r:id="rId44"/>
    <p:sldId id="1795" r:id="rId45"/>
    <p:sldId id="1796" r:id="rId46"/>
    <p:sldId id="1797" r:id="rId47"/>
    <p:sldId id="1798" r:id="rId48"/>
    <p:sldId id="1799" r:id="rId49"/>
    <p:sldId id="1800" r:id="rId50"/>
    <p:sldId id="1801" r:id="rId51"/>
    <p:sldId id="1802" r:id="rId52"/>
    <p:sldId id="1803" r:id="rId53"/>
    <p:sldId id="1804" r:id="rId54"/>
    <p:sldId id="1805" r:id="rId55"/>
    <p:sldId id="1806" r:id="rId56"/>
    <p:sldId id="1905" r:id="rId57"/>
    <p:sldId id="1807" r:id="rId58"/>
    <p:sldId id="1808" r:id="rId59"/>
    <p:sldId id="1809" r:id="rId60"/>
    <p:sldId id="1810" r:id="rId61"/>
    <p:sldId id="1811" r:id="rId62"/>
    <p:sldId id="1812" r:id="rId63"/>
    <p:sldId id="1813" r:id="rId64"/>
    <p:sldId id="1829" r:id="rId65"/>
    <p:sldId id="1828" r:id="rId66"/>
    <p:sldId id="1814" r:id="rId67"/>
    <p:sldId id="1815" r:id="rId68"/>
    <p:sldId id="1816" r:id="rId69"/>
    <p:sldId id="1817" r:id="rId70"/>
    <p:sldId id="1818" r:id="rId71"/>
    <p:sldId id="1819" r:id="rId72"/>
    <p:sldId id="1820" r:id="rId73"/>
    <p:sldId id="1821" r:id="rId74"/>
    <p:sldId id="1822" r:id="rId75"/>
    <p:sldId id="1823" r:id="rId76"/>
    <p:sldId id="1824" r:id="rId77"/>
    <p:sldId id="1825" r:id="rId78"/>
    <p:sldId id="1826" r:id="rId79"/>
    <p:sldId id="1827" r:id="rId80"/>
    <p:sldId id="1664" r:id="rId81"/>
    <p:sldId id="1700" r:id="rId82"/>
    <p:sldId id="1701" r:id="rId83"/>
    <p:sldId id="1702" r:id="rId84"/>
    <p:sldId id="1703" r:id="rId85"/>
    <p:sldId id="1704" r:id="rId86"/>
    <p:sldId id="1705" r:id="rId87"/>
    <p:sldId id="1706" r:id="rId88"/>
    <p:sldId id="1707" r:id="rId89"/>
    <p:sldId id="1708" r:id="rId90"/>
    <p:sldId id="1709" r:id="rId91"/>
    <p:sldId id="1710" r:id="rId92"/>
    <p:sldId id="1711" r:id="rId93"/>
    <p:sldId id="1712" r:id="rId94"/>
    <p:sldId id="1713" r:id="rId95"/>
    <p:sldId id="1714" r:id="rId96"/>
    <p:sldId id="1715" r:id="rId97"/>
    <p:sldId id="1716" r:id="rId98"/>
    <p:sldId id="1717" r:id="rId99"/>
    <p:sldId id="1718" r:id="rId100"/>
    <p:sldId id="1719" r:id="rId101"/>
    <p:sldId id="1720" r:id="rId102"/>
    <p:sldId id="1721" r:id="rId103"/>
    <p:sldId id="1722" r:id="rId104"/>
    <p:sldId id="1723" r:id="rId105"/>
    <p:sldId id="1724" r:id="rId106"/>
    <p:sldId id="1725" r:id="rId107"/>
    <p:sldId id="1665" r:id="rId108"/>
    <p:sldId id="1726" r:id="rId109"/>
    <p:sldId id="1666" r:id="rId110"/>
    <p:sldId id="1667" r:id="rId111"/>
    <p:sldId id="1727" r:id="rId112"/>
    <p:sldId id="1728" r:id="rId113"/>
    <p:sldId id="1729" r:id="rId114"/>
    <p:sldId id="1730" r:id="rId115"/>
    <p:sldId id="1731" r:id="rId116"/>
    <p:sldId id="1732" r:id="rId117"/>
    <p:sldId id="1733" r:id="rId118"/>
    <p:sldId id="1734" r:id="rId119"/>
    <p:sldId id="1735" r:id="rId120"/>
    <p:sldId id="1736" r:id="rId121"/>
    <p:sldId id="1737" r:id="rId122"/>
    <p:sldId id="1738" r:id="rId123"/>
    <p:sldId id="1739" r:id="rId124"/>
    <p:sldId id="1740" r:id="rId125"/>
    <p:sldId id="1741" r:id="rId126"/>
    <p:sldId id="1742" r:id="rId127"/>
    <p:sldId id="1743" r:id="rId128"/>
    <p:sldId id="1744" r:id="rId129"/>
    <p:sldId id="1668" r:id="rId130"/>
    <p:sldId id="1861" r:id="rId131"/>
    <p:sldId id="1862" r:id="rId132"/>
    <p:sldId id="1863" r:id="rId133"/>
    <p:sldId id="1864" r:id="rId134"/>
    <p:sldId id="1865" r:id="rId135"/>
    <p:sldId id="1866" r:id="rId136"/>
    <p:sldId id="1867" r:id="rId137"/>
    <p:sldId id="1868" r:id="rId138"/>
    <p:sldId id="1869" r:id="rId139"/>
    <p:sldId id="1870" r:id="rId140"/>
    <p:sldId id="1871" r:id="rId141"/>
    <p:sldId id="1872" r:id="rId142"/>
    <p:sldId id="1873" r:id="rId143"/>
    <p:sldId id="1874" r:id="rId144"/>
    <p:sldId id="1875" r:id="rId145"/>
    <p:sldId id="1876" r:id="rId146"/>
    <p:sldId id="1877" r:id="rId147"/>
    <p:sldId id="1878" r:id="rId148"/>
    <p:sldId id="1879" r:id="rId149"/>
    <p:sldId id="1880" r:id="rId150"/>
    <p:sldId id="1881" r:id="rId151"/>
    <p:sldId id="1882" r:id="rId152"/>
    <p:sldId id="1883" r:id="rId153"/>
    <p:sldId id="1884" r:id="rId154"/>
    <p:sldId id="1885" r:id="rId155"/>
    <p:sldId id="1886" r:id="rId156"/>
    <p:sldId id="1887" r:id="rId157"/>
    <p:sldId id="1888" r:id="rId158"/>
    <p:sldId id="1889" r:id="rId159"/>
    <p:sldId id="1890" r:id="rId160"/>
    <p:sldId id="1891" r:id="rId161"/>
    <p:sldId id="1892" r:id="rId162"/>
    <p:sldId id="1893" r:id="rId163"/>
    <p:sldId id="1894" r:id="rId164"/>
    <p:sldId id="1895" r:id="rId165"/>
    <p:sldId id="1896" r:id="rId166"/>
    <p:sldId id="1897" r:id="rId167"/>
    <p:sldId id="1898" r:id="rId168"/>
    <p:sldId id="1899" r:id="rId169"/>
    <p:sldId id="1900" r:id="rId170"/>
    <p:sldId id="1901" r:id="rId171"/>
    <p:sldId id="1902" r:id="rId172"/>
    <p:sldId id="1903" r:id="rId173"/>
    <p:sldId id="1904" r:id="rId174"/>
    <p:sldId id="1669" r:id="rId175"/>
    <p:sldId id="1789" r:id="rId176"/>
    <p:sldId id="1345" r:id="rId177"/>
    <p:sldId id="1636" r:id="rId178"/>
    <p:sldId id="1637" r:id="rId179"/>
    <p:sldId id="1638" r:id="rId180"/>
    <p:sldId id="1639" r:id="rId181"/>
    <p:sldId id="1640" r:id="rId182"/>
    <p:sldId id="1641" r:id="rId183"/>
    <p:sldId id="1642" r:id="rId184"/>
    <p:sldId id="1643" r:id="rId185"/>
    <p:sldId id="1644" r:id="rId186"/>
    <p:sldId id="1645" r:id="rId187"/>
    <p:sldId id="1646" r:id="rId188"/>
    <p:sldId id="1647" r:id="rId189"/>
    <p:sldId id="1648" r:id="rId190"/>
    <p:sldId id="1649" r:id="rId191"/>
    <p:sldId id="1650" r:id="rId192"/>
    <p:sldId id="1651" r:id="rId193"/>
    <p:sldId id="1652" r:id="rId194"/>
    <p:sldId id="1653" r:id="rId195"/>
    <p:sldId id="1654" r:id="rId196"/>
    <p:sldId id="1655" r:id="rId197"/>
    <p:sldId id="1656" r:id="rId198"/>
    <p:sldId id="1657" r:id="rId199"/>
    <p:sldId id="1658" r:id="rId200"/>
    <p:sldId id="1659" r:id="rId201"/>
    <p:sldId id="1660" r:id="rId202"/>
    <p:sldId id="1661" r:id="rId203"/>
    <p:sldId id="1026" r:id="rId204"/>
    <p:sldId id="1027" r:id="rId20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516"/>
            <p14:sldId id="1124"/>
            <p14:sldId id="1662"/>
            <p14:sldId id="1830"/>
            <p14:sldId id="1831"/>
            <p14:sldId id="1832"/>
            <p14:sldId id="1833"/>
            <p14:sldId id="1834"/>
            <p14:sldId id="1835"/>
            <p14:sldId id="1836"/>
            <p14:sldId id="1837"/>
            <p14:sldId id="1838"/>
            <p14:sldId id="1839"/>
            <p14:sldId id="1840"/>
            <p14:sldId id="1841"/>
            <p14:sldId id="1842"/>
            <p14:sldId id="1843"/>
            <p14:sldId id="1844"/>
            <p14:sldId id="1845"/>
            <p14:sldId id="1846"/>
            <p14:sldId id="1847"/>
            <p14:sldId id="1848"/>
            <p14:sldId id="1849"/>
            <p14:sldId id="1850"/>
            <p14:sldId id="1851"/>
            <p14:sldId id="1852"/>
            <p14:sldId id="1853"/>
            <p14:sldId id="1854"/>
            <p14:sldId id="1855"/>
            <p14:sldId id="1856"/>
            <p14:sldId id="1857"/>
            <p14:sldId id="1858"/>
            <p14:sldId id="1859"/>
            <p14:sldId id="1860"/>
            <p14:sldId id="1663"/>
            <p14:sldId id="1791"/>
            <p14:sldId id="1792"/>
            <p14:sldId id="1793"/>
            <p14:sldId id="1794"/>
            <p14:sldId id="1795"/>
            <p14:sldId id="1796"/>
            <p14:sldId id="1797"/>
            <p14:sldId id="1798"/>
            <p14:sldId id="1799"/>
            <p14:sldId id="1800"/>
            <p14:sldId id="1801"/>
            <p14:sldId id="1802"/>
            <p14:sldId id="1803"/>
            <p14:sldId id="1804"/>
            <p14:sldId id="1805"/>
            <p14:sldId id="1806"/>
            <p14:sldId id="1905"/>
            <p14:sldId id="1807"/>
            <p14:sldId id="1808"/>
            <p14:sldId id="1809"/>
            <p14:sldId id="1810"/>
            <p14:sldId id="1811"/>
            <p14:sldId id="1812"/>
            <p14:sldId id="1813"/>
            <p14:sldId id="1829"/>
            <p14:sldId id="1828"/>
            <p14:sldId id="1814"/>
            <p14:sldId id="1815"/>
            <p14:sldId id="1816"/>
            <p14:sldId id="1817"/>
            <p14:sldId id="1818"/>
            <p14:sldId id="1819"/>
            <p14:sldId id="1820"/>
            <p14:sldId id="1821"/>
            <p14:sldId id="1822"/>
            <p14:sldId id="1823"/>
            <p14:sldId id="1824"/>
            <p14:sldId id="1825"/>
            <p14:sldId id="1826"/>
            <p14:sldId id="1827"/>
            <p14:sldId id="1664"/>
            <p14:sldId id="1700"/>
            <p14:sldId id="1701"/>
            <p14:sldId id="1702"/>
            <p14:sldId id="1703"/>
            <p14:sldId id="1704"/>
            <p14:sldId id="1705"/>
            <p14:sldId id="1706"/>
            <p14:sldId id="1707"/>
            <p14:sldId id="1708"/>
            <p14:sldId id="1709"/>
            <p14:sldId id="1710"/>
            <p14:sldId id="1711"/>
            <p14:sldId id="1712"/>
            <p14:sldId id="1713"/>
            <p14:sldId id="1714"/>
            <p14:sldId id="1715"/>
            <p14:sldId id="1716"/>
            <p14:sldId id="1717"/>
            <p14:sldId id="1718"/>
            <p14:sldId id="1719"/>
            <p14:sldId id="1720"/>
            <p14:sldId id="1721"/>
            <p14:sldId id="1722"/>
            <p14:sldId id="1723"/>
            <p14:sldId id="1724"/>
            <p14:sldId id="1725"/>
            <p14:sldId id="1665"/>
            <p14:sldId id="1726"/>
            <p14:sldId id="1666"/>
            <p14:sldId id="1667"/>
            <p14:sldId id="1727"/>
            <p14:sldId id="1728"/>
            <p14:sldId id="1729"/>
            <p14:sldId id="1730"/>
            <p14:sldId id="1731"/>
            <p14:sldId id="1732"/>
            <p14:sldId id="1733"/>
            <p14:sldId id="1734"/>
            <p14:sldId id="1735"/>
            <p14:sldId id="1736"/>
            <p14:sldId id="1737"/>
            <p14:sldId id="1738"/>
            <p14:sldId id="1739"/>
            <p14:sldId id="1740"/>
            <p14:sldId id="1741"/>
            <p14:sldId id="1742"/>
            <p14:sldId id="1743"/>
            <p14:sldId id="1744"/>
            <p14:sldId id="1668"/>
            <p14:sldId id="1861"/>
            <p14:sldId id="1862"/>
            <p14:sldId id="1863"/>
            <p14:sldId id="1864"/>
            <p14:sldId id="1865"/>
            <p14:sldId id="1866"/>
            <p14:sldId id="1867"/>
            <p14:sldId id="1868"/>
            <p14:sldId id="1869"/>
            <p14:sldId id="1870"/>
            <p14:sldId id="1871"/>
            <p14:sldId id="1872"/>
            <p14:sldId id="1873"/>
            <p14:sldId id="1874"/>
            <p14:sldId id="1875"/>
            <p14:sldId id="1876"/>
            <p14:sldId id="1877"/>
            <p14:sldId id="1878"/>
            <p14:sldId id="1879"/>
            <p14:sldId id="1880"/>
            <p14:sldId id="1881"/>
            <p14:sldId id="1882"/>
            <p14:sldId id="1883"/>
            <p14:sldId id="1884"/>
            <p14:sldId id="1885"/>
            <p14:sldId id="1886"/>
            <p14:sldId id="1887"/>
            <p14:sldId id="1888"/>
            <p14:sldId id="1889"/>
            <p14:sldId id="1890"/>
            <p14:sldId id="1891"/>
            <p14:sldId id="1892"/>
            <p14:sldId id="1893"/>
            <p14:sldId id="1894"/>
            <p14:sldId id="1895"/>
            <p14:sldId id="1896"/>
            <p14:sldId id="1897"/>
            <p14:sldId id="1898"/>
            <p14:sldId id="1899"/>
            <p14:sldId id="1900"/>
            <p14:sldId id="1901"/>
            <p14:sldId id="1902"/>
            <p14:sldId id="1903"/>
            <p14:sldId id="1904"/>
            <p14:sldId id="1669"/>
            <p14:sldId id="1789"/>
            <p14:sldId id="1345"/>
            <p14:sldId id="1636"/>
            <p14:sldId id="1637"/>
            <p14:sldId id="1638"/>
            <p14:sldId id="1639"/>
            <p14:sldId id="1640"/>
            <p14:sldId id="1641"/>
            <p14:sldId id="1642"/>
            <p14:sldId id="1643"/>
            <p14:sldId id="1644"/>
            <p14:sldId id="1645"/>
            <p14:sldId id="1646"/>
            <p14:sldId id="1647"/>
            <p14:sldId id="1648"/>
            <p14:sldId id="1649"/>
            <p14:sldId id="1650"/>
            <p14:sldId id="1651"/>
            <p14:sldId id="1652"/>
            <p14:sldId id="1653"/>
            <p14:sldId id="1654"/>
            <p14:sldId id="1655"/>
            <p14:sldId id="1656"/>
            <p14:sldId id="1657"/>
            <p14:sldId id="1658"/>
            <p14:sldId id="1659"/>
            <p14:sldId id="1660"/>
            <p14:sldId id="1661"/>
            <p14:sldId id="1026"/>
            <p14:sldId id="1027"/>
          </p14:sldIdLst>
        </p14:section>
      </p14:sectionLst>
    </p:ext>
    <p:ext uri="{EFAFB233-063F-42B5-8137-9DF3F51BA10A}">
      <p15:sldGuideLst xmlns=""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Purdie" initials="" lastIdx="2" clrIdx="0"/>
  <p:cmAuthor id="1" name="Joshua Wa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710" autoAdjust="0"/>
    <p:restoredTop sz="92255" autoAdjust="0"/>
  </p:normalViewPr>
  <p:slideViewPr>
    <p:cSldViewPr snapToGrid="0">
      <p:cViewPr>
        <p:scale>
          <a:sx n="60" d="100"/>
          <a:sy n="60" d="100"/>
        </p:scale>
        <p:origin x="-858" y="-144"/>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2754"/>
    </p:cViewPr>
  </p:sorterViewPr>
  <p:notesViewPr>
    <p:cSldViewPr snapToGrid="0">
      <p:cViewPr>
        <p:scale>
          <a:sx n="100" d="100"/>
          <a:sy n="100" d="100"/>
        </p:scale>
        <p:origin x="-1128"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1"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notesMaster" Target="notesMasters/notesMaster1.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tableStyles" Target="tableStyles.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handoutMaster" Target="handoutMasters/handoutMaster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presProps" Target="presProps.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8-15T14:34:27.347" idx="1">
    <p:pos x="6000" y="0"/>
    <p:text>Probably need to say there was a problem with old bitbake here since whilst there would be new hashes, it couldn't rerun setscene tasks</p:text>
  </p:cm>
  <p:cm authorId="1" dt="2019-08-15T14:34:27.347" idx="1">
    <p:pos x="6000" y="0"/>
    <p:text>I added this to the note on the next slide (where I actually discuss bitbake running the setsecene tasks)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8-14T15:24:47.162" idx="2">
    <p:pos x="6000" y="0"/>
    <p:text>"Runqueue Preparation" is something which happens right at the start before bitbake considers hashes. Hashes are considered during Runqueue execution. May want to title this "new bitbake" runqueue and talk about how it can rerun setscene?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10/30/2019</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a:t>
            </a:fld>
            <a:endParaRPr lang="en-US" dirty="0"/>
          </a:p>
        </p:txBody>
      </p:sp>
    </p:spTree>
    <p:extLst>
      <p:ext uri="{BB962C8B-B14F-4D97-AF65-F5344CB8AC3E}">
        <p14:creationId xmlns:p14="http://schemas.microsoft.com/office/powerpoint/2010/main" val="74307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335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6404a54e72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g6404a54e72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6404a54e72_0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g6404a54e7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404a54e72_0_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7" name="Google Shape;67;g6404a54e72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404a54e72_0_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g6404a54e72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404a54e72_0_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9" name="Google Shape;79;g6404a54e72_0_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404a54e72_0_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5" name="Google Shape;85;g6404a54e72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404a54e72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1" name="Google Shape;91;g6404a54e72_0_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404a54e72_0_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g6404a54e72_0_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6404a54e72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6404a54e72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6404a54e72_0_9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g6404a54e72_0_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404a54e72_0_1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16" name="Google Shape;116;g6404a54e72_0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404a54e72_0_1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2" name="Google Shape;122;g6404a54e72_0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404a54e72_0_1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8" name="Google Shape;128;g6404a54e72_0_1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404a54e72_0_1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4" name="Google Shape;134;g6404a54e72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404a54e72_0_1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0" name="Google Shape;140;g6404a54e72_0_1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6404a54e72_0_1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6" name="Google Shape;146;g6404a54e72_0_1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172</a:t>
            </a:fld>
            <a:endParaRPr lang="en-US" dirty="0"/>
          </a:p>
        </p:txBody>
      </p:sp>
    </p:spTree>
    <p:extLst>
      <p:ext uri="{BB962C8B-B14F-4D97-AF65-F5344CB8AC3E}">
        <p14:creationId xmlns:p14="http://schemas.microsoft.com/office/powerpoint/2010/main" val="1811150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173</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f79b7d7d0_3_1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f79b7d7d0_3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don’t have 45 minutes of material. If you sit there listening to me drone one over my slides this will be short</a:t>
            </a:r>
            <a:endParaRPr/>
          </a:p>
          <a:p>
            <a:pPr marL="0" lvl="0" indent="0" algn="l" rtl="0">
              <a:spcBef>
                <a:spcPts val="0"/>
              </a:spcBef>
              <a:spcAft>
                <a:spcPts val="0"/>
              </a:spcAft>
              <a:buNone/>
            </a:pPr>
            <a:endParaRPr/>
          </a:p>
          <a:p>
            <a:pPr marL="0" lvl="0" indent="0" algn="l" rtl="0">
              <a:spcBef>
                <a:spcPts val="0"/>
              </a:spcBef>
              <a:spcAft>
                <a:spcPts val="0"/>
              </a:spcAft>
              <a:buNone/>
            </a:pPr>
            <a:r>
              <a:rPr lang="en"/>
              <a:t>Please feel free to stop me and ask questions at any time.</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f79b7d7d0_3_3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f79b7d7d0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many know what the runqueue is?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f751408c5_1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f751408c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runqueue is the subset of all parsed recipe tasks that bitbake will execute during a build</a:t>
            </a:r>
            <a:endParaRPr/>
          </a:p>
          <a:p>
            <a:pPr marL="914400" lvl="1" indent="-298450" algn="l" rtl="0">
              <a:spcBef>
                <a:spcPts val="0"/>
              </a:spcBef>
              <a:spcAft>
                <a:spcPts val="0"/>
              </a:spcAft>
              <a:buSzPts val="1100"/>
              <a:buChar char="○"/>
            </a:pPr>
            <a:r>
              <a:rPr lang="en"/>
              <a:t>It is a fairly complex data structure that incorporates several lists and tree-like structures</a:t>
            </a:r>
            <a:endParaRPr/>
          </a:p>
          <a:p>
            <a:pPr marL="914400" lvl="1" indent="-298450" algn="l" rtl="0">
              <a:spcBef>
                <a:spcPts val="0"/>
              </a:spcBef>
              <a:spcAft>
                <a:spcPts val="0"/>
              </a:spcAft>
              <a:buSzPts val="1100"/>
              <a:buChar char="○"/>
            </a:pPr>
            <a:r>
              <a:rPr lang="en"/>
              <a:t>Tracks task states </a:t>
            </a:r>
            <a:endParaRPr/>
          </a:p>
          <a:p>
            <a:pPr marL="1371600" lvl="2" indent="-298450" algn="l" rtl="0">
              <a:spcBef>
                <a:spcPts val="0"/>
              </a:spcBef>
              <a:spcAft>
                <a:spcPts val="0"/>
              </a:spcAft>
              <a:buSzPts val="1100"/>
              <a:buChar char="■"/>
            </a:pPr>
            <a:r>
              <a:rPr lang="en"/>
              <a:t>Completed</a:t>
            </a:r>
            <a:endParaRPr/>
          </a:p>
          <a:p>
            <a:pPr marL="1371600" lvl="2" indent="-298450" algn="l" rtl="0">
              <a:spcBef>
                <a:spcPts val="0"/>
              </a:spcBef>
              <a:spcAft>
                <a:spcPts val="0"/>
              </a:spcAft>
              <a:buSzPts val="1100"/>
              <a:buChar char="■"/>
            </a:pPr>
            <a:r>
              <a:rPr lang="en"/>
              <a:t>Ready to Run</a:t>
            </a:r>
            <a:endParaRPr/>
          </a:p>
          <a:p>
            <a:pPr marL="1371600" lvl="2" indent="-298450" algn="l" rtl="0">
              <a:spcBef>
                <a:spcPts val="0"/>
              </a:spcBef>
              <a:spcAft>
                <a:spcPts val="0"/>
              </a:spcAft>
              <a:buSzPts val="1100"/>
              <a:buChar char="■"/>
            </a:pPr>
            <a:r>
              <a:rPr lang="en"/>
              <a:t>Not Ready</a:t>
            </a:r>
            <a:endParaRPr/>
          </a:p>
          <a:p>
            <a:pPr marL="914400" lvl="1" indent="-298450" algn="l" rtl="0">
              <a:spcBef>
                <a:spcPts val="0"/>
              </a:spcBef>
              <a:spcAft>
                <a:spcPts val="0"/>
              </a:spcAft>
              <a:buSzPts val="1100"/>
              <a:buChar char="○"/>
            </a:pPr>
            <a:r>
              <a:rPr lang="en"/>
              <a:t>Tracks task dependencies and reverse task dependencies</a:t>
            </a:r>
            <a:endParaRPr/>
          </a:p>
          <a:p>
            <a:pPr marL="457200" lvl="0" indent="-298450" algn="l" rtl="0">
              <a:spcBef>
                <a:spcPts val="0"/>
              </a:spcBef>
              <a:spcAft>
                <a:spcPts val="0"/>
              </a:spcAft>
              <a:buSzPts val="1100"/>
              <a:buChar char="●"/>
            </a:pPr>
            <a:r>
              <a:rPr lang="en"/>
              <a:t>When bitbake is ready to execute a new task, it finds one from the runqueue that is ready to run </a:t>
            </a:r>
            <a:endParaRPr/>
          </a:p>
          <a:p>
            <a:pPr marL="914400" lvl="1" indent="-298450" algn="l" rtl="0">
              <a:spcBef>
                <a:spcPts val="0"/>
              </a:spcBef>
              <a:spcAft>
                <a:spcPts val="0"/>
              </a:spcAft>
              <a:buSzPts val="1100"/>
              <a:buChar char="○"/>
            </a:pPr>
            <a:r>
              <a:rPr lang="en"/>
              <a:t>All dependencies are satisfied</a:t>
            </a:r>
            <a:endParaRPr/>
          </a:p>
          <a:p>
            <a:pPr marL="457200" lvl="0" indent="-298450" algn="l" rtl="0">
              <a:spcBef>
                <a:spcPts val="0"/>
              </a:spcBef>
              <a:spcAft>
                <a:spcPts val="0"/>
              </a:spcAft>
              <a:buSzPts val="1100"/>
              <a:buChar char="●"/>
            </a:pPr>
            <a:r>
              <a:rPr lang="en"/>
              <a:t>Executes the task</a:t>
            </a:r>
            <a:endParaRPr/>
          </a:p>
          <a:p>
            <a:pPr marL="457200" lvl="0" indent="-298450" algn="l" rtl="0">
              <a:spcBef>
                <a:spcPts val="0"/>
              </a:spcBef>
              <a:spcAft>
                <a:spcPts val="0"/>
              </a:spcAft>
              <a:buSzPts val="1100"/>
              <a:buChar char="●"/>
            </a:pPr>
            <a:r>
              <a:rPr lang="en"/>
              <a:t>When execution is complete:</a:t>
            </a:r>
            <a:endParaRPr/>
          </a:p>
          <a:p>
            <a:pPr marL="914400" lvl="1" indent="-298450" algn="l" rtl="0">
              <a:spcBef>
                <a:spcPts val="0"/>
              </a:spcBef>
              <a:spcAft>
                <a:spcPts val="0"/>
              </a:spcAft>
              <a:buSzPts val="1100"/>
              <a:buChar char="○"/>
            </a:pPr>
            <a:r>
              <a:rPr lang="en"/>
              <a:t>Captures the result</a:t>
            </a:r>
            <a:endParaRPr/>
          </a:p>
          <a:p>
            <a:pPr marL="914400" lvl="1" indent="-298450" algn="l" rtl="0">
              <a:spcBef>
                <a:spcPts val="0"/>
              </a:spcBef>
              <a:spcAft>
                <a:spcPts val="0"/>
              </a:spcAft>
              <a:buSzPts val="1100"/>
              <a:buChar char="○"/>
            </a:pPr>
            <a:r>
              <a:rPr lang="en"/>
              <a:t>Marks the task as completed</a:t>
            </a:r>
            <a:endParaRPr/>
          </a:p>
          <a:p>
            <a:pPr marL="914400" lvl="1" indent="-298450" algn="l" rtl="0">
              <a:spcBef>
                <a:spcPts val="0"/>
              </a:spcBef>
              <a:spcAft>
                <a:spcPts val="0"/>
              </a:spcAft>
              <a:buSzPts val="1100"/>
              <a:buChar char="○"/>
            </a:pPr>
            <a:r>
              <a:rPr lang="en"/>
              <a:t>Updates dependent tasks to check if any might now be ready to run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f79b7d7d0_3_27: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f79b7d7d0_3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order to describe how hash equivalence works, it is helpful to understand how the traditional runqueue works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Give a brief overview of the basic operation of the traditional runqueue</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Greatly simplified</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Many tasks are omitted for brevity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5f4cd9936a_3_2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5f4cd9936a_3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Two recipes are present, “A” and “B”</a:t>
            </a:r>
            <a:endParaRPr/>
          </a:p>
          <a:p>
            <a:pPr marL="914400" lvl="1" indent="-298450" algn="l" rtl="0">
              <a:spcBef>
                <a:spcPts val="0"/>
              </a:spcBef>
              <a:spcAft>
                <a:spcPts val="0"/>
              </a:spcAft>
              <a:buSzPts val="1100"/>
              <a:buChar char="○"/>
            </a:pPr>
            <a:r>
              <a:rPr lang="en"/>
              <a:t>Each has 2 tasks, “do_configure” and “do_populate_sysroot”</a:t>
            </a:r>
            <a:endParaRPr/>
          </a:p>
          <a:p>
            <a:pPr marL="914400" lvl="1" indent="-298450" algn="l" rtl="0">
              <a:spcBef>
                <a:spcPts val="0"/>
              </a:spcBef>
              <a:spcAft>
                <a:spcPts val="0"/>
              </a:spcAft>
              <a:buSzPts val="1100"/>
              <a:buChar char="○"/>
            </a:pPr>
            <a:r>
              <a:rPr lang="en"/>
              <a:t>The blue lines show dependencies</a:t>
            </a:r>
            <a:endParaRPr/>
          </a:p>
          <a:p>
            <a:pPr marL="1371600" lvl="2" indent="-298450" algn="l" rtl="0">
              <a:spcBef>
                <a:spcPts val="0"/>
              </a:spcBef>
              <a:spcAft>
                <a:spcPts val="0"/>
              </a:spcAft>
              <a:buSzPts val="1100"/>
              <a:buChar char="■"/>
            </a:pPr>
            <a:r>
              <a:rPr lang="en"/>
              <a:t>do_populate_sysroot for each recipe depends on do_configure for that recipe</a:t>
            </a:r>
            <a:endParaRPr/>
          </a:p>
          <a:p>
            <a:pPr marL="1371600" lvl="2" indent="-298450" algn="l" rtl="0">
              <a:spcBef>
                <a:spcPts val="0"/>
              </a:spcBef>
              <a:spcAft>
                <a:spcPts val="0"/>
              </a:spcAft>
              <a:buSzPts val="1100"/>
              <a:buChar char="■"/>
            </a:pPr>
            <a:r>
              <a:rPr lang="en"/>
              <a:t>do_configure in recipe B depends on do_populate_sysroot in recipe A</a:t>
            </a:r>
            <a:endParaRPr/>
          </a:p>
          <a:p>
            <a:pPr marL="457200" lvl="0" indent="-298450" algn="l" rtl="0">
              <a:spcBef>
                <a:spcPts val="0"/>
              </a:spcBef>
              <a:spcAft>
                <a:spcPts val="0"/>
              </a:spcAft>
              <a:buSzPts val="1100"/>
              <a:buChar char="●"/>
            </a:pPr>
            <a:r>
              <a:rPr lang="en"/>
              <a:t>Every task has a “taskhash” that bitbake calculates at signature generation time</a:t>
            </a:r>
            <a:endParaRPr/>
          </a:p>
          <a:p>
            <a:pPr marL="914400" lvl="1" indent="-298450" algn="l" rtl="0">
              <a:spcBef>
                <a:spcPts val="0"/>
              </a:spcBef>
              <a:spcAft>
                <a:spcPts val="0"/>
              </a:spcAft>
              <a:buSzPts val="1100"/>
              <a:buChar char="○"/>
            </a:pPr>
            <a:r>
              <a:rPr lang="en"/>
              <a:t>Determine if a task needs to be rebuilt. Includes:</a:t>
            </a:r>
            <a:endParaRPr/>
          </a:p>
          <a:p>
            <a:pPr marL="1371600" lvl="2" indent="-298450" algn="l" rtl="0">
              <a:spcBef>
                <a:spcPts val="0"/>
              </a:spcBef>
              <a:spcAft>
                <a:spcPts val="0"/>
              </a:spcAft>
              <a:buSzPts val="1100"/>
              <a:buChar char="■"/>
            </a:pPr>
            <a:r>
              <a:rPr lang="en"/>
              <a:t>Bitbake variables</a:t>
            </a:r>
            <a:endParaRPr/>
          </a:p>
          <a:p>
            <a:pPr marL="1371600" lvl="2" indent="-298450" algn="l" rtl="0">
              <a:spcBef>
                <a:spcPts val="0"/>
              </a:spcBef>
              <a:spcAft>
                <a:spcPts val="0"/>
              </a:spcAft>
              <a:buSzPts val="1100"/>
              <a:buChar char="■"/>
            </a:pPr>
            <a:r>
              <a:rPr lang="en"/>
              <a:t>Task code</a:t>
            </a:r>
            <a:endParaRPr/>
          </a:p>
          <a:p>
            <a:pPr marL="1371600" lvl="2" indent="-298450" algn="l" rtl="0">
              <a:spcBef>
                <a:spcPts val="0"/>
              </a:spcBef>
              <a:spcAft>
                <a:spcPts val="0"/>
              </a:spcAft>
              <a:buSzPts val="1100"/>
              <a:buChar char="■"/>
            </a:pPr>
            <a:r>
              <a:rPr lang="en"/>
              <a:t>Input files (e.g. SRC_URI)</a:t>
            </a:r>
            <a:endParaRPr/>
          </a:p>
          <a:p>
            <a:pPr marL="1371600" lvl="2" indent="-298450" algn="l" rtl="0">
              <a:spcBef>
                <a:spcPts val="0"/>
              </a:spcBef>
              <a:spcAft>
                <a:spcPts val="0"/>
              </a:spcAft>
              <a:buSzPts val="1100"/>
              <a:buChar char="■"/>
            </a:pPr>
            <a:r>
              <a:rPr lang="en"/>
              <a:t>The taskhash value from dependent tasks (e.g. the taskhash for A:do_populate_sysroot includes the value “111” b/c that is the taskhash for A:do_configure)</a:t>
            </a:r>
            <a:endParaRPr/>
          </a:p>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f4cd9936a_3_4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f4cd9936a_3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Certain tasks in the runqueue are “setscene” tasks. In our example, do_populate_sysroot is an setscene task</a:t>
            </a:r>
            <a:endParaRPr/>
          </a:p>
          <a:p>
            <a:pPr marL="457200" lvl="0" indent="-298450" algn="l" rtl="0">
              <a:spcBef>
                <a:spcPts val="0"/>
              </a:spcBef>
              <a:spcAft>
                <a:spcPts val="0"/>
              </a:spcAft>
              <a:buSzPts val="1100"/>
              <a:buChar char="●"/>
            </a:pPr>
            <a:r>
              <a:rPr lang="en"/>
              <a:t>Setscene is a property of the task itself, not the specific task instance (e.g. all do_populate_sysroot tasks are setscene tasks)</a:t>
            </a:r>
            <a:endParaRPr/>
          </a:p>
          <a:p>
            <a:pPr marL="914400" lvl="1" indent="-298450" algn="l" rtl="0">
              <a:spcBef>
                <a:spcPts val="0"/>
              </a:spcBef>
              <a:spcAft>
                <a:spcPts val="0"/>
              </a:spcAft>
              <a:buSzPts val="1100"/>
              <a:buChar char="○"/>
            </a:pPr>
            <a:r>
              <a:rPr lang="en"/>
              <a:t>After they execute, their output is captured into a sstate tarball and cached</a:t>
            </a:r>
            <a:endParaRPr/>
          </a:p>
          <a:p>
            <a:pPr marL="1371600" lvl="2" indent="-298450" algn="l" rtl="0">
              <a:spcBef>
                <a:spcPts val="0"/>
              </a:spcBef>
              <a:spcAft>
                <a:spcPts val="0"/>
              </a:spcAft>
              <a:buSzPts val="1100"/>
              <a:buChar char="■"/>
            </a:pPr>
            <a:r>
              <a:rPr lang="en"/>
              <a:t>Shown in green</a:t>
            </a:r>
            <a:endParaRPr/>
          </a:p>
          <a:p>
            <a:pPr marL="1371600" lvl="2" indent="-298450" algn="l" rtl="0">
              <a:spcBef>
                <a:spcPts val="0"/>
              </a:spcBef>
              <a:spcAft>
                <a:spcPts val="0"/>
              </a:spcAft>
              <a:buSzPts val="1100"/>
              <a:buChar char="■"/>
            </a:pPr>
            <a:r>
              <a:rPr lang="en"/>
              <a:t>This tarball can be shared between multiple hosts</a:t>
            </a:r>
            <a:endParaRPr/>
          </a:p>
          <a:p>
            <a:pPr marL="914400" lvl="1" indent="-298450" algn="l" rtl="0">
              <a:spcBef>
                <a:spcPts val="0"/>
              </a:spcBef>
              <a:spcAft>
                <a:spcPts val="0"/>
              </a:spcAft>
              <a:buSzPts val="1100"/>
              <a:buChar char="○"/>
            </a:pPr>
            <a:r>
              <a:rPr lang="en"/>
              <a:t>Note that the sstate cache objects are named based on the taskhash of the task that created them</a:t>
            </a:r>
            <a:endParaRPr/>
          </a:p>
          <a:p>
            <a:pPr marL="1371600" lvl="2" indent="-298450" algn="l" rtl="0">
              <a:spcBef>
                <a:spcPts val="0"/>
              </a:spcBef>
              <a:spcAft>
                <a:spcPts val="0"/>
              </a:spcAft>
              <a:buSzPts val="1100"/>
              <a:buChar char="■"/>
            </a:pPr>
            <a:r>
              <a:rPr lang="en"/>
              <a:t>Any particular sstate tarball is only intended to replace a task with the same task hash</a:t>
            </a:r>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f4cd9936a_3_60: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f4cd9936a_3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If bitbake sees a setscene task that it has not executed before has a sstate object, it will execute the “setscene” task in place of the actual task and skip all it’s dependencies</a:t>
            </a:r>
            <a:endParaRPr/>
          </a:p>
          <a:p>
            <a:pPr marL="914400" lvl="1" indent="-298450" algn="l" rtl="0">
              <a:spcBef>
                <a:spcPts val="0"/>
              </a:spcBef>
              <a:spcAft>
                <a:spcPts val="0"/>
              </a:spcAft>
              <a:buSzPts val="1100"/>
              <a:buChar char="○"/>
            </a:pPr>
            <a:r>
              <a:rPr lang="en"/>
              <a:t>In our example, do_populate_sysroot from recipe A can be replaced by do_populate_sysroot_setscene which is restored from the previous sstate object</a:t>
            </a:r>
            <a:endParaRPr/>
          </a:p>
          <a:p>
            <a:pPr marL="1371600" lvl="2" indent="-298450" algn="l" rtl="0">
              <a:spcBef>
                <a:spcPts val="0"/>
              </a:spcBef>
              <a:spcAft>
                <a:spcPts val="0"/>
              </a:spcAft>
              <a:buSzPts val="1100"/>
              <a:buChar char="■"/>
            </a:pPr>
            <a:r>
              <a:rPr lang="en"/>
              <a:t>This skips executing do_configure for recipe A and all other upstream dependent tasks</a:t>
            </a:r>
            <a:endParaRPr/>
          </a:p>
          <a:p>
            <a:pPr marL="457200" lvl="0" indent="-298450" algn="l" rtl="0">
              <a:spcBef>
                <a:spcPts val="0"/>
              </a:spcBef>
              <a:spcAft>
                <a:spcPts val="0"/>
              </a:spcAft>
              <a:buSzPts val="1100"/>
              <a:buChar char="●"/>
            </a:pPr>
            <a:r>
              <a:rPr lang="en"/>
              <a:t>In the traditional runqueue, all setsecene tasks are run in a sperate phase of the build before the normal tasks</a:t>
            </a:r>
            <a:endParaRPr/>
          </a:p>
          <a:p>
            <a:pPr marL="914400" lvl="1" indent="-298450" algn="l" rtl="0">
              <a:spcBef>
                <a:spcPts val="0"/>
              </a:spcBef>
              <a:spcAft>
                <a:spcPts val="0"/>
              </a:spcAft>
              <a:buSzPts val="1100"/>
              <a:buChar char="○"/>
            </a:pPr>
            <a:r>
              <a:rPr lang="en"/>
              <a:t>Bitbake can’t “go back” and run more setscene tasks after it has started normal task execution</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f4cd9936a_3_7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f4cd9936a_3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What happens when a task’s taskhash changes (e.g. do_configure in recipe A)?</a:t>
            </a:r>
            <a:endParaRPr/>
          </a:p>
          <a:p>
            <a:pPr marL="914400" lvl="1" indent="-298450" algn="l" rtl="0">
              <a:spcBef>
                <a:spcPts val="0"/>
              </a:spcBef>
              <a:spcAft>
                <a:spcPts val="0"/>
              </a:spcAft>
              <a:buSzPts val="1100"/>
              <a:buChar char="○"/>
            </a:pPr>
            <a:r>
              <a:rPr lang="en"/>
              <a:t>This will change all downstream taskhashes</a:t>
            </a:r>
            <a:endParaRPr/>
          </a:p>
          <a:p>
            <a:pPr marL="1371600" lvl="2" indent="-298450" algn="l" rtl="0">
              <a:spcBef>
                <a:spcPts val="0"/>
              </a:spcBef>
              <a:spcAft>
                <a:spcPts val="0"/>
              </a:spcAft>
              <a:buSzPts val="1100"/>
              <a:buChar char="■"/>
            </a:pPr>
            <a:r>
              <a:rPr lang="en"/>
              <a:t>b/c each task uses the value from the dependent taskhash</a:t>
            </a:r>
            <a:endParaRPr/>
          </a:p>
          <a:p>
            <a:pPr marL="914400" lvl="1" indent="-298450" algn="l" rtl="0">
              <a:spcBef>
                <a:spcPts val="0"/>
              </a:spcBef>
              <a:spcAft>
                <a:spcPts val="0"/>
              </a:spcAft>
              <a:buSzPts val="1100"/>
              <a:buChar char="○"/>
            </a:pPr>
            <a:r>
              <a:rPr lang="en"/>
              <a:t>Renders the previously cached sstate objects unused</a:t>
            </a:r>
            <a:endParaRPr/>
          </a:p>
          <a:p>
            <a:pPr marL="1371600" lvl="2" indent="-298450" algn="l" rtl="0">
              <a:spcBef>
                <a:spcPts val="0"/>
              </a:spcBef>
              <a:spcAft>
                <a:spcPts val="0"/>
              </a:spcAft>
              <a:buSzPts val="1100"/>
              <a:buChar char="■"/>
            </a:pPr>
            <a:r>
              <a:rPr lang="en"/>
              <a:t>Sometimes, this is what you want</a:t>
            </a:r>
            <a:endParaRPr/>
          </a:p>
          <a:p>
            <a:pPr marL="1828800" lvl="3" indent="-298450" algn="l" rtl="0">
              <a:spcBef>
                <a:spcPts val="0"/>
              </a:spcBef>
              <a:spcAft>
                <a:spcPts val="0"/>
              </a:spcAft>
              <a:buSzPts val="1100"/>
              <a:buChar char="●"/>
            </a:pPr>
            <a:r>
              <a:rPr lang="en"/>
              <a:t>Significant changes in function</a:t>
            </a:r>
            <a:endParaRPr/>
          </a:p>
          <a:p>
            <a:pPr marL="1828800" lvl="3" indent="-298450" algn="l" rtl="0">
              <a:spcBef>
                <a:spcPts val="0"/>
              </a:spcBef>
              <a:spcAft>
                <a:spcPts val="0"/>
              </a:spcAft>
              <a:buSzPts val="1100"/>
              <a:buChar char="●"/>
            </a:pPr>
            <a:r>
              <a:rPr lang="en"/>
              <a:t>Changes to what a recipe provides for others to use</a:t>
            </a:r>
            <a:endParaRPr/>
          </a:p>
          <a:p>
            <a:pPr marL="1371600" lvl="2" indent="-298450" algn="l" rtl="0">
              <a:spcBef>
                <a:spcPts val="0"/>
              </a:spcBef>
              <a:spcAft>
                <a:spcPts val="0"/>
              </a:spcAft>
              <a:buSzPts val="1100"/>
              <a:buChar char="■"/>
            </a:pPr>
            <a:r>
              <a:rPr lang="en"/>
              <a:t>Sometimes those sstate objects would still be valid because the taskhash change wouldn’t change their contents</a:t>
            </a:r>
            <a:endParaRPr/>
          </a:p>
          <a:p>
            <a:pPr marL="1828800" lvl="3" indent="-298450" algn="l" rtl="0">
              <a:spcBef>
                <a:spcPts val="0"/>
              </a:spcBef>
              <a:spcAft>
                <a:spcPts val="0"/>
              </a:spcAft>
              <a:buSzPts val="1100"/>
              <a:buChar char="●"/>
            </a:pPr>
            <a:r>
              <a:rPr lang="en"/>
              <a:t>In these cases rebuilding is actually unnecessary</a:t>
            </a:r>
            <a:endParaRPr/>
          </a:p>
          <a:p>
            <a:pPr marL="457200" lvl="0" indent="-298450" algn="l" rtl="0">
              <a:spcBef>
                <a:spcPts val="0"/>
              </a:spcBef>
              <a:spcAft>
                <a:spcPts val="0"/>
              </a:spcAft>
              <a:buSzPts val="1100"/>
              <a:buChar char="●"/>
            </a:pPr>
            <a:r>
              <a:rPr lang="en"/>
              <a:t>Questions on how the traditional runqueue works before moving on?</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f79b7d7d0_3_3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f79b7d7d0_3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goal of hash equivalence is to improve the situation just described where a trivial change to the do_configure task left the sstate object unused.</a:t>
            </a:r>
            <a:endParaRPr/>
          </a:p>
          <a:p>
            <a:pPr marL="0" lvl="0" indent="0" algn="l" rtl="0">
              <a:spcBef>
                <a:spcPts val="0"/>
              </a:spcBef>
              <a:spcAft>
                <a:spcPts val="0"/>
              </a:spcAft>
              <a:buNone/>
            </a:pPr>
            <a:r>
              <a:rPr lang="en"/>
              <a:t>Thus, hash equivalence should</a:t>
            </a:r>
            <a:endParaRPr/>
          </a:p>
          <a:p>
            <a:pPr marL="457200" lvl="0" indent="-298450" algn="l" rtl="0">
              <a:spcBef>
                <a:spcPts val="0"/>
              </a:spcBef>
              <a:spcAft>
                <a:spcPts val="0"/>
              </a:spcAft>
              <a:buSzPts val="1100"/>
              <a:buChar char="●"/>
            </a:pPr>
            <a:r>
              <a:rPr lang="en"/>
              <a:t>Improve the resuse of sstate in the face of trivial changes</a:t>
            </a:r>
            <a:endParaRPr/>
          </a:p>
          <a:p>
            <a:pPr marL="457200" lvl="0" indent="-298450" algn="l" rtl="0">
              <a:spcBef>
                <a:spcPts val="0"/>
              </a:spcBef>
              <a:spcAft>
                <a:spcPts val="0"/>
              </a:spcAft>
              <a:buSzPts val="1100"/>
              <a:buChar char="●"/>
            </a:pPr>
            <a:r>
              <a:rPr lang="en"/>
              <a:t>Which will reduce unnecessary rebuilds of recipes</a:t>
            </a:r>
            <a:endParaRPr/>
          </a:p>
          <a:p>
            <a:pPr marL="457200" lvl="0" indent="-298450" algn="l" rtl="0">
              <a:spcBef>
                <a:spcPts val="0"/>
              </a:spcBef>
              <a:spcAft>
                <a:spcPts val="0"/>
              </a:spcAft>
              <a:buSzPts val="1100"/>
              <a:buChar char="●"/>
            </a:pPr>
            <a:r>
              <a:rPr lang="en"/>
              <a:t>Which will reduce build times</a:t>
            </a:r>
            <a:endParaRPr/>
          </a:p>
          <a:p>
            <a:pPr marL="457200" lvl="0" indent="-298450" algn="l" rtl="0">
              <a:spcBef>
                <a:spcPts val="0"/>
              </a:spcBef>
              <a:spcAft>
                <a:spcPts val="0"/>
              </a:spcAft>
              <a:buSzPts val="1100"/>
              <a:buChar char="●"/>
            </a:pPr>
            <a:r>
              <a:rPr lang="en"/>
              <a:t>Which will make everyone happy</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f79b7d7d0_3_41: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f79b7d7d0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Let’s take a look at what the modern runqueue looks like with the hash equivalence server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5f4cd9936a_3_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5f4cd9936a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 new hash is introduced for all tasks called the “unique hash” abbreviated “unihash”</a:t>
            </a:r>
            <a:endParaRPr/>
          </a:p>
          <a:p>
            <a:pPr marL="914400" lvl="1" indent="-298450" algn="l" rtl="0">
              <a:spcBef>
                <a:spcPts val="0"/>
              </a:spcBef>
              <a:spcAft>
                <a:spcPts val="0"/>
              </a:spcAft>
              <a:buSzPts val="1100"/>
              <a:buChar char="○"/>
            </a:pPr>
            <a:r>
              <a:rPr lang="en"/>
              <a:t>Unless told otherwise, bitbake assumes the unihash is the same as the taskhash</a:t>
            </a:r>
            <a:endParaRPr/>
          </a:p>
          <a:p>
            <a:pPr marL="914400" lvl="1" indent="-298450" algn="l" rtl="0">
              <a:spcBef>
                <a:spcPts val="0"/>
              </a:spcBef>
              <a:spcAft>
                <a:spcPts val="0"/>
              </a:spcAft>
              <a:buSzPts val="1100"/>
              <a:buChar char="○"/>
            </a:pPr>
            <a:r>
              <a:rPr lang="en"/>
              <a:t>The rules for calculating a task’s taskhash are modified so that it includes the value of the unihash for dependent tasks instead of taskhash</a:t>
            </a:r>
            <a:endParaRPr/>
          </a:p>
          <a:p>
            <a:pPr marL="914400" lvl="1" indent="-298450" algn="l" rtl="0">
              <a:spcBef>
                <a:spcPts val="0"/>
              </a:spcBef>
              <a:spcAft>
                <a:spcPts val="0"/>
              </a:spcAft>
              <a:buSzPts val="1100"/>
              <a:buChar char="○"/>
            </a:pPr>
            <a:r>
              <a:rPr lang="en"/>
              <a:t>sstate tarballs are named based on unihash instead of taskhash</a:t>
            </a:r>
            <a:endParaRPr/>
          </a:p>
          <a:p>
            <a:pPr marL="914400" lvl="1" indent="-298450" algn="l" rtl="0">
              <a:spcBef>
                <a:spcPts val="0"/>
              </a:spcBef>
              <a:spcAft>
                <a:spcPts val="0"/>
              </a:spcAft>
              <a:buSzPts val="1100"/>
              <a:buChar char="○"/>
            </a:pPr>
            <a:r>
              <a:rPr lang="en"/>
              <a:t>Note: This results in no change to the semantics of the runqueue unless there is outside influence on the unihashes</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5f4cd9936a_3_11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5f4cd9936a_3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When a hash server is enabled, and additional step takes place for setscene enabled tasks</a:t>
            </a:r>
            <a:endParaRPr/>
          </a:p>
          <a:p>
            <a:pPr marL="914400" lvl="1" indent="-298450" algn="l" rtl="0">
              <a:spcBef>
                <a:spcPts val="0"/>
              </a:spcBef>
              <a:spcAft>
                <a:spcPts val="0"/>
              </a:spcAft>
              <a:buSzPts val="1100"/>
              <a:buChar char="○"/>
            </a:pPr>
            <a:r>
              <a:rPr lang="en"/>
              <a:t>After the task runs</a:t>
            </a:r>
            <a:endParaRPr/>
          </a:p>
          <a:p>
            <a:pPr marL="914400" lvl="1" indent="-298450" algn="l" rtl="0">
              <a:spcBef>
                <a:spcPts val="0"/>
              </a:spcBef>
              <a:spcAft>
                <a:spcPts val="0"/>
              </a:spcAft>
              <a:buSzPts val="1100"/>
              <a:buChar char="○"/>
            </a:pPr>
            <a:r>
              <a:rPr lang="en"/>
              <a:t>Before sstate tarball is created</a:t>
            </a:r>
            <a:endParaRPr/>
          </a:p>
          <a:p>
            <a:pPr marL="914400" lvl="1" indent="-298450" algn="l" rtl="0">
              <a:spcBef>
                <a:spcPts val="0"/>
              </a:spcBef>
              <a:spcAft>
                <a:spcPts val="0"/>
              </a:spcAft>
              <a:buSzPts val="1100"/>
              <a:buChar char="○"/>
            </a:pPr>
            <a:r>
              <a:rPr lang="en"/>
              <a:t>An “output hash” a.k.a. “outhash” is calculated for the task output</a:t>
            </a:r>
            <a:endParaRPr/>
          </a:p>
          <a:p>
            <a:pPr marL="1371600" lvl="2" indent="-298450" algn="l" rtl="0">
              <a:spcBef>
                <a:spcPts val="0"/>
              </a:spcBef>
              <a:spcAft>
                <a:spcPts val="0"/>
              </a:spcAft>
              <a:buSzPts val="1100"/>
              <a:buChar char="■"/>
            </a:pPr>
            <a:r>
              <a:rPr lang="en"/>
              <a:t>The current implementation checksums all the files and metadata that will go into the sstate tarball</a:t>
            </a:r>
            <a:endParaRPr/>
          </a:p>
          <a:p>
            <a:pPr marL="1828800" lvl="3" indent="-298450" algn="l" rtl="0">
              <a:spcBef>
                <a:spcPts val="0"/>
              </a:spcBef>
              <a:spcAft>
                <a:spcPts val="0"/>
              </a:spcAft>
              <a:buSzPts val="1100"/>
              <a:buChar char="●"/>
            </a:pPr>
            <a:r>
              <a:rPr lang="en"/>
              <a:t>other methods can be implemented</a:t>
            </a:r>
            <a:endParaRPr/>
          </a:p>
          <a:p>
            <a:pPr marL="914400" lvl="1" indent="-298450" algn="l" rtl="0">
              <a:spcBef>
                <a:spcPts val="0"/>
              </a:spcBef>
              <a:spcAft>
                <a:spcPts val="0"/>
              </a:spcAft>
              <a:buSzPts val="1100"/>
              <a:buChar char="○"/>
            </a:pPr>
            <a:r>
              <a:rPr lang="en"/>
              <a:t>The output hash and taskhash are reported to the server, which stores them in a persistent database</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5f4cd9936a_3_137: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5f4cd9936a_3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Change A:do_configure’s taskhash again</a:t>
            </a:r>
            <a:endParaRPr/>
          </a:p>
          <a:p>
            <a:pPr marL="914400" lvl="1" indent="-298450" algn="l" rtl="0">
              <a:spcBef>
                <a:spcPts val="0"/>
              </a:spcBef>
              <a:spcAft>
                <a:spcPts val="0"/>
              </a:spcAft>
              <a:buSzPts val="1100"/>
              <a:buChar char="○"/>
            </a:pPr>
            <a:r>
              <a:rPr lang="en"/>
              <a:t>Assume this is a trivial change that doesn’t actually change the task output</a:t>
            </a:r>
            <a:endParaRPr/>
          </a:p>
          <a:p>
            <a:pPr marL="457200" lvl="0" indent="-298450" algn="l" rtl="0">
              <a:spcBef>
                <a:spcPts val="0"/>
              </a:spcBef>
              <a:spcAft>
                <a:spcPts val="0"/>
              </a:spcAft>
              <a:buSzPts val="1100"/>
              <a:buChar char="●"/>
            </a:pPr>
            <a:r>
              <a:rPr lang="en"/>
              <a:t>As before, the taskhashes change in all downstream tasks</a:t>
            </a:r>
            <a:endParaRPr/>
          </a:p>
          <a:p>
            <a:pPr marL="914400" lvl="1" indent="-298450" algn="l" rtl="0">
              <a:spcBef>
                <a:spcPts val="0"/>
              </a:spcBef>
              <a:spcAft>
                <a:spcPts val="0"/>
              </a:spcAft>
              <a:buSzPts val="1100"/>
              <a:buChar char="○"/>
            </a:pPr>
            <a:r>
              <a:rPr lang="en"/>
              <a:t>Unihashes also change</a:t>
            </a:r>
            <a:endParaRPr/>
          </a:p>
          <a:p>
            <a:pPr marL="914400" lvl="1" indent="-298450" algn="l" rtl="0">
              <a:spcBef>
                <a:spcPts val="0"/>
              </a:spcBef>
              <a:spcAft>
                <a:spcPts val="0"/>
              </a:spcAft>
              <a:buSzPts val="1100"/>
              <a:buChar char="○"/>
            </a:pPr>
            <a:r>
              <a:rPr lang="en"/>
              <a:t>sstate objects cannot be used</a:t>
            </a:r>
            <a:endParaRPr/>
          </a:p>
          <a:p>
            <a:pPr marL="914400" lvl="1" indent="-298450" algn="l" rtl="0">
              <a:spcBef>
                <a:spcPts val="0"/>
              </a:spcBef>
              <a:spcAft>
                <a:spcPts val="0"/>
              </a:spcAft>
              <a:buSzPts val="1100"/>
              <a:buChar char="○"/>
            </a:pPr>
            <a:r>
              <a:rPr lang="en"/>
              <a:t>No setscene tasks are executed</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5f4cd9936a_3_15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5f4cd9936a_3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A:do_populate_sysroot executes</a:t>
            </a:r>
            <a:endParaRPr/>
          </a:p>
          <a:p>
            <a:pPr marL="914400" lvl="1" indent="-298450" algn="l" rtl="0">
              <a:spcBef>
                <a:spcPts val="0"/>
              </a:spcBef>
              <a:spcAft>
                <a:spcPts val="0"/>
              </a:spcAft>
              <a:buSzPts val="1100"/>
              <a:buChar char="○"/>
            </a:pPr>
            <a:r>
              <a:rPr lang="en"/>
              <a:t>It calculates the same outhash as before</a:t>
            </a:r>
            <a:endParaRPr/>
          </a:p>
          <a:p>
            <a:pPr marL="914400" lvl="1" indent="-298450" algn="l" rtl="0">
              <a:spcBef>
                <a:spcPts val="0"/>
              </a:spcBef>
              <a:spcAft>
                <a:spcPts val="0"/>
              </a:spcAft>
              <a:buSzPts val="1100"/>
              <a:buChar char="○"/>
            </a:pPr>
            <a:r>
              <a:rPr lang="en"/>
              <a:t>Reports the outhash and taskhash to the hash equivalence server</a:t>
            </a:r>
            <a:endParaRPr/>
          </a:p>
          <a:p>
            <a:pPr marL="914400" lvl="1" indent="-298450" algn="l" rtl="0">
              <a:spcBef>
                <a:spcPts val="0"/>
              </a:spcBef>
              <a:spcAft>
                <a:spcPts val="0"/>
              </a:spcAft>
              <a:buSzPts val="1100"/>
              <a:buChar char="○"/>
            </a:pPr>
            <a:r>
              <a:rPr lang="en"/>
              <a:t>The server stores off this hash in the database</a:t>
            </a:r>
            <a:endParaRPr/>
          </a:p>
          <a:p>
            <a:pPr marL="914400" lvl="1" indent="-298450" algn="l" rtl="0">
              <a:spcBef>
                <a:spcPts val="0"/>
              </a:spcBef>
              <a:spcAft>
                <a:spcPts val="0"/>
              </a:spcAft>
              <a:buSzPts val="1100"/>
              <a:buChar char="○"/>
            </a:pPr>
            <a:r>
              <a:rPr lang="en"/>
              <a:t>The server notes that there is an older matching taskhash in the database with the same output hash</a:t>
            </a:r>
            <a:endParaRPr/>
          </a:p>
          <a:p>
            <a:pPr marL="914400" lvl="1" indent="-298450" algn="l" rtl="0">
              <a:spcBef>
                <a:spcPts val="0"/>
              </a:spcBef>
              <a:spcAft>
                <a:spcPts val="0"/>
              </a:spcAft>
              <a:buSzPts val="1100"/>
              <a:buChar char="○"/>
            </a:pPr>
            <a:r>
              <a:rPr lang="en"/>
              <a:t>The server reports back to bitbake that the unihash for A:do_populate_sysroot should be changed to “222”</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f4cd9936a_3_17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f4cd9936a_3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change in the unihash for A:do_populate_sysroot prompts bitbake to re-calculate the task hashes for all downstream tasks</a:t>
            </a:r>
            <a:endParaRPr/>
          </a:p>
          <a:p>
            <a:pPr marL="914400" lvl="1" indent="-298450" algn="l" rtl="0">
              <a:spcBef>
                <a:spcPts val="0"/>
              </a:spcBef>
              <a:spcAft>
                <a:spcPts val="0"/>
              </a:spcAft>
              <a:buSzPts val="1100"/>
              <a:buChar char="○"/>
            </a:pPr>
            <a:r>
              <a:rPr lang="en"/>
              <a:t>Because the taskhash is based on the dependant’s unihash, these calculate to the values they previously held</a:t>
            </a:r>
            <a:endParaRPr/>
          </a:p>
          <a:p>
            <a:pPr marL="914400" lvl="1" indent="-298450" algn="l" rtl="0">
              <a:spcBef>
                <a:spcPts val="0"/>
              </a:spcBef>
              <a:spcAft>
                <a:spcPts val="0"/>
              </a:spcAft>
              <a:buSzPts val="1100"/>
              <a:buChar char="○"/>
            </a:pPr>
            <a:r>
              <a:rPr lang="en"/>
              <a:t>Importantly, the unihash for B:do_populate_sysroot now matches the hash for the cached sstate object</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f4cd9936a_3_19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f4cd9936a_3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Bitbake realizes that it can restore B:do_populate_sysroot from cache sstate</a:t>
            </a:r>
            <a:endParaRPr/>
          </a:p>
          <a:p>
            <a:pPr marL="914400" lvl="1" indent="-298450" algn="l" rtl="0">
              <a:spcBef>
                <a:spcPts val="0"/>
              </a:spcBef>
              <a:spcAft>
                <a:spcPts val="0"/>
              </a:spcAft>
              <a:buSzPts val="1100"/>
              <a:buChar char="○"/>
            </a:pPr>
            <a:r>
              <a:rPr lang="en"/>
              <a:t>Executes B:do_populate_sysroot_setscene</a:t>
            </a:r>
            <a:endParaRPr/>
          </a:p>
          <a:p>
            <a:pPr marL="914400" lvl="1" indent="-298450" algn="l" rtl="0">
              <a:spcBef>
                <a:spcPts val="0"/>
              </a:spcBef>
              <a:spcAft>
                <a:spcPts val="0"/>
              </a:spcAft>
              <a:buSzPts val="1100"/>
              <a:buChar char="○"/>
            </a:pPr>
            <a:r>
              <a:rPr lang="en"/>
              <a:t>Completely skips B:do_configure</a:t>
            </a:r>
            <a:endParaRPr/>
          </a:p>
          <a:p>
            <a:pPr marL="914400" lvl="1" indent="-298450" algn="l" rtl="0">
              <a:spcBef>
                <a:spcPts val="0"/>
              </a:spcBef>
              <a:spcAft>
                <a:spcPts val="0"/>
              </a:spcAft>
              <a:buSzPts val="1100"/>
              <a:buChar char="○"/>
            </a:pPr>
            <a:r>
              <a:rPr lang="en"/>
              <a:t>In the traditional runqueue, this would not be allowed because bitbake can’t go back and execute setscene tasks</a:t>
            </a:r>
            <a:endParaRPr/>
          </a:p>
          <a:p>
            <a:pPr marL="914400" lvl="1" indent="-298450" algn="l" rtl="0">
              <a:spcBef>
                <a:spcPts val="0"/>
              </a:spcBef>
              <a:spcAft>
                <a:spcPts val="0"/>
              </a:spcAft>
              <a:buSzPts val="1100"/>
              <a:buChar char="○"/>
            </a:pPr>
            <a:r>
              <a:rPr lang="en"/>
              <a:t>The new runqueue does allow this though:</a:t>
            </a:r>
            <a:endParaRPr/>
          </a:p>
          <a:p>
            <a:pPr marL="1371600" lvl="2" indent="-298450" algn="l" rtl="0">
              <a:spcBef>
                <a:spcPts val="0"/>
              </a:spcBef>
              <a:spcAft>
                <a:spcPts val="0"/>
              </a:spcAft>
              <a:buSzPts val="1100"/>
              <a:buChar char="■"/>
            </a:pPr>
            <a:r>
              <a:rPr lang="en"/>
              <a:t>Setsecene tasks are allowed to be added to the run queue at any time</a:t>
            </a:r>
            <a:endParaRPr/>
          </a:p>
          <a:p>
            <a:pPr marL="1371600" lvl="2" indent="-298450" algn="l" rtl="0">
              <a:spcBef>
                <a:spcPts val="0"/>
              </a:spcBef>
              <a:spcAft>
                <a:spcPts val="0"/>
              </a:spcAft>
              <a:buSzPts val="1100"/>
              <a:buChar char="■"/>
            </a:pPr>
            <a:r>
              <a:rPr lang="en"/>
              <a:t>Anytime setsecene tasks are added, bitbake will execute them all, then continue with normal task execution</a:t>
            </a:r>
            <a:endParaRPr/>
          </a:p>
          <a:p>
            <a:pPr marL="457200" lvl="0" indent="-298450" algn="l" rtl="0">
              <a:spcBef>
                <a:spcPts val="0"/>
              </a:spcBef>
              <a:spcAft>
                <a:spcPts val="0"/>
              </a:spcAft>
              <a:buSzPts val="1100"/>
              <a:buChar char="●"/>
            </a:pPr>
            <a:r>
              <a:rPr lang="en"/>
              <a:t>Questions about this process?</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79b7d7d0_3_46: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5f79b7d7d0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Now we are going to look at what happens when bitbake generates signatures for the runqueue with the hashserver</a:t>
            </a:r>
            <a:endParaRPr/>
          </a:p>
          <a:p>
            <a:pPr marL="914400" lvl="1" indent="-298450" algn="l" rtl="0">
              <a:spcBef>
                <a:spcPts val="0"/>
              </a:spcBef>
              <a:spcAft>
                <a:spcPts val="0"/>
              </a:spcAft>
              <a:buSzPts val="1100"/>
              <a:buChar char="○"/>
            </a:pPr>
            <a:r>
              <a:rPr lang="en"/>
              <a:t>E.g. A clean build on another host, but has access to the hash server and sstate from previous example</a:t>
            </a:r>
            <a:endParaRPr/>
          </a:p>
          <a:p>
            <a:pPr marL="457200" lvl="0" indent="-298450" algn="l" rtl="0">
              <a:spcBef>
                <a:spcPts val="0"/>
              </a:spcBef>
              <a:spcAft>
                <a:spcPts val="0"/>
              </a:spcAft>
              <a:buSzPts val="1100"/>
              <a:buChar char="●"/>
            </a:pPr>
            <a:r>
              <a:rPr lang="en"/>
              <a:t>Signature generation is the process where bitbake calculates the task hashes for tasks in the runqueue</a:t>
            </a:r>
            <a:endParaRPr/>
          </a:p>
          <a:p>
            <a:pPr marL="914400" lvl="1" indent="-298450" algn="l" rtl="0">
              <a:spcBef>
                <a:spcPts val="0"/>
              </a:spcBef>
              <a:spcAft>
                <a:spcPts val="0"/>
              </a:spcAft>
              <a:buSzPts val="1100"/>
              <a:buChar char="○"/>
            </a:pPr>
            <a:r>
              <a:rPr lang="en"/>
              <a:t>Occurs before any tasks execute</a:t>
            </a:r>
            <a:endParaRPr/>
          </a:p>
          <a:p>
            <a:pPr marL="914400" lvl="1" indent="-298450" algn="l" rtl="0">
              <a:spcBef>
                <a:spcPts val="0"/>
              </a:spcBef>
              <a:spcAft>
                <a:spcPts val="0"/>
              </a:spcAft>
              <a:buSzPts val="1100"/>
              <a:buChar char="○"/>
            </a:pPr>
            <a:r>
              <a:rPr lang="en"/>
              <a:t>Reported as part of the “Initializing tasks” line when running bitbake</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f4cd9936a_0_273: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f4cd9936a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f4cd9936a_0_25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f4cd9936a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A:do_configure task is initially calculated with the taskhash “aaa”</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f4cd9936a_0_289: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f4cd9936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Bitbake initially calculates the taskhash and unihash for A:do_populate_sysroot as “bbb”</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5f79b7d7d0_3_5: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5f79b7d7d0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After, it will query the hash server and ask if there is a better unihash for “bbb”</a:t>
            </a:r>
            <a:endParaRPr/>
          </a:p>
          <a:p>
            <a:pPr marL="457200" marR="0" lvl="0" indent="-298450" algn="l" rtl="0">
              <a:lnSpc>
                <a:spcPct val="100000"/>
              </a:lnSpc>
              <a:spcBef>
                <a:spcPts val="0"/>
              </a:spcBef>
              <a:spcAft>
                <a:spcPts val="0"/>
              </a:spcAft>
              <a:buSzPts val="1100"/>
              <a:buChar char="●"/>
            </a:pPr>
            <a:r>
              <a:rPr lang="en"/>
              <a:t>The server will consult the database and discover that “bbb” is equivalent to the older taskhash “222”</a:t>
            </a:r>
            <a:endParaRPr/>
          </a:p>
          <a:p>
            <a:pPr marL="914400" marR="0" lvl="1" indent="-298450" algn="l" rtl="0">
              <a:lnSpc>
                <a:spcPct val="100000"/>
              </a:lnSpc>
              <a:spcBef>
                <a:spcPts val="0"/>
              </a:spcBef>
              <a:spcAft>
                <a:spcPts val="0"/>
              </a:spcAft>
              <a:buSzPts val="1100"/>
              <a:buChar char="○"/>
            </a:pPr>
            <a:r>
              <a:rPr lang="en"/>
              <a:t>b/c They have the same output hash</a:t>
            </a:r>
            <a:endParaRPr/>
          </a:p>
          <a:p>
            <a:pPr marL="457200" marR="0" lvl="0" indent="-298450" algn="l" rtl="0">
              <a:lnSpc>
                <a:spcPct val="100000"/>
              </a:lnSpc>
              <a:spcBef>
                <a:spcPts val="0"/>
              </a:spcBef>
              <a:spcAft>
                <a:spcPts val="0"/>
              </a:spcAft>
              <a:buSzPts val="1100"/>
              <a:buChar char="●"/>
            </a:pPr>
            <a:r>
              <a:rPr lang="en"/>
              <a:t>Bitbake will change the unihash for the task accordingly</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5f4cd9936a_0_306: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5f4cd9936a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SzPts val="1100"/>
              <a:buChar char="●"/>
            </a:pPr>
            <a:r>
              <a:rPr lang="en"/>
              <a:t>Parsing will continue with subsequent tasks</a:t>
            </a:r>
            <a:endParaRPr/>
          </a:p>
          <a:p>
            <a:pPr marL="914400" marR="0" lvl="1" indent="-298450" algn="l" rtl="0">
              <a:lnSpc>
                <a:spcPct val="100000"/>
              </a:lnSpc>
              <a:spcBef>
                <a:spcPts val="0"/>
              </a:spcBef>
              <a:spcAft>
                <a:spcPts val="0"/>
              </a:spcAft>
              <a:buSzPts val="1100"/>
              <a:buChar char="○"/>
            </a:pPr>
            <a:r>
              <a:rPr lang="en"/>
              <a:t>Note that now the caches sstate tarballs can be used immediately since the unihash matches the cached tarball hashes before any tasks are run</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5f4cd9936a_0_322:notes"/>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5f4cd9936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
              <a:t>Bitbake will execute the setsence tasks, never needing to execute the tasks with differing hashes</a:t>
            </a:r>
            <a:endParaRPr/>
          </a:p>
          <a:p>
            <a:pPr marL="457200" marR="0" lvl="0" indent="-298450" algn="l" rtl="0">
              <a:lnSpc>
                <a:spcPct val="100000"/>
              </a:lnSpc>
              <a:spcBef>
                <a:spcPts val="0"/>
              </a:spcBef>
              <a:spcAft>
                <a:spcPts val="0"/>
              </a:spcAft>
              <a:buSzPts val="1100"/>
              <a:buChar char="●"/>
            </a:pPr>
            <a:r>
              <a:rPr lang="en"/>
              <a:t>This is very powerful when sstate and the hash server are both shared</a:t>
            </a:r>
            <a:endParaRPr/>
          </a:p>
          <a:p>
            <a:pPr marL="914400" marR="0" lvl="1" indent="-298450" algn="l" rtl="0">
              <a:lnSpc>
                <a:spcPct val="100000"/>
              </a:lnSpc>
              <a:spcBef>
                <a:spcPts val="0"/>
              </a:spcBef>
              <a:spcAft>
                <a:spcPts val="0"/>
              </a:spcAft>
              <a:buSzPts val="1100"/>
              <a:buChar char="○"/>
            </a:pPr>
            <a:r>
              <a:rPr lang="en"/>
              <a:t>It means that only one builder needs to to be the first to build and discover an equivalent hash</a:t>
            </a:r>
            <a:endParaRPr/>
          </a:p>
          <a:p>
            <a:pPr marL="1371600" marR="0" lvl="2" indent="-298450" algn="l" rtl="0">
              <a:lnSpc>
                <a:spcPct val="100000"/>
              </a:lnSpc>
              <a:spcBef>
                <a:spcPts val="0"/>
              </a:spcBef>
              <a:spcAft>
                <a:spcPts val="0"/>
              </a:spcAft>
              <a:buSzPts val="1100"/>
              <a:buChar char="■"/>
            </a:pPr>
            <a:r>
              <a:rPr lang="en"/>
              <a:t>After that, everyone else will detect the hashes as equivalent and restore from sstate</a:t>
            </a:r>
            <a:endParaRPr/>
          </a:p>
          <a:p>
            <a:pPr marL="457200" marR="0" lvl="0" indent="-298450" algn="l" rtl="0">
              <a:lnSpc>
                <a:spcPct val="100000"/>
              </a:lnSpc>
              <a:spcBef>
                <a:spcPts val="0"/>
              </a:spcBef>
              <a:spcAft>
                <a:spcPts val="0"/>
              </a:spcAft>
              <a:buSzPts val="1100"/>
              <a:buChar char="●"/>
            </a:pPr>
            <a:r>
              <a:rPr lang="en"/>
              <a:t>Questions?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5f4cd9936a_0_34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5f4cd9936a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5f4cd9936a_0_344: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5f4cd9936a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Better build reproducibility means better hash equivalency</a:t>
            </a:r>
            <a:endParaRPr/>
          </a:p>
          <a:p>
            <a:pPr marL="914400" lvl="1" indent="-298450" algn="l" rtl="0">
              <a:spcBef>
                <a:spcPts val="0"/>
              </a:spcBef>
              <a:spcAft>
                <a:spcPts val="0"/>
              </a:spcAft>
              <a:buSzPts val="1100"/>
              <a:buChar char="○"/>
            </a:pPr>
            <a:r>
              <a:rPr lang="en"/>
              <a:t>Remember: equivalent hashes are determined by the outhash</a:t>
            </a:r>
            <a:endParaRPr/>
          </a:p>
          <a:p>
            <a:pPr marL="1371600" lvl="2" indent="-298450" algn="l" rtl="0">
              <a:spcBef>
                <a:spcPts val="0"/>
              </a:spcBef>
              <a:spcAft>
                <a:spcPts val="0"/>
              </a:spcAft>
              <a:buSzPts val="1100"/>
              <a:buChar char="■"/>
            </a:pPr>
            <a:r>
              <a:rPr lang="en"/>
              <a:t>If the same build doesn’t generate the same outhash, it can’t be determined to be equivalent</a:t>
            </a:r>
            <a:endParaRPr/>
          </a:p>
          <a:p>
            <a:pPr marL="457200" lvl="0" indent="-298450" algn="l" rtl="0">
              <a:spcBef>
                <a:spcPts val="0"/>
              </a:spcBef>
              <a:spcAft>
                <a:spcPts val="0"/>
              </a:spcAft>
              <a:buSzPts val="1100"/>
              <a:buChar char="●"/>
            </a:pPr>
            <a:r>
              <a:rPr lang="en"/>
              <a:t>Reproducibility is important for other reasons, hopefully hash equivalence helps drive it to be more important for everyone else!</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5f79b7d7d0_3_0: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5f79b7d7d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6988" y="679450"/>
            <a:ext cx="4284662" cy="3213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061533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65122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546491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22312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Divider_Option1">
  <p:cSld name="1_Divider_Option1">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1833055" y="2991445"/>
            <a:ext cx="6846738" cy="871111"/>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SzPts val="1400"/>
              <a:buNone/>
              <a:defRPr sz="195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9pPr>
          </a:lstStyle>
          <a:p>
            <a:endParaRPr/>
          </a:p>
        </p:txBody>
      </p:sp>
      <p:sp>
        <p:nvSpPr>
          <p:cNvPr id="31" name="Google Shape;31;p6"/>
          <p:cNvSpPr txBox="1">
            <a:spLocks noGrp="1"/>
          </p:cNvSpPr>
          <p:nvPr>
            <p:ph type="body" idx="1"/>
          </p:nvPr>
        </p:nvSpPr>
        <p:spPr>
          <a:xfrm>
            <a:off x="1804990" y="4125917"/>
            <a:ext cx="6874805" cy="866775"/>
          </a:xfrm>
          <a:prstGeom prst="rect">
            <a:avLst/>
          </a:prstGeom>
          <a:noFill/>
          <a:ln>
            <a:noFill/>
          </a:ln>
        </p:spPr>
        <p:txBody>
          <a:bodyPr spcFirstLastPara="1" wrap="square" lIns="0" tIns="0" rIns="0" bIns="0" anchor="t" anchorCtr="0"/>
          <a:lstStyle>
            <a:lvl1pPr marL="342900" marR="0" lvl="0" indent="-171450" algn="r" rtl="0">
              <a:spcBef>
                <a:spcPts val="1350"/>
              </a:spcBef>
              <a:spcAft>
                <a:spcPts val="0"/>
              </a:spcAft>
              <a:buClr>
                <a:schemeClr val="accent1"/>
              </a:buClr>
              <a:buSzPts val="2400"/>
              <a:buFont typeface="Arial"/>
              <a:buNone/>
              <a:defRPr sz="1800" b="1" i="0" u="none" strike="noStrike" cap="none">
                <a:solidFill>
                  <a:srgbClr val="FFFFFF"/>
                </a:solidFill>
                <a:latin typeface="Arial"/>
                <a:ea typeface="Arial"/>
                <a:cs typeface="Arial"/>
                <a:sym typeface="Arial"/>
              </a:defRPr>
            </a:lvl1pPr>
            <a:lvl2pPr marL="685800" marR="0" lvl="1" indent="-171450" algn="r" rtl="0">
              <a:spcBef>
                <a:spcPts val="375"/>
              </a:spcBef>
              <a:spcAft>
                <a:spcPts val="0"/>
              </a:spcAft>
              <a:buClr>
                <a:schemeClr val="dk1"/>
              </a:buClr>
              <a:buSzPts val="2200"/>
              <a:buFont typeface="Arial"/>
              <a:buNone/>
              <a:defRPr sz="1650" b="0" i="0" u="none" strike="noStrike" cap="none">
                <a:solidFill>
                  <a:srgbClr val="FFFFFF"/>
                </a:solidFill>
                <a:latin typeface="Arial"/>
                <a:ea typeface="Arial"/>
                <a:cs typeface="Arial"/>
                <a:sym typeface="Arial"/>
              </a:defRPr>
            </a:lvl2pPr>
            <a:lvl3pPr marL="1028700" marR="0" lvl="2" indent="-171450" algn="r" rtl="0">
              <a:spcBef>
                <a:spcPts val="375"/>
              </a:spcBef>
              <a:spcAft>
                <a:spcPts val="0"/>
              </a:spcAft>
              <a:buClr>
                <a:srgbClr val="FFFFFF"/>
              </a:buClr>
              <a:buSzPts val="2200"/>
              <a:buFont typeface="Noto Sans Symbols"/>
              <a:buNone/>
              <a:defRPr sz="1650" b="0" i="0" u="none" strike="noStrike" cap="none">
                <a:solidFill>
                  <a:srgbClr val="FFFFFF"/>
                </a:solidFill>
                <a:latin typeface="Arial"/>
                <a:ea typeface="Arial"/>
                <a:cs typeface="Arial"/>
                <a:sym typeface="Arial"/>
              </a:defRPr>
            </a:lvl3pPr>
            <a:lvl4pPr marL="1371600" marR="0" lvl="3" indent="-171450" algn="r" rtl="0">
              <a:spcBef>
                <a:spcPts val="375"/>
              </a:spcBef>
              <a:spcAft>
                <a:spcPts val="0"/>
              </a:spcAft>
              <a:buClr>
                <a:schemeClr val="lt1"/>
              </a:buClr>
              <a:buSzPts val="2200"/>
              <a:buFont typeface="Arial"/>
              <a:buNone/>
              <a:defRPr sz="1650" b="0" i="0" u="none" strike="noStrike" cap="none">
                <a:solidFill>
                  <a:srgbClr val="FFFFFF"/>
                </a:solidFill>
                <a:latin typeface="Arial"/>
                <a:ea typeface="Arial"/>
                <a:cs typeface="Arial"/>
                <a:sym typeface="Arial"/>
              </a:defRPr>
            </a:lvl4pPr>
            <a:lvl5pPr marL="1714500" marR="0" lvl="4" indent="-171450" algn="r" rtl="0">
              <a:spcBef>
                <a:spcPts val="375"/>
              </a:spcBef>
              <a:spcAft>
                <a:spcPts val="0"/>
              </a:spcAft>
              <a:buClr>
                <a:srgbClr val="FFFFFF"/>
              </a:buClr>
              <a:buSzPts val="2200"/>
              <a:buFont typeface="Courier"/>
              <a:buNone/>
              <a:defRPr sz="1650" b="1" i="0" u="none" strike="noStrike" cap="none">
                <a:solidFill>
                  <a:srgbClr val="FFFFFF"/>
                </a:solidFill>
                <a:latin typeface="Courier New"/>
                <a:ea typeface="Courier New"/>
                <a:cs typeface="Courier New"/>
                <a:sym typeface="Courier New"/>
              </a:defRPr>
            </a:lvl5pPr>
            <a:lvl6pPr marL="2057400" marR="0" lvl="5" indent="-276225" algn="l" rtl="0">
              <a:spcBef>
                <a:spcPts val="375"/>
              </a:spcBef>
              <a:spcAft>
                <a:spcPts val="0"/>
              </a:spcAft>
              <a:buClr>
                <a:schemeClr val="accent6"/>
              </a:buClr>
              <a:buSzPts val="2200"/>
              <a:buFont typeface="Courier"/>
              <a:buChar char="#"/>
              <a:defRPr sz="1650" b="1" i="0" u="none" strike="noStrike" cap="none">
                <a:solidFill>
                  <a:schemeClr val="accent6"/>
                </a:solidFill>
                <a:latin typeface="Courier New"/>
                <a:ea typeface="Courier New"/>
                <a:cs typeface="Courier New"/>
                <a:sym typeface="Courier New"/>
              </a:defRPr>
            </a:lvl6pPr>
            <a:lvl7pPr marL="2400300" marR="0" lvl="6" indent="-257175" algn="l" rtl="0">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375"/>
              </a:spcBef>
              <a:spcAft>
                <a:spcPts val="0"/>
              </a:spcAft>
              <a:buClr>
                <a:schemeClr val="dk1"/>
              </a:buClr>
              <a:buSzPts val="1800"/>
              <a:buFont typeface="Noto Sans Symbols"/>
              <a:buAutoNum type="arabicPlain"/>
              <a:defRPr sz="1350" b="0" i="0" u="none" strike="noStrike" cap="none">
                <a:solidFill>
                  <a:schemeClr val="dk1"/>
                </a:solidFill>
                <a:latin typeface="Arial"/>
                <a:ea typeface="Arial"/>
                <a:cs typeface="Arial"/>
                <a:sym typeface="Arial"/>
              </a:defRPr>
            </a:lvl8pPr>
            <a:lvl9pPr marL="3086100" marR="0" lvl="8" indent="-257175" algn="l" rtl="0">
              <a:spcBef>
                <a:spcPts val="375"/>
              </a:spcBef>
              <a:spcAft>
                <a:spcPts val="0"/>
              </a:spcAft>
              <a:buClr>
                <a:schemeClr val="lt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2" name="Google Shape;32;p6"/>
          <p:cNvSpPr txBox="1"/>
          <p:nvPr/>
        </p:nvSpPr>
        <p:spPr>
          <a:xfrm>
            <a:off x="6711546" y="6460201"/>
            <a:ext cx="1970557" cy="12311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600">
                <a:solidFill>
                  <a:schemeClr val="lt1"/>
                </a:solidFill>
                <a:latin typeface="Arial"/>
                <a:ea typeface="Arial"/>
                <a:cs typeface="Arial"/>
                <a:sym typeface="Arial"/>
              </a:rPr>
              <a:t>Yocto Project | The Linux Foundation</a:t>
            </a:r>
            <a:endParaRPr sz="600">
              <a:solidFill>
                <a:schemeClr val="lt1"/>
              </a:solidFill>
              <a:latin typeface="Arial"/>
              <a:ea typeface="Arial"/>
              <a:cs typeface="Arial"/>
              <a:sym typeface="Arial"/>
            </a:endParaRPr>
          </a:p>
        </p:txBody>
      </p:sp>
    </p:spTree>
    <p:extLst>
      <p:ext uri="{BB962C8B-B14F-4D97-AF65-F5344CB8AC3E}">
        <p14:creationId xmlns:p14="http://schemas.microsoft.com/office/powerpoint/2010/main" val="8845943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Divider_Option3">
  <p:cSld name="1_Divider_Option3">
    <p:bg>
      <p:bgPr>
        <a:blipFill>
          <a:blip r:embed="rId2">
            <a:alphaModFix/>
          </a:blip>
          <a:stretch>
            <a:fillRect/>
          </a:stretch>
        </a:blipFill>
        <a:effectLst/>
      </p:bgPr>
    </p:bg>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1833055" y="2991445"/>
            <a:ext cx="6846738" cy="871111"/>
          </a:xfrm>
          <a:prstGeom prst="rect">
            <a:avLst/>
          </a:prstGeom>
          <a:noFill/>
          <a:ln>
            <a:noFill/>
          </a:ln>
        </p:spPr>
        <p:txBody>
          <a:bodyPr spcFirstLastPara="1" wrap="square" lIns="0" tIns="0" rIns="0" bIns="0" anchor="t" anchorCtr="0"/>
          <a:lstStyle>
            <a:lvl1pPr marR="0" lvl="0" algn="r" rtl="0">
              <a:lnSpc>
                <a:spcPct val="100000"/>
              </a:lnSpc>
              <a:spcBef>
                <a:spcPts val="0"/>
              </a:spcBef>
              <a:spcAft>
                <a:spcPts val="0"/>
              </a:spcAft>
              <a:buSzPts val="1400"/>
              <a:buNone/>
              <a:defRPr sz="195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2pPr>
            <a:lvl3pPr marR="0" lvl="2"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3pPr>
            <a:lvl4pPr marR="0" lvl="3"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4pPr>
            <a:lvl5pPr marR="0" lvl="4" algn="l" rtl="0">
              <a:lnSpc>
                <a:spcPct val="100000"/>
              </a:lnSpc>
              <a:spcBef>
                <a:spcPts val="0"/>
              </a:spcBef>
              <a:spcAft>
                <a:spcPts val="0"/>
              </a:spcAft>
              <a:buSzPts val="1400"/>
              <a:buNone/>
              <a:defRPr sz="1950" b="1" i="0" u="none" strike="noStrike" cap="none">
                <a:solidFill>
                  <a:srgbClr val="404040"/>
                </a:solidFill>
                <a:latin typeface="Arial"/>
                <a:ea typeface="Arial"/>
                <a:cs typeface="Arial"/>
                <a:sym typeface="Arial"/>
              </a:defRPr>
            </a:lvl5pPr>
            <a:lvl6pPr marR="0" lvl="5"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6pPr>
            <a:lvl7pPr marR="0" lvl="6"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7pPr>
            <a:lvl8pPr marR="0" lvl="7"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8pPr>
            <a:lvl9pPr marR="0" lvl="8" algn="l" rtl="0">
              <a:lnSpc>
                <a:spcPct val="108333"/>
              </a:lnSpc>
              <a:spcBef>
                <a:spcPts val="0"/>
              </a:spcBef>
              <a:spcAft>
                <a:spcPts val="0"/>
              </a:spcAft>
              <a:buSzPts val="1400"/>
              <a:buNone/>
              <a:defRPr sz="1800" b="0" i="0" u="none" strike="noStrike" cap="none">
                <a:solidFill>
                  <a:schemeClr val="hlink"/>
                </a:solidFill>
                <a:latin typeface="Exo Medium"/>
                <a:ea typeface="Exo Medium"/>
                <a:cs typeface="Exo Medium"/>
                <a:sym typeface="Exo Medium"/>
              </a:defRPr>
            </a:lvl9pPr>
          </a:lstStyle>
          <a:p>
            <a:endParaRPr/>
          </a:p>
        </p:txBody>
      </p:sp>
      <p:sp>
        <p:nvSpPr>
          <p:cNvPr id="35" name="Google Shape;35;p7"/>
          <p:cNvSpPr txBox="1">
            <a:spLocks noGrp="1"/>
          </p:cNvSpPr>
          <p:nvPr>
            <p:ph type="body" idx="1"/>
          </p:nvPr>
        </p:nvSpPr>
        <p:spPr>
          <a:xfrm>
            <a:off x="1804990" y="4125917"/>
            <a:ext cx="6874805" cy="866775"/>
          </a:xfrm>
          <a:prstGeom prst="rect">
            <a:avLst/>
          </a:prstGeom>
          <a:noFill/>
          <a:ln>
            <a:noFill/>
          </a:ln>
        </p:spPr>
        <p:txBody>
          <a:bodyPr spcFirstLastPara="1" wrap="square" lIns="0" tIns="0" rIns="0" bIns="0" anchor="t" anchorCtr="0"/>
          <a:lstStyle>
            <a:lvl1pPr marL="342900" marR="0" lvl="0" indent="-171450" algn="r" rtl="0">
              <a:spcBef>
                <a:spcPts val="1350"/>
              </a:spcBef>
              <a:spcAft>
                <a:spcPts val="0"/>
              </a:spcAft>
              <a:buClr>
                <a:schemeClr val="accent1"/>
              </a:buClr>
              <a:buSzPts val="2400"/>
              <a:buFont typeface="Arial"/>
              <a:buNone/>
              <a:defRPr sz="1800" b="1" i="0" u="none" strike="noStrike" cap="none">
                <a:solidFill>
                  <a:srgbClr val="FFFFFF"/>
                </a:solidFill>
                <a:latin typeface="Arial"/>
                <a:ea typeface="Arial"/>
                <a:cs typeface="Arial"/>
                <a:sym typeface="Arial"/>
              </a:defRPr>
            </a:lvl1pPr>
            <a:lvl2pPr marL="685800" marR="0" lvl="1" indent="-171450" algn="r" rtl="0">
              <a:spcBef>
                <a:spcPts val="375"/>
              </a:spcBef>
              <a:spcAft>
                <a:spcPts val="0"/>
              </a:spcAft>
              <a:buClr>
                <a:schemeClr val="dk1"/>
              </a:buClr>
              <a:buSzPts val="2200"/>
              <a:buFont typeface="Arial"/>
              <a:buNone/>
              <a:defRPr sz="1650" b="0" i="0" u="none" strike="noStrike" cap="none">
                <a:solidFill>
                  <a:srgbClr val="FFFFFF"/>
                </a:solidFill>
                <a:latin typeface="Arial"/>
                <a:ea typeface="Arial"/>
                <a:cs typeface="Arial"/>
                <a:sym typeface="Arial"/>
              </a:defRPr>
            </a:lvl2pPr>
            <a:lvl3pPr marL="1028700" marR="0" lvl="2" indent="-171450" algn="r" rtl="0">
              <a:spcBef>
                <a:spcPts val="375"/>
              </a:spcBef>
              <a:spcAft>
                <a:spcPts val="0"/>
              </a:spcAft>
              <a:buClr>
                <a:srgbClr val="FFFFFF"/>
              </a:buClr>
              <a:buSzPts val="2200"/>
              <a:buFont typeface="Noto Sans Symbols"/>
              <a:buNone/>
              <a:defRPr sz="1650" b="0" i="0" u="none" strike="noStrike" cap="none">
                <a:solidFill>
                  <a:srgbClr val="FFFFFF"/>
                </a:solidFill>
                <a:latin typeface="Arial"/>
                <a:ea typeface="Arial"/>
                <a:cs typeface="Arial"/>
                <a:sym typeface="Arial"/>
              </a:defRPr>
            </a:lvl3pPr>
            <a:lvl4pPr marL="1371600" marR="0" lvl="3" indent="-171450" algn="r" rtl="0">
              <a:spcBef>
                <a:spcPts val="375"/>
              </a:spcBef>
              <a:spcAft>
                <a:spcPts val="0"/>
              </a:spcAft>
              <a:buClr>
                <a:schemeClr val="lt1"/>
              </a:buClr>
              <a:buSzPts val="2200"/>
              <a:buFont typeface="Arial"/>
              <a:buNone/>
              <a:defRPr sz="1650" b="0" i="0" u="none" strike="noStrike" cap="none">
                <a:solidFill>
                  <a:srgbClr val="FFFFFF"/>
                </a:solidFill>
                <a:latin typeface="Arial"/>
                <a:ea typeface="Arial"/>
                <a:cs typeface="Arial"/>
                <a:sym typeface="Arial"/>
              </a:defRPr>
            </a:lvl4pPr>
            <a:lvl5pPr marL="1714500" marR="0" lvl="4" indent="-171450" algn="r" rtl="0">
              <a:spcBef>
                <a:spcPts val="375"/>
              </a:spcBef>
              <a:spcAft>
                <a:spcPts val="0"/>
              </a:spcAft>
              <a:buClr>
                <a:srgbClr val="FFFFFF"/>
              </a:buClr>
              <a:buSzPts val="2200"/>
              <a:buFont typeface="Courier"/>
              <a:buNone/>
              <a:defRPr sz="1650" b="1" i="0" u="none" strike="noStrike" cap="none">
                <a:solidFill>
                  <a:srgbClr val="FFFFFF"/>
                </a:solidFill>
                <a:latin typeface="Courier New"/>
                <a:ea typeface="Courier New"/>
                <a:cs typeface="Courier New"/>
                <a:sym typeface="Courier New"/>
              </a:defRPr>
            </a:lvl5pPr>
            <a:lvl6pPr marL="2057400" marR="0" lvl="5" indent="-276225" algn="l" rtl="0">
              <a:spcBef>
                <a:spcPts val="375"/>
              </a:spcBef>
              <a:spcAft>
                <a:spcPts val="0"/>
              </a:spcAft>
              <a:buClr>
                <a:schemeClr val="accent6"/>
              </a:buClr>
              <a:buSzPts val="2200"/>
              <a:buFont typeface="Courier"/>
              <a:buChar char="#"/>
              <a:defRPr sz="1650" b="1" i="0" u="none" strike="noStrike" cap="none">
                <a:solidFill>
                  <a:schemeClr val="accent6"/>
                </a:solidFill>
                <a:latin typeface="Courier New"/>
                <a:ea typeface="Courier New"/>
                <a:cs typeface="Courier New"/>
                <a:sym typeface="Courier New"/>
              </a:defRPr>
            </a:lvl6pPr>
            <a:lvl7pPr marL="2400300" marR="0" lvl="6" indent="-257175" algn="l" rtl="0">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spcBef>
                <a:spcPts val="375"/>
              </a:spcBef>
              <a:spcAft>
                <a:spcPts val="0"/>
              </a:spcAft>
              <a:buClr>
                <a:schemeClr val="dk1"/>
              </a:buClr>
              <a:buSzPts val="1800"/>
              <a:buFont typeface="Noto Sans Symbols"/>
              <a:buAutoNum type="arabicPlain"/>
              <a:defRPr sz="1350" b="0" i="0" u="none" strike="noStrike" cap="none">
                <a:solidFill>
                  <a:schemeClr val="dk1"/>
                </a:solidFill>
                <a:latin typeface="Arial"/>
                <a:ea typeface="Arial"/>
                <a:cs typeface="Arial"/>
                <a:sym typeface="Arial"/>
              </a:defRPr>
            </a:lvl8pPr>
            <a:lvl9pPr marL="3086100" marR="0" lvl="8" indent="-257175" algn="l" rtl="0">
              <a:spcBef>
                <a:spcPts val="375"/>
              </a:spcBef>
              <a:spcAft>
                <a:spcPts val="0"/>
              </a:spcAft>
              <a:buClr>
                <a:schemeClr val="lt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36" name="Google Shape;36;p7"/>
          <p:cNvSpPr txBox="1"/>
          <p:nvPr/>
        </p:nvSpPr>
        <p:spPr>
          <a:xfrm>
            <a:off x="6711546" y="6460201"/>
            <a:ext cx="1970557" cy="123111"/>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600">
                <a:solidFill>
                  <a:schemeClr val="lt1"/>
                </a:solidFill>
                <a:latin typeface="Arial"/>
                <a:ea typeface="Arial"/>
                <a:cs typeface="Arial"/>
                <a:sym typeface="Arial"/>
              </a:rPr>
              <a:t>Yocto Project | The Linux Foundation</a:t>
            </a:r>
            <a:endParaRPr sz="600">
              <a:solidFill>
                <a:schemeClr val="lt1"/>
              </a:solidFill>
              <a:latin typeface="Arial"/>
              <a:ea typeface="Arial"/>
              <a:cs typeface="Arial"/>
              <a:sym typeface="Arial"/>
            </a:endParaRPr>
          </a:p>
        </p:txBody>
      </p:sp>
    </p:spTree>
    <p:extLst>
      <p:ext uri="{BB962C8B-B14F-4D97-AF65-F5344CB8AC3E}">
        <p14:creationId xmlns:p14="http://schemas.microsoft.com/office/powerpoint/2010/main" val="407239600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25"/>
        <p:cNvGrpSpPr/>
        <p:nvPr/>
      </p:nvGrpSpPr>
      <p:grpSpPr>
        <a:xfrm>
          <a:off x="0" y="0"/>
          <a:ext cx="0" cy="0"/>
          <a:chOff x="0" y="0"/>
          <a:chExt cx="0" cy="0"/>
        </a:xfrm>
      </p:grpSpPr>
      <p:sp>
        <p:nvSpPr>
          <p:cNvPr id="26" name="Google Shape;26;p12"/>
          <p:cNvSpPr txBox="1">
            <a:spLocks noGrp="1"/>
          </p:cNvSpPr>
          <p:nvPr>
            <p:ph type="body" idx="1"/>
          </p:nvPr>
        </p:nvSpPr>
        <p:spPr>
          <a:xfrm>
            <a:off x="4641791" y="1379538"/>
            <a:ext cx="4040247" cy="4532312"/>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1800"/>
              </a:spcBef>
              <a:spcAft>
                <a:spcPts val="0"/>
              </a:spcAft>
              <a:buSzPts val="2400"/>
              <a:buChar char="•"/>
              <a:defRPr/>
            </a:lvl1pPr>
            <a:lvl2pPr marL="914400" lvl="1" indent="-368300" algn="l">
              <a:lnSpc>
                <a:spcPct val="100000"/>
              </a:lnSpc>
              <a:spcBef>
                <a:spcPts val="500"/>
              </a:spcBef>
              <a:spcAft>
                <a:spcPts val="0"/>
              </a:spcAft>
              <a:buSzPts val="2200"/>
              <a:buChar char="•"/>
              <a:defRPr/>
            </a:lvl2pPr>
            <a:lvl3pPr marL="1371600" lvl="2" indent="-368300" algn="l">
              <a:lnSpc>
                <a:spcPct val="100000"/>
              </a:lnSpc>
              <a:spcBef>
                <a:spcPts val="500"/>
              </a:spcBef>
              <a:spcAft>
                <a:spcPts val="0"/>
              </a:spcAft>
              <a:buSzPts val="2200"/>
              <a:buAutoNum type="arabicPlain"/>
              <a:defRPr/>
            </a:lvl3pPr>
            <a:lvl4pPr marL="1828800" lvl="3" indent="-368300" algn="l">
              <a:lnSpc>
                <a:spcPct val="100000"/>
              </a:lnSpc>
              <a:spcBef>
                <a:spcPts val="500"/>
              </a:spcBef>
              <a:spcAft>
                <a:spcPts val="0"/>
              </a:spcAft>
              <a:buSzPts val="2200"/>
              <a:buChar char="•"/>
              <a:defRPr/>
            </a:lvl4pPr>
            <a:lvl5pPr marL="2286000" lvl="4" indent="-368300" algn="l">
              <a:lnSpc>
                <a:spcPct val="100000"/>
              </a:lnSpc>
              <a:spcBef>
                <a:spcPts val="500"/>
              </a:spcBef>
              <a:spcAft>
                <a:spcPts val="0"/>
              </a:spcAft>
              <a:buSzPts val="2200"/>
              <a:buChar char="$"/>
              <a:defRPr/>
            </a:lvl5pPr>
            <a:lvl6pPr marL="2743200" lvl="5" indent="-368300" algn="l">
              <a:lnSpc>
                <a:spcPct val="100000"/>
              </a:lnSpc>
              <a:spcBef>
                <a:spcPts val="500"/>
              </a:spcBef>
              <a:spcAft>
                <a:spcPts val="0"/>
              </a:spcAft>
              <a:buSzPts val="22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AutoNum type="arabicPlain"/>
              <a:defRPr/>
            </a:lvl8pPr>
            <a:lvl9pPr marL="4114800" lvl="8" indent="-342900" algn="l">
              <a:lnSpc>
                <a:spcPct val="100000"/>
              </a:lnSpc>
              <a:spcBef>
                <a:spcPts val="500"/>
              </a:spcBef>
              <a:spcAft>
                <a:spcPts val="0"/>
              </a:spcAft>
              <a:buSzPts val="1800"/>
              <a:buChar char="•"/>
              <a:defRPr/>
            </a:lvl9pPr>
          </a:lstStyle>
          <a:p>
            <a:endParaRPr/>
          </a:p>
        </p:txBody>
      </p:sp>
      <p:sp>
        <p:nvSpPr>
          <p:cNvPr id="27" name="Google Shape;27;p12"/>
          <p:cNvSpPr txBox="1">
            <a:spLocks noGrp="1"/>
          </p:cNvSpPr>
          <p:nvPr>
            <p:ph type="body" idx="2"/>
          </p:nvPr>
        </p:nvSpPr>
        <p:spPr>
          <a:xfrm>
            <a:off x="448852" y="1379539"/>
            <a:ext cx="4039011" cy="4532312"/>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1800"/>
              </a:spcBef>
              <a:spcAft>
                <a:spcPts val="0"/>
              </a:spcAft>
              <a:buSzPts val="2400"/>
              <a:buChar char="•"/>
              <a:defRPr/>
            </a:lvl1pPr>
            <a:lvl2pPr marL="914400" lvl="1" indent="-368300" algn="l">
              <a:lnSpc>
                <a:spcPct val="100000"/>
              </a:lnSpc>
              <a:spcBef>
                <a:spcPts val="500"/>
              </a:spcBef>
              <a:spcAft>
                <a:spcPts val="0"/>
              </a:spcAft>
              <a:buSzPts val="2200"/>
              <a:buChar char="•"/>
              <a:defRPr/>
            </a:lvl2pPr>
            <a:lvl3pPr marL="1371600" lvl="2" indent="-368300" algn="l">
              <a:lnSpc>
                <a:spcPct val="100000"/>
              </a:lnSpc>
              <a:spcBef>
                <a:spcPts val="500"/>
              </a:spcBef>
              <a:spcAft>
                <a:spcPts val="0"/>
              </a:spcAft>
              <a:buSzPts val="2200"/>
              <a:buAutoNum type="arabicPlain"/>
              <a:defRPr/>
            </a:lvl3pPr>
            <a:lvl4pPr marL="1828800" lvl="3" indent="-368300" algn="l">
              <a:lnSpc>
                <a:spcPct val="100000"/>
              </a:lnSpc>
              <a:spcBef>
                <a:spcPts val="500"/>
              </a:spcBef>
              <a:spcAft>
                <a:spcPts val="0"/>
              </a:spcAft>
              <a:buSzPts val="2200"/>
              <a:buChar char="•"/>
              <a:defRPr/>
            </a:lvl4pPr>
            <a:lvl5pPr marL="2286000" lvl="4" indent="-368300" algn="l">
              <a:lnSpc>
                <a:spcPct val="100000"/>
              </a:lnSpc>
              <a:spcBef>
                <a:spcPts val="500"/>
              </a:spcBef>
              <a:spcAft>
                <a:spcPts val="0"/>
              </a:spcAft>
              <a:buSzPts val="2200"/>
              <a:buChar char="$"/>
              <a:defRPr/>
            </a:lvl5pPr>
            <a:lvl6pPr marL="2743200" lvl="5" indent="-368300" algn="l">
              <a:lnSpc>
                <a:spcPct val="100000"/>
              </a:lnSpc>
              <a:spcBef>
                <a:spcPts val="500"/>
              </a:spcBef>
              <a:spcAft>
                <a:spcPts val="0"/>
              </a:spcAft>
              <a:buSzPts val="22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AutoNum type="arabicPlain"/>
              <a:defRPr/>
            </a:lvl8pPr>
            <a:lvl9pPr marL="4114800" lvl="8" indent="-342900" algn="l">
              <a:lnSpc>
                <a:spcPct val="100000"/>
              </a:lnSpc>
              <a:spcBef>
                <a:spcPts val="500"/>
              </a:spcBef>
              <a:spcAft>
                <a:spcPts val="0"/>
              </a:spcAft>
              <a:buSzPts val="1800"/>
              <a:buChar char="•"/>
              <a:defRPr/>
            </a:lvl9pPr>
          </a:lstStyle>
          <a:p>
            <a:endParaRPr/>
          </a:p>
        </p:txBody>
      </p:sp>
      <p:sp>
        <p:nvSpPr>
          <p:cNvPr id="28" name="Google Shape;28;p12"/>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8333"/>
              </a:lnSpc>
              <a:spcBef>
                <a:spcPts val="0"/>
              </a:spcBef>
              <a:spcAft>
                <a:spcPts val="0"/>
              </a:spcAft>
              <a:buSzPts val="1400"/>
              <a:buNone/>
              <a:defRPr/>
            </a:lvl6pPr>
            <a:lvl7pPr lvl="6" algn="l">
              <a:lnSpc>
                <a:spcPct val="108333"/>
              </a:lnSpc>
              <a:spcBef>
                <a:spcPts val="0"/>
              </a:spcBef>
              <a:spcAft>
                <a:spcPts val="0"/>
              </a:spcAft>
              <a:buSzPts val="1400"/>
              <a:buNone/>
              <a:defRPr/>
            </a:lvl7pPr>
            <a:lvl8pPr lvl="7" algn="l">
              <a:lnSpc>
                <a:spcPct val="108333"/>
              </a:lnSpc>
              <a:spcBef>
                <a:spcPts val="0"/>
              </a:spcBef>
              <a:spcAft>
                <a:spcPts val="0"/>
              </a:spcAft>
              <a:buSzPts val="1400"/>
              <a:buNone/>
              <a:defRPr/>
            </a:lvl8pPr>
            <a:lvl9pPr lvl="8" algn="l">
              <a:lnSpc>
                <a:spcPct val="108333"/>
              </a:lnSpc>
              <a:spcBef>
                <a:spcPts val="0"/>
              </a:spcBef>
              <a:spcAft>
                <a:spcPts val="0"/>
              </a:spcAft>
              <a:buSzPts val="1400"/>
              <a:buNone/>
              <a:defRPr/>
            </a:lvl9pPr>
          </a:lstStyle>
          <a:p>
            <a:endParaRPr/>
          </a:p>
        </p:txBody>
      </p:sp>
    </p:spTree>
    <p:extLst>
      <p:ext uri="{BB962C8B-B14F-4D97-AF65-F5344CB8AC3E}">
        <p14:creationId xmlns:p14="http://schemas.microsoft.com/office/powerpoint/2010/main" val="85772331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sp>
        <p:nvSpPr>
          <p:cNvPr id="23" name="Google Shape;23;p11"/>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8333"/>
              </a:lnSpc>
              <a:spcBef>
                <a:spcPts val="0"/>
              </a:spcBef>
              <a:spcAft>
                <a:spcPts val="0"/>
              </a:spcAft>
              <a:buSzPts val="1400"/>
              <a:buNone/>
              <a:defRPr/>
            </a:lvl6pPr>
            <a:lvl7pPr lvl="6" algn="l">
              <a:lnSpc>
                <a:spcPct val="108333"/>
              </a:lnSpc>
              <a:spcBef>
                <a:spcPts val="0"/>
              </a:spcBef>
              <a:spcAft>
                <a:spcPts val="0"/>
              </a:spcAft>
              <a:buSzPts val="1400"/>
              <a:buNone/>
              <a:defRPr/>
            </a:lvl7pPr>
            <a:lvl8pPr lvl="7" algn="l">
              <a:lnSpc>
                <a:spcPct val="108333"/>
              </a:lnSpc>
              <a:spcBef>
                <a:spcPts val="0"/>
              </a:spcBef>
              <a:spcAft>
                <a:spcPts val="0"/>
              </a:spcAft>
              <a:buSzPts val="1400"/>
              <a:buNone/>
              <a:defRPr/>
            </a:lvl8pPr>
            <a:lvl9pPr lvl="8" algn="l">
              <a:lnSpc>
                <a:spcPct val="108333"/>
              </a:lnSpc>
              <a:spcBef>
                <a:spcPts val="0"/>
              </a:spcBef>
              <a:spcAft>
                <a:spcPts val="0"/>
              </a:spcAft>
              <a:buSzPts val="1400"/>
              <a:buNone/>
              <a:defRPr/>
            </a:lvl9pPr>
          </a:lstStyle>
          <a:p>
            <a:endParaRPr/>
          </a:p>
        </p:txBody>
      </p:sp>
      <p:sp>
        <p:nvSpPr>
          <p:cNvPr id="24" name="Google Shape;24;p11"/>
          <p:cNvSpPr txBox="1">
            <a:spLocks noGrp="1"/>
          </p:cNvSpPr>
          <p:nvPr>
            <p:ph type="body" idx="1"/>
          </p:nvPr>
        </p:nvSpPr>
        <p:spPr>
          <a:xfrm>
            <a:off x="448853" y="1379538"/>
            <a:ext cx="8233186" cy="4532312"/>
          </a:xfrm>
          <a:prstGeom prst="rect">
            <a:avLst/>
          </a:prstGeom>
          <a:noFill/>
          <a:ln>
            <a:noFill/>
          </a:ln>
        </p:spPr>
        <p:txBody>
          <a:bodyPr spcFirstLastPara="1" wrap="square" lIns="0" tIns="0" rIns="0" bIns="0" anchor="t" anchorCtr="0">
            <a:noAutofit/>
          </a:bodyPr>
          <a:lstStyle>
            <a:lvl1pPr marL="457200" lvl="0" indent="-381000" algn="l">
              <a:lnSpc>
                <a:spcPct val="100000"/>
              </a:lnSpc>
              <a:spcBef>
                <a:spcPts val="1800"/>
              </a:spcBef>
              <a:spcAft>
                <a:spcPts val="0"/>
              </a:spcAft>
              <a:buSzPts val="2400"/>
              <a:buChar char="•"/>
              <a:defRPr/>
            </a:lvl1pPr>
            <a:lvl2pPr marL="914400" lvl="1" indent="-368300" algn="l">
              <a:lnSpc>
                <a:spcPct val="100000"/>
              </a:lnSpc>
              <a:spcBef>
                <a:spcPts val="500"/>
              </a:spcBef>
              <a:spcAft>
                <a:spcPts val="0"/>
              </a:spcAft>
              <a:buSzPts val="2200"/>
              <a:buChar char="•"/>
              <a:defRPr/>
            </a:lvl2pPr>
            <a:lvl3pPr marL="1371600" lvl="2" indent="-368300" algn="l">
              <a:lnSpc>
                <a:spcPct val="100000"/>
              </a:lnSpc>
              <a:spcBef>
                <a:spcPts val="500"/>
              </a:spcBef>
              <a:spcAft>
                <a:spcPts val="0"/>
              </a:spcAft>
              <a:buSzPts val="2200"/>
              <a:buAutoNum type="arabicPlain"/>
              <a:defRPr/>
            </a:lvl3pPr>
            <a:lvl4pPr marL="1828800" lvl="3" indent="-368300" algn="l">
              <a:lnSpc>
                <a:spcPct val="100000"/>
              </a:lnSpc>
              <a:spcBef>
                <a:spcPts val="500"/>
              </a:spcBef>
              <a:spcAft>
                <a:spcPts val="0"/>
              </a:spcAft>
              <a:buSzPts val="2200"/>
              <a:buChar char="•"/>
              <a:defRPr/>
            </a:lvl4pPr>
            <a:lvl5pPr marL="2286000" lvl="4" indent="-368300" algn="l">
              <a:lnSpc>
                <a:spcPct val="100000"/>
              </a:lnSpc>
              <a:spcBef>
                <a:spcPts val="500"/>
              </a:spcBef>
              <a:spcAft>
                <a:spcPts val="0"/>
              </a:spcAft>
              <a:buSzPts val="2200"/>
              <a:buChar char="$"/>
              <a:defRPr/>
            </a:lvl5pPr>
            <a:lvl6pPr marL="2743200" lvl="5" indent="-368300" algn="l">
              <a:lnSpc>
                <a:spcPct val="100000"/>
              </a:lnSpc>
              <a:spcBef>
                <a:spcPts val="500"/>
              </a:spcBef>
              <a:spcAft>
                <a:spcPts val="0"/>
              </a:spcAft>
              <a:buSzPts val="2200"/>
              <a:buChar char="#"/>
              <a:defRPr/>
            </a:lvl6pPr>
            <a:lvl7pPr marL="3200400" lvl="6" indent="-342900" algn="l">
              <a:lnSpc>
                <a:spcPct val="100000"/>
              </a:lnSpc>
              <a:spcBef>
                <a:spcPts val="500"/>
              </a:spcBef>
              <a:spcAft>
                <a:spcPts val="0"/>
              </a:spcAft>
              <a:buSzPts val="1800"/>
              <a:buChar char="•"/>
              <a:defRPr/>
            </a:lvl7pPr>
            <a:lvl8pPr marL="3657600" lvl="7" indent="-342900" algn="l">
              <a:lnSpc>
                <a:spcPct val="100000"/>
              </a:lnSpc>
              <a:spcBef>
                <a:spcPts val="500"/>
              </a:spcBef>
              <a:spcAft>
                <a:spcPts val="0"/>
              </a:spcAft>
              <a:buSzPts val="1800"/>
              <a:buAutoNum type="arabicPlain"/>
              <a:defRPr/>
            </a:lvl8pPr>
            <a:lvl9pPr marL="4114800" lvl="8" indent="-342900" algn="l">
              <a:lnSpc>
                <a:spcPct val="10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32401972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5275" y="732952"/>
            <a:ext cx="8572501" cy="430887"/>
          </a:xfrm>
        </p:spPr>
        <p:txBody>
          <a:bodyPr/>
          <a:lstStyle>
            <a:lvl1pPr>
              <a:defRPr sz="2400"/>
            </a:lvl1pPr>
          </a:lstStyle>
          <a:p>
            <a:r>
              <a:rPr lang="en-US" dirty="0" smtClean="0"/>
              <a:t>CLICK TO ADD TITLE</a:t>
            </a:r>
            <a:endParaRPr lang="en-US" dirty="0"/>
          </a:p>
        </p:txBody>
      </p:sp>
      <p:sp>
        <p:nvSpPr>
          <p:cNvPr id="4" name="Content Placeholder 2"/>
          <p:cNvSpPr>
            <a:spLocks noGrp="1"/>
          </p:cNvSpPr>
          <p:nvPr>
            <p:ph sz="quarter" idx="10" hasCustomPrompt="1"/>
          </p:nvPr>
        </p:nvSpPr>
        <p:spPr bwMode="gray">
          <a:xfrm>
            <a:off x="303462" y="1851616"/>
            <a:ext cx="8573839" cy="1460913"/>
          </a:xfrm>
        </p:spPr>
        <p:txBody>
          <a:bodyPr/>
          <a:lstStyle>
            <a:lvl1pPr>
              <a:buClr>
                <a:schemeClr val="accent1"/>
              </a:buClr>
              <a:defRPr sz="2000"/>
            </a:lvl1pPr>
            <a:lvl2pPr>
              <a:buClr>
                <a:schemeClr val="accent1"/>
              </a:buClr>
              <a:defRPr sz="1800"/>
            </a:lvl2pPr>
            <a:lvl3pPr>
              <a:buClr>
                <a:schemeClr val="accent1"/>
              </a:buClr>
              <a:defRPr sz="1600"/>
            </a:lvl3pPr>
            <a:lvl4pPr>
              <a:buClr>
                <a:schemeClr val="accent1"/>
              </a:buClr>
              <a:defRPr sz="1400"/>
            </a:lvl4pPr>
            <a:lvl5pPr>
              <a:defRPr sz="1800"/>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6288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0"/>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5" r:id="rId11"/>
    <p:sldLayoutId id="2147486176" r:id="rId12"/>
    <p:sldLayoutId id="2147486177" r:id="rId13"/>
    <p:sldLayoutId id="2147486178" r:id="rId14"/>
    <p:sldLayoutId id="2147486179" r:id="rId15"/>
    <p:sldLayoutId id="2147486180" r:id="rId16"/>
    <p:sldLayoutId id="2147486181" r:id="rId17"/>
    <p:sldLayoutId id="2147486182" r:id="rId18"/>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hyperlink" Target="https://readthedocs.org/" TargetMode="External"/><Relationship Id="rId2" Type="http://schemas.openxmlformats.org/officeDocument/2006/relationships/hyperlink" Target="http://www.sphinx-doc.org/" TargetMode="Externa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5.xml.rels><?xml version="1.0" encoding="UTF-8" standalone="yes"?>
<Relationships xmlns="http://schemas.openxmlformats.org/package/2006/relationships"><Relationship Id="rId3" Type="http://schemas.openxmlformats.org/officeDocument/2006/relationships/hyperlink" Target="https://hub.docker.com/r/alpine/git/dockerfile/" TargetMode="External"/><Relationship Id="rId2" Type="http://schemas.openxmlformats.org/officeDocument/2006/relationships/hyperlink" Target="mailto:ozbillwang@gmail.com" TargetMode="External"/><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hyperlink" Target="https://layers.openembeded.org/" TargetMode="External"/><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hyperlink" Target="https://github.com/opencontainers/runtime-spec/blob/master/bundle.md" TargetMode="External"/><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2" Type="http://schemas.openxmlformats.org/officeDocument/2006/relationships/hyperlink" Target="https://github.com/moby/moby/blob/master/image/spec/v1.2.md" TargetMode="External"/><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2" Type="http://schemas.openxmlformats.org/officeDocument/2006/relationships/hyperlink" Target="file:///\\hello.c" TargetMode="External"/><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8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hyperlink" Target="mailto:paul@betafive.co.uk"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vents.linuxfoundation.org/wp-content/uploads/2017/12/Keeping-Up-With-The-Joneses-CVEs-David-Reyna-Wind-River-Systems.pdf" TargetMode="External"/><Relationship Id="rId2" Type="http://schemas.openxmlformats.org/officeDocument/2006/relationships/hyperlink" Target="https://wiki.yoctoproject.org/wiki/Security" TargetMode="External"/><Relationship Id="rId1" Type="http://schemas.openxmlformats.org/officeDocument/2006/relationships/slideLayout" Target="../slideLayouts/slideLayout7.xml"/><Relationship Id="rId4" Type="http://schemas.openxmlformats.org/officeDocument/2006/relationships/hyperlink" Target="https://ossna19.sched.com/event/PTaX/open-source-cve-monitoring-and-management-cutting-through-the-vulnerability-storm-akshay-bhat-timesy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nccgroup.trust/globalassets/our-research/us/whitepapers/2018/improving-embedded-linux-security-yocto3.pdf"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etafive.co.uk/" TargetMode="External"/><Relationship Id="rId2" Type="http://schemas.openxmlformats.org/officeDocument/2006/relationships/hyperlink" Target="mailto:paul@betafive.co.uk" TargetMode="Externa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NULL" TargetMode="External"/><Relationship Id="rId1" Type="http://schemas.openxmlformats.org/officeDocument/2006/relationships/slideLayout" Target="../slideLayouts/slideLayout7.xml"/><Relationship Id="rId4" Type="http://schemas.openxmlformats.org/officeDocument/2006/relationships/hyperlink" Target="NUL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https://layers.openembedded.org/layerindex/recipe/57465/" TargetMode="External"/><Relationship Id="rId2" Type="http://schemas.openxmlformats.org/officeDocument/2006/relationships/hyperlink" Target="https://layers.openembedded.org/layerindex/recipe/60225/" TargetMode="External"/><Relationship Id="rId1" Type="http://schemas.openxmlformats.org/officeDocument/2006/relationships/slideLayout" Target="../slideLayouts/slideLayout7.xml"/><Relationship Id="rId5" Type="http://schemas.openxmlformats.org/officeDocument/2006/relationships/hyperlink" Target="https://layers.openembedded.org/layerindex/recipe/5340/" TargetMode="External"/><Relationship Id="rId4" Type="http://schemas.openxmlformats.org/officeDocument/2006/relationships/hyperlink" Target="https://layers.openembedded.org/layerindex/recipe/32867/"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3" Type="http://schemas.openxmlformats.org/officeDocument/2006/relationships/hyperlink" Target="https://git.yoctoproject.org/cgit/cgit.cgi/poky/log/meta/recipes-core/meta/cve-update-db-native.bb"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hyperlink" Target="https://git.yoctoproject.org/cgit/cgit.cgi/poky/log/meta/classes/cve-check.bbclass"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3" Type="http://schemas.openxmlformats.org/officeDocument/2006/relationships/hyperlink" Target="https://sched.co/HOLr" TargetMode="External"/><Relationship Id="rId2" Type="http://schemas.openxmlformats.org/officeDocument/2006/relationships/hyperlink" Target="https://wiki.yoctoproject.org/wiki/Contribute_to_SRTool" TargetMode="Externa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hyperlink" Target="http://github.com/WindRiver-OpenSourceLabs"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github.com/WindRiver-OpenSourceLabs"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00476" y="2776484"/>
            <a:ext cx="4910694" cy="1258306"/>
          </a:xfrm>
        </p:spPr>
        <p:txBody>
          <a:bodyPr>
            <a:normAutofit fontScale="90000"/>
          </a:bodyPr>
          <a:lstStyle/>
          <a:p>
            <a:r>
              <a:rPr lang="en-US" dirty="0" smtClean="0"/>
              <a:t>Yocto Project Summit – Lyon</a:t>
            </a:r>
            <a:br>
              <a:rPr lang="en-US" dirty="0" smtClean="0"/>
            </a:br>
            <a:r>
              <a:rPr lang="en-US" dirty="0" smtClean="0"/>
              <a:t>Day 1 : Thursday 31 October 2019</a:t>
            </a:r>
            <a:br>
              <a:rPr lang="en-US" dirty="0" smtClean="0"/>
            </a:br>
            <a:r>
              <a:rPr lang="en-US" dirty="0"/>
              <a:t/>
            </a:r>
            <a:br>
              <a:rPr lang="en-US" dirty="0"/>
            </a:br>
            <a:endParaRPr lang="en-US" dirty="0"/>
          </a:p>
        </p:txBody>
      </p:sp>
      <p:sp>
        <p:nvSpPr>
          <p:cNvPr id="6" name="Subtitle 5"/>
          <p:cNvSpPr>
            <a:spLocks noGrp="1"/>
          </p:cNvSpPr>
          <p:nvPr>
            <p:ph type="subTitle" idx="1"/>
          </p:nvPr>
        </p:nvSpPr>
        <p:spPr>
          <a:xfrm>
            <a:off x="787400" y="4126230"/>
            <a:ext cx="7923769" cy="1330391"/>
          </a:xfrm>
        </p:spPr>
        <p:txBody>
          <a:bodyPr/>
          <a:lstStyle/>
          <a:p>
            <a:pPr algn="r"/>
            <a:r>
              <a:rPr lang="en-US" dirty="0"/>
              <a:t>Lieu Ta, Paul Barker, David Reyna, </a:t>
            </a:r>
            <a:r>
              <a:rPr lang="en-US" dirty="0" smtClean="0"/>
              <a:t>Mark </a:t>
            </a:r>
            <a:r>
              <a:rPr lang="en-US" dirty="0" err="1"/>
              <a:t>Hatle</a:t>
            </a:r>
            <a:r>
              <a:rPr lang="en-US" dirty="0"/>
              <a:t>, John Mason, </a:t>
            </a:r>
            <a:endParaRPr lang="en-US" dirty="0" smtClean="0"/>
          </a:p>
          <a:p>
            <a:pPr algn="r"/>
            <a:r>
              <a:rPr lang="en-US" dirty="0" smtClean="0"/>
              <a:t>Behan </a:t>
            </a:r>
            <a:r>
              <a:rPr lang="en-US" dirty="0"/>
              <a:t>Webster, Mirza </a:t>
            </a:r>
            <a:r>
              <a:rPr lang="en-US" dirty="0" err="1" smtClean="0"/>
              <a:t>Krak</a:t>
            </a:r>
            <a:r>
              <a:rPr lang="en-US" dirty="0"/>
              <a:t>, </a:t>
            </a:r>
            <a:r>
              <a:rPr lang="en-US"/>
              <a:t>Mark </a:t>
            </a:r>
            <a:r>
              <a:rPr lang="en-US" smtClean="0"/>
              <a:t>Asselstine, </a:t>
            </a:r>
            <a:r>
              <a:rPr lang="en-US" dirty="0"/>
              <a:t>Tim Orling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180975" y="5672138"/>
            <a:ext cx="8696325" cy="642937"/>
          </a:xfrm>
        </p:spPr>
        <p:txBody>
          <a:bodyPr/>
          <a:lstStyle/>
          <a:p>
            <a:pPr algn="r"/>
            <a:r>
              <a:rPr lang="en-US" dirty="0" smtClean="0"/>
              <a:t>Presenter Slides: </a:t>
            </a:r>
            <a:r>
              <a:rPr lang="en-US" sz="2400" dirty="0" smtClean="0"/>
              <a:t>https</a:t>
            </a:r>
            <a:r>
              <a:rPr lang="en-US" sz="2400" dirty="0"/>
              <a:t>://wiki.yoctoproject.org/wiki/YP_Summit_Lyon_2019</a:t>
            </a:r>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E2929-0A12-4FD8-BC56-2E9BE5160A99}"/>
              </a:ext>
            </a:extLst>
          </p:cNvPr>
          <p:cNvSpPr>
            <a:spLocks noGrp="1"/>
          </p:cNvSpPr>
          <p:nvPr>
            <p:ph type="title"/>
          </p:nvPr>
        </p:nvSpPr>
        <p:spPr/>
        <p:txBody>
          <a:bodyPr/>
          <a:lstStyle/>
          <a:p>
            <a:r>
              <a:rPr lang="en-GB" dirty="0"/>
              <a:t>But can’t you just dynamically set BBLAYERS?</a:t>
            </a:r>
          </a:p>
        </p:txBody>
      </p:sp>
      <p:sp>
        <p:nvSpPr>
          <p:cNvPr id="3" name="Content Placeholder 2">
            <a:extLst>
              <a:ext uri="{FF2B5EF4-FFF2-40B4-BE49-F238E27FC236}">
                <a16:creationId xmlns="" xmlns:a16="http://schemas.microsoft.com/office/drawing/2014/main" id="{575C88D5-2534-4F86-8D2A-BF9540A5B5AA}"/>
              </a:ext>
            </a:extLst>
          </p:cNvPr>
          <p:cNvSpPr>
            <a:spLocks noGrp="1"/>
          </p:cNvSpPr>
          <p:nvPr>
            <p:ph sz="quarter" idx="13"/>
          </p:nvPr>
        </p:nvSpPr>
        <p:spPr/>
        <p:txBody>
          <a:bodyPr/>
          <a:lstStyle/>
          <a:p>
            <a:r>
              <a:rPr lang="en-GB" dirty="0"/>
              <a:t>Not in a </a:t>
            </a:r>
            <a:r>
              <a:rPr lang="en-GB" dirty="0" err="1"/>
              <a:t>multiconfig</a:t>
            </a:r>
            <a:endParaRPr lang="en-GB" dirty="0"/>
          </a:p>
          <a:p>
            <a:r>
              <a:rPr lang="en-GB" dirty="0"/>
              <a:t>Not based on variables in </a:t>
            </a:r>
            <a:r>
              <a:rPr lang="en-GB" dirty="0" err="1"/>
              <a:t>local.conf</a:t>
            </a:r>
            <a:r>
              <a:rPr lang="en-GB" dirty="0"/>
              <a:t> or some layer</a:t>
            </a:r>
          </a:p>
          <a:p>
            <a:pPr lvl="1"/>
            <a:r>
              <a:rPr lang="en-GB" dirty="0"/>
              <a:t>So you may not even know MACHINE, DISTRO, etc</a:t>
            </a:r>
          </a:p>
          <a:p>
            <a:r>
              <a:rPr lang="en-GB" dirty="0"/>
              <a:t>Not even very easily in </a:t>
            </a:r>
            <a:r>
              <a:rPr lang="en-GB" dirty="0" err="1"/>
              <a:t>bblayers.conf</a:t>
            </a:r>
            <a:endParaRPr lang="en-GB" dirty="0"/>
          </a:p>
          <a:p>
            <a:pPr lvl="1"/>
            <a:r>
              <a:rPr lang="en-GB" dirty="0"/>
              <a:t>Parsing limitations discussed later</a:t>
            </a:r>
          </a:p>
          <a:p>
            <a:r>
              <a:rPr lang="en-GB" dirty="0"/>
              <a:t>Dynamically creating </a:t>
            </a:r>
            <a:r>
              <a:rPr lang="en-GB" dirty="0" err="1"/>
              <a:t>bblayers.conf</a:t>
            </a:r>
            <a:r>
              <a:rPr lang="en-GB" dirty="0"/>
              <a:t> for each build means another script to maintain</a:t>
            </a:r>
          </a:p>
        </p:txBody>
      </p:sp>
    </p:spTree>
    <p:extLst>
      <p:ext uri="{BB962C8B-B14F-4D97-AF65-F5344CB8AC3E}">
        <p14:creationId xmlns:p14="http://schemas.microsoft.com/office/powerpoint/2010/main" val="3387860938"/>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sp>
        <p:nvSpPr>
          <p:cNvPr id="3" name="Content Placeholder 2"/>
          <p:cNvSpPr>
            <a:spLocks noGrp="1"/>
          </p:cNvSpPr>
          <p:nvPr>
            <p:ph sz="quarter" idx="13"/>
          </p:nvPr>
        </p:nvSpPr>
        <p:spPr/>
        <p:txBody>
          <a:bodyPr/>
          <a:lstStyle/>
          <a:p>
            <a:r>
              <a:rPr lang="en-US" sz="2000" dirty="0"/>
              <a:t>Advantages:</a:t>
            </a:r>
          </a:p>
          <a:p>
            <a:pPr lvl="1"/>
            <a:r>
              <a:rPr lang="en-US" sz="1800" dirty="0"/>
              <a:t>Ability to influence quality and features of OSS components</a:t>
            </a:r>
          </a:p>
          <a:p>
            <a:pPr lvl="1"/>
            <a:r>
              <a:rPr lang="en-US" sz="1800" dirty="0"/>
              <a:t>Faster time to market/More up-to-date features</a:t>
            </a:r>
          </a:p>
          <a:p>
            <a:pPr lvl="1"/>
            <a:r>
              <a:rPr lang="en-US" sz="1800" dirty="0"/>
              <a:t>Always active maintenance window</a:t>
            </a:r>
          </a:p>
          <a:p>
            <a:pPr lvl="1"/>
            <a:r>
              <a:rPr lang="en-US" sz="1800" dirty="0"/>
              <a:t>New features and upgrades available</a:t>
            </a:r>
          </a:p>
          <a:p>
            <a:r>
              <a:rPr lang="en-US" sz="2000" dirty="0"/>
              <a:t>Disadvantages:</a:t>
            </a:r>
          </a:p>
          <a:p>
            <a:pPr lvl="1"/>
            <a:r>
              <a:rPr lang="en-US" sz="1800" dirty="0"/>
              <a:t>YP master Quality varies at different stages of development</a:t>
            </a:r>
          </a:p>
          <a:p>
            <a:pPr lvl="1"/>
            <a:r>
              <a:rPr lang="en-US" sz="1800" dirty="0"/>
              <a:t>Need to be willing to ‘wait’, or contribute to improving the OSS quality</a:t>
            </a:r>
          </a:p>
          <a:p>
            <a:pPr lvl="1"/>
            <a:r>
              <a:rPr lang="en-US" sz="1800" dirty="0"/>
              <a:t>Requires additional testing for risk management</a:t>
            </a:r>
          </a:p>
          <a:p>
            <a:pPr lvl="1"/>
            <a:r>
              <a:rPr lang="en-US" sz="1800" dirty="0"/>
              <a:t>Need to prepare for when a required feature is made obsolete</a:t>
            </a:r>
          </a:p>
          <a:p>
            <a:pPr marL="546100" lvl="1" indent="0">
              <a:buNone/>
            </a:pPr>
            <a:endParaRPr lang="en-US" sz="2000" dirty="0"/>
          </a:p>
        </p:txBody>
      </p:sp>
    </p:spTree>
    <p:extLst>
      <p:ext uri="{BB962C8B-B14F-4D97-AF65-F5344CB8AC3E}">
        <p14:creationId xmlns:p14="http://schemas.microsoft.com/office/powerpoint/2010/main" val="3921544180"/>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Recap</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2373881"/>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LTS to DevOps</a:t>
            </a:r>
            <a:br>
              <a:rPr lang="en-US" dirty="0" smtClean="0"/>
            </a:br>
            <a:r>
              <a:rPr lang="en-US" dirty="0" smtClean="0"/>
              <a:t>A journey, doesn’t happen overnight!</a:t>
            </a:r>
            <a:endParaRPr lang="en-US" dirty="0"/>
          </a:p>
        </p:txBody>
      </p:sp>
      <p:sp>
        <p:nvSpPr>
          <p:cNvPr id="33" name="Content Placeholder 32"/>
          <p:cNvSpPr>
            <a:spLocks noGrp="1"/>
          </p:cNvSpPr>
          <p:nvPr>
            <p:ph sz="quarter" idx="13"/>
          </p:nvPr>
        </p:nvSpPr>
        <p:spPr/>
        <p:txBody>
          <a:bodyPr/>
          <a:lstStyle/>
          <a:p>
            <a:endParaRPr lang="en-US"/>
          </a:p>
        </p:txBody>
      </p:sp>
      <p:grpSp>
        <p:nvGrpSpPr>
          <p:cNvPr id="4" name="Group 3">
            <a:extLst>
              <a:ext uri="{FF2B5EF4-FFF2-40B4-BE49-F238E27FC236}">
                <a16:creationId xmlns="" xmlns:a16="http://schemas.microsoft.com/office/drawing/2014/main" id="{8CCC2E10-839E-4C1D-9041-FEA048422FDE}"/>
              </a:ext>
            </a:extLst>
          </p:cNvPr>
          <p:cNvGrpSpPr/>
          <p:nvPr/>
        </p:nvGrpSpPr>
        <p:grpSpPr>
          <a:xfrm>
            <a:off x="454025" y="1685926"/>
            <a:ext cx="8158401" cy="3962331"/>
            <a:chOff x="283115" y="1315720"/>
            <a:chExt cx="11030032" cy="4640616"/>
          </a:xfrm>
        </p:grpSpPr>
        <p:cxnSp>
          <p:nvCxnSpPr>
            <p:cNvPr id="5" name="Straight Arrow Connector 4">
              <a:extLst>
                <a:ext uri="{FF2B5EF4-FFF2-40B4-BE49-F238E27FC236}">
                  <a16:creationId xmlns="" xmlns:a16="http://schemas.microsoft.com/office/drawing/2014/main" id="{E8DDB2C8-94BF-4185-936D-0FC246E15F1D}"/>
                </a:ext>
              </a:extLst>
            </p:cNvPr>
            <p:cNvCxnSpPr/>
            <p:nvPr/>
          </p:nvCxnSpPr>
          <p:spPr>
            <a:xfrm>
              <a:off x="1624546" y="1686560"/>
              <a:ext cx="948944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 xmlns:a16="http://schemas.microsoft.com/office/drawing/2014/main" id="{869A7454-7E29-4550-8BC0-5A15F2289639}"/>
                </a:ext>
              </a:extLst>
            </p:cNvPr>
            <p:cNvSpPr txBox="1"/>
            <p:nvPr/>
          </p:nvSpPr>
          <p:spPr>
            <a:xfrm>
              <a:off x="5701362" y="1315720"/>
              <a:ext cx="1600113" cy="468602"/>
            </a:xfrm>
            <a:prstGeom prst="rect">
              <a:avLst/>
            </a:prstGeom>
            <a:noFill/>
          </p:spPr>
          <p:txBody>
            <a:bodyPr wrap="none" rtlCol="0">
              <a:spAutoFit/>
            </a:bodyPr>
            <a:lstStyle/>
            <a:p>
              <a:r>
                <a:rPr lang="en-US" sz="2000" dirty="0"/>
                <a:t>CI + LTS</a:t>
              </a:r>
            </a:p>
          </p:txBody>
        </p:sp>
        <p:sp>
          <p:nvSpPr>
            <p:cNvPr id="7" name="TextBox 6">
              <a:extLst>
                <a:ext uri="{FF2B5EF4-FFF2-40B4-BE49-F238E27FC236}">
                  <a16:creationId xmlns="" xmlns:a16="http://schemas.microsoft.com/office/drawing/2014/main" id="{9E14F710-CBF8-40EF-BC1D-D783952B72DB}"/>
                </a:ext>
              </a:extLst>
            </p:cNvPr>
            <p:cNvSpPr txBox="1"/>
            <p:nvPr/>
          </p:nvSpPr>
          <p:spPr>
            <a:xfrm>
              <a:off x="2112226" y="1315720"/>
              <a:ext cx="688921" cy="360463"/>
            </a:xfrm>
            <a:prstGeom prst="rect">
              <a:avLst/>
            </a:prstGeom>
            <a:noFill/>
          </p:spPr>
          <p:txBody>
            <a:bodyPr wrap="none" rtlCol="0">
              <a:spAutoFit/>
            </a:bodyPr>
            <a:lstStyle/>
            <a:p>
              <a:r>
                <a:rPr lang="en-US" sz="1400" b="1" dirty="0"/>
                <a:t>LTS</a:t>
              </a:r>
            </a:p>
          </p:txBody>
        </p:sp>
        <p:sp>
          <p:nvSpPr>
            <p:cNvPr id="8" name="TextBox 7">
              <a:extLst>
                <a:ext uri="{FF2B5EF4-FFF2-40B4-BE49-F238E27FC236}">
                  <a16:creationId xmlns="" xmlns:a16="http://schemas.microsoft.com/office/drawing/2014/main" id="{D88C02EE-6AA9-42F3-A288-852CA893083F}"/>
                </a:ext>
              </a:extLst>
            </p:cNvPr>
            <p:cNvSpPr txBox="1"/>
            <p:nvPr/>
          </p:nvSpPr>
          <p:spPr>
            <a:xfrm>
              <a:off x="10026865" y="1320799"/>
              <a:ext cx="1164239" cy="360463"/>
            </a:xfrm>
            <a:prstGeom prst="rect">
              <a:avLst/>
            </a:prstGeom>
            <a:noFill/>
          </p:spPr>
          <p:txBody>
            <a:bodyPr wrap="none" rtlCol="0">
              <a:spAutoFit/>
            </a:bodyPr>
            <a:lstStyle/>
            <a:p>
              <a:r>
                <a:rPr lang="en-US" sz="1400" b="1" dirty="0"/>
                <a:t>DevOps</a:t>
              </a:r>
            </a:p>
          </p:txBody>
        </p:sp>
        <p:sp>
          <p:nvSpPr>
            <p:cNvPr id="9" name="TextBox 8">
              <a:extLst>
                <a:ext uri="{FF2B5EF4-FFF2-40B4-BE49-F238E27FC236}">
                  <a16:creationId xmlns="" xmlns:a16="http://schemas.microsoft.com/office/drawing/2014/main" id="{C28AA766-2E7A-4B44-9165-7024FCA658E2}"/>
                </a:ext>
              </a:extLst>
            </p:cNvPr>
            <p:cNvSpPr txBox="1"/>
            <p:nvPr/>
          </p:nvSpPr>
          <p:spPr>
            <a:xfrm>
              <a:off x="9968002" y="3469398"/>
              <a:ext cx="1179063" cy="360463"/>
            </a:xfrm>
            <a:prstGeom prst="rect">
              <a:avLst/>
            </a:prstGeom>
            <a:noFill/>
          </p:spPr>
          <p:txBody>
            <a:bodyPr wrap="none" rtlCol="0">
              <a:spAutoFit/>
            </a:bodyPr>
            <a:lstStyle/>
            <a:p>
              <a:pPr algn="ctr"/>
              <a:r>
                <a:rPr lang="en-US" sz="1400" b="1" dirty="0"/>
                <a:t>Variable</a:t>
              </a:r>
            </a:p>
          </p:txBody>
        </p:sp>
        <p:sp>
          <p:nvSpPr>
            <p:cNvPr id="10" name="TextBox 9">
              <a:extLst>
                <a:ext uri="{FF2B5EF4-FFF2-40B4-BE49-F238E27FC236}">
                  <a16:creationId xmlns="" xmlns:a16="http://schemas.microsoft.com/office/drawing/2014/main" id="{02BBC21C-3484-4714-9EF5-895190A6159E}"/>
                </a:ext>
              </a:extLst>
            </p:cNvPr>
            <p:cNvSpPr txBox="1"/>
            <p:nvPr/>
          </p:nvSpPr>
          <p:spPr>
            <a:xfrm>
              <a:off x="5352555" y="3268852"/>
              <a:ext cx="1850906" cy="612787"/>
            </a:xfrm>
            <a:prstGeom prst="rect">
              <a:avLst/>
            </a:prstGeom>
            <a:noFill/>
          </p:spPr>
          <p:txBody>
            <a:bodyPr wrap="none" rtlCol="0">
              <a:spAutoFit/>
            </a:bodyPr>
            <a:lstStyle/>
            <a:p>
              <a:r>
                <a:rPr lang="en-US" sz="1400" b="1" dirty="0"/>
                <a:t>Variable (Dev)</a:t>
              </a:r>
            </a:p>
            <a:p>
              <a:r>
                <a:rPr lang="en-US" sz="1400" b="1" dirty="0"/>
                <a:t> Small (</a:t>
              </a:r>
              <a:r>
                <a:rPr lang="en-US" sz="1400" b="1" dirty="0" err="1"/>
                <a:t>Maint</a:t>
              </a:r>
              <a:r>
                <a:rPr lang="en-US" sz="1400" b="1" dirty="0"/>
                <a:t>)</a:t>
              </a:r>
            </a:p>
          </p:txBody>
        </p:sp>
        <p:sp>
          <p:nvSpPr>
            <p:cNvPr id="11" name="TextBox 10">
              <a:extLst>
                <a:ext uri="{FF2B5EF4-FFF2-40B4-BE49-F238E27FC236}">
                  <a16:creationId xmlns="" xmlns:a16="http://schemas.microsoft.com/office/drawing/2014/main" id="{D1BD3BF5-9CB9-44FA-85AF-80FAED0DF2B9}"/>
                </a:ext>
              </a:extLst>
            </p:cNvPr>
            <p:cNvSpPr txBox="1"/>
            <p:nvPr/>
          </p:nvSpPr>
          <p:spPr>
            <a:xfrm>
              <a:off x="2025221" y="3411091"/>
              <a:ext cx="897669" cy="360463"/>
            </a:xfrm>
            <a:prstGeom prst="rect">
              <a:avLst/>
            </a:prstGeom>
            <a:noFill/>
          </p:spPr>
          <p:txBody>
            <a:bodyPr wrap="none" rtlCol="0">
              <a:spAutoFit/>
            </a:bodyPr>
            <a:lstStyle/>
            <a:p>
              <a:r>
                <a:rPr lang="en-US" sz="1400" b="1" dirty="0"/>
                <a:t>Small</a:t>
              </a:r>
            </a:p>
          </p:txBody>
        </p:sp>
        <p:sp>
          <p:nvSpPr>
            <p:cNvPr id="12" name="TextBox 11">
              <a:extLst>
                <a:ext uri="{FF2B5EF4-FFF2-40B4-BE49-F238E27FC236}">
                  <a16:creationId xmlns="" xmlns:a16="http://schemas.microsoft.com/office/drawing/2014/main" id="{F94ED08D-87D2-4DF6-91BA-F0F1657B1BAE}"/>
                </a:ext>
              </a:extLst>
            </p:cNvPr>
            <p:cNvSpPr txBox="1"/>
            <p:nvPr/>
          </p:nvSpPr>
          <p:spPr>
            <a:xfrm>
              <a:off x="283115" y="3268852"/>
              <a:ext cx="1136066" cy="612787"/>
            </a:xfrm>
            <a:prstGeom prst="rect">
              <a:avLst/>
            </a:prstGeom>
            <a:noFill/>
          </p:spPr>
          <p:txBody>
            <a:bodyPr wrap="none" rtlCol="0">
              <a:spAutoFit/>
            </a:bodyPr>
            <a:lstStyle/>
            <a:p>
              <a:r>
                <a:rPr lang="en-US" sz="1400" b="1" dirty="0"/>
                <a:t>Rate of</a:t>
              </a:r>
            </a:p>
            <a:p>
              <a:r>
                <a:rPr lang="en-US" sz="1400" b="1" dirty="0"/>
                <a:t>Change</a:t>
              </a:r>
            </a:p>
          </p:txBody>
        </p:sp>
        <p:sp>
          <p:nvSpPr>
            <p:cNvPr id="13" name="TextBox 12">
              <a:extLst>
                <a:ext uri="{FF2B5EF4-FFF2-40B4-BE49-F238E27FC236}">
                  <a16:creationId xmlns="" xmlns:a16="http://schemas.microsoft.com/office/drawing/2014/main" id="{DD4A1A6D-8247-4AA5-B272-21197A66855B}"/>
                </a:ext>
              </a:extLst>
            </p:cNvPr>
            <p:cNvSpPr txBox="1"/>
            <p:nvPr/>
          </p:nvSpPr>
          <p:spPr>
            <a:xfrm>
              <a:off x="5352555" y="3997404"/>
              <a:ext cx="1712549" cy="612787"/>
            </a:xfrm>
            <a:prstGeom prst="rect">
              <a:avLst/>
            </a:prstGeom>
            <a:noFill/>
          </p:spPr>
          <p:txBody>
            <a:bodyPr wrap="none" rtlCol="0">
              <a:spAutoFit/>
            </a:bodyPr>
            <a:lstStyle/>
            <a:p>
              <a:r>
                <a:rPr lang="en-US" sz="1400" b="1" dirty="0"/>
                <a:t>  Yes (Dev)</a:t>
              </a:r>
            </a:p>
            <a:p>
              <a:r>
                <a:rPr lang="en-US" sz="1400" b="1" dirty="0"/>
                <a:t>None (</a:t>
              </a:r>
              <a:r>
                <a:rPr lang="en-US" sz="1400" b="1" dirty="0" err="1"/>
                <a:t>Maint</a:t>
              </a:r>
              <a:r>
                <a:rPr lang="en-US" sz="1400" b="1" dirty="0"/>
                <a:t>)</a:t>
              </a:r>
            </a:p>
          </p:txBody>
        </p:sp>
        <p:sp>
          <p:nvSpPr>
            <p:cNvPr id="14" name="TextBox 13">
              <a:extLst>
                <a:ext uri="{FF2B5EF4-FFF2-40B4-BE49-F238E27FC236}">
                  <a16:creationId xmlns="" xmlns:a16="http://schemas.microsoft.com/office/drawing/2014/main" id="{A6027FC9-7275-4D0E-BA76-8086B3858C07}"/>
                </a:ext>
              </a:extLst>
            </p:cNvPr>
            <p:cNvSpPr txBox="1"/>
            <p:nvPr/>
          </p:nvSpPr>
          <p:spPr>
            <a:xfrm>
              <a:off x="2049315" y="4133113"/>
              <a:ext cx="854324" cy="360463"/>
            </a:xfrm>
            <a:prstGeom prst="rect">
              <a:avLst/>
            </a:prstGeom>
            <a:noFill/>
          </p:spPr>
          <p:txBody>
            <a:bodyPr wrap="none" rtlCol="0">
              <a:spAutoFit/>
            </a:bodyPr>
            <a:lstStyle/>
            <a:p>
              <a:r>
                <a:rPr lang="en-US" sz="1400" b="1" dirty="0"/>
                <a:t>None</a:t>
              </a:r>
            </a:p>
          </p:txBody>
        </p:sp>
        <p:sp>
          <p:nvSpPr>
            <p:cNvPr id="15" name="TextBox 14">
              <a:extLst>
                <a:ext uri="{FF2B5EF4-FFF2-40B4-BE49-F238E27FC236}">
                  <a16:creationId xmlns="" xmlns:a16="http://schemas.microsoft.com/office/drawing/2014/main" id="{B4FA64C1-8055-4201-AB12-E71E3A088A13}"/>
                </a:ext>
              </a:extLst>
            </p:cNvPr>
            <p:cNvSpPr txBox="1"/>
            <p:nvPr/>
          </p:nvSpPr>
          <p:spPr>
            <a:xfrm>
              <a:off x="283115" y="3994614"/>
              <a:ext cx="1270434" cy="612787"/>
            </a:xfrm>
            <a:prstGeom prst="rect">
              <a:avLst/>
            </a:prstGeom>
            <a:noFill/>
          </p:spPr>
          <p:txBody>
            <a:bodyPr wrap="none" rtlCol="0">
              <a:spAutoFit/>
            </a:bodyPr>
            <a:lstStyle/>
            <a:p>
              <a:r>
                <a:rPr lang="en-US" sz="1400" b="1" dirty="0"/>
                <a:t>Feature</a:t>
              </a:r>
            </a:p>
            <a:p>
              <a:r>
                <a:rPr lang="en-US" sz="1400" b="1" dirty="0"/>
                <a:t>Changes</a:t>
              </a:r>
            </a:p>
          </p:txBody>
        </p:sp>
        <p:sp>
          <p:nvSpPr>
            <p:cNvPr id="16" name="TextBox 15">
              <a:extLst>
                <a:ext uri="{FF2B5EF4-FFF2-40B4-BE49-F238E27FC236}">
                  <a16:creationId xmlns="" xmlns:a16="http://schemas.microsoft.com/office/drawing/2014/main" id="{400BC0DE-5640-45BB-98A0-525351860EC7}"/>
                </a:ext>
              </a:extLst>
            </p:cNvPr>
            <p:cNvSpPr txBox="1"/>
            <p:nvPr/>
          </p:nvSpPr>
          <p:spPr>
            <a:xfrm>
              <a:off x="5241401" y="4840395"/>
              <a:ext cx="2148164" cy="360463"/>
            </a:xfrm>
            <a:prstGeom prst="rect">
              <a:avLst/>
            </a:prstGeom>
            <a:noFill/>
          </p:spPr>
          <p:txBody>
            <a:bodyPr wrap="none" rtlCol="0">
              <a:spAutoFit/>
            </a:bodyPr>
            <a:lstStyle/>
            <a:p>
              <a:r>
                <a:rPr lang="en-US" sz="1400" b="1" dirty="0"/>
                <a:t>Grows over time</a:t>
              </a:r>
            </a:p>
          </p:txBody>
        </p:sp>
        <p:sp>
          <p:nvSpPr>
            <p:cNvPr id="17" name="TextBox 16">
              <a:extLst>
                <a:ext uri="{FF2B5EF4-FFF2-40B4-BE49-F238E27FC236}">
                  <a16:creationId xmlns="" xmlns:a16="http://schemas.microsoft.com/office/drawing/2014/main" id="{D5636E36-DAAB-47A9-B34A-A001041265F0}"/>
                </a:ext>
              </a:extLst>
            </p:cNvPr>
            <p:cNvSpPr txBox="1"/>
            <p:nvPr/>
          </p:nvSpPr>
          <p:spPr>
            <a:xfrm>
              <a:off x="1473788" y="4840395"/>
              <a:ext cx="2148164" cy="360463"/>
            </a:xfrm>
            <a:prstGeom prst="rect">
              <a:avLst/>
            </a:prstGeom>
            <a:noFill/>
          </p:spPr>
          <p:txBody>
            <a:bodyPr wrap="none" rtlCol="0">
              <a:spAutoFit/>
            </a:bodyPr>
            <a:lstStyle/>
            <a:p>
              <a:r>
                <a:rPr lang="en-US" sz="1400" b="1" dirty="0"/>
                <a:t>Grows over time</a:t>
              </a:r>
            </a:p>
          </p:txBody>
        </p:sp>
        <p:sp>
          <p:nvSpPr>
            <p:cNvPr id="18" name="TextBox 17">
              <a:extLst>
                <a:ext uri="{FF2B5EF4-FFF2-40B4-BE49-F238E27FC236}">
                  <a16:creationId xmlns="" xmlns:a16="http://schemas.microsoft.com/office/drawing/2014/main" id="{375F7963-D59E-4513-9EF2-06E4D24192FC}"/>
                </a:ext>
              </a:extLst>
            </p:cNvPr>
            <p:cNvSpPr txBox="1"/>
            <p:nvPr/>
          </p:nvSpPr>
          <p:spPr>
            <a:xfrm>
              <a:off x="283115" y="4698155"/>
              <a:ext cx="1151235" cy="612787"/>
            </a:xfrm>
            <a:prstGeom prst="rect">
              <a:avLst/>
            </a:prstGeom>
            <a:noFill/>
          </p:spPr>
          <p:txBody>
            <a:bodyPr wrap="none" rtlCol="0">
              <a:spAutoFit/>
            </a:bodyPr>
            <a:lstStyle/>
            <a:p>
              <a:r>
                <a:rPr lang="en-US" sz="1400" b="1" dirty="0" err="1"/>
                <a:t>Maint</a:t>
              </a:r>
              <a:endParaRPr lang="en-US" sz="1400" b="1" dirty="0"/>
            </a:p>
            <a:p>
              <a:r>
                <a:rPr lang="en-US" sz="1400" b="1" dirty="0"/>
                <a:t>Require</a:t>
              </a:r>
            </a:p>
          </p:txBody>
        </p:sp>
        <p:sp>
          <p:nvSpPr>
            <p:cNvPr id="19" name="TextBox 18">
              <a:extLst>
                <a:ext uri="{FF2B5EF4-FFF2-40B4-BE49-F238E27FC236}">
                  <a16:creationId xmlns="" xmlns:a16="http://schemas.microsoft.com/office/drawing/2014/main" id="{1498FB33-FCD7-4B7D-88C7-A9255668D44C}"/>
                </a:ext>
              </a:extLst>
            </p:cNvPr>
            <p:cNvSpPr txBox="1"/>
            <p:nvPr/>
          </p:nvSpPr>
          <p:spPr>
            <a:xfrm>
              <a:off x="10065337" y="2663996"/>
              <a:ext cx="1094887" cy="360463"/>
            </a:xfrm>
            <a:prstGeom prst="rect">
              <a:avLst/>
            </a:prstGeom>
            <a:noFill/>
          </p:spPr>
          <p:txBody>
            <a:bodyPr wrap="none" rtlCol="0">
              <a:spAutoFit/>
            </a:bodyPr>
            <a:lstStyle/>
            <a:p>
              <a:r>
                <a:rPr lang="en-US" sz="1400" b="1" dirty="0"/>
                <a:t>Fastest</a:t>
              </a:r>
            </a:p>
          </p:txBody>
        </p:sp>
        <p:sp>
          <p:nvSpPr>
            <p:cNvPr id="20" name="TextBox 19">
              <a:extLst>
                <a:ext uri="{FF2B5EF4-FFF2-40B4-BE49-F238E27FC236}">
                  <a16:creationId xmlns="" xmlns:a16="http://schemas.microsoft.com/office/drawing/2014/main" id="{4583FA41-EF45-47F3-B153-9AD28DA08167}"/>
                </a:ext>
              </a:extLst>
            </p:cNvPr>
            <p:cNvSpPr txBox="1"/>
            <p:nvPr/>
          </p:nvSpPr>
          <p:spPr>
            <a:xfrm>
              <a:off x="5638948" y="2653720"/>
              <a:ext cx="975689" cy="360463"/>
            </a:xfrm>
            <a:prstGeom prst="rect">
              <a:avLst/>
            </a:prstGeom>
            <a:noFill/>
          </p:spPr>
          <p:txBody>
            <a:bodyPr wrap="none" rtlCol="0">
              <a:spAutoFit/>
            </a:bodyPr>
            <a:lstStyle/>
            <a:p>
              <a:r>
                <a:rPr lang="en-US" sz="1400" b="1" dirty="0"/>
                <a:t>Faster</a:t>
              </a:r>
            </a:p>
          </p:txBody>
        </p:sp>
        <p:sp>
          <p:nvSpPr>
            <p:cNvPr id="21" name="TextBox 20">
              <a:extLst>
                <a:ext uri="{FF2B5EF4-FFF2-40B4-BE49-F238E27FC236}">
                  <a16:creationId xmlns="" xmlns:a16="http://schemas.microsoft.com/office/drawing/2014/main" id="{77A56F2B-144D-4609-9042-E86153C69431}"/>
                </a:ext>
              </a:extLst>
            </p:cNvPr>
            <p:cNvSpPr txBox="1"/>
            <p:nvPr/>
          </p:nvSpPr>
          <p:spPr>
            <a:xfrm>
              <a:off x="2049315" y="2662535"/>
              <a:ext cx="815314" cy="360463"/>
            </a:xfrm>
            <a:prstGeom prst="rect">
              <a:avLst/>
            </a:prstGeom>
            <a:noFill/>
          </p:spPr>
          <p:txBody>
            <a:bodyPr wrap="none" rtlCol="0">
              <a:spAutoFit/>
            </a:bodyPr>
            <a:lstStyle/>
            <a:p>
              <a:r>
                <a:rPr lang="en-US" sz="1400" b="1" dirty="0"/>
                <a:t>Slow</a:t>
              </a:r>
            </a:p>
          </p:txBody>
        </p:sp>
        <p:sp>
          <p:nvSpPr>
            <p:cNvPr id="22" name="TextBox 21">
              <a:extLst>
                <a:ext uri="{FF2B5EF4-FFF2-40B4-BE49-F238E27FC236}">
                  <a16:creationId xmlns="" xmlns:a16="http://schemas.microsoft.com/office/drawing/2014/main" id="{A3CB34D5-507A-4B1E-8EBE-8408EFFB08D2}"/>
                </a:ext>
              </a:extLst>
            </p:cNvPr>
            <p:cNvSpPr txBox="1"/>
            <p:nvPr/>
          </p:nvSpPr>
          <p:spPr>
            <a:xfrm>
              <a:off x="307209" y="2520296"/>
              <a:ext cx="1105637" cy="612787"/>
            </a:xfrm>
            <a:prstGeom prst="rect">
              <a:avLst/>
            </a:prstGeom>
            <a:noFill/>
          </p:spPr>
          <p:txBody>
            <a:bodyPr wrap="none" rtlCol="0">
              <a:spAutoFit/>
            </a:bodyPr>
            <a:lstStyle/>
            <a:p>
              <a:r>
                <a:rPr lang="en-US" sz="1400" b="1" dirty="0"/>
                <a:t>Time to</a:t>
              </a:r>
            </a:p>
            <a:p>
              <a:r>
                <a:rPr lang="en-US" sz="1400" b="1" dirty="0"/>
                <a:t>Market</a:t>
              </a:r>
            </a:p>
          </p:txBody>
        </p:sp>
        <p:sp>
          <p:nvSpPr>
            <p:cNvPr id="23" name="TextBox 22">
              <a:extLst>
                <a:ext uri="{FF2B5EF4-FFF2-40B4-BE49-F238E27FC236}">
                  <a16:creationId xmlns="" xmlns:a16="http://schemas.microsoft.com/office/drawing/2014/main" id="{D6AF2E5B-E759-4846-8E63-3C1DD351E9BE}"/>
                </a:ext>
              </a:extLst>
            </p:cNvPr>
            <p:cNvSpPr txBox="1"/>
            <p:nvPr/>
          </p:nvSpPr>
          <p:spPr>
            <a:xfrm>
              <a:off x="10223735" y="4140145"/>
              <a:ext cx="667596" cy="360463"/>
            </a:xfrm>
            <a:prstGeom prst="rect">
              <a:avLst/>
            </a:prstGeom>
            <a:noFill/>
          </p:spPr>
          <p:txBody>
            <a:bodyPr wrap="none" rtlCol="0">
              <a:spAutoFit/>
            </a:bodyPr>
            <a:lstStyle/>
            <a:p>
              <a:pPr algn="ctr"/>
              <a:r>
                <a:rPr lang="en-US" sz="1400" b="1" dirty="0"/>
                <a:t>Yes</a:t>
              </a:r>
            </a:p>
          </p:txBody>
        </p:sp>
        <p:sp>
          <p:nvSpPr>
            <p:cNvPr id="24" name="TextBox 23">
              <a:extLst>
                <a:ext uri="{FF2B5EF4-FFF2-40B4-BE49-F238E27FC236}">
                  <a16:creationId xmlns="" xmlns:a16="http://schemas.microsoft.com/office/drawing/2014/main" id="{5FD2646E-FEA3-477D-83A8-0C8DE31DD575}"/>
                </a:ext>
              </a:extLst>
            </p:cNvPr>
            <p:cNvSpPr txBox="1"/>
            <p:nvPr/>
          </p:nvSpPr>
          <p:spPr>
            <a:xfrm>
              <a:off x="9758805" y="4849264"/>
              <a:ext cx="1554342" cy="360463"/>
            </a:xfrm>
            <a:prstGeom prst="rect">
              <a:avLst/>
            </a:prstGeom>
            <a:noFill/>
          </p:spPr>
          <p:txBody>
            <a:bodyPr wrap="none" rtlCol="0">
              <a:spAutoFit/>
            </a:bodyPr>
            <a:lstStyle/>
            <a:p>
              <a:pPr algn="ctr"/>
              <a:r>
                <a:rPr lang="en-US" sz="1400" b="1" dirty="0"/>
                <a:t>Predictable</a:t>
              </a:r>
            </a:p>
          </p:txBody>
        </p:sp>
        <p:sp>
          <p:nvSpPr>
            <p:cNvPr id="25" name="TextBox 24">
              <a:extLst>
                <a:ext uri="{FF2B5EF4-FFF2-40B4-BE49-F238E27FC236}">
                  <a16:creationId xmlns="" xmlns:a16="http://schemas.microsoft.com/office/drawing/2014/main" id="{2E9CBD84-964C-48BF-B9AD-C6EE220AD140}"/>
                </a:ext>
              </a:extLst>
            </p:cNvPr>
            <p:cNvSpPr txBox="1"/>
            <p:nvPr/>
          </p:nvSpPr>
          <p:spPr>
            <a:xfrm>
              <a:off x="10139227" y="1951580"/>
              <a:ext cx="858313" cy="360463"/>
            </a:xfrm>
            <a:prstGeom prst="rect">
              <a:avLst/>
            </a:prstGeom>
            <a:noFill/>
          </p:spPr>
          <p:txBody>
            <a:bodyPr wrap="none" rtlCol="0">
              <a:spAutoFit/>
            </a:bodyPr>
            <a:lstStyle/>
            <a:p>
              <a:r>
                <a:rPr lang="en-US" sz="1400" b="1" dirty="0"/>
                <a:t>A Lot</a:t>
              </a:r>
            </a:p>
          </p:txBody>
        </p:sp>
        <p:sp>
          <p:nvSpPr>
            <p:cNvPr id="26" name="TextBox 25">
              <a:extLst>
                <a:ext uri="{FF2B5EF4-FFF2-40B4-BE49-F238E27FC236}">
                  <a16:creationId xmlns="" xmlns:a16="http://schemas.microsoft.com/office/drawing/2014/main" id="{43844174-74D5-474E-9D69-E806C9CBA59B}"/>
                </a:ext>
              </a:extLst>
            </p:cNvPr>
            <p:cNvSpPr txBox="1"/>
            <p:nvPr/>
          </p:nvSpPr>
          <p:spPr>
            <a:xfrm>
              <a:off x="5702302" y="1931711"/>
              <a:ext cx="910672" cy="360463"/>
            </a:xfrm>
            <a:prstGeom prst="rect">
              <a:avLst/>
            </a:prstGeom>
            <a:noFill/>
          </p:spPr>
          <p:txBody>
            <a:bodyPr wrap="none" rtlCol="0">
              <a:spAutoFit/>
            </a:bodyPr>
            <a:lstStyle/>
            <a:p>
              <a:r>
                <a:rPr lang="en-US" sz="1400" b="1" dirty="0"/>
                <a:t>Some</a:t>
              </a:r>
            </a:p>
          </p:txBody>
        </p:sp>
        <p:sp>
          <p:nvSpPr>
            <p:cNvPr id="27" name="TextBox 26">
              <a:extLst>
                <a:ext uri="{FF2B5EF4-FFF2-40B4-BE49-F238E27FC236}">
                  <a16:creationId xmlns="" xmlns:a16="http://schemas.microsoft.com/office/drawing/2014/main" id="{388253BB-9CD9-41D9-B328-8208901EB60B}"/>
                </a:ext>
              </a:extLst>
            </p:cNvPr>
            <p:cNvSpPr txBox="1"/>
            <p:nvPr/>
          </p:nvSpPr>
          <p:spPr>
            <a:xfrm>
              <a:off x="2049315" y="1951580"/>
              <a:ext cx="854324" cy="360463"/>
            </a:xfrm>
            <a:prstGeom prst="rect">
              <a:avLst/>
            </a:prstGeom>
            <a:noFill/>
          </p:spPr>
          <p:txBody>
            <a:bodyPr wrap="none" rtlCol="0">
              <a:spAutoFit/>
            </a:bodyPr>
            <a:lstStyle/>
            <a:p>
              <a:r>
                <a:rPr lang="en-US" sz="1400" b="1" dirty="0"/>
                <a:t>None</a:t>
              </a:r>
            </a:p>
          </p:txBody>
        </p:sp>
        <p:sp>
          <p:nvSpPr>
            <p:cNvPr id="28" name="TextBox 27">
              <a:extLst>
                <a:ext uri="{FF2B5EF4-FFF2-40B4-BE49-F238E27FC236}">
                  <a16:creationId xmlns="" xmlns:a16="http://schemas.microsoft.com/office/drawing/2014/main" id="{B6C7F422-EB6C-44AA-A360-BE4EF49C986F}"/>
                </a:ext>
              </a:extLst>
            </p:cNvPr>
            <p:cNvSpPr txBox="1"/>
            <p:nvPr/>
          </p:nvSpPr>
          <p:spPr>
            <a:xfrm>
              <a:off x="307209" y="1809341"/>
              <a:ext cx="1309444" cy="612787"/>
            </a:xfrm>
            <a:prstGeom prst="rect">
              <a:avLst/>
            </a:prstGeom>
            <a:noFill/>
          </p:spPr>
          <p:txBody>
            <a:bodyPr wrap="none" rtlCol="0">
              <a:spAutoFit/>
            </a:bodyPr>
            <a:lstStyle/>
            <a:p>
              <a:r>
                <a:rPr lang="en-US" sz="1400" b="1" dirty="0"/>
                <a:t>Ability to</a:t>
              </a:r>
            </a:p>
            <a:p>
              <a:r>
                <a:rPr lang="en-US" sz="1400" b="1" dirty="0"/>
                <a:t>Influence</a:t>
              </a:r>
            </a:p>
          </p:txBody>
        </p:sp>
        <p:sp>
          <p:nvSpPr>
            <p:cNvPr id="29" name="TextBox 28">
              <a:extLst>
                <a:ext uri="{FF2B5EF4-FFF2-40B4-BE49-F238E27FC236}">
                  <a16:creationId xmlns="" xmlns:a16="http://schemas.microsoft.com/office/drawing/2014/main" id="{B7F2970E-F62A-4801-88A1-DC074E08144C}"/>
                </a:ext>
              </a:extLst>
            </p:cNvPr>
            <p:cNvSpPr txBox="1"/>
            <p:nvPr/>
          </p:nvSpPr>
          <p:spPr>
            <a:xfrm>
              <a:off x="5815474" y="5485789"/>
              <a:ext cx="667596" cy="360463"/>
            </a:xfrm>
            <a:prstGeom prst="rect">
              <a:avLst/>
            </a:prstGeom>
            <a:noFill/>
          </p:spPr>
          <p:txBody>
            <a:bodyPr wrap="none" rtlCol="0">
              <a:spAutoFit/>
            </a:bodyPr>
            <a:lstStyle/>
            <a:p>
              <a:r>
                <a:rPr lang="en-US" sz="1400" b="1" dirty="0"/>
                <a:t>Yes</a:t>
              </a:r>
            </a:p>
          </p:txBody>
        </p:sp>
        <p:sp>
          <p:nvSpPr>
            <p:cNvPr id="30" name="TextBox 29">
              <a:extLst>
                <a:ext uri="{FF2B5EF4-FFF2-40B4-BE49-F238E27FC236}">
                  <a16:creationId xmlns="" xmlns:a16="http://schemas.microsoft.com/office/drawing/2014/main" id="{B546F2EA-005B-41D5-96E2-1EC01C0082C0}"/>
                </a:ext>
              </a:extLst>
            </p:cNvPr>
            <p:cNvSpPr txBox="1"/>
            <p:nvPr/>
          </p:nvSpPr>
          <p:spPr>
            <a:xfrm>
              <a:off x="2177556" y="5477109"/>
              <a:ext cx="572584" cy="360463"/>
            </a:xfrm>
            <a:prstGeom prst="rect">
              <a:avLst/>
            </a:prstGeom>
            <a:noFill/>
          </p:spPr>
          <p:txBody>
            <a:bodyPr wrap="none" rtlCol="0">
              <a:spAutoFit/>
            </a:bodyPr>
            <a:lstStyle/>
            <a:p>
              <a:r>
                <a:rPr lang="en-US" sz="1400" b="1" dirty="0"/>
                <a:t>No</a:t>
              </a:r>
            </a:p>
          </p:txBody>
        </p:sp>
        <p:sp>
          <p:nvSpPr>
            <p:cNvPr id="31" name="TextBox 30">
              <a:extLst>
                <a:ext uri="{FF2B5EF4-FFF2-40B4-BE49-F238E27FC236}">
                  <a16:creationId xmlns="" xmlns:a16="http://schemas.microsoft.com/office/drawing/2014/main" id="{738E41BD-89BF-4CC9-94E3-D76D37CD274C}"/>
                </a:ext>
              </a:extLst>
            </p:cNvPr>
            <p:cNvSpPr txBox="1"/>
            <p:nvPr/>
          </p:nvSpPr>
          <p:spPr>
            <a:xfrm>
              <a:off x="283115" y="5343549"/>
              <a:ext cx="1593352" cy="612787"/>
            </a:xfrm>
            <a:prstGeom prst="rect">
              <a:avLst/>
            </a:prstGeom>
            <a:noFill/>
          </p:spPr>
          <p:txBody>
            <a:bodyPr wrap="none" rtlCol="0">
              <a:spAutoFit/>
            </a:bodyPr>
            <a:lstStyle/>
            <a:p>
              <a:r>
                <a:rPr lang="en-US" sz="1400" b="1" dirty="0"/>
                <a:t>Requires</a:t>
              </a:r>
            </a:p>
            <a:p>
              <a:r>
                <a:rPr lang="en-US" sz="1400" b="1" dirty="0"/>
                <a:t>Automation</a:t>
              </a:r>
            </a:p>
          </p:txBody>
        </p:sp>
        <p:sp>
          <p:nvSpPr>
            <p:cNvPr id="32" name="TextBox 31">
              <a:extLst>
                <a:ext uri="{FF2B5EF4-FFF2-40B4-BE49-F238E27FC236}">
                  <a16:creationId xmlns="" xmlns:a16="http://schemas.microsoft.com/office/drawing/2014/main" id="{0B83917C-8A43-49EB-9347-0403914EF3D3}"/>
                </a:ext>
              </a:extLst>
            </p:cNvPr>
            <p:cNvSpPr txBox="1"/>
            <p:nvPr/>
          </p:nvSpPr>
          <p:spPr>
            <a:xfrm>
              <a:off x="10223733" y="5477109"/>
              <a:ext cx="667596" cy="360463"/>
            </a:xfrm>
            <a:prstGeom prst="rect">
              <a:avLst/>
            </a:prstGeom>
            <a:noFill/>
          </p:spPr>
          <p:txBody>
            <a:bodyPr wrap="none" rtlCol="0">
              <a:spAutoFit/>
            </a:bodyPr>
            <a:lstStyle/>
            <a:p>
              <a:pPr algn="ctr"/>
              <a:r>
                <a:rPr lang="en-US" sz="1400" b="1" dirty="0"/>
                <a:t>Yes</a:t>
              </a:r>
            </a:p>
          </p:txBody>
        </p:sp>
      </p:grpSp>
    </p:spTree>
    <p:extLst>
      <p:ext uri="{BB962C8B-B14F-4D97-AF65-F5344CB8AC3E}">
        <p14:creationId xmlns:p14="http://schemas.microsoft.com/office/powerpoint/2010/main" val="2929185661"/>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742372625"/>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5. </a:t>
            </a:r>
            <a:r>
              <a:rPr lang="en-US" dirty="0">
                <a:cs typeface="Arial" charset="0"/>
              </a:rPr>
              <a:t>Binary Package Feeds for Yocto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John Mason</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Download the presentation</a:t>
            </a:r>
            <a:endParaRPr dirty="0"/>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114300" lvl="0" indent="0">
              <a:buNone/>
            </a:pPr>
            <a:endParaRPr lang="en-US" dirty="0" smtClean="0"/>
          </a:p>
          <a:p>
            <a:pPr marL="114300" lvl="0" indent="0">
              <a:buNone/>
            </a:pPr>
            <a:endParaRPr lang="en-US" dirty="0"/>
          </a:p>
          <a:p>
            <a:pPr marL="114300" lvl="0" indent="0">
              <a:buNone/>
            </a:pPr>
            <a:endParaRPr lang="en-US" dirty="0" smtClean="0"/>
          </a:p>
          <a:p>
            <a:pPr marL="114300" lvl="0" indent="0">
              <a:buNone/>
            </a:pPr>
            <a:endParaRPr lang="en-US" dirty="0"/>
          </a:p>
          <a:p>
            <a:pPr marL="114300" lvl="0" indent="0">
              <a:buNone/>
            </a:pPr>
            <a:r>
              <a:rPr lang="en-US" sz="2000" dirty="0" smtClean="0"/>
              <a:t>https</a:t>
            </a:r>
            <a:r>
              <a:rPr lang="en-US" sz="2000" dirty="0"/>
              <a:t>://wiki.yoctoproject.org/wiki/File:BinaryPackageFeed.pptx</a:t>
            </a:r>
            <a:endParaRPr sz="2000" dirty="0"/>
          </a:p>
        </p:txBody>
      </p:sp>
    </p:spTree>
    <p:extLst>
      <p:ext uri="{BB962C8B-B14F-4D97-AF65-F5344CB8AC3E}">
        <p14:creationId xmlns:p14="http://schemas.microsoft.com/office/powerpoint/2010/main" val="11099328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6. </a:t>
            </a:r>
            <a:r>
              <a:rPr lang="en-US" dirty="0">
                <a:cs typeface="Arial" charset="0"/>
              </a:rPr>
              <a:t>Yocto Project state of the Union panel talk</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Moderator: Behan Webster </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7</a:t>
            </a:r>
            <a:r>
              <a:rPr lang="en-US" dirty="0">
                <a:cs typeface="Arial" charset="0"/>
              </a:rPr>
              <a:t>. Creating a Yocto/OE-core BSP layer for the Google Coral Dev Board</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Mirza </a:t>
            </a:r>
            <a:r>
              <a:rPr lang="en-US" dirty="0" err="1"/>
              <a:t>Krak</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g6404a54e72_0_14"/>
          <p:cNvSpPr txBox="1">
            <a:spLocks noGrp="1"/>
          </p:cNvSpPr>
          <p:nvPr>
            <p:ph type="body" idx="1"/>
          </p:nvPr>
        </p:nvSpPr>
        <p:spPr>
          <a:xfrm>
            <a:off x="4641791" y="1379538"/>
            <a:ext cx="4040100" cy="45324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800"/>
              </a:spcBef>
              <a:spcAft>
                <a:spcPts val="0"/>
              </a:spcAft>
              <a:buSzPts val="1800"/>
              <a:buChar char="•"/>
            </a:pPr>
            <a:r>
              <a:rPr lang="en-US" sz="1800"/>
              <a:t>mender.io</a:t>
            </a:r>
            <a:endParaRPr sz="1800"/>
          </a:p>
          <a:p>
            <a:pPr marL="914400" lvl="1" indent="-342900" algn="l" rtl="0">
              <a:lnSpc>
                <a:spcPct val="100000"/>
              </a:lnSpc>
              <a:spcBef>
                <a:spcPts val="0"/>
              </a:spcBef>
              <a:spcAft>
                <a:spcPts val="0"/>
              </a:spcAft>
              <a:buSzPts val="1800"/>
              <a:buChar char="•"/>
            </a:pPr>
            <a:r>
              <a:rPr lang="en-US" sz="1800"/>
              <a:t>OTA updates for embedded Linux devices</a:t>
            </a:r>
            <a:endParaRPr sz="1800"/>
          </a:p>
          <a:p>
            <a:pPr marL="914400" lvl="1" indent="-342900" algn="l" rtl="0">
              <a:lnSpc>
                <a:spcPct val="100000"/>
              </a:lnSpc>
              <a:spcBef>
                <a:spcPts val="0"/>
              </a:spcBef>
              <a:spcAft>
                <a:spcPts val="0"/>
              </a:spcAft>
              <a:buSzPts val="1800"/>
              <a:buChar char="•"/>
            </a:pPr>
            <a:r>
              <a:rPr lang="en-US" sz="1800"/>
              <a:t>Apache 2.0</a:t>
            </a:r>
            <a:endParaRPr sz="1800"/>
          </a:p>
          <a:p>
            <a:pPr marL="914400" lvl="1" indent="-342900" algn="l" rtl="0">
              <a:lnSpc>
                <a:spcPct val="100000"/>
              </a:lnSpc>
              <a:spcBef>
                <a:spcPts val="0"/>
              </a:spcBef>
              <a:spcAft>
                <a:spcPts val="0"/>
              </a:spcAft>
              <a:buSzPts val="1800"/>
              <a:buChar char="•"/>
            </a:pPr>
            <a:r>
              <a:rPr lang="en-US" sz="1800"/>
              <a:t>End-to-end solution</a:t>
            </a:r>
            <a:endParaRPr sz="1800"/>
          </a:p>
          <a:p>
            <a:pPr marL="914400" lvl="1" indent="-342900" algn="l" rtl="0">
              <a:lnSpc>
                <a:spcPct val="100000"/>
              </a:lnSpc>
              <a:spcBef>
                <a:spcPts val="0"/>
              </a:spcBef>
              <a:spcAft>
                <a:spcPts val="0"/>
              </a:spcAft>
              <a:buSzPts val="1800"/>
              <a:buChar char="•"/>
            </a:pPr>
            <a:r>
              <a:rPr lang="en-US" sz="1800"/>
              <a:t>~40 device integrations using Yocto Project</a:t>
            </a:r>
            <a:endParaRPr sz="1800"/>
          </a:p>
        </p:txBody>
      </p:sp>
      <p:sp>
        <p:nvSpPr>
          <p:cNvPr id="49" name="Google Shape;49;g6404a54e72_0_14"/>
          <p:cNvSpPr txBox="1">
            <a:spLocks noGrp="1"/>
          </p:cNvSpPr>
          <p:nvPr>
            <p:ph type="body" idx="2"/>
          </p:nvPr>
        </p:nvSpPr>
        <p:spPr>
          <a:xfrm>
            <a:off x="448852" y="1379539"/>
            <a:ext cx="4038900" cy="45324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800"/>
              </a:spcBef>
              <a:spcAft>
                <a:spcPts val="0"/>
              </a:spcAft>
              <a:buSzPts val="1800"/>
              <a:buChar char="•"/>
            </a:pPr>
            <a:r>
              <a:rPr lang="en-US" sz="1800"/>
              <a:t>Mirza Krak</a:t>
            </a:r>
            <a:endParaRPr sz="1800"/>
          </a:p>
          <a:p>
            <a:pPr marL="914400" lvl="1" indent="-342900" algn="l" rtl="0">
              <a:lnSpc>
                <a:spcPct val="100000"/>
              </a:lnSpc>
              <a:spcBef>
                <a:spcPts val="0"/>
              </a:spcBef>
              <a:spcAft>
                <a:spcPts val="0"/>
              </a:spcAft>
              <a:buSzPts val="1800"/>
              <a:buChar char="•"/>
            </a:pPr>
            <a:r>
              <a:rPr lang="en-US" sz="1800"/>
              <a:t>8 years in embedded Linux</a:t>
            </a:r>
            <a:endParaRPr sz="1800"/>
          </a:p>
          <a:p>
            <a:pPr marL="914400" lvl="1" indent="-342900" algn="l" rtl="0">
              <a:lnSpc>
                <a:spcPct val="100000"/>
              </a:lnSpc>
              <a:spcBef>
                <a:spcPts val="0"/>
              </a:spcBef>
              <a:spcAft>
                <a:spcPts val="0"/>
              </a:spcAft>
              <a:buSzPts val="1800"/>
              <a:buChar char="•"/>
            </a:pPr>
            <a:r>
              <a:rPr lang="en-US" sz="1800"/>
              <a:t>Board Support Package</a:t>
            </a:r>
            <a:endParaRPr sz="1800"/>
          </a:p>
          <a:p>
            <a:pPr marL="914400" lvl="1" indent="-342900" algn="l" rtl="0">
              <a:lnSpc>
                <a:spcPct val="100000"/>
              </a:lnSpc>
              <a:spcBef>
                <a:spcPts val="0"/>
              </a:spcBef>
              <a:spcAft>
                <a:spcPts val="0"/>
              </a:spcAft>
              <a:buSzPts val="1800"/>
              <a:buChar char="•"/>
            </a:pPr>
            <a:r>
              <a:rPr lang="en-US" sz="1800"/>
              <a:t>Yocto Project</a:t>
            </a:r>
            <a:endParaRPr sz="1800"/>
          </a:p>
          <a:p>
            <a:pPr marL="914400" lvl="1" indent="-342900" algn="l" rtl="0">
              <a:lnSpc>
                <a:spcPct val="100000"/>
              </a:lnSpc>
              <a:spcBef>
                <a:spcPts val="0"/>
              </a:spcBef>
              <a:spcAft>
                <a:spcPts val="0"/>
              </a:spcAft>
              <a:buSzPts val="1800"/>
              <a:buChar char="•"/>
            </a:pPr>
            <a:r>
              <a:rPr lang="en-US" sz="1800"/>
              <a:t>Open source</a:t>
            </a:r>
            <a:endParaRPr sz="1800"/>
          </a:p>
        </p:txBody>
      </p:sp>
      <p:sp>
        <p:nvSpPr>
          <p:cNvPr id="50" name="Google Shape;50;g6404a54e72_0_14"/>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About me</a:t>
            </a:r>
            <a:endParaRPr/>
          </a:p>
        </p:txBody>
      </p:sp>
    </p:spTree>
    <p:extLst>
      <p:ext uri="{BB962C8B-B14F-4D97-AF65-F5344CB8AC3E}">
        <p14:creationId xmlns:p14="http://schemas.microsoft.com/office/powerpoint/2010/main" val="2056767010"/>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g6404a54e72_0_9"/>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Session overview</a:t>
            </a:r>
            <a:endParaRPr/>
          </a:p>
        </p:txBody>
      </p:sp>
      <p:sp>
        <p:nvSpPr>
          <p:cNvPr id="56" name="Google Shape;56;g6404a54e72_0_9"/>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42900" algn="l" rtl="0">
              <a:lnSpc>
                <a:spcPct val="100000"/>
              </a:lnSpc>
              <a:spcBef>
                <a:spcPts val="1800"/>
              </a:spcBef>
              <a:spcAft>
                <a:spcPts val="0"/>
              </a:spcAft>
              <a:buSzPts val="1800"/>
              <a:buChar char="•"/>
            </a:pPr>
            <a:r>
              <a:rPr lang="en-US" sz="1800" dirty="0"/>
              <a:t>Share the journey of creating a BSP layer for the Coral Dev Board</a:t>
            </a:r>
            <a:endParaRPr sz="1800" dirty="0"/>
          </a:p>
          <a:p>
            <a:pPr marL="914400" lvl="1" indent="-317500" algn="l" rtl="0">
              <a:lnSpc>
                <a:spcPct val="100000"/>
              </a:lnSpc>
              <a:spcBef>
                <a:spcPts val="0"/>
              </a:spcBef>
              <a:spcAft>
                <a:spcPts val="0"/>
              </a:spcAft>
              <a:buSzPts val="1400"/>
              <a:buChar char="•"/>
            </a:pPr>
            <a:r>
              <a:rPr lang="en-US" sz="2000" dirty="0"/>
              <a:t>approach can probably be applied to other boards</a:t>
            </a:r>
            <a:endParaRPr sz="2000" dirty="0"/>
          </a:p>
        </p:txBody>
      </p:sp>
    </p:spTree>
    <p:extLst>
      <p:ext uri="{BB962C8B-B14F-4D97-AF65-F5344CB8AC3E}">
        <p14:creationId xmlns:p14="http://schemas.microsoft.com/office/powerpoint/2010/main" val="22902397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7F6391-68E3-4860-AD97-1B2BA7C0051A}"/>
              </a:ext>
            </a:extLst>
          </p:cNvPr>
          <p:cNvSpPr>
            <a:spLocks noGrp="1"/>
          </p:cNvSpPr>
          <p:nvPr>
            <p:ph type="title"/>
          </p:nvPr>
        </p:nvSpPr>
        <p:spPr/>
        <p:txBody>
          <a:bodyPr/>
          <a:lstStyle/>
          <a:p>
            <a:r>
              <a:rPr lang="en-GB" dirty="0"/>
              <a:t>Layers To Learn From</a:t>
            </a:r>
          </a:p>
        </p:txBody>
      </p:sp>
      <p:sp>
        <p:nvSpPr>
          <p:cNvPr id="3" name="Content Placeholder 2">
            <a:extLst>
              <a:ext uri="{FF2B5EF4-FFF2-40B4-BE49-F238E27FC236}">
                <a16:creationId xmlns="" xmlns:a16="http://schemas.microsoft.com/office/drawing/2014/main" id="{91C43C49-8FEB-4CEF-AC16-62C265D184ED}"/>
              </a:ext>
            </a:extLst>
          </p:cNvPr>
          <p:cNvSpPr>
            <a:spLocks noGrp="1"/>
          </p:cNvSpPr>
          <p:nvPr>
            <p:ph sz="quarter" idx="13"/>
          </p:nvPr>
        </p:nvSpPr>
        <p:spPr/>
        <p:txBody>
          <a:bodyPr/>
          <a:lstStyle/>
          <a:p>
            <a:r>
              <a:rPr lang="en-GB" dirty="0"/>
              <a:t>meta-virtualization</a:t>
            </a:r>
          </a:p>
          <a:p>
            <a:r>
              <a:rPr lang="en-GB" dirty="0"/>
              <a:t>meta-clang</a:t>
            </a:r>
          </a:p>
          <a:p>
            <a:r>
              <a:rPr lang="en-GB" dirty="0"/>
              <a:t>meta-security</a:t>
            </a:r>
          </a:p>
          <a:p>
            <a:r>
              <a:rPr lang="en-GB" dirty="0"/>
              <a:t>meta-</a:t>
            </a:r>
            <a:r>
              <a:rPr lang="en-GB" dirty="0" err="1"/>
              <a:t>raspberrypi</a:t>
            </a:r>
            <a:endParaRPr lang="en-GB" dirty="0"/>
          </a:p>
        </p:txBody>
      </p:sp>
    </p:spTree>
    <p:extLst>
      <p:ext uri="{BB962C8B-B14F-4D97-AF65-F5344CB8AC3E}">
        <p14:creationId xmlns:p14="http://schemas.microsoft.com/office/powerpoint/2010/main" val="2483001814"/>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3"/>
          <p:cNvSpPr txBox="1">
            <a:spLocks noGrp="1"/>
          </p:cNvSpPr>
          <p:nvPr>
            <p:ph type="title"/>
          </p:nvPr>
        </p:nvSpPr>
        <p:spPr>
          <a:xfrm>
            <a:off x="454025" y="408517"/>
            <a:ext cx="8227438" cy="889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US"/>
              <a:t>Coral Dev Board - Hardware</a:t>
            </a:r>
            <a:endParaRPr/>
          </a:p>
        </p:txBody>
      </p:sp>
      <p:pic>
        <p:nvPicPr>
          <p:cNvPr id="62" name="Google Shape;62;p3"/>
          <p:cNvPicPr preferRelativeResize="0"/>
          <p:nvPr/>
        </p:nvPicPr>
        <p:blipFill>
          <a:blip r:embed="rId3">
            <a:alphaModFix/>
          </a:blip>
          <a:stretch>
            <a:fillRect/>
          </a:stretch>
        </p:blipFill>
        <p:spPr>
          <a:xfrm>
            <a:off x="4675252" y="1449917"/>
            <a:ext cx="4316349" cy="2801555"/>
          </a:xfrm>
          <a:prstGeom prst="rect">
            <a:avLst/>
          </a:prstGeom>
          <a:noFill/>
          <a:ln>
            <a:noFill/>
          </a:ln>
        </p:spPr>
      </p:pic>
      <p:graphicFrame>
        <p:nvGraphicFramePr>
          <p:cNvPr id="63" name="Google Shape;63;p3"/>
          <p:cNvGraphicFramePr/>
          <p:nvPr>
            <p:extLst>
              <p:ext uri="{D42A27DB-BD31-4B8C-83A1-F6EECF244321}">
                <p14:modId xmlns:p14="http://schemas.microsoft.com/office/powerpoint/2010/main" val="3574520167"/>
              </p:ext>
            </p:extLst>
          </p:nvPr>
        </p:nvGraphicFramePr>
        <p:xfrm>
          <a:off x="565628" y="1050300"/>
          <a:ext cx="4400000" cy="4388940"/>
        </p:xfrm>
        <a:graphic>
          <a:graphicData uri="http://schemas.openxmlformats.org/drawingml/2006/table">
            <a:tbl>
              <a:tblPr>
                <a:noFill/>
              </a:tblPr>
              <a:tblGrid>
                <a:gridCol w="1362425"/>
                <a:gridCol w="3037575"/>
              </a:tblGrid>
              <a:tr h="325300">
                <a:tc>
                  <a:txBody>
                    <a:bodyPr/>
                    <a:lstStyle/>
                    <a:p>
                      <a:pPr marL="0" lvl="0" indent="0" algn="l" rtl="0">
                        <a:spcBef>
                          <a:spcPts val="0"/>
                        </a:spcBef>
                        <a:spcAft>
                          <a:spcPts val="0"/>
                        </a:spcAft>
                        <a:buNone/>
                      </a:pPr>
                      <a:r>
                        <a:rPr lang="en-US"/>
                        <a:t>SOC</a:t>
                      </a:r>
                      <a:endParaRPr/>
                    </a:p>
                  </a:txBody>
                  <a:tcPr marL="91425" marR="91425" marT="91425" marB="91425"/>
                </a:tc>
                <a:tc>
                  <a:txBody>
                    <a:bodyPr/>
                    <a:lstStyle/>
                    <a:p>
                      <a:pPr marL="0" lvl="0" indent="0" algn="l" rtl="0">
                        <a:spcBef>
                          <a:spcPts val="0"/>
                        </a:spcBef>
                        <a:spcAft>
                          <a:spcPts val="0"/>
                        </a:spcAft>
                        <a:buNone/>
                      </a:pPr>
                      <a:r>
                        <a:rPr lang="en-US"/>
                        <a:t>NXP i.MX 8M SoC (quad Cortex-A53, Cortex-M4F)</a:t>
                      </a:r>
                      <a:endParaRPr/>
                    </a:p>
                  </a:txBody>
                  <a:tcPr marL="91425" marR="91425" marT="91425" marB="91425"/>
                </a:tc>
              </a:tr>
              <a:tr h="325300">
                <a:tc>
                  <a:txBody>
                    <a:bodyPr/>
                    <a:lstStyle/>
                    <a:p>
                      <a:pPr marL="0" lvl="0" indent="0" algn="l" rtl="0">
                        <a:spcBef>
                          <a:spcPts val="0"/>
                        </a:spcBef>
                        <a:spcAft>
                          <a:spcPts val="0"/>
                        </a:spcAft>
                        <a:buNone/>
                      </a:pPr>
                      <a:r>
                        <a:rPr lang="en-US"/>
                        <a:t>GPU</a:t>
                      </a:r>
                      <a:endParaRPr/>
                    </a:p>
                  </a:txBody>
                  <a:tcPr marL="91425" marR="91425" marT="91425" marB="91425"/>
                </a:tc>
                <a:tc>
                  <a:txBody>
                    <a:bodyPr/>
                    <a:lstStyle/>
                    <a:p>
                      <a:pPr marL="0" lvl="0" indent="0" algn="l" rtl="0">
                        <a:spcBef>
                          <a:spcPts val="0"/>
                        </a:spcBef>
                        <a:spcAft>
                          <a:spcPts val="0"/>
                        </a:spcAft>
                        <a:buNone/>
                      </a:pPr>
                      <a:r>
                        <a:rPr lang="en-US"/>
                        <a:t>Integrated GC7000 Lite Graphics</a:t>
                      </a:r>
                      <a:endParaRPr/>
                    </a:p>
                  </a:txBody>
                  <a:tcPr marL="91425" marR="91425" marT="91425" marB="91425"/>
                </a:tc>
              </a:tr>
              <a:tr h="325300">
                <a:tc>
                  <a:txBody>
                    <a:bodyPr/>
                    <a:lstStyle/>
                    <a:p>
                      <a:pPr marL="0" lvl="0" indent="0" algn="l" rtl="0">
                        <a:spcBef>
                          <a:spcPts val="0"/>
                        </a:spcBef>
                        <a:spcAft>
                          <a:spcPts val="0"/>
                        </a:spcAft>
                        <a:buNone/>
                      </a:pPr>
                      <a:r>
                        <a:rPr lang="en-US"/>
                        <a:t>ML accelerator</a:t>
                      </a:r>
                      <a:endParaRPr/>
                    </a:p>
                  </a:txBody>
                  <a:tcPr marL="91425" marR="91425" marT="91425" marB="91425"/>
                </a:tc>
                <a:tc>
                  <a:txBody>
                    <a:bodyPr/>
                    <a:lstStyle/>
                    <a:p>
                      <a:pPr marL="0" lvl="0" indent="0" algn="l" rtl="0">
                        <a:spcBef>
                          <a:spcPts val="0"/>
                        </a:spcBef>
                        <a:spcAft>
                          <a:spcPts val="0"/>
                        </a:spcAft>
                        <a:buNone/>
                      </a:pPr>
                      <a:r>
                        <a:rPr lang="en-US"/>
                        <a:t>Google Edge TPU coprocessor</a:t>
                      </a:r>
                      <a:endParaRPr/>
                    </a:p>
                  </a:txBody>
                  <a:tcPr marL="91425" marR="91425" marT="91425" marB="91425"/>
                </a:tc>
              </a:tr>
              <a:tr h="325300">
                <a:tc>
                  <a:txBody>
                    <a:bodyPr/>
                    <a:lstStyle/>
                    <a:p>
                      <a:pPr marL="0" lvl="0" indent="0" algn="l" rtl="0">
                        <a:spcBef>
                          <a:spcPts val="0"/>
                        </a:spcBef>
                        <a:spcAft>
                          <a:spcPts val="0"/>
                        </a:spcAft>
                        <a:buNone/>
                      </a:pPr>
                      <a:r>
                        <a:rPr lang="en-US"/>
                        <a:t>RAM</a:t>
                      </a:r>
                      <a:endParaRPr/>
                    </a:p>
                  </a:txBody>
                  <a:tcPr marL="91425" marR="91425" marT="91425" marB="91425"/>
                </a:tc>
                <a:tc>
                  <a:txBody>
                    <a:bodyPr/>
                    <a:lstStyle/>
                    <a:p>
                      <a:pPr marL="0" lvl="0" indent="0" algn="l" rtl="0">
                        <a:spcBef>
                          <a:spcPts val="0"/>
                        </a:spcBef>
                        <a:spcAft>
                          <a:spcPts val="0"/>
                        </a:spcAft>
                        <a:buNone/>
                      </a:pPr>
                      <a:r>
                        <a:rPr lang="en-US"/>
                        <a:t>1 GB LPDDR4</a:t>
                      </a:r>
                      <a:endParaRPr/>
                    </a:p>
                  </a:txBody>
                  <a:tcPr marL="91425" marR="91425" marT="91425" marB="91425"/>
                </a:tc>
              </a:tr>
              <a:tr h="325300">
                <a:tc>
                  <a:txBody>
                    <a:bodyPr/>
                    <a:lstStyle/>
                    <a:p>
                      <a:pPr marL="0" lvl="0" indent="0" algn="l" rtl="0">
                        <a:spcBef>
                          <a:spcPts val="0"/>
                        </a:spcBef>
                        <a:spcAft>
                          <a:spcPts val="0"/>
                        </a:spcAft>
                        <a:buNone/>
                      </a:pPr>
                      <a:r>
                        <a:rPr lang="en-US"/>
                        <a:t>Flash memory</a:t>
                      </a:r>
                      <a:endParaRPr/>
                    </a:p>
                  </a:txBody>
                  <a:tcPr marL="91425" marR="91425" marT="91425" marB="91425"/>
                </a:tc>
                <a:tc>
                  <a:txBody>
                    <a:bodyPr/>
                    <a:lstStyle/>
                    <a:p>
                      <a:pPr marL="0" lvl="0" indent="0" algn="l" rtl="0">
                        <a:spcBef>
                          <a:spcPts val="0"/>
                        </a:spcBef>
                        <a:spcAft>
                          <a:spcPts val="0"/>
                        </a:spcAft>
                        <a:buNone/>
                      </a:pPr>
                      <a:r>
                        <a:rPr lang="en-US"/>
                        <a:t>8 GB eMMC</a:t>
                      </a:r>
                      <a:endParaRPr/>
                    </a:p>
                  </a:txBody>
                  <a:tcPr marL="91425" marR="91425" marT="91425" marB="91425"/>
                </a:tc>
              </a:tr>
              <a:tr h="325300">
                <a:tc>
                  <a:txBody>
                    <a:bodyPr/>
                    <a:lstStyle/>
                    <a:p>
                      <a:pPr marL="0" lvl="0" indent="0" algn="l" rtl="0">
                        <a:spcBef>
                          <a:spcPts val="0"/>
                        </a:spcBef>
                        <a:spcAft>
                          <a:spcPts val="0"/>
                        </a:spcAft>
                        <a:buNone/>
                      </a:pPr>
                      <a:r>
                        <a:rPr lang="en-US"/>
                        <a:t>Wireless</a:t>
                      </a:r>
                      <a:endParaRPr/>
                    </a:p>
                  </a:txBody>
                  <a:tcPr marL="91425" marR="91425" marT="91425" marB="91425"/>
                </a:tc>
                <a:tc>
                  <a:txBody>
                    <a:bodyPr/>
                    <a:lstStyle/>
                    <a:p>
                      <a:pPr marL="0" lvl="0" indent="0" algn="l" rtl="0">
                        <a:spcBef>
                          <a:spcPts val="0"/>
                        </a:spcBef>
                        <a:spcAft>
                          <a:spcPts val="0"/>
                        </a:spcAft>
                        <a:buNone/>
                      </a:pPr>
                      <a:r>
                        <a:rPr lang="en-US" dirty="0"/>
                        <a:t>Wi-Fi 2x2 MIMO (802.11b/g/n/ac 2.4/5GHz) and Bluetooth 4.2</a:t>
                      </a:r>
                      <a:endParaRPr dirty="0"/>
                    </a:p>
                  </a:txBody>
                  <a:tcPr marL="91425" marR="91425" marT="91425" marB="91425"/>
                </a:tc>
              </a:tr>
            </a:tbl>
          </a:graphicData>
        </a:graphic>
      </p:graphicFrame>
      <p:sp>
        <p:nvSpPr>
          <p:cNvPr id="64" name="Google Shape;64;p3"/>
          <p:cNvSpPr txBox="1"/>
          <p:nvPr/>
        </p:nvSpPr>
        <p:spPr>
          <a:xfrm>
            <a:off x="512727" y="5678285"/>
            <a:ext cx="8325050" cy="42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https://coral.withgoogle.com/products/dev-board</a:t>
            </a:r>
            <a:endParaRPr dirty="0"/>
          </a:p>
        </p:txBody>
      </p:sp>
    </p:spTree>
    <p:extLst>
      <p:ext uri="{BB962C8B-B14F-4D97-AF65-F5344CB8AC3E}">
        <p14:creationId xmlns:p14="http://schemas.microsoft.com/office/powerpoint/2010/main" val="2508257563"/>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g6404a54e72_0_50"/>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1400"/>
              <a:buFont typeface="Arial"/>
              <a:buNone/>
            </a:pPr>
            <a:r>
              <a:rPr lang="en-US"/>
              <a:t>Coral Dev Board - Software</a:t>
            </a:r>
            <a:endParaRPr/>
          </a:p>
        </p:txBody>
      </p:sp>
      <p:sp>
        <p:nvSpPr>
          <p:cNvPr id="70" name="Google Shape;70;g6404a54e72_0_50"/>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Mendel Linux (release Chef)</a:t>
            </a:r>
            <a:endParaRPr/>
          </a:p>
          <a:p>
            <a:pPr marL="914400" lvl="1" indent="-368300" algn="l" rtl="0">
              <a:lnSpc>
                <a:spcPct val="100000"/>
              </a:lnSpc>
              <a:spcBef>
                <a:spcPts val="0"/>
              </a:spcBef>
              <a:spcAft>
                <a:spcPts val="0"/>
              </a:spcAft>
              <a:buSzPts val="2200"/>
              <a:buChar char="•"/>
            </a:pPr>
            <a:r>
              <a:rPr lang="en-US"/>
              <a:t>Mendel Linux is a lightweight derivative of Debian Linux</a:t>
            </a:r>
            <a:endParaRPr/>
          </a:p>
          <a:p>
            <a:pPr marL="914400" lvl="1" indent="-368300" algn="l" rtl="0">
              <a:lnSpc>
                <a:spcPct val="100000"/>
              </a:lnSpc>
              <a:spcBef>
                <a:spcPts val="0"/>
              </a:spcBef>
              <a:spcAft>
                <a:spcPts val="0"/>
              </a:spcAft>
              <a:buSzPts val="2200"/>
              <a:buChar char="•"/>
            </a:pPr>
            <a:r>
              <a:rPr lang="en-US"/>
              <a:t>Debian apt repositories</a:t>
            </a:r>
            <a:endParaRPr/>
          </a:p>
          <a:p>
            <a:pPr marL="914400" lvl="1" indent="-368300" algn="l" rtl="0">
              <a:lnSpc>
                <a:spcPct val="100000"/>
              </a:lnSpc>
              <a:spcBef>
                <a:spcPts val="0"/>
              </a:spcBef>
              <a:spcAft>
                <a:spcPts val="0"/>
              </a:spcAft>
              <a:buSzPts val="2200"/>
              <a:buChar char="•"/>
            </a:pPr>
            <a:r>
              <a:rPr lang="en-US"/>
              <a:t>Additions for Coral Dev Board peripherals</a:t>
            </a:r>
            <a:endParaRPr/>
          </a:p>
          <a:p>
            <a:pPr marL="457200" lvl="0" indent="-381000" algn="l" rtl="0">
              <a:spcBef>
                <a:spcPts val="0"/>
              </a:spcBef>
              <a:spcAft>
                <a:spcPts val="0"/>
              </a:spcAft>
              <a:buSzPts val="2400"/>
              <a:buChar char="•"/>
            </a:pPr>
            <a:r>
              <a:rPr lang="en-US"/>
              <a:t>Pre-built images</a:t>
            </a:r>
            <a:endParaRPr/>
          </a:p>
          <a:p>
            <a:pPr marL="457200" lvl="0" indent="-381000" algn="l" rtl="0">
              <a:lnSpc>
                <a:spcPct val="100000"/>
              </a:lnSpc>
              <a:spcBef>
                <a:spcPts val="0"/>
              </a:spcBef>
              <a:spcAft>
                <a:spcPts val="0"/>
              </a:spcAft>
              <a:buSzPts val="2400"/>
              <a:buChar char="•"/>
            </a:pPr>
            <a:r>
              <a:rPr lang="en-US"/>
              <a:t>Convenient for prototyping</a:t>
            </a:r>
            <a:endParaRPr/>
          </a:p>
        </p:txBody>
      </p:sp>
    </p:spTree>
    <p:extLst>
      <p:ext uri="{BB962C8B-B14F-4D97-AF65-F5344CB8AC3E}">
        <p14:creationId xmlns:p14="http://schemas.microsoft.com/office/powerpoint/2010/main" val="4161507445"/>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6404a54e72_0_56"/>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Coral Dev Board - Software</a:t>
            </a:r>
            <a:endParaRPr/>
          </a:p>
        </p:txBody>
      </p:sp>
      <p:sp>
        <p:nvSpPr>
          <p:cNvPr id="76" name="Google Shape;76;g6404a54e72_0_56"/>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spcBef>
                <a:spcPts val="1800"/>
              </a:spcBef>
              <a:spcAft>
                <a:spcPts val="0"/>
              </a:spcAft>
              <a:buSzPts val="2400"/>
              <a:buChar char="•"/>
            </a:pPr>
            <a:r>
              <a:rPr lang="en-US"/>
              <a:t>Contacted support</a:t>
            </a:r>
            <a:endParaRPr/>
          </a:p>
          <a:p>
            <a:pPr marL="457200" lvl="0" indent="-381000" algn="l" rtl="0">
              <a:spcBef>
                <a:spcPts val="0"/>
              </a:spcBef>
              <a:spcAft>
                <a:spcPts val="0"/>
              </a:spcAft>
              <a:buSzPts val="2400"/>
              <a:buChar char="•"/>
            </a:pPr>
            <a:r>
              <a:rPr lang="en-US"/>
              <a:t>Custom build system to generate images</a:t>
            </a:r>
            <a:endParaRPr/>
          </a:p>
          <a:p>
            <a:pPr marL="914400" lvl="1" indent="-368300" algn="l" rtl="0">
              <a:spcBef>
                <a:spcPts val="0"/>
              </a:spcBef>
              <a:spcAft>
                <a:spcPts val="0"/>
              </a:spcAft>
              <a:buSzPts val="2200"/>
              <a:buChar char="•"/>
            </a:pPr>
            <a:r>
              <a:rPr lang="en-US"/>
              <a:t>debootstrap wrapper</a:t>
            </a:r>
            <a:endParaRPr/>
          </a:p>
          <a:p>
            <a:pPr marL="457200" lvl="0" indent="-381000" algn="l" rtl="0">
              <a:lnSpc>
                <a:spcPct val="100000"/>
              </a:lnSpc>
              <a:spcBef>
                <a:spcPts val="0"/>
              </a:spcBef>
              <a:spcAft>
                <a:spcPts val="0"/>
              </a:spcAft>
              <a:buSzPts val="2400"/>
              <a:buChar char="•"/>
            </a:pPr>
            <a:r>
              <a:rPr lang="en-US"/>
              <a:t>https://coral.googlesource.com</a:t>
            </a:r>
            <a:endParaRPr/>
          </a:p>
          <a:p>
            <a:pPr marL="914400" lvl="1" indent="-368300" algn="l" rtl="0">
              <a:lnSpc>
                <a:spcPct val="100000"/>
              </a:lnSpc>
              <a:spcBef>
                <a:spcPts val="0"/>
              </a:spcBef>
              <a:spcAft>
                <a:spcPts val="0"/>
              </a:spcAft>
              <a:buSzPts val="2200"/>
              <a:buChar char="•"/>
            </a:pPr>
            <a:r>
              <a:rPr lang="en-US"/>
              <a:t>source code of all “extra” components and build system</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4143295408"/>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6404a54e72_0_63"/>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Coral Dev Board - Software</a:t>
            </a:r>
            <a:endParaRPr/>
          </a:p>
        </p:txBody>
      </p:sp>
      <p:sp>
        <p:nvSpPr>
          <p:cNvPr id="82" name="Google Shape;82;g6404a54e72_0_63"/>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Forked BSP components</a:t>
            </a:r>
            <a:endParaRPr/>
          </a:p>
          <a:p>
            <a:pPr marL="914400" lvl="1" indent="-368300" algn="l" rtl="0">
              <a:lnSpc>
                <a:spcPct val="100000"/>
              </a:lnSpc>
              <a:spcBef>
                <a:spcPts val="0"/>
              </a:spcBef>
              <a:spcAft>
                <a:spcPts val="0"/>
              </a:spcAft>
              <a:buSzPts val="2200"/>
              <a:buChar char="•"/>
            </a:pPr>
            <a:r>
              <a:rPr lang="en-US"/>
              <a:t>uboot-imx</a:t>
            </a:r>
            <a:endParaRPr/>
          </a:p>
          <a:p>
            <a:pPr marL="914400" lvl="1" indent="-368300" algn="l" rtl="0">
              <a:lnSpc>
                <a:spcPct val="100000"/>
              </a:lnSpc>
              <a:spcBef>
                <a:spcPts val="0"/>
              </a:spcBef>
              <a:spcAft>
                <a:spcPts val="0"/>
              </a:spcAft>
              <a:buSzPts val="2200"/>
              <a:buChar char="•"/>
            </a:pPr>
            <a:r>
              <a:rPr lang="en-US"/>
              <a:t>linux-imx</a:t>
            </a:r>
            <a:endParaRPr/>
          </a:p>
          <a:p>
            <a:pPr marL="914400" lvl="1" indent="-368300" algn="l" rtl="0">
              <a:lnSpc>
                <a:spcPct val="100000"/>
              </a:lnSpc>
              <a:spcBef>
                <a:spcPts val="0"/>
              </a:spcBef>
              <a:spcAft>
                <a:spcPts val="0"/>
              </a:spcAft>
              <a:buSzPts val="2200"/>
              <a:buChar char="•"/>
            </a:pPr>
            <a:r>
              <a:rPr lang="en-US"/>
              <a:t>imx-firmware</a:t>
            </a:r>
            <a:endParaRPr/>
          </a:p>
          <a:p>
            <a:pPr marL="914400" lvl="1" indent="-368300" algn="l" rtl="0">
              <a:lnSpc>
                <a:spcPct val="100000"/>
              </a:lnSpc>
              <a:spcBef>
                <a:spcPts val="0"/>
              </a:spcBef>
              <a:spcAft>
                <a:spcPts val="0"/>
              </a:spcAft>
              <a:buSzPts val="2200"/>
              <a:buChar char="•"/>
            </a:pPr>
            <a:r>
              <a:rPr lang="en-US"/>
              <a:t>wayland-imx</a:t>
            </a:r>
            <a:endParaRPr/>
          </a:p>
          <a:p>
            <a:pPr marL="914400" lvl="1" indent="-368300" algn="l" rtl="0">
              <a:lnSpc>
                <a:spcPct val="100000"/>
              </a:lnSpc>
              <a:spcBef>
                <a:spcPts val="0"/>
              </a:spcBef>
              <a:spcAft>
                <a:spcPts val="0"/>
              </a:spcAft>
              <a:buSzPts val="2200"/>
              <a:buChar char="•"/>
            </a:pPr>
            <a:r>
              <a:rPr lang="en-US"/>
              <a:t>….</a:t>
            </a:r>
            <a:endParaRPr/>
          </a:p>
          <a:p>
            <a:pPr marL="457200" lvl="0" indent="-381000" algn="l" rtl="0">
              <a:lnSpc>
                <a:spcPct val="100000"/>
              </a:lnSpc>
              <a:spcBef>
                <a:spcPts val="0"/>
              </a:spcBef>
              <a:spcAft>
                <a:spcPts val="0"/>
              </a:spcAft>
              <a:buSzPts val="2400"/>
              <a:buChar char="•"/>
            </a:pPr>
            <a:r>
              <a:rPr lang="en-US"/>
              <a:t>Only a few had actually been changed</a:t>
            </a:r>
            <a:endParaRPr/>
          </a:p>
          <a:p>
            <a:pPr marL="914400" lvl="1" indent="-368300" algn="l" rtl="0">
              <a:lnSpc>
                <a:spcPct val="100000"/>
              </a:lnSpc>
              <a:spcBef>
                <a:spcPts val="0"/>
              </a:spcBef>
              <a:spcAft>
                <a:spcPts val="0"/>
              </a:spcAft>
              <a:buSzPts val="2200"/>
              <a:buChar char="•"/>
            </a:pPr>
            <a:r>
              <a:rPr lang="en-US"/>
              <a:t>uboot-imx and linux-imx</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2039697990"/>
      </p:ext>
    </p:extLst>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6404a54e72_0_86"/>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Coral Dev Board - Software</a:t>
            </a:r>
            <a:endParaRPr/>
          </a:p>
        </p:txBody>
      </p:sp>
      <p:sp>
        <p:nvSpPr>
          <p:cNvPr id="88" name="Google Shape;88;g6404a54e72_0_86"/>
          <p:cNvSpPr txBox="1">
            <a:spLocks noGrp="1"/>
          </p:cNvSpPr>
          <p:nvPr>
            <p:ph type="body" idx="1"/>
          </p:nvPr>
        </p:nvSpPr>
        <p:spPr>
          <a:xfrm>
            <a:off x="448853" y="137953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Conclusion: Based on NXP BSP</a:t>
            </a:r>
            <a:endParaRPr/>
          </a:p>
          <a:p>
            <a:pPr marL="914400" lvl="1" indent="-368300" algn="l" rtl="0">
              <a:lnSpc>
                <a:spcPct val="100000"/>
              </a:lnSpc>
              <a:spcBef>
                <a:spcPts val="0"/>
              </a:spcBef>
              <a:spcAft>
                <a:spcPts val="0"/>
              </a:spcAft>
              <a:buSzPts val="2200"/>
              <a:buChar char="•"/>
            </a:pPr>
            <a:r>
              <a:rPr lang="en-US"/>
              <a:t>could probably reuse much of what is in meta-freescale</a:t>
            </a:r>
            <a:endParaRPr/>
          </a:p>
          <a:p>
            <a:pPr marL="457200" lvl="0" indent="-381000" algn="l" rtl="0">
              <a:lnSpc>
                <a:spcPct val="100000"/>
              </a:lnSpc>
              <a:spcBef>
                <a:spcPts val="0"/>
              </a:spcBef>
              <a:spcAft>
                <a:spcPts val="0"/>
              </a:spcAft>
              <a:buSzPts val="2400"/>
              <a:buChar char="•"/>
            </a:pPr>
            <a:r>
              <a:rPr lang="en-US"/>
              <a:t>Obvious that they are using Yocto as reference</a:t>
            </a:r>
            <a:endParaRPr/>
          </a:p>
          <a:p>
            <a:pPr marL="914400" lvl="1" indent="-368300" algn="l" rtl="0">
              <a:lnSpc>
                <a:spcPct val="100000"/>
              </a:lnSpc>
              <a:spcBef>
                <a:spcPts val="0"/>
              </a:spcBef>
              <a:spcAft>
                <a:spcPts val="0"/>
              </a:spcAft>
              <a:buSzPts val="2200"/>
              <a:buChar char="•"/>
            </a:pPr>
            <a:r>
              <a:rPr lang="en-US" i="1"/>
              <a:t>“Import IMX8MM bl31/tee from Yocto”</a:t>
            </a:r>
            <a:endParaRPr i="1"/>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1173644757"/>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6404a54e72_0_76"/>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94" name="Google Shape;94;g6404a54e72_0_76"/>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Depend on meta-freescale</a:t>
            </a:r>
            <a:endParaRPr/>
          </a:p>
          <a:p>
            <a:pPr marL="914400" lvl="1" indent="-368300" algn="l" rtl="0">
              <a:lnSpc>
                <a:spcPct val="100000"/>
              </a:lnSpc>
              <a:spcBef>
                <a:spcPts val="0"/>
              </a:spcBef>
              <a:spcAft>
                <a:spcPts val="0"/>
              </a:spcAft>
              <a:buSzPts val="2200"/>
              <a:buChar char="•"/>
            </a:pPr>
            <a:r>
              <a:rPr lang="en-US"/>
              <a:t>to get NXP BSP components</a:t>
            </a:r>
            <a:endParaRPr/>
          </a:p>
          <a:p>
            <a:pPr marL="457200" lvl="0" indent="-381000" algn="l" rtl="0">
              <a:lnSpc>
                <a:spcPct val="100000"/>
              </a:lnSpc>
              <a:spcBef>
                <a:spcPts val="0"/>
              </a:spcBef>
              <a:spcAft>
                <a:spcPts val="0"/>
              </a:spcAft>
              <a:buSzPts val="2400"/>
              <a:buChar char="•"/>
            </a:pPr>
            <a:r>
              <a:rPr lang="en-US"/>
              <a:t>Machine</a:t>
            </a:r>
            <a:endParaRPr/>
          </a:p>
          <a:p>
            <a:pPr marL="914400" lvl="1" indent="-368300" algn="l" rtl="0">
              <a:lnSpc>
                <a:spcPct val="100000"/>
              </a:lnSpc>
              <a:spcBef>
                <a:spcPts val="0"/>
              </a:spcBef>
              <a:spcAft>
                <a:spcPts val="0"/>
              </a:spcAft>
              <a:buSzPts val="2200"/>
              <a:buChar char="•"/>
            </a:pPr>
            <a:r>
              <a:rPr lang="en-US"/>
              <a:t>conf/machine/coral-dev.conf</a:t>
            </a:r>
            <a:endParaRPr/>
          </a:p>
          <a:p>
            <a:pPr marL="914400" lvl="1" indent="-368300" algn="l" rtl="0">
              <a:lnSpc>
                <a:spcPct val="100000"/>
              </a:lnSpc>
              <a:spcBef>
                <a:spcPts val="0"/>
              </a:spcBef>
              <a:spcAft>
                <a:spcPts val="0"/>
              </a:spcAft>
              <a:buSzPts val="2200"/>
              <a:buChar char="•"/>
            </a:pPr>
            <a:r>
              <a:rPr lang="en-US"/>
              <a:t>based on meta-freescale/conf/machine/imx8mqevk.conf</a:t>
            </a:r>
            <a:endParaRPr/>
          </a:p>
          <a:p>
            <a:pPr marL="914400" lvl="1" indent="-368300" algn="l" rtl="0">
              <a:lnSpc>
                <a:spcPct val="100000"/>
              </a:lnSpc>
              <a:spcBef>
                <a:spcPts val="0"/>
              </a:spcBef>
              <a:spcAft>
                <a:spcPts val="0"/>
              </a:spcAft>
              <a:buSzPts val="2200"/>
              <a:buChar char="•"/>
            </a:pPr>
            <a:r>
              <a:rPr lang="en-US"/>
              <a:t>updated dtb names, U-Boot defconfig etc..</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544796159"/>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6404a54e72_0_93"/>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100" name="Google Shape;100;g6404a54e72_0_93"/>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Started with U-Boot recipe</a:t>
            </a:r>
            <a:endParaRPr/>
          </a:p>
          <a:p>
            <a:pPr marL="914400" lvl="1" indent="-368300" algn="l" rtl="0">
              <a:lnSpc>
                <a:spcPct val="100000"/>
              </a:lnSpc>
              <a:spcBef>
                <a:spcPts val="0"/>
              </a:spcBef>
              <a:spcAft>
                <a:spcPts val="0"/>
              </a:spcAft>
              <a:buSzPts val="2200"/>
              <a:buChar char="•"/>
            </a:pPr>
            <a:r>
              <a:rPr lang="en-US"/>
              <a:t>u-boot-coral_2017.03.bb</a:t>
            </a:r>
            <a:endParaRPr/>
          </a:p>
          <a:p>
            <a:pPr marL="914400" lvl="1" indent="-368300" algn="l" rtl="0">
              <a:lnSpc>
                <a:spcPct val="100000"/>
              </a:lnSpc>
              <a:spcBef>
                <a:spcPts val="0"/>
              </a:spcBef>
              <a:spcAft>
                <a:spcPts val="0"/>
              </a:spcAft>
              <a:buSzPts val="2200"/>
              <a:buChar char="•"/>
            </a:pPr>
            <a:r>
              <a:rPr lang="en-US"/>
              <a:t>based on u-boot-imx_2017.03.bb from meta-freescale (thud)</a:t>
            </a:r>
            <a:endParaRPr/>
          </a:p>
          <a:p>
            <a:pPr marL="914400" lvl="1" indent="-368300" algn="l" rtl="0">
              <a:lnSpc>
                <a:spcPct val="100000"/>
              </a:lnSpc>
              <a:spcBef>
                <a:spcPts val="0"/>
              </a:spcBef>
              <a:spcAft>
                <a:spcPts val="0"/>
              </a:spcAft>
              <a:buSzPts val="2200"/>
              <a:buChar char="•"/>
            </a:pPr>
            <a:r>
              <a:rPr lang="en-US"/>
              <a:t>had to make a small patch to imx-mkimage (hardcoded dtb name)</a:t>
            </a:r>
            <a:endParaRPr/>
          </a:p>
          <a:p>
            <a:pPr marL="914400" lvl="1" indent="-368300" algn="l" rtl="0">
              <a:lnSpc>
                <a:spcPct val="100000"/>
              </a:lnSpc>
              <a:spcBef>
                <a:spcPts val="0"/>
              </a:spcBef>
              <a:spcAft>
                <a:spcPts val="0"/>
              </a:spcAft>
              <a:buSzPts val="2200"/>
              <a:buChar char="•"/>
            </a:pPr>
            <a:r>
              <a:rPr lang="en-US"/>
              <a:t>core-boot-script.bb (boot.txt from Mendel Linux)</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550886177"/>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6404a54e72_0_68"/>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106" name="Google Shape;106;g6404a54e72_0_68"/>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Linux kernel recipe</a:t>
            </a:r>
            <a:endParaRPr/>
          </a:p>
          <a:p>
            <a:pPr marL="914400" lvl="1" indent="-368300" algn="l" rtl="0">
              <a:lnSpc>
                <a:spcPct val="100000"/>
              </a:lnSpc>
              <a:spcBef>
                <a:spcPts val="0"/>
              </a:spcBef>
              <a:spcAft>
                <a:spcPts val="0"/>
              </a:spcAft>
              <a:buSzPts val="2200"/>
              <a:buChar char="•"/>
            </a:pPr>
            <a:r>
              <a:rPr lang="en-US"/>
              <a:t>linux-coral_4.9.51.bb</a:t>
            </a:r>
            <a:endParaRPr/>
          </a:p>
          <a:p>
            <a:pPr marL="914400" lvl="1" indent="-368300" algn="l" rtl="0">
              <a:lnSpc>
                <a:spcPct val="100000"/>
              </a:lnSpc>
              <a:spcBef>
                <a:spcPts val="0"/>
              </a:spcBef>
              <a:spcAft>
                <a:spcPts val="0"/>
              </a:spcAft>
              <a:buSzPts val="2200"/>
              <a:buChar char="•"/>
            </a:pPr>
            <a:r>
              <a:rPr lang="en-US"/>
              <a:t>based on linux-imx_4.9.123.bb from meta-freescale</a:t>
            </a:r>
            <a:endParaRPr/>
          </a:p>
          <a:p>
            <a:pPr marL="914400" lvl="1" indent="-368300" algn="l" rtl="0">
              <a:lnSpc>
                <a:spcPct val="100000"/>
              </a:lnSpc>
              <a:spcBef>
                <a:spcPts val="0"/>
              </a:spcBef>
              <a:spcAft>
                <a:spcPts val="0"/>
              </a:spcAft>
              <a:buSzPts val="2200"/>
              <a:buChar char="•"/>
            </a:pPr>
            <a:r>
              <a:rPr lang="en-US"/>
              <a:t>imported defconfig from linux-imx-debian (Mendel Linux)</a:t>
            </a: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1439537416"/>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6404a54e72_0_98"/>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a:t>
            </a:r>
            <a:endParaRPr/>
          </a:p>
        </p:txBody>
      </p:sp>
      <p:sp>
        <p:nvSpPr>
          <p:cNvPr id="112" name="Google Shape;112;g6404a54e72_0_98"/>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Custom WKS file to create disk image</a:t>
            </a:r>
            <a:endParaRPr/>
          </a:p>
          <a:p>
            <a:pPr marL="914400" lvl="1" indent="-368300" algn="l" rtl="0">
              <a:lnSpc>
                <a:spcPct val="100000"/>
              </a:lnSpc>
              <a:spcBef>
                <a:spcPts val="0"/>
              </a:spcBef>
              <a:spcAft>
                <a:spcPts val="0"/>
              </a:spcAft>
              <a:buSzPts val="2200"/>
              <a:buChar char="•"/>
            </a:pPr>
            <a:r>
              <a:rPr lang="en-US"/>
              <a:t>meta-coral/wic/coral-bootpart.wks.in</a:t>
            </a:r>
            <a:endParaRPr/>
          </a:p>
          <a:p>
            <a:pPr marL="914400" lvl="1" indent="-368300" algn="l" rtl="0">
              <a:lnSpc>
                <a:spcPct val="100000"/>
              </a:lnSpc>
              <a:spcBef>
                <a:spcPts val="0"/>
              </a:spcBef>
              <a:spcAft>
                <a:spcPts val="0"/>
              </a:spcAft>
              <a:buSzPts val="2200"/>
              <a:buChar char="•"/>
            </a:pPr>
            <a:r>
              <a:rPr lang="en-US"/>
              <a:t>image suitable to write to SD card (or eMMC)</a:t>
            </a:r>
            <a:endParaRPr/>
          </a:p>
          <a:p>
            <a:pPr marL="914400" lvl="1" indent="-368300" algn="l" rtl="0">
              <a:lnSpc>
                <a:spcPct val="100000"/>
              </a:lnSpc>
              <a:spcBef>
                <a:spcPts val="0"/>
              </a:spcBef>
              <a:spcAft>
                <a:spcPts val="0"/>
              </a:spcAft>
              <a:buSzPts val="2200"/>
              <a:buChar char="•"/>
            </a:pPr>
            <a:r>
              <a:rPr lang="en-US"/>
              <a:t>meta-freescale/wic/imx-imx-boot-bootpart.wks.in</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
        <p:nvSpPr>
          <p:cNvPr id="113" name="Google Shape;113;g6404a54e72_0_98"/>
          <p:cNvSpPr txBox="1"/>
          <p:nvPr/>
        </p:nvSpPr>
        <p:spPr>
          <a:xfrm>
            <a:off x="362857" y="3524450"/>
            <a:ext cx="8550243" cy="18748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part u-boot --source </a:t>
            </a:r>
            <a:r>
              <a:rPr lang="en-US" sz="1200" b="1" dirty="0" err="1">
                <a:latin typeface="Roboto Mono Light"/>
                <a:ea typeface="Roboto Mono Light"/>
                <a:cs typeface="Roboto Mono Light"/>
                <a:sym typeface="Roboto Mono Light"/>
              </a:rPr>
              <a:t>rawcopy</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sourceparams</a:t>
            </a:r>
            <a:r>
              <a:rPr lang="en-US" sz="1200" b="1" dirty="0">
                <a:latin typeface="Roboto Mono Light"/>
                <a:ea typeface="Roboto Mono Light"/>
                <a:cs typeface="Roboto Mono Light"/>
                <a:sym typeface="Roboto Mono Light"/>
              </a:rPr>
              <a:t>="file=</a:t>
            </a:r>
            <a:r>
              <a:rPr lang="en-US" sz="1200" b="1" dirty="0" err="1">
                <a:latin typeface="Roboto Mono Light"/>
                <a:ea typeface="Roboto Mono Light"/>
                <a:cs typeface="Roboto Mono Light"/>
                <a:sym typeface="Roboto Mono Light"/>
              </a:rPr>
              <a:t>imx</a:t>
            </a:r>
            <a:r>
              <a:rPr lang="en-US" sz="1200" b="1" dirty="0">
                <a:latin typeface="Roboto Mono Light"/>
                <a:ea typeface="Roboto Mono Light"/>
                <a:cs typeface="Roboto Mono Light"/>
                <a:sym typeface="Roboto Mono Light"/>
              </a:rPr>
              <a:t>-boot" --</a:t>
            </a:r>
            <a:r>
              <a:rPr lang="en-US" sz="1200" b="1" dirty="0" err="1">
                <a:latin typeface="Roboto Mono Light"/>
                <a:ea typeface="Roboto Mono Light"/>
                <a:cs typeface="Roboto Mono Light"/>
                <a:sym typeface="Roboto Mono Light"/>
              </a:rPr>
              <a:t>ondisk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mmcblk</a:t>
            </a:r>
            <a:r>
              <a:rPr lang="en-US" sz="1200" b="1" dirty="0">
                <a:latin typeface="Roboto Mono Light"/>
                <a:ea typeface="Roboto Mono Light"/>
                <a:cs typeface="Roboto Mono Light"/>
                <a:sym typeface="Roboto Mono Light"/>
              </a:rPr>
              <a:t> --no-table --align ${IMX_BOOT_SEEK}</a:t>
            </a: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part /boot --source </a:t>
            </a:r>
            <a:r>
              <a:rPr lang="en-US" sz="1200" b="1" dirty="0" err="1">
                <a:latin typeface="Roboto Mono Light"/>
                <a:ea typeface="Roboto Mono Light"/>
                <a:cs typeface="Roboto Mono Light"/>
                <a:sym typeface="Roboto Mono Light"/>
              </a:rPr>
              <a:t>bootimg</a:t>
            </a:r>
            <a:r>
              <a:rPr lang="en-US" sz="1200" b="1" dirty="0">
                <a:latin typeface="Roboto Mono Light"/>
                <a:ea typeface="Roboto Mono Light"/>
                <a:cs typeface="Roboto Mono Light"/>
                <a:sym typeface="Roboto Mono Light"/>
              </a:rPr>
              <a:t>-partition --</a:t>
            </a:r>
            <a:r>
              <a:rPr lang="en-US" sz="1200" b="1" dirty="0" err="1">
                <a:latin typeface="Roboto Mono Light"/>
                <a:ea typeface="Roboto Mono Light"/>
                <a:cs typeface="Roboto Mono Light"/>
                <a:sym typeface="Roboto Mono Light"/>
              </a:rPr>
              <a:t>ondisk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mmcblk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fstype</a:t>
            </a:r>
            <a:r>
              <a:rPr lang="en-US" sz="1200" b="1" dirty="0">
                <a:latin typeface="Roboto Mono Light"/>
                <a:ea typeface="Roboto Mono Light"/>
                <a:cs typeface="Roboto Mono Light"/>
                <a:sym typeface="Roboto Mono Light"/>
              </a:rPr>
              <a:t>=ext4 --label boot --active --align 4096 --size 16</a:t>
            </a: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part / --source </a:t>
            </a:r>
            <a:r>
              <a:rPr lang="en-US" sz="1200" b="1" dirty="0" err="1">
                <a:latin typeface="Roboto Mono Light"/>
                <a:ea typeface="Roboto Mono Light"/>
                <a:cs typeface="Roboto Mono Light"/>
                <a:sym typeface="Roboto Mono Light"/>
              </a:rPr>
              <a:t>rootfs</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ondisk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mmcblk</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fstype</a:t>
            </a:r>
            <a:r>
              <a:rPr lang="en-US" sz="1200" b="1" dirty="0">
                <a:latin typeface="Roboto Mono Light"/>
                <a:ea typeface="Roboto Mono Light"/>
                <a:cs typeface="Roboto Mono Light"/>
                <a:sym typeface="Roboto Mono Light"/>
              </a:rPr>
              <a:t>=ext4 --label root --align 4096</a:t>
            </a: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endParaRPr sz="1200" b="1" dirty="0">
              <a:latin typeface="Roboto Mono Light"/>
              <a:ea typeface="Roboto Mono Light"/>
              <a:cs typeface="Roboto Mono Light"/>
              <a:sym typeface="Roboto Mono Light"/>
            </a:endParaRPr>
          </a:p>
          <a:p>
            <a:pPr marL="0" lvl="0" indent="0" algn="l" rtl="0">
              <a:spcBef>
                <a:spcPts val="0"/>
              </a:spcBef>
              <a:spcAft>
                <a:spcPts val="0"/>
              </a:spcAft>
              <a:buClr>
                <a:schemeClr val="dk2"/>
              </a:buClr>
              <a:buSzPts val="1100"/>
              <a:buFont typeface="Arial"/>
              <a:buNone/>
            </a:pPr>
            <a:r>
              <a:rPr lang="en-US" sz="1200" b="1" dirty="0">
                <a:latin typeface="Roboto Mono Light"/>
                <a:ea typeface="Roboto Mono Light"/>
                <a:cs typeface="Roboto Mono Light"/>
                <a:sym typeface="Roboto Mono Light"/>
              </a:rPr>
              <a:t>bootloader --</a:t>
            </a:r>
            <a:r>
              <a:rPr lang="en-US" sz="1200" b="1" dirty="0" err="1">
                <a:latin typeface="Roboto Mono Light"/>
                <a:ea typeface="Roboto Mono Light"/>
                <a:cs typeface="Roboto Mono Light"/>
                <a:sym typeface="Roboto Mono Light"/>
              </a:rPr>
              <a:t>ptable</a:t>
            </a: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msdos</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642178452"/>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6404a54e72_0_107"/>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bootable</a:t>
            </a:r>
            <a:endParaRPr/>
          </a:p>
        </p:txBody>
      </p:sp>
      <p:sp>
        <p:nvSpPr>
          <p:cNvPr id="119" name="Google Shape;119;g6404a54e72_0_107"/>
          <p:cNvSpPr txBox="1"/>
          <p:nvPr/>
        </p:nvSpPr>
        <p:spPr>
          <a:xfrm>
            <a:off x="484200" y="894898"/>
            <a:ext cx="8202600" cy="509950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Roboto Mono Light"/>
                <a:ea typeface="Roboto Mono Light"/>
                <a:cs typeface="Roboto Mono Light"/>
                <a:sym typeface="Roboto Mono Light"/>
              </a:rPr>
              <a:t>meta-coral/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conf</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layer.conf</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machine</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coral-</a:t>
            </a:r>
            <a:r>
              <a:rPr lang="en-US" sz="1200" b="1" dirty="0" err="1">
                <a:latin typeface="Roboto Mono Light"/>
                <a:ea typeface="Roboto Mono Light"/>
                <a:cs typeface="Roboto Mono Light"/>
                <a:sym typeface="Roboto Mono Light"/>
              </a:rPr>
              <a:t>dev.conf</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recipes-</a:t>
            </a:r>
            <a:r>
              <a:rPr lang="en-US" sz="1200" b="1" dirty="0" err="1">
                <a:latin typeface="Roboto Mono Light"/>
                <a:ea typeface="Roboto Mono Light"/>
                <a:cs typeface="Roboto Mono Light"/>
                <a:sym typeface="Roboto Mono Light"/>
              </a:rPr>
              <a:t>bsp</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coral-boot-script</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cora-boot-script.bb</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files</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boot.txt</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imx-mkimage</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files</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 0001-add-BOARD-argument.patch</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imx-boot_0.2.bbappend</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u-boot</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u-boot-coral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0001-tools-allow-to-override-python.patch</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0002-ext4-cache-extent-blocks-during-file-reads.patch</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u-boot-coral_2017.03.bb</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recipes-kernel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linux</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a:t>
            </a:r>
            <a:r>
              <a:rPr lang="en-US" sz="1200" b="1" dirty="0" err="1">
                <a:latin typeface="Roboto Mono Light"/>
                <a:ea typeface="Roboto Mono Light"/>
                <a:cs typeface="Roboto Mono Light"/>
                <a:sym typeface="Roboto Mono Light"/>
              </a:rPr>
              <a:t>linux</a:t>
            </a:r>
            <a:r>
              <a:rPr lang="en-US" sz="1200" b="1" dirty="0">
                <a:latin typeface="Roboto Mono Light"/>
                <a:ea typeface="Roboto Mono Light"/>
                <a:cs typeface="Roboto Mono Light"/>
                <a:sym typeface="Roboto Mono Light"/>
              </a:rPr>
              <a:t>-coral</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 </a:t>
            </a:r>
            <a:r>
              <a:rPr lang="en-US" sz="1200" b="1" dirty="0" err="1">
                <a:latin typeface="Roboto Mono Light"/>
                <a:ea typeface="Roboto Mono Light"/>
                <a:cs typeface="Roboto Mono Light"/>
                <a:sym typeface="Roboto Mono Light"/>
              </a:rPr>
              <a:t>defconfig</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linux-coral_4.9.51.bb</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a:t>
            </a:r>
            <a:r>
              <a:rPr lang="en-US" sz="1200" b="1" dirty="0" err="1">
                <a:latin typeface="Roboto Mono Light"/>
                <a:ea typeface="Roboto Mono Light"/>
                <a:cs typeface="Roboto Mono Light"/>
                <a:sym typeface="Roboto Mono Light"/>
              </a:rPr>
              <a:t>wic</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r>
              <a:rPr lang="en-US" sz="1200" b="1" dirty="0">
                <a:latin typeface="Roboto Mono Light"/>
                <a:ea typeface="Roboto Mono Light"/>
                <a:cs typeface="Roboto Mono Light"/>
                <a:sym typeface="Roboto Mono Light"/>
              </a:rPr>
              <a:t>    └── coral-bootpart.wks.in</a:t>
            </a:r>
            <a:endParaRPr sz="1200" b="1" dirty="0">
              <a:latin typeface="Roboto Mono Light"/>
              <a:ea typeface="Roboto Mono Light"/>
              <a:cs typeface="Roboto Mono Light"/>
              <a:sym typeface="Roboto Mono Light"/>
            </a:endParaRPr>
          </a:p>
          <a:p>
            <a:pPr marL="0" lvl="0" indent="0" algn="l" rtl="0">
              <a:spcBef>
                <a:spcPts val="0"/>
              </a:spcBef>
              <a:spcAft>
                <a:spcPts val="0"/>
              </a:spcAft>
              <a:buNone/>
            </a:pPr>
            <a:endParaRPr sz="800" dirty="0">
              <a:latin typeface="Roboto Mono Light"/>
              <a:ea typeface="Roboto Mono Light"/>
              <a:cs typeface="Roboto Mono Light"/>
              <a:sym typeface="Roboto Mono Ligh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53704255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ABA8E4-2096-4D41-A52F-F895C7CD1EC8}"/>
              </a:ext>
            </a:extLst>
          </p:cNvPr>
          <p:cNvSpPr>
            <a:spLocks noGrp="1"/>
          </p:cNvSpPr>
          <p:nvPr>
            <p:ph type="title"/>
          </p:nvPr>
        </p:nvSpPr>
        <p:spPr/>
        <p:txBody>
          <a:bodyPr/>
          <a:lstStyle/>
          <a:p>
            <a:r>
              <a:rPr lang="en-GB" dirty="0"/>
              <a:t>Documenting Your Layer</a:t>
            </a:r>
          </a:p>
        </p:txBody>
      </p:sp>
      <p:sp>
        <p:nvSpPr>
          <p:cNvPr id="3" name="Content Placeholder 2">
            <a:extLst>
              <a:ext uri="{FF2B5EF4-FFF2-40B4-BE49-F238E27FC236}">
                <a16:creationId xmlns="" xmlns:a16="http://schemas.microsoft.com/office/drawing/2014/main" id="{DF707C9C-0F70-42FF-858F-2823332F9EC7}"/>
              </a:ext>
            </a:extLst>
          </p:cNvPr>
          <p:cNvSpPr>
            <a:spLocks noGrp="1"/>
          </p:cNvSpPr>
          <p:nvPr>
            <p:ph sz="quarter" idx="13"/>
          </p:nvPr>
        </p:nvSpPr>
        <p:spPr/>
        <p:txBody>
          <a:bodyPr/>
          <a:lstStyle/>
          <a:p>
            <a:r>
              <a:rPr lang="en-GB" dirty="0"/>
              <a:t>You need a README</a:t>
            </a:r>
          </a:p>
          <a:p>
            <a:r>
              <a:rPr lang="en-GB" dirty="0"/>
              <a:t>Also add a ‘docs’ folder at the top level</a:t>
            </a:r>
          </a:p>
          <a:p>
            <a:pPr lvl="1"/>
            <a:r>
              <a:rPr lang="en-GB" dirty="0"/>
              <a:t>Sphinx (</a:t>
            </a:r>
            <a:r>
              <a:rPr lang="en-GB" dirty="0">
                <a:hlinkClick r:id="rId2"/>
              </a:rPr>
              <a:t>http://www.sphinx-doc.org</a:t>
            </a:r>
            <a:r>
              <a:rPr lang="en-GB" dirty="0"/>
              <a:t>) is a good choice</a:t>
            </a:r>
          </a:p>
          <a:p>
            <a:pPr lvl="1"/>
            <a:r>
              <a:rPr lang="en-GB" dirty="0"/>
              <a:t>Can publish to Read the Docs (</a:t>
            </a:r>
            <a:r>
              <a:rPr lang="en-GB" dirty="0">
                <a:hlinkClick r:id="rId3"/>
              </a:rPr>
              <a:t>https://readthedocs.org</a:t>
            </a:r>
            <a:r>
              <a:rPr lang="en-GB" dirty="0"/>
              <a:t>)</a:t>
            </a:r>
          </a:p>
          <a:p>
            <a:r>
              <a:rPr lang="en-GB" dirty="0"/>
              <a:t>Also clearly identify</a:t>
            </a:r>
          </a:p>
          <a:p>
            <a:pPr lvl="1"/>
            <a:r>
              <a:rPr lang="en-GB" dirty="0"/>
              <a:t>Licensing</a:t>
            </a:r>
          </a:p>
          <a:p>
            <a:pPr lvl="1"/>
            <a:r>
              <a:rPr lang="en-GB" dirty="0"/>
              <a:t>How to contribute</a:t>
            </a:r>
          </a:p>
          <a:p>
            <a:pPr lvl="1"/>
            <a:r>
              <a:rPr lang="en-GB" dirty="0"/>
              <a:t>Support forums or email addresses</a:t>
            </a:r>
          </a:p>
          <a:p>
            <a:pPr lvl="1"/>
            <a:endParaRPr lang="en-GB" dirty="0"/>
          </a:p>
        </p:txBody>
      </p:sp>
    </p:spTree>
    <p:extLst>
      <p:ext uri="{BB962C8B-B14F-4D97-AF65-F5344CB8AC3E}">
        <p14:creationId xmlns:p14="http://schemas.microsoft.com/office/powerpoint/2010/main" val="1976596171"/>
      </p:ext>
    </p:extLst>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6404a54e72_0_114"/>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Edge TPU</a:t>
            </a:r>
            <a:endParaRPr/>
          </a:p>
        </p:txBody>
      </p:sp>
      <p:sp>
        <p:nvSpPr>
          <p:cNvPr id="125" name="Google Shape;125;g6404a54e72_0_114"/>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ASIC designed by Google</a:t>
            </a:r>
            <a:endParaRPr/>
          </a:p>
          <a:p>
            <a:pPr marL="914400" lvl="1" indent="-368300" algn="l" rtl="0">
              <a:lnSpc>
                <a:spcPct val="100000"/>
              </a:lnSpc>
              <a:spcBef>
                <a:spcPts val="0"/>
              </a:spcBef>
              <a:spcAft>
                <a:spcPts val="0"/>
              </a:spcAft>
              <a:buSzPts val="2200"/>
              <a:buChar char="•"/>
            </a:pPr>
            <a:r>
              <a:rPr lang="en-US"/>
              <a:t>high performance ML inferencing for TensorFlow Lite models</a:t>
            </a:r>
            <a:endParaRPr/>
          </a:p>
          <a:p>
            <a:pPr marL="914400" lvl="1" indent="-368300" algn="l" rtl="0">
              <a:lnSpc>
                <a:spcPct val="100000"/>
              </a:lnSpc>
              <a:spcBef>
                <a:spcPts val="0"/>
              </a:spcBef>
              <a:spcAft>
                <a:spcPts val="0"/>
              </a:spcAft>
              <a:buSzPts val="2200"/>
              <a:buChar char="•"/>
            </a:pPr>
            <a:r>
              <a:rPr lang="en-US"/>
              <a:t>PCIe and I2C/GPIO to interface with the iMX8M SoC</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3082770387"/>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6404a54e72_0_122"/>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Edge TPU</a:t>
            </a:r>
            <a:endParaRPr/>
          </a:p>
        </p:txBody>
      </p:sp>
      <p:sp>
        <p:nvSpPr>
          <p:cNvPr id="131" name="Google Shape;131;g6404a54e72_0_122"/>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Binary blobs (libedgetpu)</a:t>
            </a:r>
            <a:endParaRPr/>
          </a:p>
          <a:p>
            <a:pPr marL="914400" lvl="1" indent="-368300" algn="l" rtl="0">
              <a:lnSpc>
                <a:spcPct val="100000"/>
              </a:lnSpc>
              <a:spcBef>
                <a:spcPts val="0"/>
              </a:spcBef>
              <a:spcAft>
                <a:spcPts val="0"/>
              </a:spcAft>
              <a:buSzPts val="2200"/>
              <a:buChar char="•"/>
            </a:pPr>
            <a:r>
              <a:rPr lang="en-US"/>
              <a:t>x86_64, armhf, arm64 (aarch64)</a:t>
            </a:r>
            <a:endParaRPr/>
          </a:p>
          <a:p>
            <a:pPr marL="914400" lvl="1" indent="-368300" algn="l" rtl="0">
              <a:lnSpc>
                <a:spcPct val="100000"/>
              </a:lnSpc>
              <a:spcBef>
                <a:spcPts val="0"/>
              </a:spcBef>
              <a:spcAft>
                <a:spcPts val="0"/>
              </a:spcAft>
              <a:buSzPts val="2200"/>
              <a:buChar char="•"/>
            </a:pPr>
            <a:r>
              <a:rPr lang="en-US"/>
              <a:t>depends on clang (meta-clang)</a:t>
            </a:r>
            <a:endParaRPr/>
          </a:p>
          <a:p>
            <a:pPr marL="914400" lvl="1" indent="-368300" algn="l" rtl="0">
              <a:lnSpc>
                <a:spcPct val="100000"/>
              </a:lnSpc>
              <a:spcBef>
                <a:spcPts val="0"/>
              </a:spcBef>
              <a:spcAft>
                <a:spcPts val="0"/>
              </a:spcAft>
              <a:buSzPts val="2200"/>
              <a:buChar char="•"/>
            </a:pPr>
            <a:r>
              <a:rPr lang="en-US"/>
              <a:t>libedgetpu_1.0.bb</a:t>
            </a:r>
            <a:endParaRPr/>
          </a:p>
          <a:p>
            <a:pPr marL="457200" lvl="0" indent="-381000" algn="l" rtl="0">
              <a:lnSpc>
                <a:spcPct val="100000"/>
              </a:lnSpc>
              <a:spcBef>
                <a:spcPts val="0"/>
              </a:spcBef>
              <a:spcAft>
                <a:spcPts val="0"/>
              </a:spcAft>
              <a:buSzPts val="2400"/>
              <a:buChar char="•"/>
            </a:pPr>
            <a:r>
              <a:rPr lang="en-US"/>
              <a:t>Python API (edgetpu)</a:t>
            </a:r>
            <a:endParaRPr/>
          </a:p>
          <a:p>
            <a:pPr marL="914400" lvl="1" indent="-368300" algn="l" rtl="0">
              <a:lnSpc>
                <a:spcPct val="100000"/>
              </a:lnSpc>
              <a:spcBef>
                <a:spcPts val="0"/>
              </a:spcBef>
              <a:spcAft>
                <a:spcPts val="0"/>
              </a:spcAft>
              <a:buSzPts val="2200"/>
              <a:buChar char="•"/>
            </a:pPr>
            <a:r>
              <a:rPr lang="en-US"/>
              <a:t>python3-edgetpu.bb</a:t>
            </a:r>
            <a:endParaRPr/>
          </a:p>
          <a:p>
            <a:pPr marL="457200" lvl="0" indent="-381000" algn="l" rtl="0">
              <a:lnSpc>
                <a:spcPct val="100000"/>
              </a:lnSpc>
              <a:spcBef>
                <a:spcPts val="0"/>
              </a:spcBef>
              <a:spcAft>
                <a:spcPts val="0"/>
              </a:spcAft>
              <a:buSzPts val="2400"/>
              <a:buChar char="•"/>
            </a:pPr>
            <a:r>
              <a:rPr lang="en-US"/>
              <a:t>Python Vision API (edgetpuvision)</a:t>
            </a:r>
            <a:endParaRPr/>
          </a:p>
          <a:p>
            <a:pPr marL="914400" lvl="1" indent="-368300" algn="l" rtl="0">
              <a:lnSpc>
                <a:spcPct val="100000"/>
              </a:lnSpc>
              <a:spcBef>
                <a:spcPts val="0"/>
              </a:spcBef>
              <a:spcAft>
                <a:spcPts val="0"/>
              </a:spcAft>
              <a:buSzPts val="2200"/>
              <a:buChar char="•"/>
            </a:pPr>
            <a:r>
              <a:rPr lang="en-US"/>
              <a:t>python3-edgetpuvision.bb</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151105685"/>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6404a54e72_0_151"/>
          <p:cNvSpPr txBox="1">
            <a:spLocks noGrp="1"/>
          </p:cNvSpPr>
          <p:nvPr>
            <p:ph type="body" idx="2"/>
          </p:nvPr>
        </p:nvSpPr>
        <p:spPr>
          <a:xfrm>
            <a:off x="448852" y="1379539"/>
            <a:ext cx="40389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b="0"/>
              <a:t>Boot</a:t>
            </a:r>
            <a:endParaRPr b="0"/>
          </a:p>
          <a:p>
            <a:pPr marL="914400" lvl="1" indent="-368300" algn="l" rtl="0">
              <a:lnSpc>
                <a:spcPct val="100000"/>
              </a:lnSpc>
              <a:spcBef>
                <a:spcPts val="0"/>
              </a:spcBef>
              <a:spcAft>
                <a:spcPts val="0"/>
              </a:spcAft>
              <a:buSzPts val="2200"/>
              <a:buChar char="•"/>
            </a:pPr>
            <a:r>
              <a:rPr lang="en-US"/>
              <a:t>from SD card</a:t>
            </a:r>
            <a:endParaRPr/>
          </a:p>
          <a:p>
            <a:pPr marL="914400" lvl="1" indent="-368300" algn="l" rtl="0">
              <a:lnSpc>
                <a:spcPct val="100000"/>
              </a:lnSpc>
              <a:spcBef>
                <a:spcPts val="0"/>
              </a:spcBef>
              <a:spcAft>
                <a:spcPts val="0"/>
              </a:spcAft>
              <a:buSzPts val="2200"/>
              <a:buChar char="•"/>
            </a:pPr>
            <a:r>
              <a:rPr lang="en-US"/>
              <a:t>eMMC should work</a:t>
            </a:r>
            <a:endParaRPr/>
          </a:p>
          <a:p>
            <a:pPr marL="457200" lvl="0" indent="-381000" algn="l" rtl="0">
              <a:lnSpc>
                <a:spcPct val="100000"/>
              </a:lnSpc>
              <a:spcBef>
                <a:spcPts val="0"/>
              </a:spcBef>
              <a:spcAft>
                <a:spcPts val="0"/>
              </a:spcAft>
              <a:buSzPts val="2400"/>
              <a:buChar char="•"/>
            </a:pPr>
            <a:r>
              <a:rPr lang="en-US" b="0"/>
              <a:t>Ethernet</a:t>
            </a:r>
            <a:endParaRPr b="0"/>
          </a:p>
          <a:p>
            <a:pPr marL="457200" lvl="0" indent="-381000" algn="l" rtl="0">
              <a:lnSpc>
                <a:spcPct val="100000"/>
              </a:lnSpc>
              <a:spcBef>
                <a:spcPts val="0"/>
              </a:spcBef>
              <a:spcAft>
                <a:spcPts val="0"/>
              </a:spcAft>
              <a:buSzPts val="2400"/>
              <a:buChar char="•"/>
            </a:pPr>
            <a:r>
              <a:rPr lang="en-US" b="0"/>
              <a:t>HDMI</a:t>
            </a:r>
            <a:endParaRPr b="0"/>
          </a:p>
          <a:p>
            <a:pPr marL="457200" lvl="0" indent="-381000" algn="l" rtl="0">
              <a:lnSpc>
                <a:spcPct val="100000"/>
              </a:lnSpc>
              <a:spcBef>
                <a:spcPts val="0"/>
              </a:spcBef>
              <a:spcAft>
                <a:spcPts val="0"/>
              </a:spcAft>
              <a:buSzPts val="2400"/>
              <a:buChar char="•"/>
            </a:pPr>
            <a:r>
              <a:rPr lang="en-US" b="0"/>
              <a:t>WiFi</a:t>
            </a:r>
            <a:endParaRPr b="0"/>
          </a:p>
          <a:p>
            <a:pPr marL="457200" lvl="0" indent="-381000" algn="l" rtl="0">
              <a:lnSpc>
                <a:spcPct val="100000"/>
              </a:lnSpc>
              <a:spcBef>
                <a:spcPts val="0"/>
              </a:spcBef>
              <a:spcAft>
                <a:spcPts val="0"/>
              </a:spcAft>
              <a:buSzPts val="2400"/>
              <a:buChar char="•"/>
            </a:pPr>
            <a:r>
              <a:rPr lang="en-US" b="0"/>
              <a:t>Edge TPU</a:t>
            </a:r>
            <a:endParaRPr b="0"/>
          </a:p>
          <a:p>
            <a:pPr marL="457200" lvl="0" indent="-381000" algn="l" rtl="0">
              <a:lnSpc>
                <a:spcPct val="100000"/>
              </a:lnSpc>
              <a:spcBef>
                <a:spcPts val="0"/>
              </a:spcBef>
              <a:spcAft>
                <a:spcPts val="0"/>
              </a:spcAft>
              <a:buSzPts val="2400"/>
              <a:buChar char="•"/>
            </a:pPr>
            <a:r>
              <a:rPr lang="en-US" b="0"/>
              <a:t>Cooling fan</a:t>
            </a:r>
            <a:endParaRPr b="0"/>
          </a:p>
        </p:txBody>
      </p:sp>
      <p:sp>
        <p:nvSpPr>
          <p:cNvPr id="137" name="Google Shape;137;g6404a54e72_0_151"/>
          <p:cNvSpPr txBox="1">
            <a:spLocks noGrp="1"/>
          </p:cNvSpPr>
          <p:nvPr>
            <p:ph type="title"/>
          </p:nvPr>
        </p:nvSpPr>
        <p:spPr>
          <a:xfrm>
            <a:off x="454025" y="408517"/>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2"/>
              </a:buClr>
              <a:buSzPts val="1400"/>
              <a:buFont typeface="Arial"/>
              <a:buNone/>
            </a:pPr>
            <a:r>
              <a:rPr lang="en-US"/>
              <a:t>meta-coral - Works</a:t>
            </a:r>
            <a:endParaRPr/>
          </a:p>
        </p:txBody>
      </p:sp>
    </p:spTree>
    <p:extLst>
      <p:ext uri="{BB962C8B-B14F-4D97-AF65-F5344CB8AC3E}">
        <p14:creationId xmlns:p14="http://schemas.microsoft.com/office/powerpoint/2010/main" val="4225768423"/>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6404a54e72_0_142"/>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Future work</a:t>
            </a:r>
            <a:endParaRPr/>
          </a:p>
        </p:txBody>
      </p:sp>
      <p:sp>
        <p:nvSpPr>
          <p:cNvPr id="143" name="Google Shape;143;g6404a54e72_0_142"/>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dirty="0"/>
              <a:t>USB Gadget</a:t>
            </a:r>
            <a:endParaRPr dirty="0"/>
          </a:p>
          <a:p>
            <a:pPr marL="914400" lvl="1" indent="-368300" algn="l" rtl="0">
              <a:lnSpc>
                <a:spcPct val="100000"/>
              </a:lnSpc>
              <a:spcBef>
                <a:spcPts val="0"/>
              </a:spcBef>
              <a:spcAft>
                <a:spcPts val="0"/>
              </a:spcAft>
              <a:buSzPts val="2200"/>
              <a:buChar char="•"/>
            </a:pPr>
            <a:r>
              <a:rPr lang="en-US" dirty="0"/>
              <a:t>not tested yet</a:t>
            </a:r>
            <a:endParaRPr dirty="0"/>
          </a:p>
          <a:p>
            <a:pPr marL="457200" lvl="0" indent="-381000" algn="l" rtl="0">
              <a:lnSpc>
                <a:spcPct val="100000"/>
              </a:lnSpc>
              <a:spcBef>
                <a:spcPts val="0"/>
              </a:spcBef>
              <a:spcAft>
                <a:spcPts val="0"/>
              </a:spcAft>
              <a:buSzPts val="2400"/>
              <a:buChar char="•"/>
            </a:pPr>
            <a:r>
              <a:rPr lang="en-US" dirty="0"/>
              <a:t>Bluetooth</a:t>
            </a:r>
            <a:endParaRPr dirty="0"/>
          </a:p>
          <a:p>
            <a:pPr marL="914400" lvl="1" indent="-368300" algn="l" rtl="0">
              <a:lnSpc>
                <a:spcPct val="100000"/>
              </a:lnSpc>
              <a:spcBef>
                <a:spcPts val="0"/>
              </a:spcBef>
              <a:spcAft>
                <a:spcPts val="0"/>
              </a:spcAft>
              <a:buSzPts val="2200"/>
              <a:buChar char="•"/>
            </a:pPr>
            <a:r>
              <a:rPr lang="en-US" dirty="0"/>
              <a:t>not tested yet</a:t>
            </a:r>
            <a:endParaRPr dirty="0"/>
          </a:p>
          <a:p>
            <a:pPr marL="914400" lvl="1" indent="-368300" algn="l" rtl="0">
              <a:lnSpc>
                <a:spcPct val="100000"/>
              </a:lnSpc>
              <a:spcBef>
                <a:spcPts val="0"/>
              </a:spcBef>
              <a:spcAft>
                <a:spcPts val="0"/>
              </a:spcAft>
              <a:buSzPts val="2200"/>
              <a:buChar char="•"/>
            </a:pPr>
            <a:r>
              <a:rPr lang="en-US" dirty="0"/>
              <a:t>https://coral.googlesource.com/bluez-imx/</a:t>
            </a:r>
            <a:endParaRPr dirty="0"/>
          </a:p>
          <a:p>
            <a:pPr marL="457200" lvl="0" indent="-381000" algn="l" rtl="0">
              <a:lnSpc>
                <a:spcPct val="100000"/>
              </a:lnSpc>
              <a:spcBef>
                <a:spcPts val="0"/>
              </a:spcBef>
              <a:spcAft>
                <a:spcPts val="0"/>
              </a:spcAft>
              <a:buSzPts val="2400"/>
              <a:buChar char="•"/>
            </a:pPr>
            <a:r>
              <a:rPr lang="en-US" dirty="0"/>
              <a:t>Edge TPU still needs some work and testing</a:t>
            </a:r>
            <a:endParaRPr dirty="0"/>
          </a:p>
          <a:p>
            <a:pPr marL="914400" lvl="1" indent="-368300" algn="l" rtl="0">
              <a:lnSpc>
                <a:spcPct val="100000"/>
              </a:lnSpc>
              <a:spcBef>
                <a:spcPts val="0"/>
              </a:spcBef>
              <a:spcAft>
                <a:spcPts val="0"/>
              </a:spcAft>
              <a:buSzPts val="2200"/>
              <a:buChar char="•"/>
            </a:pPr>
            <a:r>
              <a:rPr lang="en-US" dirty="0"/>
              <a:t>recipes for examples/demos</a:t>
            </a:r>
            <a:endParaRPr dirty="0"/>
          </a:p>
          <a:p>
            <a:pPr marL="914400" lvl="1" indent="-368300" algn="l" rtl="0">
              <a:lnSpc>
                <a:spcPct val="100000"/>
              </a:lnSpc>
              <a:spcBef>
                <a:spcPts val="0"/>
              </a:spcBef>
              <a:spcAft>
                <a:spcPts val="0"/>
              </a:spcAft>
              <a:buSzPts val="2200"/>
              <a:buChar char="•"/>
            </a:pPr>
            <a:r>
              <a:rPr lang="en-US" dirty="0"/>
              <a:t>edgetpu-demo.bb</a:t>
            </a:r>
            <a:endParaRPr dirty="0"/>
          </a:p>
          <a:p>
            <a:pPr marL="1371600" lvl="0" indent="-317500" algn="l" rtl="0">
              <a:lnSpc>
                <a:spcPct val="100000"/>
              </a:lnSpc>
              <a:spcBef>
                <a:spcPts val="0"/>
              </a:spcBef>
              <a:spcAft>
                <a:spcPts val="0"/>
              </a:spcAft>
              <a:buSzPts val="1400"/>
              <a:buChar char="●"/>
            </a:pPr>
            <a:r>
              <a:rPr lang="en-US" sz="1800" b="0" dirty="0"/>
              <a:t>issues with gstreamer1.0-plugins-base-imx</a:t>
            </a:r>
            <a:endParaRPr sz="1800" b="0" dirty="0"/>
          </a:p>
          <a:p>
            <a:pPr marL="1371600" lvl="0" indent="-317500" algn="l" rtl="0">
              <a:lnSpc>
                <a:spcPct val="100000"/>
              </a:lnSpc>
              <a:spcBef>
                <a:spcPts val="0"/>
              </a:spcBef>
              <a:spcAft>
                <a:spcPts val="0"/>
              </a:spcAft>
              <a:buSzPts val="1400"/>
              <a:buChar char="●"/>
            </a:pPr>
            <a:r>
              <a:rPr lang="en-US" sz="1800" b="0" dirty="0"/>
              <a:t>requires </a:t>
            </a:r>
            <a:r>
              <a:rPr lang="en-US" sz="1800" b="0" dirty="0" err="1"/>
              <a:t>gobject</a:t>
            </a:r>
            <a:r>
              <a:rPr lang="en-US" sz="1800" b="0" dirty="0"/>
              <a:t>-introspection but disabled (error if enabled)</a:t>
            </a:r>
            <a:endParaRPr sz="1800" b="0" dirty="0"/>
          </a:p>
          <a:p>
            <a:pPr marL="0" lvl="0" indent="0" algn="l" rtl="0">
              <a:lnSpc>
                <a:spcPct val="100000"/>
              </a:lnSpc>
              <a:spcBef>
                <a:spcPts val="1800"/>
              </a:spcBef>
              <a:spcAft>
                <a:spcPts val="0"/>
              </a:spcAft>
              <a:buNone/>
            </a:pPr>
            <a:endParaRPr dirty="0"/>
          </a:p>
          <a:p>
            <a:pPr marL="0" lvl="0" indent="0" algn="l" rtl="0">
              <a:lnSpc>
                <a:spcPct val="100000"/>
              </a:lnSpc>
              <a:spcBef>
                <a:spcPts val="1800"/>
              </a:spcBef>
              <a:spcAft>
                <a:spcPts val="0"/>
              </a:spcAft>
              <a:buNone/>
            </a:pPr>
            <a:endParaRPr dirty="0"/>
          </a:p>
        </p:txBody>
      </p:sp>
    </p:spTree>
    <p:extLst>
      <p:ext uri="{BB962C8B-B14F-4D97-AF65-F5344CB8AC3E}">
        <p14:creationId xmlns:p14="http://schemas.microsoft.com/office/powerpoint/2010/main" val="917909193"/>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6404a54e72_0_157"/>
          <p:cNvSpPr txBox="1">
            <a:spLocks noGrp="1"/>
          </p:cNvSpPr>
          <p:nvPr>
            <p:ph type="title"/>
          </p:nvPr>
        </p:nvSpPr>
        <p:spPr>
          <a:xfrm>
            <a:off x="451175" y="402742"/>
            <a:ext cx="8227500" cy="88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400"/>
              <a:buNone/>
            </a:pPr>
            <a:r>
              <a:rPr lang="en-US"/>
              <a:t>meta-coral - Future work</a:t>
            </a:r>
            <a:endParaRPr/>
          </a:p>
        </p:txBody>
      </p:sp>
      <p:sp>
        <p:nvSpPr>
          <p:cNvPr id="149" name="Google Shape;149;g6404a54e72_0_157"/>
          <p:cNvSpPr txBox="1">
            <a:spLocks noGrp="1"/>
          </p:cNvSpPr>
          <p:nvPr>
            <p:ph type="body" idx="1"/>
          </p:nvPr>
        </p:nvSpPr>
        <p:spPr>
          <a:xfrm>
            <a:off x="448328" y="1396988"/>
            <a:ext cx="8233200" cy="4532400"/>
          </a:xfrm>
          <a:prstGeom prst="rect">
            <a:avLst/>
          </a:prstGeom>
          <a:noFill/>
          <a:ln>
            <a:noFill/>
          </a:ln>
        </p:spPr>
        <p:txBody>
          <a:bodyPr spcFirstLastPara="1" wrap="square" lIns="0" tIns="0" rIns="0" bIns="0" anchor="t" anchorCtr="0">
            <a:noAutofit/>
          </a:bodyPr>
          <a:lstStyle/>
          <a:p>
            <a:pPr marL="457200" lvl="0" indent="-381000" algn="l" rtl="0">
              <a:lnSpc>
                <a:spcPct val="100000"/>
              </a:lnSpc>
              <a:spcBef>
                <a:spcPts val="1800"/>
              </a:spcBef>
              <a:spcAft>
                <a:spcPts val="0"/>
              </a:spcAft>
              <a:buSzPts val="2400"/>
              <a:buChar char="•"/>
            </a:pPr>
            <a:r>
              <a:rPr lang="en-US"/>
              <a:t>New release of Mendel Linux (day)</a:t>
            </a:r>
            <a:endParaRPr/>
          </a:p>
          <a:p>
            <a:pPr marL="914400" lvl="1" indent="-368300" algn="l" rtl="0">
              <a:lnSpc>
                <a:spcPct val="100000"/>
              </a:lnSpc>
              <a:spcBef>
                <a:spcPts val="0"/>
              </a:spcBef>
              <a:spcAft>
                <a:spcPts val="0"/>
              </a:spcAft>
              <a:buSzPts val="2200"/>
              <a:buChar char="•"/>
            </a:pPr>
            <a:r>
              <a:rPr lang="en-US"/>
              <a:t>Not released</a:t>
            </a:r>
            <a:endParaRPr/>
          </a:p>
          <a:p>
            <a:pPr marL="914400" lvl="1" indent="-368300" algn="l" rtl="0">
              <a:lnSpc>
                <a:spcPct val="100000"/>
              </a:lnSpc>
              <a:spcBef>
                <a:spcPts val="0"/>
              </a:spcBef>
              <a:spcAft>
                <a:spcPts val="0"/>
              </a:spcAft>
              <a:buSzPts val="2200"/>
              <a:buChar char="•"/>
            </a:pPr>
            <a:r>
              <a:rPr lang="en-US"/>
              <a:t>Based on MM_04.04.05_1902_L4.14.x</a:t>
            </a:r>
            <a:endParaRPr/>
          </a:p>
          <a:p>
            <a:pPr marL="914400" lvl="1" indent="-368300" algn="l" rtl="0">
              <a:lnSpc>
                <a:spcPct val="100000"/>
              </a:lnSpc>
              <a:spcBef>
                <a:spcPts val="0"/>
              </a:spcBef>
              <a:spcAft>
                <a:spcPts val="0"/>
              </a:spcAft>
              <a:buSzPts val="2200"/>
              <a:buChar char="•"/>
            </a:pPr>
            <a:r>
              <a:rPr lang="en-US"/>
              <a:t>would like to include this in zeus branch</a:t>
            </a:r>
            <a:endParaRPr/>
          </a:p>
          <a:p>
            <a:pPr marL="457200" lvl="0" indent="-381000" algn="l" rtl="0">
              <a:lnSpc>
                <a:spcPct val="100000"/>
              </a:lnSpc>
              <a:spcBef>
                <a:spcPts val="0"/>
              </a:spcBef>
              <a:spcAft>
                <a:spcPts val="0"/>
              </a:spcAft>
              <a:buSzPts val="2400"/>
              <a:buChar char="•"/>
            </a:pPr>
            <a:r>
              <a:rPr lang="en-US"/>
              <a:t>QA</a:t>
            </a:r>
            <a:endParaRPr/>
          </a:p>
          <a:p>
            <a:pPr marL="914400" lvl="1" indent="-368300" algn="l" rtl="0">
              <a:lnSpc>
                <a:spcPct val="100000"/>
              </a:lnSpc>
              <a:spcBef>
                <a:spcPts val="0"/>
              </a:spcBef>
              <a:spcAft>
                <a:spcPts val="0"/>
              </a:spcAft>
              <a:buSzPts val="2200"/>
              <a:buChar char="•"/>
            </a:pPr>
            <a:r>
              <a:rPr lang="en-US"/>
              <a:t>automated builds</a:t>
            </a:r>
            <a:endParaRPr/>
          </a:p>
          <a:p>
            <a:pPr marL="457200" lvl="0" indent="-381000" algn="l" rtl="0">
              <a:lnSpc>
                <a:spcPct val="100000"/>
              </a:lnSpc>
              <a:spcBef>
                <a:spcPts val="0"/>
              </a:spcBef>
              <a:spcAft>
                <a:spcPts val="0"/>
              </a:spcAft>
              <a:buSzPts val="2400"/>
              <a:buChar char="•"/>
            </a:pPr>
            <a:r>
              <a:rPr lang="en-US"/>
              <a:t>Audio configuration</a:t>
            </a:r>
            <a:endParaRPr/>
          </a:p>
          <a:p>
            <a:pPr marL="914400" lvl="1" indent="-368300" algn="l" rtl="0">
              <a:lnSpc>
                <a:spcPct val="100000"/>
              </a:lnSpc>
              <a:spcBef>
                <a:spcPts val="0"/>
              </a:spcBef>
              <a:spcAft>
                <a:spcPts val="0"/>
              </a:spcAft>
              <a:buSzPts val="2200"/>
              <a:buChar char="•"/>
            </a:pPr>
            <a:r>
              <a:rPr lang="en-US"/>
              <a:t>port configuration from Mendel Linux</a:t>
            </a:r>
            <a:endParaRPr/>
          </a:p>
          <a:p>
            <a:pPr marL="0" lvl="0" indent="0" algn="l" rtl="0">
              <a:lnSpc>
                <a:spcPct val="100000"/>
              </a:lnSpc>
              <a:spcBef>
                <a:spcPts val="1800"/>
              </a:spcBef>
              <a:spcAft>
                <a:spcPts val="0"/>
              </a:spcAft>
              <a:buNone/>
            </a:pPr>
            <a:endParaRPr/>
          </a:p>
          <a:p>
            <a:pPr marL="0" lvl="0" indent="0" algn="l" rtl="0">
              <a:lnSpc>
                <a:spcPct val="100000"/>
              </a:lnSpc>
              <a:spcBef>
                <a:spcPts val="1800"/>
              </a:spcBef>
              <a:spcAft>
                <a:spcPts val="0"/>
              </a:spcAft>
              <a:buNone/>
            </a:pPr>
            <a:endParaRPr/>
          </a:p>
        </p:txBody>
      </p:sp>
    </p:spTree>
    <p:extLst>
      <p:ext uri="{BB962C8B-B14F-4D97-AF65-F5344CB8AC3E}">
        <p14:creationId xmlns:p14="http://schemas.microsoft.com/office/powerpoint/2010/main" val="697647557"/>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
          <p:cNvSpPr txBox="1">
            <a:spLocks noGrp="1"/>
          </p:cNvSpPr>
          <p:nvPr>
            <p:ph type="title"/>
          </p:nvPr>
        </p:nvSpPr>
        <p:spPr>
          <a:xfrm>
            <a:off x="1833055" y="2991445"/>
            <a:ext cx="6846738" cy="871111"/>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SzPts val="1400"/>
              <a:buNone/>
            </a:pPr>
            <a:r>
              <a:rPr lang="en-US"/>
              <a:t>Demo</a:t>
            </a:r>
            <a:endParaRPr/>
          </a:p>
        </p:txBody>
      </p:sp>
    </p:spTree>
    <p:extLst>
      <p:ext uri="{BB962C8B-B14F-4D97-AF65-F5344CB8AC3E}">
        <p14:creationId xmlns:p14="http://schemas.microsoft.com/office/powerpoint/2010/main" val="3337471433"/>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8</a:t>
            </a:r>
            <a:r>
              <a:rPr lang="en-US" dirty="0">
                <a:cs typeface="Arial" charset="0"/>
              </a:rPr>
              <a:t>. Building Container Images with the Yocto Project</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Mark Asselstine</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B3BAA-3B5C-4E9F-BD58-2E474E6388B4}"/>
              </a:ext>
            </a:extLst>
          </p:cNvPr>
          <p:cNvSpPr>
            <a:spLocks noGrp="1"/>
          </p:cNvSpPr>
          <p:nvPr>
            <p:ph type="title"/>
          </p:nvPr>
        </p:nvSpPr>
        <p:spPr/>
        <p:txBody>
          <a:bodyPr/>
          <a:lstStyle/>
          <a:p>
            <a:r>
              <a:rPr lang="en-CA" dirty="0"/>
              <a:t>1. Why Build Containers?</a:t>
            </a:r>
            <a:endParaRPr lang="en-US" dirty="0"/>
          </a:p>
        </p:txBody>
      </p:sp>
      <p:sp>
        <p:nvSpPr>
          <p:cNvPr id="3" name="Text Placeholder 2">
            <a:extLst>
              <a:ext uri="{FF2B5EF4-FFF2-40B4-BE49-F238E27FC236}">
                <a16:creationId xmlns:a16="http://schemas.microsoft.com/office/drawing/2014/main" xmlns="" id="{046997D6-D707-474D-88A3-07BD7B31C5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71953669"/>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To Push to a Container Registry</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r>
              <a:rPr lang="en-CA" b="0" dirty="0"/>
              <a:t>Secure/Insecure public or private Docker registries</a:t>
            </a:r>
          </a:p>
          <a:p>
            <a:r>
              <a:rPr lang="en-CA" b="0" dirty="0"/>
              <a:t>Secure public or private registries like Harbor</a:t>
            </a:r>
          </a:p>
          <a:p>
            <a:r>
              <a:rPr lang="en-CA" b="0" dirty="0"/>
              <a:t>Local container registry</a:t>
            </a:r>
          </a:p>
          <a:p>
            <a:pPr marL="76200" indent="0">
              <a:buNone/>
            </a:pPr>
            <a:r>
              <a:rPr lang="en-CA" b="0" dirty="0" err="1"/>
              <a:t>Usecase</a:t>
            </a:r>
            <a:r>
              <a:rPr lang="en-CA" b="0" dirty="0"/>
              <a:t> – To make software available in the form of a container to a deployed system</a:t>
            </a:r>
          </a:p>
          <a:p>
            <a:r>
              <a:rPr lang="en-CA" b="0" dirty="0"/>
              <a:t>Docker pull</a:t>
            </a:r>
          </a:p>
          <a:p>
            <a:r>
              <a:rPr lang="en-CA" b="0" dirty="0"/>
              <a:t>Kubernetes pod (kind: Deployment…containers: name)</a:t>
            </a:r>
          </a:p>
          <a:p>
            <a:endParaRPr lang="en-CA" b="0" dirty="0"/>
          </a:p>
          <a:p>
            <a:endParaRPr lang="en-US" b="0" dirty="0"/>
          </a:p>
        </p:txBody>
      </p:sp>
    </p:spTree>
    <p:extLst>
      <p:ext uri="{BB962C8B-B14F-4D97-AF65-F5344CB8AC3E}">
        <p14:creationId xmlns:p14="http://schemas.microsoft.com/office/powerpoint/2010/main" val="534554101"/>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E789A-D8BF-4AE9-86B1-8AC4A2B43884}"/>
              </a:ext>
            </a:extLst>
          </p:cNvPr>
          <p:cNvSpPr>
            <a:spLocks noGrp="1"/>
          </p:cNvSpPr>
          <p:nvPr>
            <p:ph type="title"/>
          </p:nvPr>
        </p:nvSpPr>
        <p:spPr/>
        <p:txBody>
          <a:bodyPr/>
          <a:lstStyle/>
          <a:p>
            <a:r>
              <a:rPr lang="en-CA" dirty="0"/>
              <a:t>To Include in a </a:t>
            </a:r>
            <a:r>
              <a:rPr lang="en-CA" dirty="0" err="1"/>
              <a:t>Rootfs</a:t>
            </a:r>
            <a:endParaRPr lang="en-US" dirty="0"/>
          </a:p>
        </p:txBody>
      </p:sp>
      <p:sp>
        <p:nvSpPr>
          <p:cNvPr id="3" name="Content Placeholder 2">
            <a:extLst>
              <a:ext uri="{FF2B5EF4-FFF2-40B4-BE49-F238E27FC236}">
                <a16:creationId xmlns:a16="http://schemas.microsoft.com/office/drawing/2014/main" xmlns="" id="{A13B784B-DB23-4155-B13A-1D69E7B0226A}"/>
              </a:ext>
            </a:extLst>
          </p:cNvPr>
          <p:cNvSpPr>
            <a:spLocks noGrp="1"/>
          </p:cNvSpPr>
          <p:nvPr>
            <p:ph sz="quarter" idx="13"/>
          </p:nvPr>
        </p:nvSpPr>
        <p:spPr/>
        <p:txBody>
          <a:bodyPr/>
          <a:lstStyle/>
          <a:p>
            <a:r>
              <a:rPr lang="en-CA" dirty="0"/>
              <a:t>Alternative to rpm or </a:t>
            </a:r>
            <a:r>
              <a:rPr lang="en-CA" dirty="0" err="1"/>
              <a:t>ipk</a:t>
            </a:r>
            <a:endParaRPr lang="en-CA" dirty="0"/>
          </a:p>
          <a:p>
            <a:pPr lvl="1"/>
            <a:r>
              <a:rPr lang="en-CA" dirty="0"/>
              <a:t>To organize software (dependencies) and configuration, example Apache</a:t>
            </a:r>
          </a:p>
          <a:p>
            <a:pPr lvl="1"/>
            <a:r>
              <a:rPr lang="en-CA" dirty="0"/>
              <a:t>To allow for simplified </a:t>
            </a:r>
            <a:r>
              <a:rPr lang="en-CA" dirty="0" err="1"/>
              <a:t>uprev</a:t>
            </a:r>
            <a:r>
              <a:rPr lang="en-CA" dirty="0"/>
              <a:t>, example replace ‘factory’ container with container pulled from a container registry</a:t>
            </a:r>
          </a:p>
          <a:p>
            <a:pPr lvl="1"/>
            <a:r>
              <a:rPr lang="en-CA" dirty="0"/>
              <a:t>To isolate Application and Platform SW</a:t>
            </a:r>
          </a:p>
          <a:p>
            <a:r>
              <a:rPr lang="en-CA" dirty="0"/>
              <a:t>To encapsulate 3</a:t>
            </a:r>
            <a:r>
              <a:rPr lang="en-CA" baseline="30000" dirty="0"/>
              <a:t>rd</a:t>
            </a:r>
            <a:r>
              <a:rPr lang="en-CA" dirty="0"/>
              <a:t> party SW and required libraries</a:t>
            </a:r>
          </a:p>
          <a:p>
            <a:r>
              <a:rPr lang="en-CA" dirty="0"/>
              <a:t>To compartmentalize builds</a:t>
            </a:r>
          </a:p>
          <a:p>
            <a:r>
              <a:rPr lang="en-CA" dirty="0"/>
              <a:t>As a transition to microservices</a:t>
            </a:r>
          </a:p>
          <a:p>
            <a:pPr marL="76200" indent="0">
              <a:buNone/>
            </a:pPr>
            <a:endParaRPr lang="en-US" dirty="0"/>
          </a:p>
        </p:txBody>
      </p:sp>
    </p:spTree>
    <p:extLst>
      <p:ext uri="{BB962C8B-B14F-4D97-AF65-F5344CB8AC3E}">
        <p14:creationId xmlns:p14="http://schemas.microsoft.com/office/powerpoint/2010/main" val="35710528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CDCD1-056E-4AB9-B36B-32662A5BFBD6}"/>
              </a:ext>
            </a:extLst>
          </p:cNvPr>
          <p:cNvSpPr>
            <a:spLocks noGrp="1"/>
          </p:cNvSpPr>
          <p:nvPr>
            <p:ph type="title"/>
          </p:nvPr>
        </p:nvSpPr>
        <p:spPr/>
        <p:txBody>
          <a:bodyPr/>
          <a:lstStyle/>
          <a:p>
            <a:r>
              <a:rPr lang="en-GB" dirty="0"/>
              <a:t>Keep </a:t>
            </a:r>
            <a:r>
              <a:rPr lang="en-GB" dirty="0" err="1"/>
              <a:t>layer.conf</a:t>
            </a:r>
            <a:r>
              <a:rPr lang="en-GB" dirty="0"/>
              <a:t> simple</a:t>
            </a:r>
          </a:p>
        </p:txBody>
      </p:sp>
      <p:sp>
        <p:nvSpPr>
          <p:cNvPr id="3" name="Content Placeholder 2">
            <a:extLst>
              <a:ext uri="{FF2B5EF4-FFF2-40B4-BE49-F238E27FC236}">
                <a16:creationId xmlns="" xmlns:a16="http://schemas.microsoft.com/office/drawing/2014/main" id="{1B17599A-46E6-4EA9-B305-7ABD2B760CAF}"/>
              </a:ext>
            </a:extLst>
          </p:cNvPr>
          <p:cNvSpPr>
            <a:spLocks noGrp="1"/>
          </p:cNvSpPr>
          <p:nvPr>
            <p:ph sz="quarter" idx="13"/>
          </p:nvPr>
        </p:nvSpPr>
        <p:spPr/>
        <p:txBody>
          <a:bodyPr/>
          <a:lstStyle/>
          <a:p>
            <a:r>
              <a:rPr lang="en-GB" dirty="0"/>
              <a:t>Settings in </a:t>
            </a:r>
            <a:r>
              <a:rPr lang="en-GB" dirty="0" err="1"/>
              <a:t>layer.conf</a:t>
            </a:r>
            <a:r>
              <a:rPr lang="en-GB" dirty="0"/>
              <a:t> apply to all recipes</a:t>
            </a:r>
          </a:p>
          <a:p>
            <a:pPr lvl="1"/>
            <a:r>
              <a:rPr lang="en-GB" dirty="0"/>
              <a:t>Not just those in your layer</a:t>
            </a:r>
          </a:p>
          <a:p>
            <a:r>
              <a:rPr lang="en-GB" dirty="0"/>
              <a:t>Often difficult to override things set in </a:t>
            </a:r>
            <a:r>
              <a:rPr lang="en-GB" dirty="0" err="1"/>
              <a:t>layer.conf</a:t>
            </a:r>
            <a:endParaRPr lang="en-GB" dirty="0"/>
          </a:p>
          <a:p>
            <a:r>
              <a:rPr lang="en-GB" dirty="0"/>
              <a:t>Parsed very early</a:t>
            </a:r>
          </a:p>
          <a:p>
            <a:pPr lvl="1"/>
            <a:r>
              <a:rPr lang="en-GB" dirty="0"/>
              <a:t>Details covered later</a:t>
            </a:r>
          </a:p>
          <a:p>
            <a:pPr lvl="1"/>
            <a:r>
              <a:rPr lang="en-GB" dirty="0"/>
              <a:t>Parsed in BBLAYERS order not BBFILE_PRIORITY order</a:t>
            </a:r>
          </a:p>
        </p:txBody>
      </p:sp>
    </p:spTree>
    <p:extLst>
      <p:ext uri="{BB962C8B-B14F-4D97-AF65-F5344CB8AC3E}">
        <p14:creationId xmlns:p14="http://schemas.microsoft.com/office/powerpoint/2010/main" val="2262341681"/>
      </p:ext>
    </p:extLst>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B3BAA-3B5C-4E9F-BD58-2E474E6388B4}"/>
              </a:ext>
            </a:extLst>
          </p:cNvPr>
          <p:cNvSpPr>
            <a:spLocks noGrp="1"/>
          </p:cNvSpPr>
          <p:nvPr>
            <p:ph type="title"/>
          </p:nvPr>
        </p:nvSpPr>
        <p:spPr/>
        <p:txBody>
          <a:bodyPr/>
          <a:lstStyle/>
          <a:p>
            <a:r>
              <a:rPr lang="en-CA" dirty="0" smtClean="0"/>
              <a:t>2. </a:t>
            </a:r>
            <a:r>
              <a:rPr lang="en-CA" dirty="0" err="1" smtClean="0"/>
              <a:t>Dockerfile</a:t>
            </a:r>
            <a:r>
              <a:rPr lang="en-CA" dirty="0" smtClean="0"/>
              <a:t> </a:t>
            </a:r>
            <a:r>
              <a:rPr lang="en-CA" dirty="0"/>
              <a:t>- Simple</a:t>
            </a:r>
            <a:endParaRPr lang="en-US" dirty="0"/>
          </a:p>
        </p:txBody>
      </p:sp>
      <p:sp>
        <p:nvSpPr>
          <p:cNvPr id="3" name="Text Placeholder 2">
            <a:extLst>
              <a:ext uri="{FF2B5EF4-FFF2-40B4-BE49-F238E27FC236}">
                <a16:creationId xmlns:a16="http://schemas.microsoft.com/office/drawing/2014/main" xmlns="" id="{046997D6-D707-474D-88A3-07BD7B31C5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12163443"/>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Application</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sz="2000" dirty="0"/>
              <a:t>Code</a:t>
            </a:r>
          </a:p>
          <a:p>
            <a:pPr marL="533400" lvl="1" indent="0">
              <a:buNone/>
            </a:pPr>
            <a:r>
              <a:rPr lang="en-US" sz="1600" dirty="0"/>
              <a:t>#include &lt;</a:t>
            </a:r>
            <a:r>
              <a:rPr lang="en-US" sz="1600" dirty="0" err="1"/>
              <a:t>stdio.h</a:t>
            </a:r>
            <a:r>
              <a:rPr lang="en-US" sz="1600" dirty="0"/>
              <a:t>&gt;</a:t>
            </a:r>
          </a:p>
          <a:p>
            <a:pPr marL="533400" lvl="1" indent="0">
              <a:buNone/>
            </a:pPr>
            <a:r>
              <a:rPr lang="en-US" sz="1600" dirty="0"/>
              <a:t>int main(int </a:t>
            </a:r>
            <a:r>
              <a:rPr lang="en-US" sz="1600" dirty="0" err="1"/>
              <a:t>argc</a:t>
            </a:r>
            <a:r>
              <a:rPr lang="en-US" sz="1600" dirty="0"/>
              <a:t>, char **</a:t>
            </a:r>
            <a:r>
              <a:rPr lang="en-US" sz="1600" dirty="0" err="1"/>
              <a:t>argv</a:t>
            </a:r>
            <a:r>
              <a:rPr lang="en-US" sz="1600" dirty="0"/>
              <a:t>)</a:t>
            </a:r>
          </a:p>
          <a:p>
            <a:pPr marL="533400" lvl="1" indent="0">
              <a:buNone/>
            </a:pPr>
            <a:r>
              <a:rPr lang="en-US" sz="1600" dirty="0"/>
              <a:t>{</a:t>
            </a:r>
          </a:p>
          <a:p>
            <a:pPr marL="533400" lvl="1" indent="0">
              <a:buNone/>
            </a:pPr>
            <a:r>
              <a:rPr lang="en-US" sz="1600" dirty="0"/>
              <a:t>        </a:t>
            </a:r>
            <a:r>
              <a:rPr lang="en-US" sz="1600" dirty="0" err="1"/>
              <a:t>printf</a:t>
            </a:r>
            <a:r>
              <a:rPr lang="en-US" sz="1600" dirty="0"/>
              <a:t>("\</a:t>
            </a:r>
            <a:r>
              <a:rPr lang="en-US" sz="1600" dirty="0" err="1"/>
              <a:t>nHello</a:t>
            </a:r>
            <a:r>
              <a:rPr lang="en-US" sz="1600" dirty="0"/>
              <a:t> World!\n");</a:t>
            </a:r>
          </a:p>
          <a:p>
            <a:pPr marL="533400" lvl="1" indent="0">
              <a:buNone/>
            </a:pPr>
            <a:r>
              <a:rPr lang="en-US" sz="1600" dirty="0"/>
              <a:t>        return 0;</a:t>
            </a:r>
          </a:p>
          <a:p>
            <a:pPr marL="533400" lvl="1" indent="0">
              <a:buNone/>
            </a:pPr>
            <a:r>
              <a:rPr lang="en-US" sz="1600" dirty="0"/>
              <a:t>}</a:t>
            </a:r>
          </a:p>
          <a:p>
            <a:pPr marL="76200" indent="0">
              <a:buNone/>
            </a:pPr>
            <a:r>
              <a:rPr lang="en-US" sz="2000" dirty="0"/>
              <a:t>Compile</a:t>
            </a:r>
          </a:p>
          <a:p>
            <a:pPr marL="533400" lvl="1" indent="0">
              <a:buNone/>
            </a:pPr>
            <a:r>
              <a:rPr lang="en-US" sz="1600" dirty="0" err="1"/>
              <a:t>gcc</a:t>
            </a:r>
            <a:r>
              <a:rPr lang="en-US" sz="1600" dirty="0"/>
              <a:t> -o hello -static -</a:t>
            </a:r>
            <a:r>
              <a:rPr lang="en-US" sz="1600" dirty="0" err="1"/>
              <a:t>Os</a:t>
            </a:r>
            <a:r>
              <a:rPr lang="en-US" sz="1600" dirty="0"/>
              <a:t> -</a:t>
            </a:r>
            <a:r>
              <a:rPr lang="en-US" sz="1600" dirty="0" err="1"/>
              <a:t>fno</a:t>
            </a:r>
            <a:r>
              <a:rPr lang="en-US" sz="1600" dirty="0"/>
              <a:t>-asynchronous-unwind-tables </a:t>
            </a:r>
            <a:r>
              <a:rPr lang="en-US" sz="1600" dirty="0" err="1"/>
              <a:t>hello.c</a:t>
            </a:r>
            <a:endParaRPr lang="en-US" sz="1600" dirty="0"/>
          </a:p>
        </p:txBody>
      </p:sp>
    </p:spTree>
    <p:extLst>
      <p:ext uri="{BB962C8B-B14F-4D97-AF65-F5344CB8AC3E}">
        <p14:creationId xmlns:p14="http://schemas.microsoft.com/office/powerpoint/2010/main" val="34219359"/>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a:t>
            </a:r>
            <a:r>
              <a:rPr lang="en-CA" dirty="0" err="1"/>
              <a:t>Dockerfile</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Code</a:t>
            </a:r>
          </a:p>
          <a:p>
            <a:pPr marL="533400" lvl="1" indent="0">
              <a:buNone/>
            </a:pPr>
            <a:r>
              <a:rPr lang="en-US" sz="1600" dirty="0"/>
              <a:t>FROM scratch</a:t>
            </a:r>
            <a:br>
              <a:rPr lang="en-US" sz="1600" dirty="0"/>
            </a:br>
            <a:r>
              <a:rPr lang="en-US" sz="1600" dirty="0"/>
              <a:t>COPY hello /</a:t>
            </a:r>
            <a:br>
              <a:rPr lang="en-US" sz="1600" dirty="0"/>
            </a:br>
            <a:r>
              <a:rPr lang="en-US" sz="1600" dirty="0"/>
              <a:t>CMD ["/hello"]</a:t>
            </a:r>
          </a:p>
          <a:p>
            <a:pPr marL="76200" indent="0">
              <a:buNone/>
            </a:pPr>
            <a:r>
              <a:rPr lang="en-US" dirty="0"/>
              <a:t>Explanation </a:t>
            </a:r>
          </a:p>
          <a:p>
            <a:pPr marL="990600" lvl="1" indent="-457200">
              <a:buFont typeface="+mj-lt"/>
              <a:buAutoNum type="arabicPeriod"/>
            </a:pPr>
            <a:r>
              <a:rPr lang="en-US" dirty="0"/>
              <a:t>Don’t use a layer 1 (essentially a </a:t>
            </a:r>
            <a:r>
              <a:rPr lang="en-US" dirty="0" err="1"/>
              <a:t>nop</a:t>
            </a:r>
            <a:r>
              <a:rPr lang="en-US" dirty="0"/>
              <a:t>)</a:t>
            </a:r>
          </a:p>
          <a:p>
            <a:pPr marL="990600" lvl="1" indent="-457200">
              <a:buFont typeface="+mj-lt"/>
              <a:buAutoNum type="arabicPeriod"/>
            </a:pPr>
            <a:r>
              <a:rPr lang="en-US" dirty="0"/>
              <a:t>Copy the ‘hello’ executable to the root of the container</a:t>
            </a:r>
          </a:p>
          <a:p>
            <a:pPr marL="990600" lvl="1" indent="-457200">
              <a:buFont typeface="+mj-lt"/>
              <a:buAutoNum type="arabicPeriod"/>
            </a:pPr>
            <a:r>
              <a:rPr lang="en-US" dirty="0"/>
              <a:t>Default parameters to ENTRYPOINT</a:t>
            </a:r>
          </a:p>
          <a:p>
            <a:endParaRPr lang="en-US" dirty="0"/>
          </a:p>
        </p:txBody>
      </p:sp>
    </p:spTree>
    <p:extLst>
      <p:ext uri="{BB962C8B-B14F-4D97-AF65-F5344CB8AC3E}">
        <p14:creationId xmlns:p14="http://schemas.microsoft.com/office/powerpoint/2010/main" val="22875909"/>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Build and Prepare</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Directory Contents</a:t>
            </a:r>
          </a:p>
          <a:p>
            <a:pPr marL="533400" lvl="1" indent="0">
              <a:buNone/>
            </a:pPr>
            <a:r>
              <a:rPr lang="en-US" sz="1600" dirty="0"/>
              <a:t>%&gt; ls -l</a:t>
            </a:r>
          </a:p>
          <a:p>
            <a:pPr marL="533400" lvl="1" indent="0">
              <a:buNone/>
            </a:pPr>
            <a:r>
              <a:rPr lang="en-US" sz="1600" dirty="0"/>
              <a:t>total 20</a:t>
            </a:r>
          </a:p>
          <a:p>
            <a:pPr marL="533400" lvl="1" indent="0">
              <a:buNone/>
            </a:pPr>
            <a:r>
              <a:rPr lang="en-US" sz="1600" dirty="0"/>
              <a:t>-</a:t>
            </a:r>
            <a:r>
              <a:rPr lang="en-US" sz="1600" dirty="0" err="1"/>
              <a:t>rw</a:t>
            </a:r>
            <a:r>
              <a:rPr lang="en-US" sz="1600" dirty="0"/>
              <a:t>-r--r-- 1 root </a:t>
            </a:r>
            <a:r>
              <a:rPr lang="en-US" sz="1600" dirty="0" err="1"/>
              <a:t>root</a:t>
            </a:r>
            <a:r>
              <a:rPr lang="en-US" sz="1600" dirty="0"/>
              <a:t>   42 Oct 18 18:10 </a:t>
            </a:r>
            <a:r>
              <a:rPr lang="en-US" sz="1600" dirty="0" err="1"/>
              <a:t>Dockerfile</a:t>
            </a:r>
            <a:endParaRPr lang="en-US" sz="1600" dirty="0"/>
          </a:p>
          <a:p>
            <a:pPr marL="533400" lvl="1" indent="0">
              <a:buNone/>
            </a:pPr>
            <a:r>
              <a:rPr lang="en-US" sz="1600" dirty="0"/>
              <a:t>-</a:t>
            </a:r>
            <a:r>
              <a:rPr lang="en-US" sz="1600" dirty="0" err="1"/>
              <a:t>rwxr</a:t>
            </a:r>
            <a:r>
              <a:rPr lang="en-US" sz="1600" dirty="0"/>
              <a:t>-</a:t>
            </a:r>
            <a:r>
              <a:rPr lang="en-US" sz="1600" dirty="0" err="1"/>
              <a:t>xr</a:t>
            </a:r>
            <a:r>
              <a:rPr lang="en-US" sz="1600" dirty="0"/>
              <a:t>-x 1 root </a:t>
            </a:r>
            <a:r>
              <a:rPr lang="en-US" sz="1600" dirty="0" err="1"/>
              <a:t>root</a:t>
            </a:r>
            <a:r>
              <a:rPr lang="en-US" sz="1600" dirty="0"/>
              <a:t> 9576 Oct 18 18:16 hello</a:t>
            </a:r>
          </a:p>
          <a:p>
            <a:pPr marL="533400" lvl="1" indent="0">
              <a:buNone/>
            </a:pPr>
            <a:r>
              <a:rPr lang="en-US" sz="1600" dirty="0"/>
              <a:t>-</a:t>
            </a:r>
            <a:r>
              <a:rPr lang="en-US" sz="1600" dirty="0" err="1"/>
              <a:t>rw</a:t>
            </a:r>
            <a:r>
              <a:rPr lang="en-US" sz="1600" dirty="0"/>
              <a:t>-r--r-- 1 root </a:t>
            </a:r>
            <a:r>
              <a:rPr lang="en-US" sz="1600" dirty="0" err="1"/>
              <a:t>root</a:t>
            </a:r>
            <a:r>
              <a:rPr lang="en-US" sz="1600" dirty="0"/>
              <a:t>  178 Oct 18 18:12 </a:t>
            </a:r>
            <a:r>
              <a:rPr lang="en-US" sz="1600" dirty="0" err="1"/>
              <a:t>hello.c</a:t>
            </a:r>
            <a:endParaRPr lang="en-US" sz="1600" dirty="0"/>
          </a:p>
          <a:p>
            <a:pPr marL="76200" indent="0">
              <a:buNone/>
            </a:pPr>
            <a:r>
              <a:rPr lang="en-US" dirty="0"/>
              <a:t>Build the Container Image</a:t>
            </a:r>
          </a:p>
          <a:p>
            <a:pPr marL="533400" lvl="1" indent="0">
              <a:buNone/>
            </a:pPr>
            <a:r>
              <a:rPr lang="en-US" sz="1600" dirty="0"/>
              <a:t>docker image build -t </a:t>
            </a:r>
            <a:r>
              <a:rPr lang="en-US" sz="1600" dirty="0" err="1"/>
              <a:t>hello-world:yp</a:t>
            </a:r>
            <a:r>
              <a:rPr lang="en-US" sz="1600" dirty="0"/>
              <a:t> .</a:t>
            </a:r>
          </a:p>
        </p:txBody>
      </p:sp>
    </p:spTree>
    <p:extLst>
      <p:ext uri="{BB962C8B-B14F-4D97-AF65-F5344CB8AC3E}">
        <p14:creationId xmlns:p14="http://schemas.microsoft.com/office/powerpoint/2010/main" val="2882910404"/>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Hello World! Inspect and Run</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Inspect </a:t>
            </a:r>
          </a:p>
          <a:p>
            <a:pPr marL="533400" lvl="1" indent="0">
              <a:buNone/>
            </a:pPr>
            <a:r>
              <a:rPr lang="en-US" sz="1600" dirty="0"/>
              <a:t>%&gt; docker images</a:t>
            </a:r>
          </a:p>
          <a:p>
            <a:pPr marL="533400" lvl="1" indent="0">
              <a:buNone/>
            </a:pPr>
            <a:r>
              <a:rPr lang="en-US" sz="1600" dirty="0"/>
              <a:t>REPOSITORY          TAG                 IMAGE ID            CREATED             SIZE</a:t>
            </a:r>
          </a:p>
          <a:p>
            <a:pPr marL="533400" lvl="1" indent="0">
              <a:buNone/>
            </a:pPr>
            <a:r>
              <a:rPr lang="en-US" sz="1600" dirty="0"/>
              <a:t>hello-world                  </a:t>
            </a:r>
            <a:r>
              <a:rPr lang="en-US" sz="1600" dirty="0" err="1"/>
              <a:t>yp</a:t>
            </a:r>
            <a:r>
              <a:rPr lang="en-US" sz="1600" dirty="0"/>
              <a:t>                  f3f730d7ee41        31 minutes ago    </a:t>
            </a:r>
            <a:r>
              <a:rPr lang="en-US" sz="1600" dirty="0">
                <a:solidFill>
                  <a:schemeClr val="accent3">
                    <a:lumMod val="40000"/>
                    <a:lumOff val="60000"/>
                  </a:schemeClr>
                </a:solidFill>
              </a:rPr>
              <a:t>863kB</a:t>
            </a:r>
          </a:p>
          <a:p>
            <a:pPr marL="76200" indent="0">
              <a:buNone/>
            </a:pPr>
            <a:r>
              <a:rPr lang="en-US" dirty="0"/>
              <a:t>Run</a:t>
            </a:r>
          </a:p>
          <a:p>
            <a:pPr marL="533400" lvl="1" indent="0">
              <a:buNone/>
            </a:pPr>
            <a:r>
              <a:rPr lang="en-US" sz="1600" dirty="0"/>
              <a:t>docker run --rm </a:t>
            </a:r>
            <a:r>
              <a:rPr lang="en-US" sz="1600" dirty="0" err="1"/>
              <a:t>hello-world:yp</a:t>
            </a:r>
            <a:endParaRPr lang="en-US" sz="1600" dirty="0"/>
          </a:p>
          <a:p>
            <a:pPr marL="533400" lvl="1" indent="0">
              <a:buNone/>
            </a:pPr>
            <a:endParaRPr lang="en-US" sz="1600" dirty="0"/>
          </a:p>
          <a:p>
            <a:pPr marL="533400" lvl="1" indent="0">
              <a:buNone/>
            </a:pPr>
            <a:r>
              <a:rPr lang="en-US" sz="1600" dirty="0"/>
              <a:t>Hello World!</a:t>
            </a:r>
          </a:p>
        </p:txBody>
      </p:sp>
    </p:spTree>
    <p:extLst>
      <p:ext uri="{BB962C8B-B14F-4D97-AF65-F5344CB8AC3E}">
        <p14:creationId xmlns:p14="http://schemas.microsoft.com/office/powerpoint/2010/main" val="390805803"/>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The ‘git’ Container</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dirty="0"/>
              <a:t>Code </a:t>
            </a:r>
          </a:p>
          <a:p>
            <a:pPr marL="533400" lvl="1" indent="0">
              <a:buNone/>
            </a:pPr>
            <a:r>
              <a:rPr lang="en-US" sz="1600" b="1" dirty="0"/>
              <a:t>FROM</a:t>
            </a:r>
            <a:r>
              <a:rPr lang="en-US" sz="1600" dirty="0"/>
              <a:t> alpine</a:t>
            </a:r>
            <a:br>
              <a:rPr lang="en-US" sz="1600" dirty="0"/>
            </a:br>
            <a:r>
              <a:rPr lang="en-US" sz="1600" b="1" dirty="0"/>
              <a:t>LABEL</a:t>
            </a:r>
            <a:r>
              <a:rPr lang="en-US" sz="1600" dirty="0"/>
              <a:t> maintainer Bill Wang </a:t>
            </a:r>
            <a:r>
              <a:rPr lang="en-US" sz="1600" dirty="0">
                <a:hlinkClick r:id="rId2"/>
              </a:rPr>
              <a:t>ozbillwang@gmail.com</a:t>
            </a:r>
            <a:r>
              <a:rPr lang="en-US" sz="1600" dirty="0"/>
              <a:t/>
            </a:r>
            <a:br>
              <a:rPr lang="en-US" sz="1600" dirty="0"/>
            </a:br>
            <a:r>
              <a:rPr lang="en-US" sz="1600" b="1" dirty="0"/>
              <a:t>RUN</a:t>
            </a:r>
            <a:r>
              <a:rPr lang="en-US" sz="1600" dirty="0"/>
              <a:t> </a:t>
            </a:r>
            <a:r>
              <a:rPr lang="en-US" sz="1600" dirty="0" err="1"/>
              <a:t>apk</a:t>
            </a:r>
            <a:r>
              <a:rPr lang="en-US" sz="1600" dirty="0"/>
              <a:t> --update add git less </a:t>
            </a:r>
            <a:r>
              <a:rPr lang="en-US" sz="1600" dirty="0" err="1"/>
              <a:t>openssh</a:t>
            </a:r>
            <a:r>
              <a:rPr lang="en-US" sz="1600" dirty="0"/>
              <a:t> &amp;&amp; \</a:t>
            </a:r>
            <a:br>
              <a:rPr lang="en-US" sz="1600" dirty="0"/>
            </a:br>
            <a:r>
              <a:rPr lang="en-US" sz="1600" dirty="0"/>
              <a:t>  rm -rf /var/lib/apt/lists/* &amp;&amp; \</a:t>
            </a:r>
            <a:br>
              <a:rPr lang="en-US" sz="1600" dirty="0"/>
            </a:br>
            <a:r>
              <a:rPr lang="en-US" sz="1600" dirty="0"/>
              <a:t>  rm /var/cache/</a:t>
            </a:r>
            <a:r>
              <a:rPr lang="en-US" sz="1600" dirty="0" err="1"/>
              <a:t>apk</a:t>
            </a:r>
            <a:r>
              <a:rPr lang="en-US" sz="1600" dirty="0"/>
              <a:t>/*</a:t>
            </a:r>
            <a:br>
              <a:rPr lang="en-US" sz="1600" dirty="0"/>
            </a:br>
            <a:r>
              <a:rPr lang="en-US" sz="1600" b="1" dirty="0"/>
              <a:t>VOLUME</a:t>
            </a:r>
            <a:r>
              <a:rPr lang="en-US" sz="1600" dirty="0"/>
              <a:t> /git</a:t>
            </a:r>
            <a:br>
              <a:rPr lang="en-US" sz="1600" dirty="0"/>
            </a:br>
            <a:r>
              <a:rPr lang="en-US" sz="1600" b="1" dirty="0"/>
              <a:t>WORKDIR</a:t>
            </a:r>
            <a:r>
              <a:rPr lang="en-US" sz="1600" dirty="0"/>
              <a:t> /git</a:t>
            </a:r>
            <a:br>
              <a:rPr lang="en-US" sz="1600" dirty="0"/>
            </a:br>
            <a:r>
              <a:rPr lang="en-US" sz="1600" b="1" dirty="0"/>
              <a:t>ENTRYPOINT</a:t>
            </a:r>
            <a:r>
              <a:rPr lang="en-US" sz="1600" dirty="0"/>
              <a:t> ["git"]</a:t>
            </a:r>
            <a:br>
              <a:rPr lang="en-US" sz="1600" dirty="0"/>
            </a:br>
            <a:r>
              <a:rPr lang="en-US" sz="1600" b="1" dirty="0"/>
              <a:t>CMD</a:t>
            </a:r>
            <a:r>
              <a:rPr lang="en-US" sz="1600" dirty="0"/>
              <a:t> ["--help"]</a:t>
            </a:r>
          </a:p>
          <a:p>
            <a:pPr marL="533400" lvl="1" indent="0">
              <a:buNone/>
            </a:pPr>
            <a:endParaRPr lang="en-US" sz="1600" dirty="0"/>
          </a:p>
          <a:p>
            <a:pPr marL="76200" indent="0">
              <a:buNone/>
            </a:pPr>
            <a:r>
              <a:rPr lang="en-US" sz="1000" b="0" dirty="0"/>
              <a:t>Reference:</a:t>
            </a:r>
            <a:r>
              <a:rPr lang="en-US" sz="1000" dirty="0"/>
              <a:t> </a:t>
            </a:r>
            <a:r>
              <a:rPr lang="en-US" sz="1000" dirty="0">
                <a:hlinkClick r:id="rId3"/>
              </a:rPr>
              <a:t>https://hub.docker.com/r/alpine/git/dockerfile/</a:t>
            </a:r>
            <a:endParaRPr lang="en-US" sz="1000" dirty="0"/>
          </a:p>
        </p:txBody>
      </p:sp>
    </p:spTree>
    <p:extLst>
      <p:ext uri="{BB962C8B-B14F-4D97-AF65-F5344CB8AC3E}">
        <p14:creationId xmlns:p14="http://schemas.microsoft.com/office/powerpoint/2010/main" val="488364659"/>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Build the ‘git’ Container</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US" sz="1600" b="0" dirty="0"/>
              <a:t>%&gt; time docker image build -t git .</a:t>
            </a:r>
            <a:br>
              <a:rPr lang="en-US" sz="1600" b="0" dirty="0"/>
            </a:br>
            <a:r>
              <a:rPr lang="en-US" sz="1600" b="0" dirty="0"/>
              <a:t>Sending build context to Docker daemon  2.048kB</a:t>
            </a:r>
            <a:br>
              <a:rPr lang="en-US" sz="1600" b="0" dirty="0"/>
            </a:br>
            <a:r>
              <a:rPr lang="en-US" sz="1600" b="0" dirty="0"/>
              <a:t>Step 1/7 : FROM alpine</a:t>
            </a:r>
            <a:br>
              <a:rPr lang="en-US" sz="1600" b="0" dirty="0"/>
            </a:br>
            <a:r>
              <a:rPr lang="en-US" sz="1600" b="0" dirty="0"/>
              <a:t>…</a:t>
            </a:r>
            <a:br>
              <a:rPr lang="en-US" sz="1600" b="0" dirty="0"/>
            </a:br>
            <a:r>
              <a:rPr lang="en-US" sz="1600" b="0" dirty="0"/>
              <a:t>Step 7/7 : CMD ["--help"]</a:t>
            </a:r>
            <a:br>
              <a:rPr lang="en-US" sz="1600" b="0" dirty="0"/>
            </a:br>
            <a:r>
              <a:rPr lang="en-US" sz="1600" b="0" dirty="0"/>
              <a:t> ---&gt; Running in e1750d6b05eb</a:t>
            </a:r>
            <a:br>
              <a:rPr lang="en-US" sz="1600" b="0" dirty="0"/>
            </a:br>
            <a:r>
              <a:rPr lang="en-US" sz="1600" b="0" dirty="0"/>
              <a:t>Removing intermediate container e1750d6b05eb</a:t>
            </a:r>
            <a:br>
              <a:rPr lang="en-US" sz="1600" b="0" dirty="0"/>
            </a:br>
            <a:r>
              <a:rPr lang="en-US" sz="1600" b="0" dirty="0"/>
              <a:t> ---&gt; 128c824f6e91</a:t>
            </a:r>
            <a:br>
              <a:rPr lang="en-US" sz="1600" b="0" dirty="0"/>
            </a:br>
            <a:r>
              <a:rPr lang="en-US" sz="1600" b="0" dirty="0"/>
              <a:t>Successfully built 128c824f6e91</a:t>
            </a:r>
            <a:br>
              <a:rPr lang="en-US" sz="1600" b="0" dirty="0"/>
            </a:br>
            <a:r>
              <a:rPr lang="en-US" sz="1600" b="0" dirty="0"/>
              <a:t>Successfully tagged </a:t>
            </a:r>
            <a:r>
              <a:rPr lang="en-US" sz="1600" b="0" dirty="0" err="1"/>
              <a:t>git:latest</a:t>
            </a:r>
            <a:r>
              <a:rPr lang="en-US" sz="1600" b="0" dirty="0"/>
              <a:t/>
            </a:r>
            <a:br>
              <a:rPr lang="en-US" sz="1600" b="0" dirty="0"/>
            </a:br>
            <a:r>
              <a:rPr lang="en-US" sz="1600" b="0" dirty="0">
                <a:solidFill>
                  <a:srgbClr val="FF0000"/>
                </a:solidFill>
              </a:rPr>
              <a:t>real    0m17.356s</a:t>
            </a:r>
            <a:r>
              <a:rPr lang="en-US" sz="1600" b="0" dirty="0"/>
              <a:t/>
            </a:r>
            <a:br>
              <a:rPr lang="en-US" sz="1600" b="0" dirty="0"/>
            </a:br>
            <a:r>
              <a:rPr lang="en-US" sz="1600" b="0" dirty="0"/>
              <a:t>user    0m0.083s</a:t>
            </a:r>
            <a:br>
              <a:rPr lang="en-US" sz="1600" b="0" dirty="0"/>
            </a:br>
            <a:r>
              <a:rPr lang="en-US" sz="1600" b="0" dirty="0"/>
              <a:t>sys     0m0.192s</a:t>
            </a:r>
          </a:p>
          <a:p>
            <a:pPr marL="76200" indent="0">
              <a:buNone/>
            </a:pPr>
            <a:r>
              <a:rPr lang="en-US" sz="1600" b="0" dirty="0"/>
              <a:t>%&gt; docker images</a:t>
            </a:r>
            <a:br>
              <a:rPr lang="en-US" sz="1600" b="0" dirty="0"/>
            </a:br>
            <a:r>
              <a:rPr lang="en-US" sz="1600" b="0" dirty="0"/>
              <a:t>REPOSITORY          TAG                 IMAGE ID            CREATED             SIZE</a:t>
            </a:r>
            <a:br>
              <a:rPr lang="en-US" sz="1600" b="0" dirty="0"/>
            </a:br>
            <a:r>
              <a:rPr lang="en-US" sz="1600" b="0" dirty="0"/>
              <a:t>git                            latest              128c824f6e91        3 minutes ago       </a:t>
            </a:r>
            <a:r>
              <a:rPr lang="en-US" sz="1600" b="0" dirty="0">
                <a:solidFill>
                  <a:srgbClr val="FF0000"/>
                </a:solidFill>
              </a:rPr>
              <a:t>29.2MB</a:t>
            </a:r>
            <a:br>
              <a:rPr lang="en-US" sz="1600" b="0" dirty="0">
                <a:solidFill>
                  <a:srgbClr val="FF0000"/>
                </a:solidFill>
              </a:rPr>
            </a:br>
            <a:r>
              <a:rPr lang="en-US" sz="1600" b="0" dirty="0">
                <a:solidFill>
                  <a:schemeClr val="tx1"/>
                </a:solidFill>
              </a:rPr>
              <a:t>alpine                      latest              961769676411        8 weeks ago         5.58MB</a:t>
            </a:r>
          </a:p>
          <a:p>
            <a:pPr marL="76200" indent="0">
              <a:buNone/>
            </a:pPr>
            <a:endParaRPr lang="en-US" sz="1600" b="0" dirty="0">
              <a:solidFill>
                <a:srgbClr val="FF0000"/>
              </a:solidFill>
            </a:endParaRPr>
          </a:p>
        </p:txBody>
      </p:sp>
    </p:spTree>
    <p:extLst>
      <p:ext uri="{BB962C8B-B14F-4D97-AF65-F5344CB8AC3E}">
        <p14:creationId xmlns:p14="http://schemas.microsoft.com/office/powerpoint/2010/main" val="565771549"/>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C0040B-9244-486B-A515-03536FDD7279}"/>
              </a:ext>
            </a:extLst>
          </p:cNvPr>
          <p:cNvSpPr>
            <a:spLocks noGrp="1"/>
          </p:cNvSpPr>
          <p:nvPr>
            <p:ph type="title"/>
          </p:nvPr>
        </p:nvSpPr>
        <p:spPr/>
        <p:txBody>
          <a:bodyPr/>
          <a:lstStyle/>
          <a:p>
            <a:r>
              <a:rPr lang="en-CA" dirty="0"/>
              <a:t>Hello World! Multi Stage</a:t>
            </a:r>
            <a:endParaRPr lang="en-US" dirty="0"/>
          </a:p>
        </p:txBody>
      </p:sp>
      <p:sp>
        <p:nvSpPr>
          <p:cNvPr id="3" name="Content Placeholder 2">
            <a:extLst>
              <a:ext uri="{FF2B5EF4-FFF2-40B4-BE49-F238E27FC236}">
                <a16:creationId xmlns:a16="http://schemas.microsoft.com/office/drawing/2014/main" xmlns="" id="{734A3273-BEBC-40A9-BC62-68AE795C2C18}"/>
              </a:ext>
            </a:extLst>
          </p:cNvPr>
          <p:cNvSpPr>
            <a:spLocks noGrp="1"/>
          </p:cNvSpPr>
          <p:nvPr>
            <p:ph sz="quarter" idx="13"/>
          </p:nvPr>
        </p:nvSpPr>
        <p:spPr/>
        <p:txBody>
          <a:bodyPr/>
          <a:lstStyle/>
          <a:p>
            <a:pPr marL="76200" indent="0">
              <a:buNone/>
            </a:pPr>
            <a:r>
              <a:rPr lang="en-CA" dirty="0"/>
              <a:t>Code</a:t>
            </a:r>
          </a:p>
          <a:p>
            <a:r>
              <a:rPr lang="en-US" sz="1600" b="0" dirty="0"/>
              <a:t>FROM </a:t>
            </a:r>
            <a:r>
              <a:rPr lang="en-US" sz="1600" b="0" dirty="0" err="1"/>
              <a:t>alpine:latest</a:t>
            </a:r>
            <a:r>
              <a:rPr lang="en-US" sz="1600" b="0" dirty="0"/>
              <a:t> AS builder</a:t>
            </a:r>
            <a:br>
              <a:rPr lang="en-US" sz="1600" b="0" dirty="0"/>
            </a:br>
            <a:r>
              <a:rPr lang="en-US" sz="1600" b="0" dirty="0"/>
              <a:t>RUN </a:t>
            </a:r>
            <a:r>
              <a:rPr lang="en-US" sz="1600" b="0" dirty="0" err="1"/>
              <a:t>apk</a:t>
            </a:r>
            <a:r>
              <a:rPr lang="en-US" sz="1600" b="0" dirty="0"/>
              <a:t> --update add </a:t>
            </a:r>
            <a:r>
              <a:rPr lang="en-US" sz="1600" b="0" dirty="0" err="1"/>
              <a:t>gcc</a:t>
            </a:r>
            <a:r>
              <a:rPr lang="en-US" sz="1600" b="0" dirty="0"/>
              <a:t> </a:t>
            </a:r>
            <a:r>
              <a:rPr lang="en-US" sz="1600" b="0" dirty="0" err="1"/>
              <a:t>libc</a:t>
            </a:r>
            <a:r>
              <a:rPr lang="en-US" sz="1600" b="0" dirty="0"/>
              <a:t>-dev</a:t>
            </a:r>
            <a:br>
              <a:rPr lang="en-US" sz="1600" b="0" dirty="0"/>
            </a:br>
            <a:r>
              <a:rPr lang="en-US" sz="1600" b="0" dirty="0"/>
              <a:t>COPY </a:t>
            </a:r>
            <a:r>
              <a:rPr lang="en-US" sz="1600" b="0" dirty="0" err="1"/>
              <a:t>hello.c</a:t>
            </a:r>
            <a:r>
              <a:rPr lang="en-US" sz="1600" b="0" dirty="0"/>
              <a:t> .</a:t>
            </a:r>
            <a:br>
              <a:rPr lang="en-US" sz="1600" b="0" dirty="0"/>
            </a:br>
            <a:r>
              <a:rPr lang="en-US" sz="1600" b="0" dirty="0"/>
              <a:t>RUN </a:t>
            </a:r>
            <a:r>
              <a:rPr lang="en-US" sz="1600" b="0" dirty="0" err="1"/>
              <a:t>gcc</a:t>
            </a:r>
            <a:r>
              <a:rPr lang="en-US" sz="1600" b="0" dirty="0"/>
              <a:t> -o hello -static -</a:t>
            </a:r>
            <a:r>
              <a:rPr lang="en-US" sz="1600" b="0" dirty="0" err="1"/>
              <a:t>Os</a:t>
            </a:r>
            <a:r>
              <a:rPr lang="en-US" sz="1600" b="0" dirty="0"/>
              <a:t> -</a:t>
            </a:r>
            <a:r>
              <a:rPr lang="en-US" sz="1600" b="0" dirty="0" err="1"/>
              <a:t>fno</a:t>
            </a:r>
            <a:r>
              <a:rPr lang="en-US" sz="1600" b="0" dirty="0"/>
              <a:t>-asynchronous-unwind-tables </a:t>
            </a:r>
            <a:r>
              <a:rPr lang="en-US" sz="1600" b="0" dirty="0" err="1"/>
              <a:t>hello.c</a:t>
            </a:r>
            <a:r>
              <a:rPr lang="en-US" sz="1600" b="0" dirty="0"/>
              <a:t/>
            </a:r>
            <a:br>
              <a:rPr lang="en-US" sz="1600" b="0" dirty="0"/>
            </a:br>
            <a:r>
              <a:rPr lang="en-US" sz="1600" b="0" dirty="0"/>
              <a:t/>
            </a:r>
            <a:br>
              <a:rPr lang="en-US" sz="1600" b="0" dirty="0"/>
            </a:br>
            <a:r>
              <a:rPr lang="en-US" sz="1600" b="0" dirty="0"/>
              <a:t>FROM scratch</a:t>
            </a:r>
            <a:br>
              <a:rPr lang="en-US" sz="1600" b="0" dirty="0"/>
            </a:br>
            <a:r>
              <a:rPr lang="en-US" sz="1600" b="0" dirty="0"/>
              <a:t>COPY --from=builder hello /</a:t>
            </a:r>
            <a:br>
              <a:rPr lang="en-US" sz="1600" b="0" dirty="0"/>
            </a:br>
            <a:r>
              <a:rPr lang="en-US" sz="1600" b="0" dirty="0"/>
              <a:t>CMD ["/hello"]</a:t>
            </a:r>
          </a:p>
          <a:p>
            <a:pPr marL="76200" indent="0">
              <a:buNone/>
            </a:pPr>
            <a:r>
              <a:rPr lang="en-US" dirty="0"/>
              <a:t>Inspect</a:t>
            </a:r>
          </a:p>
          <a:p>
            <a:r>
              <a:rPr lang="en-US" sz="1600" b="0" dirty="0"/>
              <a:t>%&gt; docker images</a:t>
            </a:r>
            <a:br>
              <a:rPr lang="en-US" sz="1600" b="0" dirty="0"/>
            </a:br>
            <a:r>
              <a:rPr lang="en-US" sz="1600" b="0" dirty="0"/>
              <a:t>REPOSITORY          TAG                 IMAGE ID            CREATED             SIZE</a:t>
            </a:r>
            <a:br>
              <a:rPr lang="en-US" sz="1600" b="0" dirty="0"/>
            </a:br>
            <a:r>
              <a:rPr lang="en-US" sz="1600" b="0" dirty="0"/>
              <a:t>hello-world               latest              a891eee89a48        3 hours ago         </a:t>
            </a:r>
            <a:r>
              <a:rPr lang="en-US" sz="1600" b="0" dirty="0">
                <a:solidFill>
                  <a:schemeClr val="accent3">
                    <a:lumMod val="40000"/>
                    <a:lumOff val="60000"/>
                  </a:schemeClr>
                </a:solidFill>
              </a:rPr>
              <a:t>93.2kB</a:t>
            </a:r>
          </a:p>
          <a:p>
            <a:pPr marL="76200" indent="0">
              <a:buNone/>
            </a:pPr>
            <a:endParaRPr lang="en-US" dirty="0"/>
          </a:p>
        </p:txBody>
      </p:sp>
    </p:spTree>
    <p:extLst>
      <p:ext uri="{BB962C8B-B14F-4D97-AF65-F5344CB8AC3E}">
        <p14:creationId xmlns:p14="http://schemas.microsoft.com/office/powerpoint/2010/main" val="2475101322"/>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What have we learned about </a:t>
            </a:r>
            <a:r>
              <a:rPr lang="en-CA" dirty="0" err="1"/>
              <a:t>Dockerfiles</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r>
              <a:rPr lang="en-CA" b="0" dirty="0">
                <a:solidFill>
                  <a:schemeClr val="tx1"/>
                </a:solidFill>
              </a:rPr>
              <a:t>Pros</a:t>
            </a:r>
          </a:p>
          <a:p>
            <a:pPr lvl="1"/>
            <a:r>
              <a:rPr lang="en-CA" dirty="0">
                <a:solidFill>
                  <a:schemeClr val="tx1"/>
                </a:solidFill>
              </a:rPr>
              <a:t>Can produce small images</a:t>
            </a:r>
          </a:p>
          <a:p>
            <a:pPr lvl="1"/>
            <a:r>
              <a:rPr lang="en-CA" b="0" dirty="0">
                <a:solidFill>
                  <a:schemeClr val="tx1"/>
                </a:solidFill>
              </a:rPr>
              <a:t>Fast b</a:t>
            </a:r>
            <a:r>
              <a:rPr lang="en-CA" dirty="0">
                <a:solidFill>
                  <a:schemeClr val="tx1"/>
                </a:solidFill>
              </a:rPr>
              <a:t>uilds</a:t>
            </a:r>
          </a:p>
          <a:p>
            <a:pPr lvl="1"/>
            <a:r>
              <a:rPr lang="en-CA" b="0" dirty="0" err="1">
                <a:solidFill>
                  <a:schemeClr val="tx1"/>
                </a:solidFill>
              </a:rPr>
              <a:t>Dockerfile</a:t>
            </a:r>
            <a:r>
              <a:rPr lang="en-CA" b="0" dirty="0">
                <a:solidFill>
                  <a:schemeClr val="tx1"/>
                </a:solidFill>
              </a:rPr>
              <a:t> are easy to read</a:t>
            </a:r>
            <a:r>
              <a:rPr lang="en-CA" dirty="0">
                <a:solidFill>
                  <a:schemeClr val="tx1"/>
                </a:solidFill>
              </a:rPr>
              <a:t>, generally </a:t>
            </a:r>
            <a:r>
              <a:rPr lang="en-CA" b="0" dirty="0">
                <a:solidFill>
                  <a:schemeClr val="tx1"/>
                </a:solidFill>
              </a:rPr>
              <a:t>map to </a:t>
            </a:r>
            <a:r>
              <a:rPr lang="en-CA" dirty="0" err="1">
                <a:solidFill>
                  <a:schemeClr val="tx1"/>
                </a:solidFill>
              </a:rPr>
              <a:t>cmdline</a:t>
            </a:r>
            <a:r>
              <a:rPr lang="en-CA" dirty="0">
                <a:solidFill>
                  <a:schemeClr val="tx1"/>
                </a:solidFill>
              </a:rPr>
              <a:t> ops</a:t>
            </a:r>
            <a:endParaRPr lang="en-CA" b="0" dirty="0">
              <a:solidFill>
                <a:schemeClr val="tx1"/>
              </a:solidFill>
            </a:endParaRPr>
          </a:p>
          <a:p>
            <a:r>
              <a:rPr lang="en-CA" b="0" dirty="0">
                <a:solidFill>
                  <a:schemeClr val="tx1"/>
                </a:solidFill>
              </a:rPr>
              <a:t>Cons</a:t>
            </a:r>
          </a:p>
          <a:p>
            <a:pPr lvl="1"/>
            <a:r>
              <a:rPr lang="en-CA" b="0" dirty="0">
                <a:solidFill>
                  <a:schemeClr val="tx1"/>
                </a:solidFill>
              </a:rPr>
              <a:t>Can produce large images</a:t>
            </a:r>
          </a:p>
          <a:p>
            <a:pPr lvl="1"/>
            <a:r>
              <a:rPr lang="en-CA" b="0" dirty="0">
                <a:solidFill>
                  <a:schemeClr val="tx1"/>
                </a:solidFill>
              </a:rPr>
              <a:t>No easy way to cross compile</a:t>
            </a:r>
          </a:p>
          <a:p>
            <a:pPr lvl="1"/>
            <a:r>
              <a:rPr lang="en-CA" b="0" dirty="0">
                <a:solidFill>
                  <a:schemeClr val="tx1"/>
                </a:solidFill>
              </a:rPr>
              <a:t>No easy way to know about licensing</a:t>
            </a:r>
            <a:br>
              <a:rPr lang="en-CA" b="0" dirty="0">
                <a:solidFill>
                  <a:schemeClr val="tx1"/>
                </a:solidFill>
              </a:rPr>
            </a:br>
            <a:endParaRPr lang="en-CA" b="0" dirty="0">
              <a:solidFill>
                <a:schemeClr val="tx1"/>
              </a:solidFill>
            </a:endParaRPr>
          </a:p>
          <a:p>
            <a:endParaRPr lang="en-US" b="0" dirty="0">
              <a:solidFill>
                <a:schemeClr val="tx1"/>
              </a:solidFill>
            </a:endParaRPr>
          </a:p>
        </p:txBody>
      </p:sp>
    </p:spTree>
    <p:extLst>
      <p:ext uri="{BB962C8B-B14F-4D97-AF65-F5344CB8AC3E}">
        <p14:creationId xmlns:p14="http://schemas.microsoft.com/office/powerpoint/2010/main" val="3602825872"/>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3. About </a:t>
            </a:r>
            <a:r>
              <a:rPr lang="en-CA" dirty="0"/>
              <a:t>Container Images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97969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DEF9B9-E5C7-42F4-9A01-219DCEEED74F}"/>
              </a:ext>
            </a:extLst>
          </p:cNvPr>
          <p:cNvSpPr>
            <a:spLocks noGrp="1"/>
          </p:cNvSpPr>
          <p:nvPr>
            <p:ph type="title"/>
          </p:nvPr>
        </p:nvSpPr>
        <p:spPr/>
        <p:txBody>
          <a:bodyPr/>
          <a:lstStyle/>
          <a:p>
            <a:r>
              <a:rPr lang="en-GB" dirty="0"/>
              <a:t>Adding New Content in Layers</a:t>
            </a:r>
          </a:p>
        </p:txBody>
      </p:sp>
      <p:sp>
        <p:nvSpPr>
          <p:cNvPr id="3" name="Content Placeholder 2">
            <a:extLst>
              <a:ext uri="{FF2B5EF4-FFF2-40B4-BE49-F238E27FC236}">
                <a16:creationId xmlns="" xmlns:a16="http://schemas.microsoft.com/office/drawing/2014/main" id="{8284C25A-82F1-43BF-9E1D-63F529FF176C}"/>
              </a:ext>
            </a:extLst>
          </p:cNvPr>
          <p:cNvSpPr>
            <a:spLocks noGrp="1"/>
          </p:cNvSpPr>
          <p:nvPr>
            <p:ph sz="quarter" idx="13"/>
          </p:nvPr>
        </p:nvSpPr>
        <p:spPr/>
        <p:txBody>
          <a:bodyPr/>
          <a:lstStyle/>
          <a:p>
            <a:r>
              <a:rPr lang="en-GB" dirty="0"/>
              <a:t>New content is typically safe to add</a:t>
            </a:r>
          </a:p>
          <a:p>
            <a:pPr lvl="1"/>
            <a:r>
              <a:rPr lang="en-GB" dirty="0"/>
              <a:t>New recipes</a:t>
            </a:r>
          </a:p>
          <a:p>
            <a:pPr lvl="1"/>
            <a:r>
              <a:rPr lang="en-GB" dirty="0"/>
              <a:t>New classes</a:t>
            </a:r>
          </a:p>
          <a:p>
            <a:pPr lvl="1"/>
            <a:r>
              <a:rPr lang="en-GB" dirty="0"/>
              <a:t>New machines</a:t>
            </a:r>
          </a:p>
          <a:p>
            <a:pPr lvl="1"/>
            <a:r>
              <a:rPr lang="en-GB" dirty="0"/>
              <a:t>New distros</a:t>
            </a:r>
          </a:p>
          <a:p>
            <a:r>
              <a:rPr lang="en-GB" dirty="0"/>
              <a:t>Watch out for name clashes</a:t>
            </a:r>
          </a:p>
          <a:p>
            <a:pPr lvl="1"/>
            <a:r>
              <a:rPr lang="en-GB" dirty="0"/>
              <a:t>Search the layer index first: </a:t>
            </a:r>
            <a:r>
              <a:rPr lang="en-GB" dirty="0">
                <a:hlinkClick r:id="rId2"/>
              </a:rPr>
              <a:t>https://layers.openembeded.org/</a:t>
            </a:r>
            <a:endParaRPr lang="en-GB" dirty="0"/>
          </a:p>
        </p:txBody>
      </p:sp>
    </p:spTree>
    <p:extLst>
      <p:ext uri="{BB962C8B-B14F-4D97-AF65-F5344CB8AC3E}">
        <p14:creationId xmlns:p14="http://schemas.microsoft.com/office/powerpoint/2010/main" val="2462473453"/>
      </p:ext>
    </p:extLst>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Open Container Initiative(OCI) Container Format</a:t>
            </a:r>
            <a:endParaRPr lang="en-US" dirty="0"/>
          </a:p>
        </p:txBody>
      </p:sp>
      <p:sp>
        <p:nvSpPr>
          <p:cNvPr id="3" name="Content Placeholder 2"/>
          <p:cNvSpPr>
            <a:spLocks noGrp="1"/>
          </p:cNvSpPr>
          <p:nvPr>
            <p:ph sz="quarter" idx="13"/>
          </p:nvPr>
        </p:nvSpPr>
        <p:spPr/>
        <p:txBody>
          <a:bodyPr/>
          <a:lstStyle/>
          <a:p>
            <a:pPr marL="76200" indent="0">
              <a:buNone/>
            </a:pPr>
            <a:r>
              <a:rPr lang="en-CA" b="0" dirty="0"/>
              <a:t>The OCI specification defines a format for encoding a container as a</a:t>
            </a:r>
            <a:r>
              <a:rPr lang="en-CA" dirty="0"/>
              <a:t> Filesystem  Bundle</a:t>
            </a:r>
          </a:p>
          <a:p>
            <a:pPr marL="76200" indent="0">
              <a:buNone/>
            </a:pPr>
            <a:r>
              <a:rPr lang="en-CA" b="0" dirty="0"/>
              <a:t>All the information required to load and run a container</a:t>
            </a:r>
          </a:p>
          <a:p>
            <a:pPr marL="76200" indent="0">
              <a:buNone/>
            </a:pPr>
            <a:r>
              <a:rPr lang="en-CA" dirty="0"/>
              <a:t>Must</a:t>
            </a:r>
            <a:r>
              <a:rPr lang="en-CA" b="0" dirty="0"/>
              <a:t> Have:</a:t>
            </a:r>
          </a:p>
          <a:p>
            <a:r>
              <a:rPr lang="en-CA" b="0" dirty="0" err="1"/>
              <a:t>config.json</a:t>
            </a:r>
            <a:r>
              <a:rPr lang="en-CA" b="0" dirty="0"/>
              <a:t> – must be at the root, must be called </a:t>
            </a:r>
            <a:r>
              <a:rPr lang="en-CA" b="0" dirty="0" err="1"/>
              <a:t>config.json</a:t>
            </a:r>
            <a:r>
              <a:rPr lang="en-CA" b="0" dirty="0"/>
              <a:t>, contains configuration data</a:t>
            </a:r>
          </a:p>
          <a:p>
            <a:r>
              <a:rPr lang="en-CA" b="0" dirty="0"/>
              <a:t>Root filesystem – must be at the root, referenced by </a:t>
            </a:r>
            <a:r>
              <a:rPr lang="en-CA" b="0" dirty="0" err="1"/>
              <a:t>root.path</a:t>
            </a:r>
            <a:r>
              <a:rPr lang="en-CA" b="0" dirty="0"/>
              <a:t> in </a:t>
            </a:r>
            <a:r>
              <a:rPr lang="en-CA" b="0" dirty="0" err="1"/>
              <a:t>config.json</a:t>
            </a:r>
            <a:endParaRPr lang="en-CA" b="0" dirty="0"/>
          </a:p>
          <a:p>
            <a:pPr marL="76200" indent="0">
              <a:buNone/>
            </a:pPr>
            <a:r>
              <a:rPr lang="en-CA" sz="1000" b="0" dirty="0"/>
              <a:t>Reference: </a:t>
            </a:r>
            <a:r>
              <a:rPr lang="en-US" sz="1000" dirty="0">
                <a:hlinkClick r:id="rId2"/>
              </a:rPr>
              <a:t>https://github.com/opencontainers/runtime-spec/blob/master/bundle.md</a:t>
            </a:r>
            <a:endParaRPr lang="en-CA" sz="1000" b="0" dirty="0"/>
          </a:p>
        </p:txBody>
      </p:sp>
    </p:spTree>
    <p:extLst>
      <p:ext uri="{BB962C8B-B14F-4D97-AF65-F5344CB8AC3E}">
        <p14:creationId xmlns:p14="http://schemas.microsoft.com/office/powerpoint/2010/main" val="4160089746"/>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C67F4-750D-4240-B495-3BFFAE418C58}"/>
              </a:ext>
            </a:extLst>
          </p:cNvPr>
          <p:cNvSpPr>
            <a:spLocks noGrp="1"/>
          </p:cNvSpPr>
          <p:nvPr>
            <p:ph type="title"/>
          </p:nvPr>
        </p:nvSpPr>
        <p:spPr/>
        <p:txBody>
          <a:bodyPr/>
          <a:lstStyle/>
          <a:p>
            <a:r>
              <a:rPr lang="en-CA" dirty="0"/>
              <a:t>Docker Image Format</a:t>
            </a:r>
            <a:endParaRPr lang="en-US" dirty="0"/>
          </a:p>
        </p:txBody>
      </p:sp>
      <p:sp>
        <p:nvSpPr>
          <p:cNvPr id="3" name="Content Placeholder 2">
            <a:extLst>
              <a:ext uri="{FF2B5EF4-FFF2-40B4-BE49-F238E27FC236}">
                <a16:creationId xmlns:a16="http://schemas.microsoft.com/office/drawing/2014/main" xmlns="" id="{D93254EB-B72F-4581-A28A-9EE72F6B2C3D}"/>
              </a:ext>
            </a:extLst>
          </p:cNvPr>
          <p:cNvSpPr>
            <a:spLocks noGrp="1"/>
          </p:cNvSpPr>
          <p:nvPr>
            <p:ph sz="quarter" idx="13"/>
          </p:nvPr>
        </p:nvSpPr>
        <p:spPr/>
        <p:txBody>
          <a:bodyPr/>
          <a:lstStyle/>
          <a:p>
            <a:pPr marL="76200" indent="0">
              <a:buNone/>
            </a:pPr>
            <a:r>
              <a:rPr lang="en-CA" b="0" dirty="0"/>
              <a:t>Depends on image format version but at its minimum </a:t>
            </a:r>
            <a:r>
              <a:rPr lang="en-CA" dirty="0"/>
              <a:t>Must</a:t>
            </a:r>
            <a:r>
              <a:rPr lang="en-CA" b="0" dirty="0"/>
              <a:t> have:</a:t>
            </a:r>
          </a:p>
          <a:p>
            <a:r>
              <a:rPr lang="en-CA" dirty="0"/>
              <a:t>VERSION file</a:t>
            </a:r>
          </a:p>
          <a:p>
            <a:r>
              <a:rPr lang="en-CA" dirty="0"/>
              <a:t>Image JSON</a:t>
            </a:r>
            <a:endParaRPr lang="en-US" dirty="0"/>
          </a:p>
          <a:p>
            <a:r>
              <a:rPr lang="en-US" dirty="0"/>
              <a:t>layer.tar</a:t>
            </a:r>
          </a:p>
          <a:p>
            <a:pPr lvl="1"/>
            <a:r>
              <a:rPr lang="en-US" dirty="0"/>
              <a:t>A root filesystem image</a:t>
            </a:r>
            <a:br>
              <a:rPr lang="en-US" dirty="0"/>
            </a:br>
            <a:r>
              <a:rPr lang="en-US" dirty="0"/>
              <a:t>	or</a:t>
            </a:r>
          </a:p>
          <a:p>
            <a:pPr lvl="1"/>
            <a:r>
              <a:rPr lang="en-US" dirty="0"/>
              <a:t>Filesystem changeset</a:t>
            </a:r>
          </a:p>
          <a:p>
            <a:pPr marL="76200" indent="0">
              <a:buNone/>
            </a:pPr>
            <a:r>
              <a:rPr lang="en-US" sz="1600" dirty="0"/>
              <a:t>Reference: </a:t>
            </a:r>
            <a:r>
              <a:rPr lang="en-US" sz="1600" dirty="0">
                <a:hlinkClick r:id="rId2"/>
              </a:rPr>
              <a:t>https://github.com/moby/moby/blob/master/image/spec/v1.2.md</a:t>
            </a:r>
            <a:endParaRPr lang="en-US" sz="1600" dirty="0"/>
          </a:p>
        </p:txBody>
      </p:sp>
    </p:spTree>
    <p:extLst>
      <p:ext uri="{BB962C8B-B14F-4D97-AF65-F5344CB8AC3E}">
        <p14:creationId xmlns:p14="http://schemas.microsoft.com/office/powerpoint/2010/main" val="1366037527"/>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B3BAA-3B5C-4E9F-BD58-2E474E6388B4}"/>
              </a:ext>
            </a:extLst>
          </p:cNvPr>
          <p:cNvSpPr>
            <a:spLocks noGrp="1"/>
          </p:cNvSpPr>
          <p:nvPr>
            <p:ph type="title"/>
          </p:nvPr>
        </p:nvSpPr>
        <p:spPr/>
        <p:txBody>
          <a:bodyPr/>
          <a:lstStyle/>
          <a:p>
            <a:r>
              <a:rPr lang="en-CA" dirty="0" smtClean="0"/>
              <a:t>4. Using </a:t>
            </a:r>
            <a:r>
              <a:rPr lang="en-CA" dirty="0"/>
              <a:t>Yocto to Create a Container </a:t>
            </a:r>
            <a:r>
              <a:rPr lang="en-CA" dirty="0" err="1"/>
              <a:t>RootFS</a:t>
            </a:r>
            <a:endParaRPr lang="en-US" dirty="0"/>
          </a:p>
        </p:txBody>
      </p:sp>
      <p:sp>
        <p:nvSpPr>
          <p:cNvPr id="3" name="Text Placeholder 2">
            <a:extLst>
              <a:ext uri="{FF2B5EF4-FFF2-40B4-BE49-F238E27FC236}">
                <a16:creationId xmlns:a16="http://schemas.microsoft.com/office/drawing/2014/main" xmlns="" id="{046997D6-D707-474D-88A3-07BD7B31C5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4918818"/>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7E64D0-1D86-44F4-AF67-E8F70D5FA2CB}"/>
              </a:ext>
            </a:extLst>
          </p:cNvPr>
          <p:cNvSpPr>
            <a:spLocks noGrp="1"/>
          </p:cNvSpPr>
          <p:nvPr>
            <p:ph type="title"/>
          </p:nvPr>
        </p:nvSpPr>
        <p:spPr/>
        <p:txBody>
          <a:bodyPr/>
          <a:lstStyle/>
          <a:p>
            <a:r>
              <a:rPr lang="en-CA" dirty="0"/>
              <a:t>image-</a:t>
            </a:r>
            <a:r>
              <a:rPr lang="en-CA" dirty="0" err="1"/>
              <a:t>container.bbclass</a:t>
            </a:r>
            <a:endParaRPr lang="en-US" dirty="0"/>
          </a:p>
        </p:txBody>
      </p:sp>
      <p:sp>
        <p:nvSpPr>
          <p:cNvPr id="3" name="Content Placeholder 2">
            <a:extLst>
              <a:ext uri="{FF2B5EF4-FFF2-40B4-BE49-F238E27FC236}">
                <a16:creationId xmlns:a16="http://schemas.microsoft.com/office/drawing/2014/main" xmlns="" id="{DDCBF1F7-6DAF-47C3-9644-57914CF507E6}"/>
              </a:ext>
            </a:extLst>
          </p:cNvPr>
          <p:cNvSpPr>
            <a:spLocks noGrp="1"/>
          </p:cNvSpPr>
          <p:nvPr>
            <p:ph sz="quarter" idx="13"/>
          </p:nvPr>
        </p:nvSpPr>
        <p:spPr/>
        <p:txBody>
          <a:bodyPr/>
          <a:lstStyle/>
          <a:p>
            <a:r>
              <a:rPr lang="en-CA" dirty="0"/>
              <a:t>Found in poky/meta/classes</a:t>
            </a:r>
          </a:p>
          <a:p>
            <a:r>
              <a:rPr lang="en-US" dirty="0"/>
              <a:t>Enforces use of </a:t>
            </a:r>
            <a:r>
              <a:rPr lang="en-US" dirty="0" err="1"/>
              <a:t>linux</a:t>
            </a:r>
            <a:r>
              <a:rPr lang="en-US" dirty="0"/>
              <a:t>-dummy for </a:t>
            </a:r>
            <a:r>
              <a:rPr lang="en-US" dirty="0" err="1"/>
              <a:t>PREFERRED_PROVIDER_virtual</a:t>
            </a:r>
            <a:r>
              <a:rPr lang="en-US" dirty="0"/>
              <a:t>/kernel</a:t>
            </a:r>
          </a:p>
          <a:p>
            <a:r>
              <a:rPr lang="en-US" dirty="0"/>
              <a:t>Adds the ‘container’ IMAGE_FSTYPES</a:t>
            </a:r>
          </a:p>
          <a:p>
            <a:r>
              <a:rPr lang="en-US" dirty="0"/>
              <a:t>Disables the installation of ROOTFS_BOOTSTRAP_INSTALL (</a:t>
            </a:r>
            <a:r>
              <a:rPr lang="en-US" dirty="0" err="1"/>
              <a:t>ie</a:t>
            </a:r>
            <a:r>
              <a:rPr lang="en-US" dirty="0"/>
              <a:t>. run-</a:t>
            </a:r>
            <a:r>
              <a:rPr lang="en-US" dirty="0" err="1"/>
              <a:t>postinsts</a:t>
            </a:r>
            <a:r>
              <a:rPr lang="en-US" dirty="0"/>
              <a:t>)</a:t>
            </a:r>
          </a:p>
          <a:p>
            <a:r>
              <a:rPr lang="en-US" dirty="0"/>
              <a:t>Inherited automatically with the inclusion of </a:t>
            </a:r>
            <a:r>
              <a:rPr lang="en-US"/>
              <a:t>‘container’ in IMAGE_FSTYPES</a:t>
            </a:r>
            <a:endParaRPr lang="en-US" dirty="0"/>
          </a:p>
          <a:p>
            <a:endParaRPr lang="en-US" dirty="0"/>
          </a:p>
        </p:txBody>
      </p:sp>
    </p:spTree>
    <p:extLst>
      <p:ext uri="{BB962C8B-B14F-4D97-AF65-F5344CB8AC3E}">
        <p14:creationId xmlns:p14="http://schemas.microsoft.com/office/powerpoint/2010/main" val="286978231"/>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49375B-D773-41DE-8F40-FDDDA57BB73A}"/>
              </a:ext>
            </a:extLst>
          </p:cNvPr>
          <p:cNvSpPr>
            <a:spLocks noGrp="1"/>
          </p:cNvSpPr>
          <p:nvPr>
            <p:ph type="title"/>
          </p:nvPr>
        </p:nvSpPr>
        <p:spPr/>
        <p:txBody>
          <a:bodyPr/>
          <a:lstStyle/>
          <a:p>
            <a:r>
              <a:rPr lang="en-CA" dirty="0"/>
              <a:t>Configure a New Build and ‘local’ Layer</a:t>
            </a:r>
            <a:endParaRPr lang="en-US" dirty="0"/>
          </a:p>
        </p:txBody>
      </p:sp>
      <p:sp>
        <p:nvSpPr>
          <p:cNvPr id="3" name="Content Placeholder 2">
            <a:extLst>
              <a:ext uri="{FF2B5EF4-FFF2-40B4-BE49-F238E27FC236}">
                <a16:creationId xmlns:a16="http://schemas.microsoft.com/office/drawing/2014/main" xmlns="" id="{6E34C39B-405A-4469-8D7E-48C09C2F5F79}"/>
              </a:ext>
            </a:extLst>
          </p:cNvPr>
          <p:cNvSpPr>
            <a:spLocks noGrp="1"/>
          </p:cNvSpPr>
          <p:nvPr>
            <p:ph sz="quarter" idx="13"/>
          </p:nvPr>
        </p:nvSpPr>
        <p:spPr/>
        <p:txBody>
          <a:bodyPr/>
          <a:lstStyle/>
          <a:p>
            <a:r>
              <a:rPr lang="en-US" sz="1800" dirty="0"/>
              <a:t>. ~/git/poky/</a:t>
            </a:r>
            <a:r>
              <a:rPr lang="en-US" sz="1800" dirty="0" err="1"/>
              <a:t>oe</a:t>
            </a:r>
            <a:r>
              <a:rPr lang="en-US" sz="1800" dirty="0"/>
              <a:t>-</a:t>
            </a:r>
            <a:r>
              <a:rPr lang="en-US" sz="1800" dirty="0" err="1"/>
              <a:t>init</a:t>
            </a:r>
            <a:r>
              <a:rPr lang="en-US" sz="1800" dirty="0"/>
              <a:t>-build-env container-build</a:t>
            </a:r>
          </a:p>
          <a:p>
            <a:r>
              <a:rPr lang="en-US" sz="1800" dirty="0"/>
              <a:t>cd container-build</a:t>
            </a:r>
          </a:p>
          <a:p>
            <a:r>
              <a:rPr lang="en-US" sz="1800" dirty="0"/>
              <a:t>echo "IMAGE_FSTYPES='container'" &gt;&gt; conf/</a:t>
            </a:r>
            <a:r>
              <a:rPr lang="en-US" sz="1800" dirty="0" err="1"/>
              <a:t>local.conf</a:t>
            </a:r>
            <a:endParaRPr lang="en-US" sz="1800" dirty="0"/>
          </a:p>
          <a:p>
            <a:r>
              <a:rPr lang="en-US" sz="1800" dirty="0"/>
              <a:t>Echo " </a:t>
            </a:r>
            <a:r>
              <a:rPr lang="en-US" sz="1800" dirty="0" err="1"/>
              <a:t>PREFERRED_PROVIDER_virtual</a:t>
            </a:r>
            <a:r>
              <a:rPr lang="en-US" sz="1800" dirty="0"/>
              <a:t>/kernel = '</a:t>
            </a:r>
            <a:r>
              <a:rPr lang="en-US" sz="1800" dirty="0" err="1"/>
              <a:t>linux</a:t>
            </a:r>
            <a:r>
              <a:rPr lang="en-US" sz="1800" dirty="0"/>
              <a:t>-dummy'" &gt;&gt; \ conf/</a:t>
            </a:r>
            <a:r>
              <a:rPr lang="en-US" sz="1800" dirty="0" err="1"/>
              <a:t>local.conf</a:t>
            </a:r>
            <a:endParaRPr lang="en-US" sz="1800" dirty="0"/>
          </a:p>
          <a:p>
            <a:r>
              <a:rPr lang="en-US" sz="1800" dirty="0" err="1"/>
              <a:t>bitbake</a:t>
            </a:r>
            <a:r>
              <a:rPr lang="en-US" sz="1800" dirty="0"/>
              <a:t>-layers create-layer local</a:t>
            </a:r>
          </a:p>
          <a:p>
            <a:r>
              <a:rPr lang="en-US" sz="1800" dirty="0" err="1"/>
              <a:t>bitbake</a:t>
            </a:r>
            <a:r>
              <a:rPr lang="en-US" sz="1800" dirty="0"/>
              <a:t>-layers add-layer local</a:t>
            </a:r>
          </a:p>
        </p:txBody>
      </p:sp>
    </p:spTree>
    <p:extLst>
      <p:ext uri="{BB962C8B-B14F-4D97-AF65-F5344CB8AC3E}">
        <p14:creationId xmlns:p14="http://schemas.microsoft.com/office/powerpoint/2010/main" val="3312263098"/>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6AC1AB-DA25-434B-BD4F-37E103F46588}"/>
              </a:ext>
            </a:extLst>
          </p:cNvPr>
          <p:cNvSpPr>
            <a:spLocks noGrp="1"/>
          </p:cNvSpPr>
          <p:nvPr>
            <p:ph type="title"/>
          </p:nvPr>
        </p:nvSpPr>
        <p:spPr/>
        <p:txBody>
          <a:bodyPr/>
          <a:lstStyle/>
          <a:p>
            <a:r>
              <a:rPr lang="en-CA" dirty="0"/>
              <a:t>Populate ‘local’ layer</a:t>
            </a:r>
            <a:endParaRPr lang="en-US" dirty="0"/>
          </a:p>
        </p:txBody>
      </p:sp>
      <p:pic>
        <p:nvPicPr>
          <p:cNvPr id="4" name="Content Placeholder 3">
            <a:extLst>
              <a:ext uri="{FF2B5EF4-FFF2-40B4-BE49-F238E27FC236}">
                <a16:creationId xmlns:a16="http://schemas.microsoft.com/office/drawing/2014/main" xmlns="" id="{5B0307FA-064B-4162-94F6-BB5494349867}"/>
              </a:ext>
            </a:extLst>
          </p:cNvPr>
          <p:cNvPicPr>
            <a:picLocks noGrp="1" noChangeAspect="1"/>
          </p:cNvPicPr>
          <p:nvPr>
            <p:ph sz="quarter" idx="13"/>
          </p:nvPr>
        </p:nvPicPr>
        <p:blipFill>
          <a:blip r:embed="rId2"/>
          <a:stretch>
            <a:fillRect/>
          </a:stretch>
        </p:blipFill>
        <p:spPr>
          <a:xfrm>
            <a:off x="2123460" y="1056289"/>
            <a:ext cx="4088154" cy="4071535"/>
          </a:xfrm>
          <a:prstGeom prst="rect">
            <a:avLst/>
          </a:prstGeom>
        </p:spPr>
      </p:pic>
    </p:spTree>
    <p:extLst>
      <p:ext uri="{BB962C8B-B14F-4D97-AF65-F5344CB8AC3E}">
        <p14:creationId xmlns:p14="http://schemas.microsoft.com/office/powerpoint/2010/main" val="1752418976"/>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F76394-EAD4-454F-855C-B366818DC852}"/>
              </a:ext>
            </a:extLst>
          </p:cNvPr>
          <p:cNvSpPr>
            <a:spLocks noGrp="1"/>
          </p:cNvSpPr>
          <p:nvPr>
            <p:ph type="title"/>
          </p:nvPr>
        </p:nvSpPr>
        <p:spPr/>
        <p:txBody>
          <a:bodyPr/>
          <a:lstStyle/>
          <a:p>
            <a:r>
              <a:rPr lang="en-CA" dirty="0"/>
              <a:t>hello_0.1.bb</a:t>
            </a:r>
            <a:endParaRPr lang="en-US" dirty="0"/>
          </a:p>
        </p:txBody>
      </p:sp>
      <p:sp>
        <p:nvSpPr>
          <p:cNvPr id="3" name="Content Placeholder 2">
            <a:extLst>
              <a:ext uri="{FF2B5EF4-FFF2-40B4-BE49-F238E27FC236}">
                <a16:creationId xmlns:a16="http://schemas.microsoft.com/office/drawing/2014/main" xmlns="" id="{09113542-BDED-42D6-86E7-D7D2DBFB27EA}"/>
              </a:ext>
            </a:extLst>
          </p:cNvPr>
          <p:cNvSpPr>
            <a:spLocks noGrp="1"/>
          </p:cNvSpPr>
          <p:nvPr>
            <p:ph sz="quarter" idx="13"/>
          </p:nvPr>
        </p:nvSpPr>
        <p:spPr/>
        <p:txBody>
          <a:bodyPr/>
          <a:lstStyle/>
          <a:p>
            <a:pPr marL="76200" indent="0">
              <a:buNone/>
            </a:pPr>
            <a:r>
              <a:rPr lang="en-CA" dirty="0"/>
              <a:t>Code</a:t>
            </a:r>
          </a:p>
          <a:p>
            <a:r>
              <a:rPr lang="en-US" sz="1400" dirty="0"/>
              <a:t>SUMMARY = "A Hello World example"</a:t>
            </a:r>
            <a:br>
              <a:rPr lang="en-US" sz="1400" dirty="0"/>
            </a:br>
            <a:r>
              <a:rPr lang="en-US" sz="1400" dirty="0"/>
              <a:t>DESCRIPTION = "A simple Hello World example."</a:t>
            </a:r>
            <a:br>
              <a:rPr lang="en-US" sz="1400" dirty="0"/>
            </a:br>
            <a:r>
              <a:rPr lang="en-US" sz="1400" dirty="0"/>
              <a:t>LICENSE = "MIT"</a:t>
            </a:r>
            <a:br>
              <a:rPr lang="en-US" sz="1400" dirty="0"/>
            </a:br>
            <a:r>
              <a:rPr lang="en-US" sz="1200" dirty="0"/>
              <a:t>LIC_FILES_CHKSUM = "file://${COMMON_LICENSE_DIR}/MIT;md5=0835ade698e0bcf8506ecda2f7b4f302"</a:t>
            </a:r>
            <a:br>
              <a:rPr lang="en-US" sz="1200" dirty="0"/>
            </a:br>
            <a:r>
              <a:rPr lang="en-US" sz="1400" dirty="0"/>
              <a:t/>
            </a:r>
            <a:br>
              <a:rPr lang="en-US" sz="1400" dirty="0"/>
            </a:br>
            <a:r>
              <a:rPr lang="en-US" sz="1400" dirty="0"/>
              <a:t>SRC_URI = "</a:t>
            </a:r>
            <a:r>
              <a:rPr lang="en-US" sz="1400" dirty="0">
                <a:hlinkClick r:id="rId2" action="ppaction://hlinkfile"/>
              </a:rPr>
              <a:t>file://hello.c</a:t>
            </a:r>
            <a:r>
              <a:rPr lang="en-US" sz="1400" dirty="0"/>
              <a:t>"</a:t>
            </a:r>
            <a:br>
              <a:rPr lang="en-US" sz="1400" dirty="0"/>
            </a:br>
            <a:r>
              <a:rPr lang="en-US" sz="1400" dirty="0"/>
              <a:t>S = "${WORKDIR}"</a:t>
            </a:r>
            <a:br>
              <a:rPr lang="en-US" sz="1400" dirty="0"/>
            </a:br>
            <a:r>
              <a:rPr lang="en-US" sz="1400" dirty="0"/>
              <a:t/>
            </a:r>
            <a:br>
              <a:rPr lang="en-US" sz="1400" dirty="0"/>
            </a:br>
            <a:r>
              <a:rPr lang="en-US" sz="1400" dirty="0" err="1"/>
              <a:t>do_compile</a:t>
            </a:r>
            <a:r>
              <a:rPr lang="en-US" sz="1400" dirty="0"/>
              <a:t>() {</a:t>
            </a:r>
            <a:br>
              <a:rPr lang="en-US" sz="1400" dirty="0"/>
            </a:br>
            <a:r>
              <a:rPr lang="en-US" sz="1400" dirty="0"/>
              <a:t>    ${CC} -o ${B}/hello -static ${LDFLAGS} </a:t>
            </a:r>
            <a:r>
              <a:rPr lang="en-US" sz="1400" dirty="0" err="1"/>
              <a:t>hello.c</a:t>
            </a:r>
            <a:r>
              <a:rPr lang="en-US" sz="1400" dirty="0"/>
              <a:t/>
            </a:r>
            <a:br>
              <a:rPr lang="en-US" sz="1400" dirty="0"/>
            </a:br>
            <a:r>
              <a:rPr lang="en-US" sz="1400" dirty="0"/>
              <a:t>}</a:t>
            </a:r>
            <a:br>
              <a:rPr lang="en-US" sz="1400" dirty="0"/>
            </a:br>
            <a:r>
              <a:rPr lang="en-US" sz="1400" dirty="0" err="1"/>
              <a:t>do_install</a:t>
            </a:r>
            <a:r>
              <a:rPr lang="en-US" sz="1400" dirty="0"/>
              <a:t>() {</a:t>
            </a:r>
            <a:br>
              <a:rPr lang="en-US" sz="1400" dirty="0"/>
            </a:br>
            <a:r>
              <a:rPr lang="en-US" sz="1400" dirty="0"/>
              <a:t>    install -d ${D}${</a:t>
            </a:r>
            <a:r>
              <a:rPr lang="en-US" sz="1400" dirty="0" err="1"/>
              <a:t>bindir</a:t>
            </a:r>
            <a:r>
              <a:rPr lang="en-US" sz="1400" dirty="0"/>
              <a:t>}</a:t>
            </a:r>
            <a:br>
              <a:rPr lang="en-US" sz="1400" dirty="0"/>
            </a:br>
            <a:r>
              <a:rPr lang="en-US" sz="1400" dirty="0"/>
              <a:t>    install -m 0755 ${B}/hello ${D}${</a:t>
            </a:r>
            <a:r>
              <a:rPr lang="en-US" sz="1400" dirty="0" err="1"/>
              <a:t>bindir</a:t>
            </a:r>
            <a:r>
              <a:rPr lang="en-US" sz="1400" dirty="0"/>
              <a:t>}</a:t>
            </a:r>
            <a:br>
              <a:rPr lang="en-US" sz="1400" dirty="0"/>
            </a:br>
            <a:r>
              <a:rPr lang="en-US" sz="1400" dirty="0"/>
              <a:t>}</a:t>
            </a:r>
          </a:p>
          <a:p>
            <a:endParaRPr lang="en-US" dirty="0"/>
          </a:p>
        </p:txBody>
      </p:sp>
    </p:spTree>
    <p:extLst>
      <p:ext uri="{BB962C8B-B14F-4D97-AF65-F5344CB8AC3E}">
        <p14:creationId xmlns:p14="http://schemas.microsoft.com/office/powerpoint/2010/main" val="3919000520"/>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85D795-7E3B-4CD9-A592-0D0CCDF57242}"/>
              </a:ext>
            </a:extLst>
          </p:cNvPr>
          <p:cNvSpPr>
            <a:spLocks noGrp="1"/>
          </p:cNvSpPr>
          <p:nvPr>
            <p:ph type="title"/>
          </p:nvPr>
        </p:nvSpPr>
        <p:spPr/>
        <p:txBody>
          <a:bodyPr/>
          <a:lstStyle/>
          <a:p>
            <a:r>
              <a:rPr lang="en-CA" dirty="0"/>
              <a:t>Hello-world.bb</a:t>
            </a:r>
            <a:endParaRPr lang="en-US" dirty="0"/>
          </a:p>
        </p:txBody>
      </p:sp>
      <p:sp>
        <p:nvSpPr>
          <p:cNvPr id="3" name="Content Placeholder 2">
            <a:extLst>
              <a:ext uri="{FF2B5EF4-FFF2-40B4-BE49-F238E27FC236}">
                <a16:creationId xmlns:a16="http://schemas.microsoft.com/office/drawing/2014/main" xmlns="" id="{3DFCE219-4741-4118-8405-03F53E7B760B}"/>
              </a:ext>
            </a:extLst>
          </p:cNvPr>
          <p:cNvSpPr>
            <a:spLocks noGrp="1"/>
          </p:cNvSpPr>
          <p:nvPr>
            <p:ph sz="quarter" idx="13"/>
          </p:nvPr>
        </p:nvSpPr>
        <p:spPr/>
        <p:txBody>
          <a:bodyPr/>
          <a:lstStyle/>
          <a:p>
            <a:pPr marL="76200" indent="0">
              <a:buNone/>
            </a:pPr>
            <a:r>
              <a:rPr lang="en-CA" dirty="0"/>
              <a:t>Code</a:t>
            </a:r>
          </a:p>
          <a:p>
            <a:r>
              <a:rPr lang="en-US" sz="1600" dirty="0"/>
              <a:t>SUMMARY = "A Hello World container image </a:t>
            </a:r>
            <a:r>
              <a:rPr lang="en-US" sz="1600" dirty="0" err="1"/>
              <a:t>rootfs</a:t>
            </a:r>
            <a:r>
              <a:rPr lang="en-US" sz="1600" dirty="0"/>
              <a:t>"</a:t>
            </a:r>
            <a:br>
              <a:rPr lang="en-US" sz="1600" dirty="0"/>
            </a:br>
            <a:r>
              <a:rPr lang="en-US" sz="1600" dirty="0"/>
              <a:t>DESCRIPTION = "A Hello World container image </a:t>
            </a:r>
            <a:r>
              <a:rPr lang="en-US" sz="1600" dirty="0" err="1"/>
              <a:t>rootfs</a:t>
            </a:r>
            <a:r>
              <a:rPr lang="en-US" sz="1600" dirty="0"/>
              <a:t>."</a:t>
            </a:r>
            <a:br>
              <a:rPr lang="en-US" sz="1600" dirty="0"/>
            </a:br>
            <a:r>
              <a:rPr lang="en-US" sz="1600" dirty="0"/>
              <a:t>LICENSE = "MIT"</a:t>
            </a:r>
            <a:br>
              <a:rPr lang="en-US" sz="1600" dirty="0"/>
            </a:br>
            <a:r>
              <a:rPr lang="en-US" sz="1200" dirty="0"/>
              <a:t>LIC_FILES_CHKSUM = "file://${COMMON_LICENSE_DIR}/MIT;md5=0835ade698e0bcf8506ecda2f7b4f302"</a:t>
            </a:r>
            <a:br>
              <a:rPr lang="en-US" sz="1200" dirty="0"/>
            </a:br>
            <a:r>
              <a:rPr lang="en-US" sz="1200" dirty="0"/>
              <a:t/>
            </a:r>
            <a:br>
              <a:rPr lang="en-US" sz="1200" dirty="0"/>
            </a:br>
            <a:r>
              <a:rPr lang="en-US" sz="1600" dirty="0"/>
              <a:t>IMAGE_INSTALL = "hello"</a:t>
            </a:r>
            <a:br>
              <a:rPr lang="en-US" sz="1600" dirty="0"/>
            </a:br>
            <a:r>
              <a:rPr lang="en-US" sz="1600" dirty="0"/>
              <a:t>IMAGE_FEATURES = " "</a:t>
            </a:r>
            <a:br>
              <a:rPr lang="en-US" sz="1600" dirty="0"/>
            </a:br>
            <a:r>
              <a:rPr lang="en-US" sz="1600" dirty="0"/>
              <a:t/>
            </a:r>
            <a:br>
              <a:rPr lang="en-US" sz="1600" dirty="0"/>
            </a:br>
            <a:r>
              <a:rPr lang="en-US" sz="1600" dirty="0"/>
              <a:t>inherit image</a:t>
            </a:r>
          </a:p>
        </p:txBody>
      </p:sp>
    </p:spTree>
    <p:extLst>
      <p:ext uri="{BB962C8B-B14F-4D97-AF65-F5344CB8AC3E}">
        <p14:creationId xmlns:p14="http://schemas.microsoft.com/office/powerpoint/2010/main" val="3288725487"/>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ED4432-25E9-4D9B-84AF-3D1B8915553F}"/>
              </a:ext>
            </a:extLst>
          </p:cNvPr>
          <p:cNvSpPr>
            <a:spLocks noGrp="1"/>
          </p:cNvSpPr>
          <p:nvPr>
            <p:ph type="title"/>
          </p:nvPr>
        </p:nvSpPr>
        <p:spPr/>
        <p:txBody>
          <a:bodyPr/>
          <a:lstStyle/>
          <a:p>
            <a:r>
              <a:rPr lang="en-CA" dirty="0"/>
              <a:t>Build, Import, Inspect and Run</a:t>
            </a:r>
            <a:endParaRPr lang="en-US" dirty="0"/>
          </a:p>
        </p:txBody>
      </p:sp>
      <p:sp>
        <p:nvSpPr>
          <p:cNvPr id="3" name="Content Placeholder 2">
            <a:extLst>
              <a:ext uri="{FF2B5EF4-FFF2-40B4-BE49-F238E27FC236}">
                <a16:creationId xmlns:a16="http://schemas.microsoft.com/office/drawing/2014/main" xmlns="" id="{52829420-1867-49C3-AB34-4EC1905B6678}"/>
              </a:ext>
            </a:extLst>
          </p:cNvPr>
          <p:cNvSpPr>
            <a:spLocks noGrp="1"/>
          </p:cNvSpPr>
          <p:nvPr>
            <p:ph sz="quarter" idx="13"/>
          </p:nvPr>
        </p:nvSpPr>
        <p:spPr/>
        <p:txBody>
          <a:bodyPr/>
          <a:lstStyle/>
          <a:p>
            <a:r>
              <a:rPr lang="en-CA" dirty="0" err="1"/>
              <a:t>bitbake</a:t>
            </a:r>
            <a:r>
              <a:rPr lang="en-CA" dirty="0"/>
              <a:t> hello-world</a:t>
            </a:r>
          </a:p>
          <a:p>
            <a:r>
              <a:rPr lang="en-US" sz="1600" dirty="0"/>
              <a:t>docker import \</a:t>
            </a:r>
            <a:br>
              <a:rPr lang="en-US" sz="1600" dirty="0"/>
            </a:br>
            <a:r>
              <a:rPr lang="en-US" sz="1600" dirty="0" err="1"/>
              <a:t>tmp</a:t>
            </a:r>
            <a:r>
              <a:rPr lang="en-US" sz="1600" dirty="0"/>
              <a:t>/deploy/images/qemux86-64/hello-world-qemux86-64.tar.bz2 hello-world</a:t>
            </a:r>
          </a:p>
          <a:p>
            <a:r>
              <a:rPr lang="en-US" dirty="0"/>
              <a:t>docker run --rm hello-world /</a:t>
            </a:r>
            <a:r>
              <a:rPr lang="en-US" dirty="0" err="1"/>
              <a:t>usr</a:t>
            </a:r>
            <a:r>
              <a:rPr lang="en-US" dirty="0"/>
              <a:t>/bin/hello</a:t>
            </a:r>
            <a:br>
              <a:rPr lang="en-US" dirty="0"/>
            </a:br>
            <a:r>
              <a:rPr lang="en-US" dirty="0"/>
              <a:t/>
            </a:r>
            <a:br>
              <a:rPr lang="en-US" dirty="0"/>
            </a:br>
            <a:r>
              <a:rPr lang="en-US" dirty="0" err="1"/>
              <a:t>Hello</a:t>
            </a:r>
            <a:r>
              <a:rPr lang="en-US" dirty="0"/>
              <a:t> World!</a:t>
            </a:r>
          </a:p>
          <a:p>
            <a:r>
              <a:rPr lang="en-US" sz="1600" dirty="0"/>
              <a:t>%&gt; docker images</a:t>
            </a:r>
            <a:br>
              <a:rPr lang="en-US" sz="1600" dirty="0"/>
            </a:br>
            <a:r>
              <a:rPr lang="en-US" sz="1600" dirty="0"/>
              <a:t>REPOSITORY         TAG                 IMAGE ID               CREATED               SIZE</a:t>
            </a:r>
            <a:br>
              <a:rPr lang="en-US" sz="1600" dirty="0"/>
            </a:br>
            <a:r>
              <a:rPr lang="en-US" sz="1600" dirty="0"/>
              <a:t>hello-world             latest              75506629d2fc        37 minutes ago      </a:t>
            </a:r>
            <a:r>
              <a:rPr lang="en-US" sz="1600" dirty="0">
                <a:solidFill>
                  <a:srgbClr val="FF0000"/>
                </a:solidFill>
              </a:rPr>
              <a:t>3.73MB</a:t>
            </a:r>
          </a:p>
        </p:txBody>
      </p:sp>
    </p:spTree>
    <p:extLst>
      <p:ext uri="{BB962C8B-B14F-4D97-AF65-F5344CB8AC3E}">
        <p14:creationId xmlns:p14="http://schemas.microsoft.com/office/powerpoint/2010/main" val="1936229393"/>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516693-7DBD-4C94-92AE-E203A826889A}"/>
              </a:ext>
            </a:extLst>
          </p:cNvPr>
          <p:cNvSpPr>
            <a:spLocks noGrp="1"/>
          </p:cNvSpPr>
          <p:nvPr>
            <p:ph type="title"/>
          </p:nvPr>
        </p:nvSpPr>
        <p:spPr/>
        <p:txBody>
          <a:bodyPr/>
          <a:lstStyle/>
          <a:p>
            <a:r>
              <a:rPr lang="en-CA" dirty="0"/>
              <a:t>Summary</a:t>
            </a:r>
            <a:endParaRPr lang="en-US" dirty="0"/>
          </a:p>
        </p:txBody>
      </p:sp>
      <p:sp>
        <p:nvSpPr>
          <p:cNvPr id="3" name="Content Placeholder 2">
            <a:extLst>
              <a:ext uri="{FF2B5EF4-FFF2-40B4-BE49-F238E27FC236}">
                <a16:creationId xmlns:a16="http://schemas.microsoft.com/office/drawing/2014/main" xmlns="" id="{94B2C507-5E12-4FBD-8407-DD14165A675E}"/>
              </a:ext>
            </a:extLst>
          </p:cNvPr>
          <p:cNvSpPr>
            <a:spLocks noGrp="1"/>
          </p:cNvSpPr>
          <p:nvPr>
            <p:ph sz="quarter" idx="13"/>
          </p:nvPr>
        </p:nvSpPr>
        <p:spPr>
          <a:xfrm>
            <a:off x="448853" y="1001154"/>
            <a:ext cx="8233186" cy="4532312"/>
          </a:xfrm>
        </p:spPr>
        <p:txBody>
          <a:bodyPr/>
          <a:lstStyle/>
          <a:p>
            <a:pPr marL="76200" indent="0">
              <a:buNone/>
            </a:pPr>
            <a:r>
              <a:rPr lang="en-CA" dirty="0"/>
              <a:t>Pros</a:t>
            </a:r>
          </a:p>
          <a:p>
            <a:r>
              <a:rPr lang="en-CA" dirty="0"/>
              <a:t>Yes it can be done</a:t>
            </a:r>
          </a:p>
          <a:p>
            <a:r>
              <a:rPr lang="en-CA" dirty="0"/>
              <a:t>Full </a:t>
            </a:r>
            <a:r>
              <a:rPr lang="en-CA" dirty="0" err="1"/>
              <a:t>Yocto</a:t>
            </a:r>
            <a:r>
              <a:rPr lang="en-CA" dirty="0"/>
              <a:t> Project benefits (</a:t>
            </a:r>
            <a:r>
              <a:rPr lang="en-CA" dirty="0" err="1"/>
              <a:t>license.manifest</a:t>
            </a:r>
            <a:r>
              <a:rPr lang="en-CA" dirty="0"/>
              <a:t>)</a:t>
            </a:r>
          </a:p>
          <a:p>
            <a:r>
              <a:rPr lang="en-CA" dirty="0"/>
              <a:t>Cross compile friendly</a:t>
            </a:r>
          </a:p>
          <a:p>
            <a:pPr marL="76200" indent="0">
              <a:buNone/>
            </a:pPr>
            <a:r>
              <a:rPr lang="en-CA" dirty="0"/>
              <a:t>Cons</a:t>
            </a:r>
          </a:p>
          <a:p>
            <a:r>
              <a:rPr lang="en-CA" dirty="0"/>
              <a:t>Slow (mostly due to –native, 1200+ tasks,23 minutes)</a:t>
            </a:r>
          </a:p>
          <a:p>
            <a:r>
              <a:rPr lang="en-CA" dirty="0"/>
              <a:t>Large</a:t>
            </a:r>
          </a:p>
          <a:p>
            <a:r>
              <a:rPr lang="en-CA" dirty="0">
                <a:solidFill>
                  <a:schemeClr val="tx1"/>
                </a:solidFill>
              </a:rPr>
              <a:t>Requires Docker install or other metadata handler</a:t>
            </a:r>
          </a:p>
          <a:p>
            <a:endParaRPr lang="en-CA" dirty="0"/>
          </a:p>
          <a:p>
            <a:endParaRPr lang="en-US" dirty="0"/>
          </a:p>
        </p:txBody>
      </p:sp>
    </p:spTree>
    <p:extLst>
      <p:ext uri="{BB962C8B-B14F-4D97-AF65-F5344CB8AC3E}">
        <p14:creationId xmlns:p14="http://schemas.microsoft.com/office/powerpoint/2010/main" val="30144305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32B9D7-0218-4F07-AF87-4197377CC485}"/>
              </a:ext>
            </a:extLst>
          </p:cNvPr>
          <p:cNvSpPr>
            <a:spLocks noGrp="1"/>
          </p:cNvSpPr>
          <p:nvPr>
            <p:ph type="title"/>
          </p:nvPr>
        </p:nvSpPr>
        <p:spPr/>
        <p:txBody>
          <a:bodyPr/>
          <a:lstStyle/>
          <a:p>
            <a:r>
              <a:rPr lang="en-GB" dirty="0"/>
              <a:t>Modifying Existing Recipes</a:t>
            </a:r>
          </a:p>
        </p:txBody>
      </p:sp>
      <p:sp>
        <p:nvSpPr>
          <p:cNvPr id="3" name="Content Placeholder 2">
            <a:extLst>
              <a:ext uri="{FF2B5EF4-FFF2-40B4-BE49-F238E27FC236}">
                <a16:creationId xmlns="" xmlns:a16="http://schemas.microsoft.com/office/drawing/2014/main" id="{8E3B5BE9-FE8B-4CD8-BAB3-05A4CBD8DEB3}"/>
              </a:ext>
            </a:extLst>
          </p:cNvPr>
          <p:cNvSpPr>
            <a:spLocks noGrp="1"/>
          </p:cNvSpPr>
          <p:nvPr>
            <p:ph sz="quarter" idx="13"/>
          </p:nvPr>
        </p:nvSpPr>
        <p:spPr/>
        <p:txBody>
          <a:bodyPr/>
          <a:lstStyle/>
          <a:p>
            <a:r>
              <a:rPr lang="en-GB" dirty="0"/>
              <a:t>This is where you can cause problems</a:t>
            </a:r>
          </a:p>
          <a:p>
            <a:r>
              <a:rPr lang="en-GB" dirty="0"/>
              <a:t>Don’t indiscriminately modify variables and tasks</a:t>
            </a:r>
          </a:p>
          <a:p>
            <a:r>
              <a:rPr lang="en-GB" dirty="0"/>
              <a:t>Use overrides and conditionals</a:t>
            </a:r>
          </a:p>
          <a:p>
            <a:r>
              <a:rPr lang="en-GB" dirty="0"/>
              <a:t>Check MACHINE, DISTRO, feature variables, etc</a:t>
            </a:r>
          </a:p>
        </p:txBody>
      </p:sp>
    </p:spTree>
    <p:extLst>
      <p:ext uri="{BB962C8B-B14F-4D97-AF65-F5344CB8AC3E}">
        <p14:creationId xmlns:p14="http://schemas.microsoft.com/office/powerpoint/2010/main" val="4055992857"/>
      </p:ext>
    </p:extLst>
  </p:cSld>
  <p:clrMapOvr>
    <a:masterClrMapping/>
  </p:clrMapOvr>
  <p:transition>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5. Size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0362680"/>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A4D013-1026-421F-9F76-7BB107E48FDC}"/>
              </a:ext>
            </a:extLst>
          </p:cNvPr>
          <p:cNvSpPr>
            <a:spLocks noGrp="1"/>
          </p:cNvSpPr>
          <p:nvPr>
            <p:ph type="title"/>
          </p:nvPr>
        </p:nvSpPr>
        <p:spPr/>
        <p:txBody>
          <a:bodyPr/>
          <a:lstStyle/>
          <a:p>
            <a:r>
              <a:rPr lang="en-CA" dirty="0"/>
              <a:t>Shrinking Size</a:t>
            </a:r>
            <a:endParaRPr lang="en-US" dirty="0"/>
          </a:p>
        </p:txBody>
      </p:sp>
      <p:sp>
        <p:nvSpPr>
          <p:cNvPr id="3" name="Content Placeholder 2">
            <a:extLst>
              <a:ext uri="{FF2B5EF4-FFF2-40B4-BE49-F238E27FC236}">
                <a16:creationId xmlns:a16="http://schemas.microsoft.com/office/drawing/2014/main" xmlns="" id="{A9ECD9B1-75A8-4B0B-9741-0C31049F7955}"/>
              </a:ext>
            </a:extLst>
          </p:cNvPr>
          <p:cNvSpPr>
            <a:spLocks noGrp="1"/>
          </p:cNvSpPr>
          <p:nvPr>
            <p:ph sz="quarter" idx="13"/>
          </p:nvPr>
        </p:nvSpPr>
        <p:spPr/>
        <p:txBody>
          <a:bodyPr/>
          <a:lstStyle/>
          <a:p>
            <a:r>
              <a:rPr lang="en-CA" dirty="0" err="1"/>
              <a:t>glibc</a:t>
            </a:r>
            <a:r>
              <a:rPr lang="en-CA" dirty="0"/>
              <a:t>  contributes to most of the size</a:t>
            </a:r>
            <a:br>
              <a:rPr lang="en-CA" dirty="0"/>
            </a:br>
            <a:r>
              <a:rPr lang="en-CA" sz="1800" dirty="0">
                <a:latin typeface="Courier"/>
                <a:ea typeface="Microsoft JhengHei Light" panose="020B0304030504040204" pitchFamily="34" charset="-120"/>
              </a:rPr>
              <a:t>-</a:t>
            </a:r>
            <a:r>
              <a:rPr lang="en-CA" sz="1800" dirty="0" err="1">
                <a:latin typeface="Courier"/>
                <a:ea typeface="Microsoft JhengHei Light" panose="020B0304030504040204" pitchFamily="34" charset="-120"/>
              </a:rPr>
              <a:t>rwxr</a:t>
            </a:r>
            <a:r>
              <a:rPr lang="en-CA" sz="1800" dirty="0">
                <a:latin typeface="Courier"/>
                <a:ea typeface="Microsoft JhengHei Light" panose="020B0304030504040204" pitchFamily="34" charset="-120"/>
              </a:rPr>
              <a:t>-</a:t>
            </a:r>
            <a:r>
              <a:rPr lang="en-CA" sz="1800" dirty="0" err="1">
                <a:latin typeface="Courier"/>
                <a:ea typeface="Microsoft JhengHei Light" panose="020B0304030504040204" pitchFamily="34" charset="-120"/>
              </a:rPr>
              <a:t>xr</a:t>
            </a:r>
            <a:r>
              <a:rPr lang="en-CA" sz="1800" dirty="0">
                <a:latin typeface="Courier"/>
                <a:ea typeface="Microsoft JhengHei Light" panose="020B0304030504040204" pitchFamily="34" charset="-120"/>
              </a:rPr>
              <a:t>-x 1 mark </a:t>
            </a:r>
            <a:r>
              <a:rPr lang="en-CA" sz="1800" dirty="0" err="1">
                <a:latin typeface="Courier"/>
                <a:ea typeface="Microsoft JhengHei Light" panose="020B0304030504040204" pitchFamily="34" charset="-120"/>
              </a:rPr>
              <a:t>mark</a:t>
            </a:r>
            <a:r>
              <a:rPr lang="en-CA" sz="1800" dirty="0">
                <a:latin typeface="Courier"/>
                <a:ea typeface="Microsoft JhengHei Light" panose="020B0304030504040204" pitchFamily="34" charset="-120"/>
              </a:rPr>
              <a:t> 671K Oct 21 21:03 hello</a:t>
            </a:r>
            <a:br>
              <a:rPr lang="en-CA" sz="1800" dirty="0">
                <a:latin typeface="Courier"/>
                <a:ea typeface="Microsoft JhengHei Light" panose="020B0304030504040204" pitchFamily="34" charset="-120"/>
              </a:rPr>
            </a:br>
            <a:r>
              <a:rPr lang="en-CA" sz="1800" dirty="0">
                <a:latin typeface="Courier"/>
                <a:ea typeface="Microsoft JhengHei Light" panose="020B0304030504040204" pitchFamily="34" charset="-120"/>
              </a:rPr>
              <a:t>-</a:t>
            </a:r>
            <a:r>
              <a:rPr lang="en-CA" sz="1800" dirty="0" err="1">
                <a:latin typeface="Courier"/>
                <a:ea typeface="Microsoft JhengHei Light" panose="020B0304030504040204" pitchFamily="34" charset="-120"/>
              </a:rPr>
              <a:t>rw</a:t>
            </a:r>
            <a:r>
              <a:rPr lang="en-CA" sz="1800" dirty="0">
                <a:latin typeface="Courier"/>
                <a:ea typeface="Microsoft JhengHei Light" panose="020B0304030504040204" pitchFamily="34" charset="-120"/>
              </a:rPr>
              <a:t>-r--r-- 1 mark </a:t>
            </a:r>
            <a:r>
              <a:rPr lang="en-CA" sz="1800" dirty="0" err="1">
                <a:latin typeface="Courier"/>
                <a:ea typeface="Microsoft JhengHei Light" panose="020B0304030504040204" pitchFamily="34" charset="-120"/>
              </a:rPr>
              <a:t>mark</a:t>
            </a:r>
            <a:r>
              <a:rPr lang="en-CA" sz="1800" dirty="0">
                <a:latin typeface="Courier"/>
                <a:ea typeface="Microsoft JhengHei Light" panose="020B0304030504040204" pitchFamily="34" charset="-120"/>
              </a:rPr>
              <a:t> 2.9M Oct 25 14:33 locale-archive</a:t>
            </a:r>
          </a:p>
          <a:p>
            <a:r>
              <a:rPr lang="en-CA" dirty="0"/>
              <a:t>Use </a:t>
            </a:r>
            <a:r>
              <a:rPr lang="en-CA" dirty="0" err="1"/>
              <a:t>musl</a:t>
            </a:r>
            <a:r>
              <a:rPr lang="en-CA" dirty="0"/>
              <a:t> instead</a:t>
            </a:r>
            <a:br>
              <a:rPr lang="en-CA" dirty="0"/>
            </a:br>
            <a:r>
              <a:rPr lang="en-US" dirty="0"/>
              <a:t>%&gt; TCLIBC=</a:t>
            </a:r>
            <a:r>
              <a:rPr lang="en-US" dirty="0" err="1"/>
              <a:t>musl</a:t>
            </a:r>
            <a:r>
              <a:rPr lang="en-US" dirty="0"/>
              <a:t> </a:t>
            </a:r>
            <a:r>
              <a:rPr lang="en-US" dirty="0" err="1"/>
              <a:t>bitbake</a:t>
            </a:r>
            <a:r>
              <a:rPr lang="en-US" dirty="0"/>
              <a:t> hello-world</a:t>
            </a:r>
          </a:p>
          <a:p>
            <a:r>
              <a:rPr lang="en-US" sz="1600" dirty="0"/>
              <a:t>%&gt; docker images</a:t>
            </a:r>
            <a:br>
              <a:rPr lang="en-US" sz="1600" dirty="0"/>
            </a:br>
            <a:r>
              <a:rPr lang="en-US" sz="1600" dirty="0"/>
              <a:t>REPOSITORY             TAG             IMAGE ID            CREATED             SIZE</a:t>
            </a:r>
            <a:br>
              <a:rPr lang="en-US" sz="1600" dirty="0"/>
            </a:br>
            <a:r>
              <a:rPr lang="en-US" sz="1600" dirty="0"/>
              <a:t>hello-world                latest          62200ca82e06        6 seconds ago       </a:t>
            </a:r>
            <a:r>
              <a:rPr lang="en-US" sz="1600" dirty="0">
                <a:solidFill>
                  <a:srgbClr val="FF0000"/>
                </a:solidFill>
              </a:rPr>
              <a:t>17.7kB</a:t>
            </a:r>
            <a:endParaRPr lang="en-CA" sz="1600" dirty="0">
              <a:solidFill>
                <a:srgbClr val="FF0000"/>
              </a:solidFill>
            </a:endParaRPr>
          </a:p>
        </p:txBody>
      </p:sp>
    </p:spTree>
    <p:extLst>
      <p:ext uri="{BB962C8B-B14F-4D97-AF65-F5344CB8AC3E}">
        <p14:creationId xmlns:p14="http://schemas.microsoft.com/office/powerpoint/2010/main" val="2723115834"/>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6. </a:t>
            </a:r>
            <a:r>
              <a:rPr lang="en-CA" dirty="0"/>
              <a:t>Cross </a:t>
            </a:r>
            <a:r>
              <a:rPr lang="en-CA" dirty="0"/>
              <a:t>Compile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1184920"/>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D0C879-E8C7-4453-8727-4468072E0BFF}"/>
              </a:ext>
            </a:extLst>
          </p:cNvPr>
          <p:cNvSpPr>
            <a:spLocks noGrp="1"/>
          </p:cNvSpPr>
          <p:nvPr>
            <p:ph type="title"/>
          </p:nvPr>
        </p:nvSpPr>
        <p:spPr/>
        <p:txBody>
          <a:bodyPr/>
          <a:lstStyle/>
          <a:p>
            <a:r>
              <a:rPr lang="en-CA" dirty="0" err="1"/>
              <a:t>Multiconfig</a:t>
            </a:r>
            <a:endParaRPr lang="en-US" dirty="0"/>
          </a:p>
        </p:txBody>
      </p:sp>
      <p:sp>
        <p:nvSpPr>
          <p:cNvPr id="3" name="Content Placeholder 2">
            <a:extLst>
              <a:ext uri="{FF2B5EF4-FFF2-40B4-BE49-F238E27FC236}">
                <a16:creationId xmlns:a16="http://schemas.microsoft.com/office/drawing/2014/main" xmlns="" id="{AE0478CC-D0D0-4773-B162-8CE35547C267}"/>
              </a:ext>
            </a:extLst>
          </p:cNvPr>
          <p:cNvSpPr>
            <a:spLocks noGrp="1"/>
          </p:cNvSpPr>
          <p:nvPr>
            <p:ph sz="quarter" idx="13"/>
          </p:nvPr>
        </p:nvSpPr>
        <p:spPr/>
        <p:txBody>
          <a:bodyPr/>
          <a:lstStyle/>
          <a:p>
            <a:r>
              <a:rPr lang="en-CA" dirty="0"/>
              <a:t>Use ‘</a:t>
            </a:r>
            <a:r>
              <a:rPr lang="en-CA" dirty="0" err="1"/>
              <a:t>multiconfig</a:t>
            </a:r>
            <a:r>
              <a:rPr lang="en-CA" dirty="0"/>
              <a:t>’ to build several ARCH or MACHINE in the same TOPDIR</a:t>
            </a:r>
          </a:p>
          <a:p>
            <a:r>
              <a:rPr lang="en-CA" dirty="0"/>
              <a:t>Shares many, but not all, -native packages</a:t>
            </a:r>
          </a:p>
          <a:p>
            <a:r>
              <a:rPr lang="en-US" dirty="0"/>
              <a:t>Provides a way to build and include container images in a </a:t>
            </a:r>
            <a:r>
              <a:rPr lang="en-US" dirty="0" err="1"/>
              <a:t>rootfs</a:t>
            </a:r>
            <a:r>
              <a:rPr lang="en-US" dirty="0"/>
              <a:t> in one ‘build’</a:t>
            </a:r>
          </a:p>
        </p:txBody>
      </p:sp>
    </p:spTree>
    <p:extLst>
      <p:ext uri="{BB962C8B-B14F-4D97-AF65-F5344CB8AC3E}">
        <p14:creationId xmlns:p14="http://schemas.microsoft.com/office/powerpoint/2010/main" val="42198281"/>
      </p:ext>
    </p:extLst>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FEB8BD-60E3-4469-A509-562DD4B716CC}"/>
              </a:ext>
            </a:extLst>
          </p:cNvPr>
          <p:cNvSpPr>
            <a:spLocks noGrp="1"/>
          </p:cNvSpPr>
          <p:nvPr>
            <p:ph type="title"/>
          </p:nvPr>
        </p:nvSpPr>
        <p:spPr/>
        <p:txBody>
          <a:bodyPr/>
          <a:lstStyle/>
          <a:p>
            <a:r>
              <a:rPr lang="en-CA" dirty="0" err="1"/>
              <a:t>Multiconfig</a:t>
            </a:r>
            <a:r>
              <a:rPr lang="en-CA" dirty="0"/>
              <a:t> Setup</a:t>
            </a:r>
            <a:endParaRPr lang="en-US" dirty="0"/>
          </a:p>
        </p:txBody>
      </p:sp>
      <p:sp>
        <p:nvSpPr>
          <p:cNvPr id="3" name="Content Placeholder 2">
            <a:extLst>
              <a:ext uri="{FF2B5EF4-FFF2-40B4-BE49-F238E27FC236}">
                <a16:creationId xmlns:a16="http://schemas.microsoft.com/office/drawing/2014/main" xmlns="" id="{571F6DEC-0F3F-4CC7-8BB0-F9E5F978CF6E}"/>
              </a:ext>
            </a:extLst>
          </p:cNvPr>
          <p:cNvSpPr>
            <a:spLocks noGrp="1"/>
          </p:cNvSpPr>
          <p:nvPr>
            <p:ph sz="quarter" idx="13"/>
          </p:nvPr>
        </p:nvSpPr>
        <p:spPr>
          <a:xfrm>
            <a:off x="448853" y="1379538"/>
            <a:ext cx="8233186" cy="1770062"/>
          </a:xfrm>
        </p:spPr>
        <p:txBody>
          <a:bodyPr/>
          <a:lstStyle/>
          <a:p>
            <a:r>
              <a:rPr lang="en-CA" dirty="0"/>
              <a:t>Add BBMULTICONFIG to </a:t>
            </a:r>
            <a:r>
              <a:rPr lang="en-CA" dirty="0" err="1"/>
              <a:t>local.conf</a:t>
            </a:r>
            <a:r>
              <a:rPr lang="en-CA" dirty="0"/>
              <a:t/>
            </a:r>
            <a:br>
              <a:rPr lang="en-CA" dirty="0"/>
            </a:br>
            <a:r>
              <a:rPr lang="en-CA" dirty="0"/>
              <a:t>ex.: </a:t>
            </a:r>
            <a:r>
              <a:rPr lang="en-CA" sz="2000" dirty="0"/>
              <a:t>BBMULTICONFIG = "base container container-arm64“</a:t>
            </a:r>
          </a:p>
          <a:p>
            <a:r>
              <a:rPr lang="en-CA" dirty="0"/>
              <a:t>Setup ‘</a:t>
            </a:r>
            <a:r>
              <a:rPr lang="en-CA" dirty="0" err="1"/>
              <a:t>multiconfig</a:t>
            </a:r>
            <a:r>
              <a:rPr lang="en-CA" dirty="0"/>
              <a:t>’ directory</a:t>
            </a:r>
          </a:p>
          <a:p>
            <a:pPr marL="76200" indent="0">
              <a:buNone/>
            </a:pPr>
            <a:endParaRPr lang="en-US" sz="2000" dirty="0"/>
          </a:p>
        </p:txBody>
      </p:sp>
      <p:pic>
        <p:nvPicPr>
          <p:cNvPr id="4" name="Picture 3">
            <a:extLst>
              <a:ext uri="{FF2B5EF4-FFF2-40B4-BE49-F238E27FC236}">
                <a16:creationId xmlns:a16="http://schemas.microsoft.com/office/drawing/2014/main" xmlns="" id="{4CF1200F-E1AC-4AD3-AB29-6D9B9F18B053}"/>
              </a:ext>
            </a:extLst>
          </p:cNvPr>
          <p:cNvPicPr>
            <a:picLocks noChangeAspect="1"/>
          </p:cNvPicPr>
          <p:nvPr/>
        </p:nvPicPr>
        <p:blipFill>
          <a:blip r:embed="rId2"/>
          <a:stretch>
            <a:fillRect/>
          </a:stretch>
        </p:blipFill>
        <p:spPr>
          <a:xfrm>
            <a:off x="2419581" y="3386843"/>
            <a:ext cx="3695238" cy="2295238"/>
          </a:xfrm>
          <a:prstGeom prst="rect">
            <a:avLst/>
          </a:prstGeom>
        </p:spPr>
      </p:pic>
    </p:spTree>
    <p:extLst>
      <p:ext uri="{BB962C8B-B14F-4D97-AF65-F5344CB8AC3E}">
        <p14:creationId xmlns:p14="http://schemas.microsoft.com/office/powerpoint/2010/main" val="2143174238"/>
      </p:ext>
    </p:extLst>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A2BD0E-1A6E-4136-8D47-FC892295D456}"/>
              </a:ext>
            </a:extLst>
          </p:cNvPr>
          <p:cNvSpPr>
            <a:spLocks noGrp="1"/>
          </p:cNvSpPr>
          <p:nvPr>
            <p:ph type="title"/>
          </p:nvPr>
        </p:nvSpPr>
        <p:spPr/>
        <p:txBody>
          <a:bodyPr/>
          <a:lstStyle/>
          <a:p>
            <a:r>
              <a:rPr lang="en-CA" dirty="0" err="1"/>
              <a:t>Multiconfig</a:t>
            </a:r>
            <a:r>
              <a:rPr lang="en-CA" dirty="0"/>
              <a:t> Setup</a:t>
            </a:r>
            <a:endParaRPr lang="en-US" dirty="0"/>
          </a:p>
        </p:txBody>
      </p:sp>
      <p:sp>
        <p:nvSpPr>
          <p:cNvPr id="3" name="Content Placeholder 2">
            <a:extLst>
              <a:ext uri="{FF2B5EF4-FFF2-40B4-BE49-F238E27FC236}">
                <a16:creationId xmlns:a16="http://schemas.microsoft.com/office/drawing/2014/main" xmlns="" id="{B7F0929C-185F-4920-8763-722CA065AE7E}"/>
              </a:ext>
            </a:extLst>
          </p:cNvPr>
          <p:cNvSpPr>
            <a:spLocks noGrp="1"/>
          </p:cNvSpPr>
          <p:nvPr>
            <p:ph sz="quarter" idx="13"/>
          </p:nvPr>
        </p:nvSpPr>
        <p:spPr>
          <a:xfrm>
            <a:off x="448277" y="1162844"/>
            <a:ext cx="8233186" cy="4532312"/>
          </a:xfrm>
        </p:spPr>
        <p:txBody>
          <a:bodyPr/>
          <a:lstStyle/>
          <a:p>
            <a:pPr marL="76200" indent="0">
              <a:buNone/>
            </a:pPr>
            <a:r>
              <a:rPr lang="en-CA" dirty="0" err="1"/>
              <a:t>base.conf</a:t>
            </a:r>
            <a:endParaRPr lang="en-CA" dirty="0"/>
          </a:p>
          <a:p>
            <a:r>
              <a:rPr lang="en-US" sz="1600" dirty="0"/>
              <a:t>TMPDIR = "${TOPDIR}/base“</a:t>
            </a:r>
          </a:p>
          <a:p>
            <a:pPr marL="76200" indent="0">
              <a:buNone/>
            </a:pPr>
            <a:r>
              <a:rPr lang="en-US" dirty="0" err="1"/>
              <a:t>container.conf</a:t>
            </a:r>
            <a:endParaRPr lang="en-US" dirty="0"/>
          </a:p>
          <a:p>
            <a:r>
              <a:rPr lang="en-US" sz="1600" dirty="0"/>
              <a:t>TCLIBC = "</a:t>
            </a:r>
            <a:r>
              <a:rPr lang="en-US" sz="1600" dirty="0" err="1"/>
              <a:t>musl</a:t>
            </a:r>
            <a:r>
              <a:rPr lang="en-US" sz="1600" dirty="0"/>
              <a:t>“</a:t>
            </a:r>
            <a:br>
              <a:rPr lang="en-US" sz="1600" dirty="0"/>
            </a:br>
            <a:r>
              <a:rPr lang="en-US" sz="1600" dirty="0"/>
              <a:t>TMPDIR = "${TOPDIR}/container“</a:t>
            </a:r>
            <a:br>
              <a:rPr lang="en-US" sz="1600" dirty="0"/>
            </a:br>
            <a:r>
              <a:rPr lang="en-US" sz="1600" dirty="0"/>
              <a:t>IMAGE_FSTYPES='container’</a:t>
            </a:r>
            <a:br>
              <a:rPr lang="en-US" sz="1600" dirty="0"/>
            </a:br>
            <a:r>
              <a:rPr lang="en-US" sz="1600" dirty="0" err="1"/>
              <a:t>PREFERRED_PROVIDER_virtual</a:t>
            </a:r>
            <a:r>
              <a:rPr lang="en-US" sz="1600" dirty="0"/>
              <a:t>/kernel = "</a:t>
            </a:r>
            <a:r>
              <a:rPr lang="en-US" sz="1600" dirty="0" err="1"/>
              <a:t>linux</a:t>
            </a:r>
            <a:r>
              <a:rPr lang="en-US" sz="1600" dirty="0"/>
              <a:t>-dummy“</a:t>
            </a:r>
          </a:p>
          <a:p>
            <a:pPr marL="76200" indent="0">
              <a:buNone/>
            </a:pPr>
            <a:r>
              <a:rPr lang="en-US" dirty="0"/>
              <a:t>Container-arm64.conf</a:t>
            </a:r>
          </a:p>
          <a:p>
            <a:r>
              <a:rPr lang="en-US" sz="1600" dirty="0"/>
              <a:t>TCLIBC = "</a:t>
            </a:r>
            <a:r>
              <a:rPr lang="en-US" sz="1600" dirty="0" err="1"/>
              <a:t>musl</a:t>
            </a:r>
            <a:r>
              <a:rPr lang="en-US" sz="1600" dirty="0"/>
              <a:t>“</a:t>
            </a:r>
            <a:br>
              <a:rPr lang="en-US" sz="1600" dirty="0"/>
            </a:br>
            <a:r>
              <a:rPr lang="en-US" sz="1600" dirty="0"/>
              <a:t>MACHINE = "qemuarm64“</a:t>
            </a:r>
            <a:br>
              <a:rPr lang="en-US" sz="1600" dirty="0"/>
            </a:br>
            <a:r>
              <a:rPr lang="en-US" sz="1600" dirty="0"/>
              <a:t>TMPDIR = "${TOPDIR}/container-arm64“</a:t>
            </a:r>
            <a:br>
              <a:rPr lang="en-US" sz="1600" dirty="0"/>
            </a:br>
            <a:r>
              <a:rPr lang="en-US" sz="1600" dirty="0"/>
              <a:t>IMAGE_FSTYPES='container’</a:t>
            </a:r>
            <a:br>
              <a:rPr lang="en-US" sz="1600" dirty="0"/>
            </a:br>
            <a:r>
              <a:rPr lang="en-US" sz="1600" dirty="0" err="1"/>
              <a:t>PREFERRED_PROVIDER_virtual</a:t>
            </a:r>
            <a:r>
              <a:rPr lang="en-US" sz="1600" dirty="0"/>
              <a:t>/kernel = "</a:t>
            </a:r>
            <a:r>
              <a:rPr lang="en-US" sz="1600" dirty="0" err="1"/>
              <a:t>linux</a:t>
            </a:r>
            <a:r>
              <a:rPr lang="en-US" sz="1600" dirty="0"/>
              <a:t>-dummy"</a:t>
            </a:r>
          </a:p>
          <a:p>
            <a:endParaRPr lang="en-US" dirty="0"/>
          </a:p>
          <a:p>
            <a:endParaRPr lang="en-US" dirty="0"/>
          </a:p>
        </p:txBody>
      </p:sp>
    </p:spTree>
    <p:extLst>
      <p:ext uri="{BB962C8B-B14F-4D97-AF65-F5344CB8AC3E}">
        <p14:creationId xmlns:p14="http://schemas.microsoft.com/office/powerpoint/2010/main" val="3142599077"/>
      </p:ext>
    </p:extLst>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B58E5-1DA4-49A8-8A78-73F87C415DE7}"/>
              </a:ext>
            </a:extLst>
          </p:cNvPr>
          <p:cNvSpPr>
            <a:spLocks noGrp="1"/>
          </p:cNvSpPr>
          <p:nvPr>
            <p:ph type="title"/>
          </p:nvPr>
        </p:nvSpPr>
        <p:spPr/>
        <p:txBody>
          <a:bodyPr/>
          <a:lstStyle/>
          <a:p>
            <a:r>
              <a:rPr lang="en-CA" dirty="0" err="1"/>
              <a:t>Multiconfig</a:t>
            </a:r>
            <a:r>
              <a:rPr lang="en-CA" dirty="0"/>
              <a:t> Build</a:t>
            </a:r>
            <a:endParaRPr lang="en-US" dirty="0"/>
          </a:p>
        </p:txBody>
      </p:sp>
      <p:sp>
        <p:nvSpPr>
          <p:cNvPr id="3" name="Content Placeholder 2">
            <a:extLst>
              <a:ext uri="{FF2B5EF4-FFF2-40B4-BE49-F238E27FC236}">
                <a16:creationId xmlns:a16="http://schemas.microsoft.com/office/drawing/2014/main" xmlns="" id="{DFAA0BA0-C98D-42F4-AB68-36D2A869CACE}"/>
              </a:ext>
            </a:extLst>
          </p:cNvPr>
          <p:cNvSpPr>
            <a:spLocks noGrp="1"/>
          </p:cNvSpPr>
          <p:nvPr>
            <p:ph sz="quarter" idx="13"/>
          </p:nvPr>
        </p:nvSpPr>
        <p:spPr>
          <a:xfrm>
            <a:off x="372570" y="1379538"/>
            <a:ext cx="8390347" cy="4532312"/>
          </a:xfrm>
        </p:spPr>
        <p:txBody>
          <a:bodyPr/>
          <a:lstStyle/>
          <a:p>
            <a:r>
              <a:rPr lang="en-CA" dirty="0"/>
              <a:t>Build</a:t>
            </a:r>
            <a:br>
              <a:rPr lang="en-CA" dirty="0"/>
            </a:br>
            <a:r>
              <a:rPr lang="en-CA" dirty="0"/>
              <a:t>%&gt; </a:t>
            </a:r>
            <a:r>
              <a:rPr lang="en-US" dirty="0" err="1"/>
              <a:t>bitbake</a:t>
            </a:r>
            <a:r>
              <a:rPr lang="en-US" dirty="0"/>
              <a:t> </a:t>
            </a:r>
            <a:r>
              <a:rPr lang="en-US" dirty="0" err="1"/>
              <a:t>mc:container:hello-world</a:t>
            </a:r>
            <a:r>
              <a:rPr lang="en-US" dirty="0"/>
              <a:t> \</a:t>
            </a:r>
            <a:br>
              <a:rPr lang="en-US" dirty="0"/>
            </a:br>
            <a:r>
              <a:rPr lang="en-US" dirty="0"/>
              <a:t>      mc:container-arm64:hello-world</a:t>
            </a:r>
          </a:p>
          <a:p>
            <a:r>
              <a:rPr lang="en-US" dirty="0"/>
              <a:t>Result</a:t>
            </a:r>
            <a:br>
              <a:rPr lang="en-US" dirty="0"/>
            </a:br>
            <a:r>
              <a:rPr lang="en-US" sz="1600" dirty="0"/>
              <a:t>%&gt; ls container/deploy/images/qemux86-64/hello-world-qemux86-64.tar.bz2</a:t>
            </a:r>
            <a:br>
              <a:rPr lang="en-US" sz="1600" dirty="0"/>
            </a:br>
            <a:r>
              <a:rPr lang="en-US" sz="1600" dirty="0"/>
              <a:t>container/deploy/images/qemux86-64/hello-world-qemux86-64.tar.bz2</a:t>
            </a:r>
            <a:br>
              <a:rPr lang="en-US" sz="1600" dirty="0"/>
            </a:br>
            <a:r>
              <a:rPr lang="en-US" sz="1600" dirty="0"/>
              <a:t/>
            </a:r>
            <a:br>
              <a:rPr lang="en-US" sz="1600" dirty="0"/>
            </a:br>
            <a:r>
              <a:rPr lang="en-US" sz="1600" dirty="0"/>
              <a:t>%&gt; ls container-arm64/deploy/images/qemuarm64/hello-world-qemuarm64.tar.bz2</a:t>
            </a:r>
            <a:br>
              <a:rPr lang="en-US" sz="1600" dirty="0"/>
            </a:br>
            <a:r>
              <a:rPr lang="en-US" sz="1600" dirty="0"/>
              <a:t>container-arm64/deploy/images/qemuarm64/hello-world-qemuarm64.tar.bz2</a:t>
            </a:r>
          </a:p>
        </p:txBody>
      </p:sp>
    </p:spTree>
    <p:extLst>
      <p:ext uri="{BB962C8B-B14F-4D97-AF65-F5344CB8AC3E}">
        <p14:creationId xmlns:p14="http://schemas.microsoft.com/office/powerpoint/2010/main" val="393900667"/>
      </p:ext>
    </p:extLst>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7. Saving </a:t>
            </a:r>
            <a:r>
              <a:rPr lang="en-CA" dirty="0"/>
              <a:t>Time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0193389"/>
      </p:ext>
    </p:extLst>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B58E5-1DA4-49A8-8A78-73F87C415DE7}"/>
              </a:ext>
            </a:extLst>
          </p:cNvPr>
          <p:cNvSpPr>
            <a:spLocks noGrp="1"/>
          </p:cNvSpPr>
          <p:nvPr>
            <p:ph type="title"/>
          </p:nvPr>
        </p:nvSpPr>
        <p:spPr/>
        <p:txBody>
          <a:bodyPr/>
          <a:lstStyle/>
          <a:p>
            <a:r>
              <a:rPr lang="en-CA" dirty="0"/>
              <a:t>Builder Container</a:t>
            </a:r>
            <a:endParaRPr lang="en-US" dirty="0"/>
          </a:p>
        </p:txBody>
      </p:sp>
      <p:sp>
        <p:nvSpPr>
          <p:cNvPr id="3" name="Content Placeholder 2">
            <a:extLst>
              <a:ext uri="{FF2B5EF4-FFF2-40B4-BE49-F238E27FC236}">
                <a16:creationId xmlns:a16="http://schemas.microsoft.com/office/drawing/2014/main" xmlns="" id="{DFAA0BA0-C98D-42F4-AB68-36D2A869CACE}"/>
              </a:ext>
            </a:extLst>
          </p:cNvPr>
          <p:cNvSpPr>
            <a:spLocks noGrp="1"/>
          </p:cNvSpPr>
          <p:nvPr>
            <p:ph sz="quarter" idx="13"/>
          </p:nvPr>
        </p:nvSpPr>
        <p:spPr>
          <a:xfrm>
            <a:off x="372570" y="1379538"/>
            <a:ext cx="8390347" cy="4532312"/>
          </a:xfrm>
        </p:spPr>
        <p:txBody>
          <a:bodyPr/>
          <a:lstStyle/>
          <a:p>
            <a:pPr marL="76200" indent="0">
              <a:buNone/>
            </a:pPr>
            <a:r>
              <a:rPr lang="en-CA" dirty="0"/>
              <a:t>Idea: create a cloud friendly container and reuse –native build artifacts in the process</a:t>
            </a:r>
          </a:p>
          <a:p>
            <a:pPr marL="533400" indent="-457200">
              <a:buFont typeface="+mj-lt"/>
              <a:buAutoNum type="arabicPeriod"/>
            </a:pPr>
            <a:r>
              <a:rPr lang="en-CA" dirty="0"/>
              <a:t>Complete a simple build – hello-world</a:t>
            </a:r>
          </a:p>
          <a:p>
            <a:pPr marL="533400" indent="-457200">
              <a:buFont typeface="+mj-lt"/>
              <a:buAutoNum type="arabicPeriod"/>
            </a:pPr>
            <a:r>
              <a:rPr lang="en-CA" dirty="0"/>
              <a:t>Put the whole build into a container</a:t>
            </a:r>
          </a:p>
          <a:p>
            <a:pPr marL="533400" indent="-457200">
              <a:buFont typeface="+mj-lt"/>
              <a:buAutoNum type="arabicPeriod"/>
            </a:pPr>
            <a:r>
              <a:rPr lang="en-CA" dirty="0"/>
              <a:t>Use the container to build more containers</a:t>
            </a:r>
            <a:endParaRPr lang="en-US" dirty="0"/>
          </a:p>
        </p:txBody>
      </p:sp>
    </p:spTree>
    <p:extLst>
      <p:ext uri="{BB962C8B-B14F-4D97-AF65-F5344CB8AC3E}">
        <p14:creationId xmlns:p14="http://schemas.microsoft.com/office/powerpoint/2010/main" val="2558160226"/>
      </p:ext>
    </p:extLst>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85E63-E800-4A84-BB49-ABB94E4B2C8F}"/>
              </a:ext>
            </a:extLst>
          </p:cNvPr>
          <p:cNvSpPr>
            <a:spLocks noGrp="1"/>
          </p:cNvSpPr>
          <p:nvPr>
            <p:ph type="title"/>
          </p:nvPr>
        </p:nvSpPr>
        <p:spPr/>
        <p:txBody>
          <a:bodyPr/>
          <a:lstStyle/>
          <a:p>
            <a:r>
              <a:rPr lang="en-CA" dirty="0"/>
              <a:t>2. Put the Whole Build into a Container</a:t>
            </a:r>
            <a:endParaRPr lang="en-US" dirty="0"/>
          </a:p>
        </p:txBody>
      </p:sp>
      <p:sp>
        <p:nvSpPr>
          <p:cNvPr id="3" name="Content Placeholder 2">
            <a:extLst>
              <a:ext uri="{FF2B5EF4-FFF2-40B4-BE49-F238E27FC236}">
                <a16:creationId xmlns:a16="http://schemas.microsoft.com/office/drawing/2014/main" xmlns="" id="{951DFEA3-9180-44C2-98EB-23BD8A667C49}"/>
              </a:ext>
            </a:extLst>
          </p:cNvPr>
          <p:cNvSpPr>
            <a:spLocks noGrp="1"/>
          </p:cNvSpPr>
          <p:nvPr>
            <p:ph sz="quarter" idx="13"/>
          </p:nvPr>
        </p:nvSpPr>
        <p:spPr>
          <a:xfrm>
            <a:off x="448853" y="1158814"/>
            <a:ext cx="8233186" cy="4532312"/>
          </a:xfrm>
        </p:spPr>
        <p:txBody>
          <a:bodyPr/>
          <a:lstStyle/>
          <a:p>
            <a:pPr marL="76200" indent="0">
              <a:buNone/>
            </a:pPr>
            <a:r>
              <a:rPr lang="en-US" sz="1600" dirty="0"/>
              <a:t>FROM </a:t>
            </a:r>
            <a:r>
              <a:rPr lang="en-US" sz="1600" dirty="0" err="1"/>
              <a:t>debian:stretch-slim</a:t>
            </a:r>
            <a:r>
              <a:rPr lang="en-US" sz="1600" dirty="0"/>
              <a:t/>
            </a:r>
            <a:br>
              <a:rPr lang="en-US" sz="1600" dirty="0"/>
            </a:br>
            <a:r>
              <a:rPr lang="en-US" sz="1600" dirty="0"/>
              <a:t>COPY . /mark/</a:t>
            </a:r>
            <a:r>
              <a:rPr lang="en-US" sz="1600" dirty="0" err="1"/>
              <a:t>bld</a:t>
            </a:r>
            <a:r>
              <a:rPr lang="en-US" sz="1600" dirty="0"/>
              <a:t>/container</a:t>
            </a:r>
            <a:br>
              <a:rPr lang="en-US" sz="1600" dirty="0"/>
            </a:br>
            <a:r>
              <a:rPr lang="en-US" sz="1600" dirty="0"/>
              <a:t>RUN apt update &amp;&amp; apt install -y locales gawk </a:t>
            </a:r>
            <a:r>
              <a:rPr lang="en-US" sz="1600" dirty="0" err="1"/>
              <a:t>wget</a:t>
            </a:r>
            <a:r>
              <a:rPr lang="en-US" sz="1600" dirty="0"/>
              <a:t> git-core </a:t>
            </a:r>
            <a:r>
              <a:rPr lang="en-US" sz="1600" dirty="0" err="1"/>
              <a:t>cpio</a:t>
            </a:r>
            <a:r>
              <a:rPr lang="en-US" sz="1600" dirty="0"/>
              <a:t> \</a:t>
            </a:r>
            <a:br>
              <a:rPr lang="en-US" sz="1600" dirty="0"/>
            </a:br>
            <a:r>
              <a:rPr lang="en-US" sz="1600" dirty="0"/>
              <a:t>     </a:t>
            </a:r>
            <a:r>
              <a:rPr lang="en-US" sz="1600" dirty="0" err="1"/>
              <a:t>diffstat</a:t>
            </a:r>
            <a:r>
              <a:rPr lang="en-US" sz="1600" dirty="0"/>
              <a:t> unzip </a:t>
            </a:r>
            <a:r>
              <a:rPr lang="en-US" sz="1600" dirty="0" err="1"/>
              <a:t>texinfo</a:t>
            </a:r>
            <a:r>
              <a:rPr lang="en-US" sz="1600" dirty="0"/>
              <a:t> </a:t>
            </a:r>
            <a:r>
              <a:rPr lang="en-US" sz="1600" dirty="0" err="1"/>
              <a:t>gcc-multilib</a:t>
            </a:r>
            <a:r>
              <a:rPr lang="en-US" sz="1600" dirty="0"/>
              <a:t> python2.7 python2.7-minimal \</a:t>
            </a:r>
            <a:br>
              <a:rPr lang="en-US" sz="1600" dirty="0"/>
            </a:br>
            <a:r>
              <a:rPr lang="en-US" sz="1600" dirty="0"/>
              <a:t>     python-minimal build-essential </a:t>
            </a:r>
            <a:r>
              <a:rPr lang="en-US" sz="1600" dirty="0" err="1"/>
              <a:t>chrpath</a:t>
            </a:r>
            <a:r>
              <a:rPr lang="en-US" sz="1600" dirty="0"/>
              <a:t> </a:t>
            </a:r>
            <a:r>
              <a:rPr lang="en-US" sz="1600" dirty="0" err="1"/>
              <a:t>socat</a:t>
            </a:r>
            <a:r>
              <a:rPr lang="en-US" sz="1600" dirty="0"/>
              <a:t> libsdl1.2-dev </a:t>
            </a:r>
            <a:r>
              <a:rPr lang="en-US" sz="1600" dirty="0" err="1"/>
              <a:t>xterm</a:t>
            </a:r>
            <a:r>
              <a:rPr lang="en-US" sz="1600" dirty="0"/>
              <a:t> &amp;&amp; \</a:t>
            </a:r>
            <a:br>
              <a:rPr lang="en-US" sz="1600" dirty="0"/>
            </a:br>
            <a:r>
              <a:rPr lang="en-US" sz="1600" dirty="0"/>
              <a:t>     rm -rf /mark/</a:t>
            </a:r>
            <a:r>
              <a:rPr lang="en-US" sz="1600" dirty="0" err="1"/>
              <a:t>bld</a:t>
            </a:r>
            <a:r>
              <a:rPr lang="en-US" sz="1600" dirty="0"/>
              <a:t>/container/</a:t>
            </a:r>
            <a:r>
              <a:rPr lang="en-US" sz="1600" dirty="0" err="1"/>
              <a:t>cbuilder</a:t>
            </a:r>
            <a:r>
              <a:rPr lang="en-US" sz="1600" dirty="0"/>
              <a:t>/local &amp;&amp; \</a:t>
            </a:r>
            <a:br>
              <a:rPr lang="en-US" sz="1600" dirty="0"/>
            </a:br>
            <a:r>
              <a:rPr lang="en-US" sz="1600" dirty="0"/>
              <a:t>     rm -rf /mark/</a:t>
            </a:r>
            <a:r>
              <a:rPr lang="en-US" sz="1600" dirty="0" err="1"/>
              <a:t>bld</a:t>
            </a:r>
            <a:r>
              <a:rPr lang="en-US" sz="1600" dirty="0"/>
              <a:t>/container/</a:t>
            </a:r>
            <a:r>
              <a:rPr lang="en-US" sz="1600" dirty="0" err="1"/>
              <a:t>cbuilder</a:t>
            </a:r>
            <a:r>
              <a:rPr lang="en-US" sz="1600" dirty="0"/>
              <a:t>/</a:t>
            </a:r>
            <a:r>
              <a:rPr lang="en-US" sz="1600" dirty="0" err="1"/>
              <a:t>tmp</a:t>
            </a:r>
            <a:r>
              <a:rPr lang="en-US" sz="1600" dirty="0"/>
              <a:t>/deploy/images/qemux86-64 &amp;&amp; \</a:t>
            </a:r>
            <a:br>
              <a:rPr lang="en-US" sz="1600" dirty="0"/>
            </a:br>
            <a:r>
              <a:rPr lang="en-US" sz="1600" dirty="0"/>
              <a:t>     sed -</a:t>
            </a:r>
            <a:r>
              <a:rPr lang="en-US" sz="1600" dirty="0" err="1"/>
              <a:t>i</a:t>
            </a:r>
            <a:r>
              <a:rPr lang="en-US" sz="1600" dirty="0"/>
              <a:t> -e 's/# en_US.UTF-8 UTF-8/en_US.UTF-8 UTF-8/' /</a:t>
            </a:r>
            <a:r>
              <a:rPr lang="en-US" sz="1600" dirty="0" err="1"/>
              <a:t>etc</a:t>
            </a:r>
            <a:r>
              <a:rPr lang="en-US" sz="1600" dirty="0"/>
              <a:t>/</a:t>
            </a:r>
            <a:r>
              <a:rPr lang="en-US" sz="1600" dirty="0" err="1"/>
              <a:t>locale.gen</a:t>
            </a:r>
            <a:r>
              <a:rPr lang="en-US" sz="1600" dirty="0"/>
              <a:t> &amp;&amp; \</a:t>
            </a:r>
            <a:br>
              <a:rPr lang="en-US" sz="1600" dirty="0"/>
            </a:br>
            <a:r>
              <a:rPr lang="en-US" sz="1600" dirty="0"/>
              <a:t>     locale-gen</a:t>
            </a:r>
            <a:br>
              <a:rPr lang="en-US" sz="1600" dirty="0"/>
            </a:br>
            <a:r>
              <a:rPr lang="en-US" sz="1600" dirty="0"/>
              <a:t>ENV HOME=/mark</a:t>
            </a:r>
            <a:br>
              <a:rPr lang="en-US" sz="1600" dirty="0"/>
            </a:br>
            <a:r>
              <a:rPr lang="en-US" sz="1600" dirty="0"/>
              <a:t>ENV LANG en_US.UTF-8</a:t>
            </a:r>
            <a:br>
              <a:rPr lang="en-US" sz="1600" dirty="0"/>
            </a:br>
            <a:r>
              <a:rPr lang="en-US" sz="1600" dirty="0"/>
              <a:t>ENV LANGUAGE </a:t>
            </a:r>
            <a:r>
              <a:rPr lang="en-US" sz="1600" dirty="0" err="1"/>
              <a:t>en_US:en</a:t>
            </a:r>
            <a:r>
              <a:rPr lang="en-US" sz="1600" dirty="0"/>
              <a:t/>
            </a:r>
            <a:br>
              <a:rPr lang="en-US" sz="1600" dirty="0"/>
            </a:br>
            <a:r>
              <a:rPr lang="en-US" sz="1600" dirty="0"/>
              <a:t>ENV LC_ALL en_US.UTF-8</a:t>
            </a:r>
            <a:br>
              <a:rPr lang="en-US" sz="1600" dirty="0"/>
            </a:br>
            <a:r>
              <a:rPr lang="en-US" sz="1600" dirty="0"/>
              <a:t>WORKDIR /mark/</a:t>
            </a:r>
            <a:r>
              <a:rPr lang="en-US" sz="1600" dirty="0" err="1"/>
              <a:t>bld</a:t>
            </a:r>
            <a:r>
              <a:rPr lang="en-US" sz="1600" dirty="0"/>
              <a:t>/container/</a:t>
            </a:r>
            <a:r>
              <a:rPr lang="en-US" sz="1600" dirty="0" err="1"/>
              <a:t>cbuilder</a:t>
            </a:r>
            <a:r>
              <a:rPr lang="en-US" sz="1600" dirty="0"/>
              <a:t/>
            </a:r>
            <a:br>
              <a:rPr lang="en-US" sz="1600" dirty="0"/>
            </a:br>
            <a:r>
              <a:rPr lang="en-US" sz="1600" dirty="0"/>
              <a:t>VOLUME /mark/</a:t>
            </a:r>
            <a:r>
              <a:rPr lang="en-US" sz="1600" dirty="0" err="1"/>
              <a:t>bld</a:t>
            </a:r>
            <a:r>
              <a:rPr lang="en-US" sz="1600" dirty="0"/>
              <a:t>/container/</a:t>
            </a:r>
            <a:r>
              <a:rPr lang="en-US" sz="1600" dirty="0" err="1"/>
              <a:t>cbuilder</a:t>
            </a:r>
            <a:r>
              <a:rPr lang="en-US" sz="1600" dirty="0"/>
              <a:t>/local</a:t>
            </a:r>
            <a:br>
              <a:rPr lang="en-US" sz="1600" dirty="0"/>
            </a:br>
            <a:r>
              <a:rPr lang="en-US" sz="1600" dirty="0"/>
              <a:t>    /mark/</a:t>
            </a:r>
            <a:r>
              <a:rPr lang="en-US" sz="1600" dirty="0" err="1"/>
              <a:t>bld</a:t>
            </a:r>
            <a:r>
              <a:rPr lang="en-US" sz="1600" dirty="0"/>
              <a:t>/container/</a:t>
            </a:r>
            <a:r>
              <a:rPr lang="en-US" sz="1600" dirty="0" err="1"/>
              <a:t>cbuilder</a:t>
            </a:r>
            <a:r>
              <a:rPr lang="en-US" sz="1600" dirty="0"/>
              <a:t>/</a:t>
            </a:r>
            <a:r>
              <a:rPr lang="en-US" sz="1600" dirty="0" err="1"/>
              <a:t>tmp</a:t>
            </a:r>
            <a:r>
              <a:rPr lang="en-US" sz="1600" dirty="0"/>
              <a:t>/deploy/images/qemux86-64</a:t>
            </a:r>
            <a:br>
              <a:rPr lang="en-US" sz="1600" dirty="0"/>
            </a:br>
            <a:r>
              <a:rPr lang="en-US" sz="1600" dirty="0"/>
              <a:t>    /mark/</a:t>
            </a:r>
            <a:r>
              <a:rPr lang="en-US" sz="1600" dirty="0" err="1"/>
              <a:t>bld</a:t>
            </a:r>
            <a:r>
              <a:rPr lang="en-US" sz="1600" dirty="0"/>
              <a:t>/container/downloads</a:t>
            </a:r>
            <a:br>
              <a:rPr lang="en-US" sz="1600" dirty="0"/>
            </a:br>
            <a:r>
              <a:rPr lang="en-US" sz="1600" dirty="0"/>
              <a:t>ENTRYPOINT ["/mark/</a:t>
            </a:r>
            <a:r>
              <a:rPr lang="en-US" sz="1600" dirty="0" err="1"/>
              <a:t>bld</a:t>
            </a:r>
            <a:r>
              <a:rPr lang="en-US" sz="1600" dirty="0"/>
              <a:t>/container/entrypoint.sh"]</a:t>
            </a:r>
          </a:p>
          <a:p>
            <a:pPr marL="76200" indent="0">
              <a:buNone/>
            </a:pPr>
            <a:endParaRPr lang="en-US" dirty="0"/>
          </a:p>
        </p:txBody>
      </p:sp>
    </p:spTree>
    <p:extLst>
      <p:ext uri="{BB962C8B-B14F-4D97-AF65-F5344CB8AC3E}">
        <p14:creationId xmlns:p14="http://schemas.microsoft.com/office/powerpoint/2010/main" val="335445414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FCC511-AEB5-48AA-BABD-DA8B67E25667}"/>
              </a:ext>
            </a:extLst>
          </p:cNvPr>
          <p:cNvSpPr>
            <a:spLocks noGrp="1"/>
          </p:cNvSpPr>
          <p:nvPr>
            <p:ph type="title"/>
          </p:nvPr>
        </p:nvSpPr>
        <p:spPr/>
        <p:txBody>
          <a:bodyPr/>
          <a:lstStyle/>
          <a:p>
            <a:r>
              <a:rPr lang="en-GB" dirty="0"/>
              <a:t>_remove: Use with caution</a:t>
            </a:r>
          </a:p>
        </p:txBody>
      </p:sp>
      <p:sp>
        <p:nvSpPr>
          <p:cNvPr id="3" name="Content Placeholder 2">
            <a:extLst>
              <a:ext uri="{FF2B5EF4-FFF2-40B4-BE49-F238E27FC236}">
                <a16:creationId xmlns="" xmlns:a16="http://schemas.microsoft.com/office/drawing/2014/main" id="{0D4CF95D-4A07-4882-A7C3-6CF2416D0DFB}"/>
              </a:ext>
            </a:extLst>
          </p:cNvPr>
          <p:cNvSpPr>
            <a:spLocks noGrp="1"/>
          </p:cNvSpPr>
          <p:nvPr>
            <p:ph sz="quarter" idx="13"/>
          </p:nvPr>
        </p:nvSpPr>
        <p:spPr/>
        <p:txBody>
          <a:bodyPr/>
          <a:lstStyle/>
          <a:p>
            <a:r>
              <a:rPr lang="en-GB" dirty="0"/>
              <a:t>_remove takes precedence over _append</a:t>
            </a:r>
          </a:p>
          <a:p>
            <a:r>
              <a:rPr lang="en-GB" dirty="0"/>
              <a:t>_remove cannot be undone easily!</a:t>
            </a:r>
          </a:p>
          <a:p>
            <a:r>
              <a:rPr lang="en-GB" dirty="0"/>
              <a:t>Avoid it if at all possible</a:t>
            </a:r>
          </a:p>
        </p:txBody>
      </p:sp>
    </p:spTree>
    <p:extLst>
      <p:ext uri="{BB962C8B-B14F-4D97-AF65-F5344CB8AC3E}">
        <p14:creationId xmlns:p14="http://schemas.microsoft.com/office/powerpoint/2010/main" val="4084919659"/>
      </p:ext>
    </p:extLst>
  </p:cSld>
  <p:clrMapOvr>
    <a:masterClrMapping/>
  </p:clrMapOvr>
  <p:transition>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61D34C-8BF3-4CEE-AF8B-BF3276A31423}"/>
              </a:ext>
            </a:extLst>
          </p:cNvPr>
          <p:cNvSpPr>
            <a:spLocks noGrp="1"/>
          </p:cNvSpPr>
          <p:nvPr>
            <p:ph type="title"/>
          </p:nvPr>
        </p:nvSpPr>
        <p:spPr/>
        <p:txBody>
          <a:bodyPr/>
          <a:lstStyle/>
          <a:p>
            <a:r>
              <a:rPr lang="en-CA" dirty="0"/>
              <a:t>3. Use the Container to Build More Containers </a:t>
            </a:r>
            <a:endParaRPr lang="en-US" dirty="0"/>
          </a:p>
        </p:txBody>
      </p:sp>
      <p:sp>
        <p:nvSpPr>
          <p:cNvPr id="3" name="Content Placeholder 2">
            <a:extLst>
              <a:ext uri="{FF2B5EF4-FFF2-40B4-BE49-F238E27FC236}">
                <a16:creationId xmlns:a16="http://schemas.microsoft.com/office/drawing/2014/main" xmlns="" id="{82FBA0E5-EC8E-4A33-8FCB-132F5734C801}"/>
              </a:ext>
            </a:extLst>
          </p:cNvPr>
          <p:cNvSpPr>
            <a:spLocks noGrp="1"/>
          </p:cNvSpPr>
          <p:nvPr>
            <p:ph sz="quarter" idx="13"/>
          </p:nvPr>
        </p:nvSpPr>
        <p:spPr/>
        <p:txBody>
          <a:bodyPr/>
          <a:lstStyle/>
          <a:p>
            <a:r>
              <a:rPr lang="en-US" dirty="0"/>
              <a:t>Create a layer - similar to local layer created for Hello World!</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a:p>
            <a:r>
              <a:rPr lang="en-US" dirty="0"/>
              <a:t>Create an ‘out’ directory</a:t>
            </a:r>
          </a:p>
          <a:p>
            <a:r>
              <a:rPr lang="en-US" sz="1600" dirty="0" err="1"/>
              <a:t>sudo</a:t>
            </a:r>
            <a:r>
              <a:rPr lang="en-US" sz="1600" dirty="0"/>
              <a:t> docker run --rm -it \</a:t>
            </a:r>
            <a:br>
              <a:rPr lang="en-US" sz="1600" dirty="0"/>
            </a:br>
            <a:r>
              <a:rPr lang="en-US" sz="1600" dirty="0"/>
              <a:t>-v $PWD/local:/mark/</a:t>
            </a:r>
            <a:r>
              <a:rPr lang="en-US" sz="1600" dirty="0" err="1"/>
              <a:t>bld</a:t>
            </a:r>
            <a:r>
              <a:rPr lang="en-US" sz="1600" dirty="0"/>
              <a:t>/container/</a:t>
            </a:r>
            <a:r>
              <a:rPr lang="en-US" sz="1600" dirty="0" err="1"/>
              <a:t>cbuilder</a:t>
            </a:r>
            <a:r>
              <a:rPr lang="en-US" sz="1600" dirty="0"/>
              <a:t>/local \</a:t>
            </a:r>
            <a:br>
              <a:rPr lang="en-US" sz="1600" dirty="0"/>
            </a:br>
            <a:r>
              <a:rPr lang="en-US" sz="1600" dirty="0"/>
              <a:t>-v $PWD/out:/mark/</a:t>
            </a:r>
            <a:r>
              <a:rPr lang="en-US" sz="1600" dirty="0" err="1"/>
              <a:t>bld</a:t>
            </a:r>
            <a:r>
              <a:rPr lang="en-US" sz="1600" dirty="0"/>
              <a:t>/container/</a:t>
            </a:r>
            <a:r>
              <a:rPr lang="en-US" sz="1600" dirty="0" err="1"/>
              <a:t>cbuilder</a:t>
            </a:r>
            <a:r>
              <a:rPr lang="en-US" sz="1600" dirty="0"/>
              <a:t>/</a:t>
            </a:r>
            <a:r>
              <a:rPr lang="en-US" sz="1600" dirty="0" err="1"/>
              <a:t>tmp</a:t>
            </a:r>
            <a:r>
              <a:rPr lang="en-US" sz="1600" dirty="0"/>
              <a:t>/deploy/images/qemux86-64 \</a:t>
            </a:r>
            <a:br>
              <a:rPr lang="en-US" sz="1600" dirty="0"/>
            </a:br>
            <a:r>
              <a:rPr lang="en-US" sz="1600" dirty="0" err="1"/>
              <a:t>yp-cbuilder</a:t>
            </a:r>
            <a:r>
              <a:rPr lang="en-US" sz="1600" dirty="0"/>
              <a:t> </a:t>
            </a:r>
            <a:r>
              <a:rPr lang="en-US" sz="1600" dirty="0" err="1"/>
              <a:t>bitbake</a:t>
            </a:r>
            <a:r>
              <a:rPr lang="en-US" sz="1600" dirty="0"/>
              <a:t> &lt;image-name&gt;'</a:t>
            </a:r>
          </a:p>
        </p:txBody>
      </p:sp>
      <p:pic>
        <p:nvPicPr>
          <p:cNvPr id="4" name="Content Placeholder 3">
            <a:extLst>
              <a:ext uri="{FF2B5EF4-FFF2-40B4-BE49-F238E27FC236}">
                <a16:creationId xmlns:a16="http://schemas.microsoft.com/office/drawing/2014/main" xmlns="" id="{6D26CCE8-1E52-433C-8109-187AFBB197CF}"/>
              </a:ext>
            </a:extLst>
          </p:cNvPr>
          <p:cNvPicPr>
            <a:picLocks noChangeAspect="1"/>
          </p:cNvPicPr>
          <p:nvPr/>
        </p:nvPicPr>
        <p:blipFill>
          <a:blip r:embed="rId2"/>
          <a:stretch>
            <a:fillRect/>
          </a:stretch>
        </p:blipFill>
        <p:spPr>
          <a:xfrm>
            <a:off x="3400571" y="1905819"/>
            <a:ext cx="2342857" cy="2333333"/>
          </a:xfrm>
          <a:prstGeom prst="rect">
            <a:avLst/>
          </a:prstGeom>
          <a:noFill/>
          <a:ln>
            <a:noFill/>
          </a:ln>
        </p:spPr>
      </p:pic>
    </p:spTree>
    <p:extLst>
      <p:ext uri="{BB962C8B-B14F-4D97-AF65-F5344CB8AC3E}">
        <p14:creationId xmlns:p14="http://schemas.microsoft.com/office/powerpoint/2010/main" val="1498372217"/>
      </p:ext>
    </p:extLst>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8. DevOps </a:t>
            </a:r>
            <a:r>
              <a:rPr lang="en-CA" dirty="0"/>
              <a:t>Example</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032374"/>
      </p:ext>
    </p:extLst>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3842F1-BD96-4CA3-B04A-495F55DAF687}"/>
              </a:ext>
            </a:extLst>
          </p:cNvPr>
          <p:cNvSpPr>
            <a:spLocks noGrp="1"/>
          </p:cNvSpPr>
          <p:nvPr>
            <p:ph type="title"/>
          </p:nvPr>
        </p:nvSpPr>
        <p:spPr/>
        <p:txBody>
          <a:bodyPr/>
          <a:lstStyle/>
          <a:p>
            <a:r>
              <a:rPr lang="en-CA" dirty="0"/>
              <a:t>Use Container Build in Test and Deploy</a:t>
            </a:r>
            <a:endParaRPr lang="en-US" dirty="0"/>
          </a:p>
        </p:txBody>
      </p:sp>
      <p:sp>
        <p:nvSpPr>
          <p:cNvPr id="3" name="Content Placeholder 2">
            <a:extLst>
              <a:ext uri="{FF2B5EF4-FFF2-40B4-BE49-F238E27FC236}">
                <a16:creationId xmlns:a16="http://schemas.microsoft.com/office/drawing/2014/main" xmlns="" id="{F71674D2-85BE-4B82-995C-11F38C395508}"/>
              </a:ext>
            </a:extLst>
          </p:cNvPr>
          <p:cNvSpPr>
            <a:spLocks noGrp="1"/>
          </p:cNvSpPr>
          <p:nvPr>
            <p:ph sz="quarter" idx="13"/>
          </p:nvPr>
        </p:nvSpPr>
        <p:spPr/>
        <p:txBody>
          <a:bodyPr/>
          <a:lstStyle/>
          <a:p>
            <a:r>
              <a:rPr lang="en-CA" dirty="0"/>
              <a:t>Use Docker bindings with python scripts to run the container and push it to a registry</a:t>
            </a:r>
          </a:p>
          <a:p>
            <a:endParaRPr lang="en-US" dirty="0"/>
          </a:p>
        </p:txBody>
      </p:sp>
    </p:spTree>
    <p:extLst>
      <p:ext uri="{BB962C8B-B14F-4D97-AF65-F5344CB8AC3E}">
        <p14:creationId xmlns:p14="http://schemas.microsoft.com/office/powerpoint/2010/main" val="2251172150"/>
      </p:ext>
    </p:extLst>
  </p:cSld>
  <p:clrMapOvr>
    <a:masterClrMapping/>
  </p:clrMapOvr>
  <p:transition>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D85E63-E800-4A84-BB49-ABB94E4B2C8F}"/>
              </a:ext>
            </a:extLst>
          </p:cNvPr>
          <p:cNvSpPr>
            <a:spLocks noGrp="1"/>
          </p:cNvSpPr>
          <p:nvPr>
            <p:ph type="title"/>
          </p:nvPr>
        </p:nvSpPr>
        <p:spPr/>
        <p:txBody>
          <a:bodyPr/>
          <a:lstStyle/>
          <a:p>
            <a:r>
              <a:rPr lang="en-CA" dirty="0"/>
              <a:t>Using Docker Python Bindings</a:t>
            </a:r>
            <a:endParaRPr lang="en-US" dirty="0"/>
          </a:p>
        </p:txBody>
      </p:sp>
      <p:pic>
        <p:nvPicPr>
          <p:cNvPr id="4" name="Content Placeholder 3">
            <a:extLst>
              <a:ext uri="{FF2B5EF4-FFF2-40B4-BE49-F238E27FC236}">
                <a16:creationId xmlns:a16="http://schemas.microsoft.com/office/drawing/2014/main" xmlns="" id="{08D24EC9-570E-40EF-828E-96CDC54F132F}"/>
              </a:ext>
            </a:extLst>
          </p:cNvPr>
          <p:cNvPicPr>
            <a:picLocks noGrp="1" noChangeAspect="1"/>
          </p:cNvPicPr>
          <p:nvPr>
            <p:ph sz="quarter" idx="13"/>
          </p:nvPr>
        </p:nvPicPr>
        <p:blipFill>
          <a:blip r:embed="rId2">
            <a:extLst>
              <a:ext uri="{BEBA8EAE-BF5A-486C-A8C5-ECC9F3942E4B}">
                <a14:imgProps xmlns:a14="http://schemas.microsoft.com/office/drawing/2010/main">
                  <a14:imgLayer r:embed="rId3">
                    <a14:imgEffect>
                      <a14:brightnessContrast bright="-27000" contrast="100000"/>
                    </a14:imgEffect>
                  </a14:imgLayer>
                </a14:imgProps>
              </a:ext>
            </a:extLst>
          </a:blip>
          <a:stretch>
            <a:fillRect/>
          </a:stretch>
        </p:blipFill>
        <p:spPr>
          <a:xfrm>
            <a:off x="1375174" y="1402837"/>
            <a:ext cx="6380952" cy="4485714"/>
          </a:xfrm>
          <a:prstGeom prst="rect">
            <a:avLst/>
          </a:prstGeom>
        </p:spPr>
      </p:pic>
    </p:spTree>
    <p:extLst>
      <p:ext uri="{BB962C8B-B14F-4D97-AF65-F5344CB8AC3E}">
        <p14:creationId xmlns:p14="http://schemas.microsoft.com/office/powerpoint/2010/main" val="1862537571"/>
      </p:ext>
    </p:extLst>
  </p:cSld>
  <p:clrMapOvr>
    <a:masterClrMapping/>
  </p:clrMapOvr>
  <p:transition>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274A9B-8565-4991-B517-C96593E97FF8}"/>
              </a:ext>
            </a:extLst>
          </p:cNvPr>
          <p:cNvSpPr>
            <a:spLocks noGrp="1"/>
          </p:cNvSpPr>
          <p:nvPr>
            <p:ph type="title"/>
          </p:nvPr>
        </p:nvSpPr>
        <p:spPr/>
        <p:txBody>
          <a:bodyPr/>
          <a:lstStyle/>
          <a:p>
            <a:r>
              <a:rPr lang="en-CA" dirty="0"/>
              <a:t>Using Docker Python Bindings</a:t>
            </a:r>
            <a:endParaRPr lang="en-US" dirty="0"/>
          </a:p>
        </p:txBody>
      </p:sp>
      <p:sp>
        <p:nvSpPr>
          <p:cNvPr id="3" name="Content Placeholder 2">
            <a:extLst>
              <a:ext uri="{FF2B5EF4-FFF2-40B4-BE49-F238E27FC236}">
                <a16:creationId xmlns:a16="http://schemas.microsoft.com/office/drawing/2014/main" xmlns="" id="{CD7281C5-E4DF-4F62-9EEC-FDFB73495FDC}"/>
              </a:ext>
            </a:extLst>
          </p:cNvPr>
          <p:cNvSpPr>
            <a:spLocks noGrp="1"/>
          </p:cNvSpPr>
          <p:nvPr>
            <p:ph sz="quarter" idx="13"/>
          </p:nvPr>
        </p:nvSpPr>
        <p:spPr/>
        <p:txBody>
          <a:bodyPr/>
          <a:lstStyle/>
          <a:p>
            <a:r>
              <a:rPr lang="en-CA" dirty="0"/>
              <a:t>Import an image </a:t>
            </a:r>
            <a:r>
              <a:rPr lang="en-CA" dirty="0" err="1"/>
              <a:t>tarball</a:t>
            </a:r>
            <a:r>
              <a:rPr lang="en-CA" dirty="0"/>
              <a:t/>
            </a:r>
            <a:br>
              <a:rPr lang="en-CA" dirty="0"/>
            </a:br>
            <a:r>
              <a:rPr lang="en-US" sz="1800" b="0" dirty="0"/>
              <a:t>ret = call(["docker", "import", IMAGE_FILE, "simple-firewall"], </a:t>
            </a:r>
            <a:r>
              <a:rPr lang="en-US" sz="1800" b="0" dirty="0" err="1"/>
              <a:t>stdout</a:t>
            </a:r>
            <a:r>
              <a:rPr lang="en-US" sz="1800" b="0" dirty="0"/>
              <a:t>=FNULL)</a:t>
            </a:r>
          </a:p>
          <a:p>
            <a:r>
              <a:rPr lang="en-US" dirty="0"/>
              <a:t>Push a container to a registry</a:t>
            </a:r>
            <a:br>
              <a:rPr lang="en-US" dirty="0"/>
            </a:br>
            <a:r>
              <a:rPr lang="en-US" sz="1800" b="0" dirty="0"/>
              <a:t>image = </a:t>
            </a:r>
            <a:r>
              <a:rPr lang="en-US" sz="1800" b="0" dirty="0" err="1"/>
              <a:t>docker_client.images.get</a:t>
            </a:r>
            <a:r>
              <a:rPr lang="en-US" sz="1800" b="0" dirty="0"/>
              <a:t>("simple-firewall")</a:t>
            </a:r>
            <a:br>
              <a:rPr lang="en-US" sz="1800" b="0" dirty="0"/>
            </a:br>
            <a:r>
              <a:rPr lang="en-US" sz="1800" b="0" dirty="0" err="1"/>
              <a:t>image.tag</a:t>
            </a:r>
            <a:r>
              <a:rPr lang="en-US" sz="1800" b="0" dirty="0"/>
              <a:t>("localhost:5000/simple-firewall")</a:t>
            </a:r>
            <a:br>
              <a:rPr lang="en-US" sz="1800" b="0" dirty="0"/>
            </a:br>
            <a:r>
              <a:rPr lang="en-US" sz="1800" b="0" dirty="0" err="1"/>
              <a:t>docker_client.images.push</a:t>
            </a:r>
            <a:r>
              <a:rPr lang="en-US" sz="1800" b="0" dirty="0"/>
              <a:t>("localhost:5000/simple-firewall")</a:t>
            </a:r>
          </a:p>
          <a:p>
            <a:r>
              <a:rPr lang="en-US" dirty="0"/>
              <a:t>Details see</a:t>
            </a:r>
            <a:br>
              <a:rPr lang="en-US" dirty="0"/>
            </a:br>
            <a:r>
              <a:rPr lang="en-US" dirty="0"/>
              <a:t>https://github.com/masselstine/simple-firewall</a:t>
            </a:r>
          </a:p>
        </p:txBody>
      </p:sp>
    </p:spTree>
    <p:extLst>
      <p:ext uri="{BB962C8B-B14F-4D97-AF65-F5344CB8AC3E}">
        <p14:creationId xmlns:p14="http://schemas.microsoft.com/office/powerpoint/2010/main" val="1507242748"/>
      </p:ext>
    </p:extLst>
  </p:cSld>
  <p:clrMapOvr>
    <a:masterClrMapping/>
  </p:clrMapOvr>
  <p:transition>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F9295-787F-4C53-9DB4-AA53347734F4}"/>
              </a:ext>
            </a:extLst>
          </p:cNvPr>
          <p:cNvSpPr>
            <a:spLocks noGrp="1"/>
          </p:cNvSpPr>
          <p:nvPr>
            <p:ph type="title"/>
          </p:nvPr>
        </p:nvSpPr>
        <p:spPr/>
        <p:txBody>
          <a:bodyPr/>
          <a:lstStyle/>
          <a:p>
            <a:r>
              <a:rPr lang="en-CA" dirty="0" smtClean="0"/>
              <a:t>9. Future </a:t>
            </a:r>
            <a:r>
              <a:rPr lang="en-CA" dirty="0"/>
              <a:t>Work / Ideas</a:t>
            </a:r>
            <a:endParaRPr lang="en-US" dirty="0"/>
          </a:p>
        </p:txBody>
      </p:sp>
      <p:sp>
        <p:nvSpPr>
          <p:cNvPr id="3" name="Text Placeholder 2">
            <a:extLst>
              <a:ext uri="{FF2B5EF4-FFF2-40B4-BE49-F238E27FC236}">
                <a16:creationId xmlns:a16="http://schemas.microsoft.com/office/drawing/2014/main" xmlns="" id="{D5ACCE25-7DFC-4773-8FF5-63AAB63532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67446615"/>
      </p:ext>
    </p:extLst>
  </p:cSld>
  <p:clrMapOvr>
    <a:masterClrMapping/>
  </p:clrMapOvr>
  <p:transition>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2B58E5-1DA4-49A8-8A78-73F87C415DE7}"/>
              </a:ext>
            </a:extLst>
          </p:cNvPr>
          <p:cNvSpPr>
            <a:spLocks noGrp="1"/>
          </p:cNvSpPr>
          <p:nvPr>
            <p:ph type="title"/>
          </p:nvPr>
        </p:nvSpPr>
        <p:spPr/>
        <p:txBody>
          <a:bodyPr/>
          <a:lstStyle/>
          <a:p>
            <a:r>
              <a:rPr lang="en-CA" dirty="0"/>
              <a:t>Container Registry Fetcher</a:t>
            </a:r>
            <a:endParaRPr lang="en-US" dirty="0"/>
          </a:p>
        </p:txBody>
      </p:sp>
      <p:sp>
        <p:nvSpPr>
          <p:cNvPr id="3" name="Content Placeholder 2">
            <a:extLst>
              <a:ext uri="{FF2B5EF4-FFF2-40B4-BE49-F238E27FC236}">
                <a16:creationId xmlns:a16="http://schemas.microsoft.com/office/drawing/2014/main" xmlns="" id="{DFAA0BA0-C98D-42F4-AB68-36D2A869CACE}"/>
              </a:ext>
            </a:extLst>
          </p:cNvPr>
          <p:cNvSpPr>
            <a:spLocks noGrp="1"/>
          </p:cNvSpPr>
          <p:nvPr>
            <p:ph sz="quarter" idx="13"/>
          </p:nvPr>
        </p:nvSpPr>
        <p:spPr>
          <a:xfrm>
            <a:off x="372570" y="1379538"/>
            <a:ext cx="8390347" cy="4532312"/>
          </a:xfrm>
        </p:spPr>
        <p:txBody>
          <a:bodyPr/>
          <a:lstStyle/>
          <a:p>
            <a:pPr marL="76200" indent="0">
              <a:buNone/>
            </a:pPr>
            <a:r>
              <a:rPr lang="en-CA" dirty="0"/>
              <a:t>Idea: To include existing containers in a </a:t>
            </a:r>
            <a:r>
              <a:rPr lang="en-CA" dirty="0" err="1"/>
              <a:t>rootfs</a:t>
            </a:r>
            <a:r>
              <a:rPr lang="en-CA" dirty="0"/>
              <a:t> image</a:t>
            </a:r>
          </a:p>
          <a:p>
            <a:r>
              <a:rPr lang="en-CA" dirty="0"/>
              <a:t>Add  the ability to write recipes which reference existing containers on a registry</a:t>
            </a:r>
          </a:p>
          <a:p>
            <a:r>
              <a:rPr lang="en-US" dirty="0"/>
              <a:t>Register included containers with a container runtime to have them start automatically</a:t>
            </a:r>
          </a:p>
        </p:txBody>
      </p:sp>
    </p:spTree>
    <p:extLst>
      <p:ext uri="{BB962C8B-B14F-4D97-AF65-F5344CB8AC3E}">
        <p14:creationId xmlns:p14="http://schemas.microsoft.com/office/powerpoint/2010/main" val="42073281"/>
      </p:ext>
    </p:extLst>
  </p:cSld>
  <p:clrMapOvr>
    <a:masterClrMapping/>
  </p:clrMapOvr>
  <p:transition>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9E75F6-3D0F-47E8-873C-B0E6C3ED4574}"/>
              </a:ext>
            </a:extLst>
          </p:cNvPr>
          <p:cNvSpPr>
            <a:spLocks noGrp="1"/>
          </p:cNvSpPr>
          <p:nvPr>
            <p:ph type="title"/>
          </p:nvPr>
        </p:nvSpPr>
        <p:spPr/>
        <p:txBody>
          <a:bodyPr/>
          <a:lstStyle/>
          <a:p>
            <a:r>
              <a:rPr lang="en-CA" dirty="0"/>
              <a:t>Write container metadata</a:t>
            </a:r>
            <a:endParaRPr lang="en-US" dirty="0"/>
          </a:p>
        </p:txBody>
      </p:sp>
      <p:sp>
        <p:nvSpPr>
          <p:cNvPr id="3" name="Content Placeholder 2">
            <a:extLst>
              <a:ext uri="{FF2B5EF4-FFF2-40B4-BE49-F238E27FC236}">
                <a16:creationId xmlns:a16="http://schemas.microsoft.com/office/drawing/2014/main" xmlns="" id="{C50E71F1-CFFF-4623-B87E-DE558D8091B5}"/>
              </a:ext>
            </a:extLst>
          </p:cNvPr>
          <p:cNvSpPr>
            <a:spLocks noGrp="1"/>
          </p:cNvSpPr>
          <p:nvPr>
            <p:ph sz="quarter" idx="13"/>
          </p:nvPr>
        </p:nvSpPr>
        <p:spPr/>
        <p:txBody>
          <a:bodyPr/>
          <a:lstStyle/>
          <a:p>
            <a:pPr marL="76200" indent="0">
              <a:buNone/>
            </a:pPr>
            <a:r>
              <a:rPr lang="en-CA" dirty="0"/>
              <a:t>Idea: go beyond creating just the container images</a:t>
            </a:r>
          </a:p>
          <a:p>
            <a:r>
              <a:rPr lang="en-CA" dirty="0"/>
              <a:t>Write OCI compatible </a:t>
            </a:r>
            <a:r>
              <a:rPr lang="en-CA" dirty="0" err="1"/>
              <a:t>config.json</a:t>
            </a:r>
            <a:endParaRPr lang="en-CA" dirty="0"/>
          </a:p>
          <a:p>
            <a:r>
              <a:rPr lang="en-CA" dirty="0"/>
              <a:t>Write Docker VERSION and Image JSON</a:t>
            </a:r>
          </a:p>
          <a:p>
            <a:r>
              <a:rPr lang="en-CA" dirty="0"/>
              <a:t>Provide the ability to push to a container registry from the build</a:t>
            </a:r>
            <a:endParaRPr lang="en-US" dirty="0"/>
          </a:p>
        </p:txBody>
      </p:sp>
    </p:spTree>
    <p:extLst>
      <p:ext uri="{BB962C8B-B14F-4D97-AF65-F5344CB8AC3E}">
        <p14:creationId xmlns:p14="http://schemas.microsoft.com/office/powerpoint/2010/main" val="1246016775"/>
      </p:ext>
    </p:extLst>
  </p:cSld>
  <p:clrMapOvr>
    <a:masterClrMapping/>
  </p:clrMapOvr>
  <p:transition>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7EC0BE-FCEE-4400-85D7-794C57D173D2}"/>
              </a:ext>
            </a:extLst>
          </p:cNvPr>
          <p:cNvSpPr>
            <a:spLocks noGrp="1"/>
          </p:cNvSpPr>
          <p:nvPr>
            <p:ph type="title"/>
          </p:nvPr>
        </p:nvSpPr>
        <p:spPr/>
        <p:txBody>
          <a:bodyPr/>
          <a:lstStyle/>
          <a:p>
            <a:r>
              <a:rPr lang="en-CA" dirty="0"/>
              <a:t>meta-</a:t>
            </a:r>
            <a:r>
              <a:rPr lang="en-CA" dirty="0" err="1"/>
              <a:t>overc</a:t>
            </a:r>
            <a:endParaRPr lang="en-US" dirty="0"/>
          </a:p>
        </p:txBody>
      </p:sp>
      <p:sp>
        <p:nvSpPr>
          <p:cNvPr id="3" name="Content Placeholder 2">
            <a:extLst>
              <a:ext uri="{FF2B5EF4-FFF2-40B4-BE49-F238E27FC236}">
                <a16:creationId xmlns:a16="http://schemas.microsoft.com/office/drawing/2014/main" xmlns="" id="{E7065D46-BC64-4640-8903-7451AF2F7858}"/>
              </a:ext>
            </a:extLst>
          </p:cNvPr>
          <p:cNvSpPr>
            <a:spLocks noGrp="1"/>
          </p:cNvSpPr>
          <p:nvPr>
            <p:ph sz="quarter" idx="13"/>
          </p:nvPr>
        </p:nvSpPr>
        <p:spPr>
          <a:xfrm>
            <a:off x="448853" y="1111516"/>
            <a:ext cx="8233186" cy="4532312"/>
          </a:xfrm>
        </p:spPr>
        <p:txBody>
          <a:bodyPr/>
          <a:lstStyle/>
          <a:p>
            <a:r>
              <a:rPr lang="en-CA" dirty="0" err="1"/>
              <a:t>OverC</a:t>
            </a:r>
            <a:r>
              <a:rPr lang="en-CA" dirty="0"/>
              <a:t> is a containerized OS framework</a:t>
            </a:r>
          </a:p>
          <a:p>
            <a:r>
              <a:rPr lang="en-CA" dirty="0"/>
              <a:t>Extensible via the addition of containers</a:t>
            </a:r>
          </a:p>
          <a:p>
            <a:r>
              <a:rPr lang="en-CA" dirty="0"/>
              <a:t>Supports </a:t>
            </a:r>
            <a:r>
              <a:rPr lang="en-CA" dirty="0" err="1"/>
              <a:t>runC</a:t>
            </a:r>
            <a:r>
              <a:rPr lang="en-CA" dirty="0"/>
              <a:t> container runtime natively</a:t>
            </a:r>
          </a:p>
          <a:p>
            <a:r>
              <a:rPr lang="en-CA" dirty="0"/>
              <a:t>Supports OCI container format natively</a:t>
            </a:r>
          </a:p>
          <a:p>
            <a:r>
              <a:rPr lang="en-CA" dirty="0"/>
              <a:t>Container image agnostic, works with OCI and Docker image formats and repositories</a:t>
            </a:r>
          </a:p>
          <a:p>
            <a:r>
              <a:rPr lang="en-CA" dirty="0"/>
              <a:t>Provided as a </a:t>
            </a:r>
            <a:r>
              <a:rPr lang="en-CA" dirty="0" err="1"/>
              <a:t>Yocto</a:t>
            </a:r>
            <a:r>
              <a:rPr lang="en-CA" dirty="0"/>
              <a:t> Project layer</a:t>
            </a:r>
          </a:p>
          <a:p>
            <a:r>
              <a:rPr lang="en-CA" dirty="0"/>
              <a:t>Assembled by a custom installer (</a:t>
            </a:r>
            <a:r>
              <a:rPr lang="en-CA" dirty="0" err="1"/>
              <a:t>ie</a:t>
            </a:r>
            <a:r>
              <a:rPr lang="en-CA" dirty="0"/>
              <a:t>. No </a:t>
            </a:r>
            <a:r>
              <a:rPr lang="en-CA" dirty="0" err="1"/>
              <a:t>wic</a:t>
            </a:r>
            <a:r>
              <a:rPr lang="en-CA" dirty="0"/>
              <a:t>)</a:t>
            </a:r>
          </a:p>
          <a:p>
            <a:endParaRPr lang="en-US" dirty="0"/>
          </a:p>
        </p:txBody>
      </p:sp>
    </p:spTree>
    <p:extLst>
      <p:ext uri="{BB962C8B-B14F-4D97-AF65-F5344CB8AC3E}">
        <p14:creationId xmlns:p14="http://schemas.microsoft.com/office/powerpoint/2010/main" val="713661427"/>
      </p:ext>
    </p:extLst>
  </p:cSld>
  <p:clrMapOvr>
    <a:masterClrMapping/>
  </p:clrMapOvr>
  <p:transition>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886681-EC3B-48EE-8E75-5FB21F54DAD1}"/>
              </a:ext>
            </a:extLst>
          </p:cNvPr>
          <p:cNvSpPr>
            <a:spLocks noGrp="1"/>
          </p:cNvSpPr>
          <p:nvPr>
            <p:ph type="title"/>
          </p:nvPr>
        </p:nvSpPr>
        <p:spPr/>
        <p:txBody>
          <a:bodyPr/>
          <a:lstStyle/>
          <a:p>
            <a:r>
              <a:rPr lang="en-CA" dirty="0"/>
              <a:t>Use cube-builder to Seed a Build Container</a:t>
            </a:r>
            <a:endParaRPr lang="en-US" dirty="0"/>
          </a:p>
        </p:txBody>
      </p:sp>
      <p:sp>
        <p:nvSpPr>
          <p:cNvPr id="6" name="Content Placeholder 5">
            <a:extLst>
              <a:ext uri="{FF2B5EF4-FFF2-40B4-BE49-F238E27FC236}">
                <a16:creationId xmlns:a16="http://schemas.microsoft.com/office/drawing/2014/main" xmlns="" id="{9EBA6E75-75D0-42EE-A72D-535C7D0559DE}"/>
              </a:ext>
            </a:extLst>
          </p:cNvPr>
          <p:cNvSpPr>
            <a:spLocks noGrp="1"/>
          </p:cNvSpPr>
          <p:nvPr>
            <p:ph sz="quarter" idx="13"/>
          </p:nvPr>
        </p:nvSpPr>
        <p:spPr/>
        <p:txBody>
          <a:bodyPr/>
          <a:lstStyle/>
          <a:p>
            <a:endParaRPr lang="en-US"/>
          </a:p>
        </p:txBody>
      </p:sp>
      <p:pic>
        <p:nvPicPr>
          <p:cNvPr id="7" name="Picture 6">
            <a:extLst>
              <a:ext uri="{FF2B5EF4-FFF2-40B4-BE49-F238E27FC236}">
                <a16:creationId xmlns:a16="http://schemas.microsoft.com/office/drawing/2014/main" xmlns="" id="{ED3492EA-8146-424F-B2EB-BB436BC2C3BF}"/>
              </a:ext>
            </a:extLst>
          </p:cNvPr>
          <p:cNvPicPr>
            <a:picLocks noChangeAspect="1"/>
          </p:cNvPicPr>
          <p:nvPr/>
        </p:nvPicPr>
        <p:blipFill>
          <a:blip r:embed="rId2"/>
          <a:stretch>
            <a:fillRect/>
          </a:stretch>
        </p:blipFill>
        <p:spPr>
          <a:xfrm>
            <a:off x="310046" y="1297517"/>
            <a:ext cx="8510799" cy="3739981"/>
          </a:xfrm>
          <a:prstGeom prst="rect">
            <a:avLst/>
          </a:prstGeom>
        </p:spPr>
      </p:pic>
    </p:spTree>
    <p:extLst>
      <p:ext uri="{BB962C8B-B14F-4D97-AF65-F5344CB8AC3E}">
        <p14:creationId xmlns:p14="http://schemas.microsoft.com/office/powerpoint/2010/main" val="12379924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478618-7948-4834-B3DD-05B111C8087C}"/>
              </a:ext>
            </a:extLst>
          </p:cNvPr>
          <p:cNvSpPr>
            <a:spLocks noGrp="1"/>
          </p:cNvSpPr>
          <p:nvPr>
            <p:ph type="title"/>
          </p:nvPr>
        </p:nvSpPr>
        <p:spPr/>
        <p:txBody>
          <a:bodyPr/>
          <a:lstStyle/>
          <a:p>
            <a:r>
              <a:rPr lang="en-GB" dirty="0"/>
              <a:t>Using Overrides</a:t>
            </a:r>
          </a:p>
        </p:txBody>
      </p:sp>
      <p:sp>
        <p:nvSpPr>
          <p:cNvPr id="3" name="Content Placeholder 2">
            <a:extLst>
              <a:ext uri="{FF2B5EF4-FFF2-40B4-BE49-F238E27FC236}">
                <a16:creationId xmlns="" xmlns:a16="http://schemas.microsoft.com/office/drawing/2014/main" id="{ED9AFBBE-26A2-4FE3-B925-C4169848939A}"/>
              </a:ext>
            </a:extLst>
          </p:cNvPr>
          <p:cNvSpPr>
            <a:spLocks noGrp="1"/>
          </p:cNvSpPr>
          <p:nvPr>
            <p:ph sz="quarter" idx="13"/>
          </p:nvPr>
        </p:nvSpPr>
        <p:spPr/>
        <p:txBody>
          <a:bodyPr/>
          <a:lstStyle/>
          <a:p>
            <a:r>
              <a:rPr lang="en-GB" dirty="0"/>
              <a:t>Extend OVERRIDES based on a variable</a:t>
            </a:r>
          </a:p>
          <a:p>
            <a:r>
              <a:rPr lang="en-GB" dirty="0"/>
              <a:t>Use override syntax in variable assignments</a:t>
            </a:r>
          </a:p>
          <a:p>
            <a:r>
              <a:rPr lang="en-GB" dirty="0"/>
              <a:t>Document your new variable</a:t>
            </a:r>
          </a:p>
          <a:p>
            <a:endParaRPr lang="en-GB" dirty="0"/>
          </a:p>
          <a:p>
            <a:r>
              <a:rPr lang="en-GB" dirty="0"/>
              <a:t>For example, if you support option `a` and option `b`:</a:t>
            </a:r>
            <a:endParaRPr lang="en-GB" sz="1400" b="0" dirty="0">
              <a:latin typeface="Courier New" panose="02070309020205020404" pitchFamily="49" charset="0"/>
              <a:cs typeface="Courier New" panose="02070309020205020404" pitchFamily="49" charset="0"/>
            </a:endParaRPr>
          </a:p>
          <a:p>
            <a:pPr marL="0" indent="0">
              <a:buNone/>
            </a:pPr>
            <a:r>
              <a:rPr lang="en-GB" sz="1400" b="0" dirty="0">
                <a:latin typeface="Courier New" panose="02070309020205020404" pitchFamily="49" charset="0"/>
                <a:cs typeface="Courier New" panose="02070309020205020404" pitchFamily="49" charset="0"/>
              </a:rPr>
              <a:t>        OVERRIDES =. "option-${OPTION}“</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SRC_URI_append_option</a:t>
            </a:r>
            <a:r>
              <a:rPr lang="en-GB" sz="1400" b="0" dirty="0">
                <a:latin typeface="Courier New" panose="02070309020205020404" pitchFamily="49" charset="0"/>
                <a:cs typeface="Courier New" panose="02070309020205020404" pitchFamily="49" charset="0"/>
              </a:rPr>
              <a:t>-a = "file://a.patch"</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SRC_URI_append_option</a:t>
            </a:r>
            <a:r>
              <a:rPr lang="en-GB" sz="1400" b="0" dirty="0">
                <a:latin typeface="Courier New" panose="02070309020205020404" pitchFamily="49" charset="0"/>
                <a:cs typeface="Courier New" panose="02070309020205020404" pitchFamily="49" charset="0"/>
              </a:rPr>
              <a:t>-b = "file://b.patch file://b.conf"</a:t>
            </a:r>
          </a:p>
        </p:txBody>
      </p:sp>
    </p:spTree>
    <p:extLst>
      <p:ext uri="{BB962C8B-B14F-4D97-AF65-F5344CB8AC3E}">
        <p14:creationId xmlns:p14="http://schemas.microsoft.com/office/powerpoint/2010/main" val="2575541207"/>
      </p:ext>
    </p:extLst>
  </p:cSld>
  <p:clrMapOvr>
    <a:masterClrMapping/>
  </p:clrMapOvr>
  <p:transition>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Questions</a:t>
            </a:r>
            <a:endParaRPr lang="en-US" dirty="0"/>
          </a:p>
        </p:txBody>
      </p:sp>
    </p:spTree>
    <p:extLst>
      <p:ext uri="{BB962C8B-B14F-4D97-AF65-F5344CB8AC3E}">
        <p14:creationId xmlns:p14="http://schemas.microsoft.com/office/powerpoint/2010/main" val="2443353990"/>
      </p:ext>
    </p:extLst>
  </p:cSld>
  <p:clrMapOvr>
    <a:masterClrMapping/>
  </p:clrMapOvr>
  <p:transition>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9</a:t>
            </a:r>
            <a:r>
              <a:rPr lang="en-US" dirty="0">
                <a:cs typeface="Arial" charset="0"/>
              </a:rPr>
              <a:t>. </a:t>
            </a:r>
            <a:r>
              <a:rPr lang="en-US" dirty="0" err="1">
                <a:cs typeface="Arial" charset="0"/>
              </a:rPr>
              <a:t>Resulttool</a:t>
            </a:r>
            <a:r>
              <a:rPr lang="en-US" dirty="0">
                <a:cs typeface="Arial" charset="0"/>
              </a:rPr>
              <a:t> or: How I Learned to Stop Worrying and Love </a:t>
            </a:r>
            <a:r>
              <a:rPr lang="en-US" dirty="0" err="1">
                <a:cs typeface="Arial" charset="0"/>
              </a:rPr>
              <a:t>testresults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Tim Orling</a:t>
            </a:r>
            <a:endParaRPr lang="en-US" dirty="0" smtClean="0">
              <a:latin typeface="Arial" charset="0"/>
            </a:endParaRPr>
          </a:p>
        </p:txBody>
      </p:sp>
    </p:spTree>
    <p:extLst>
      <p:ext uri="{BB962C8B-B14F-4D97-AF65-F5344CB8AC3E}">
        <p14:creationId xmlns:p14="http://schemas.microsoft.com/office/powerpoint/2010/main" val="3881539408"/>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Download the slides from here:</a:t>
            </a:r>
            <a:endParaRPr lang="en-US" dirty="0"/>
          </a:p>
        </p:txBody>
      </p:sp>
      <p:sp>
        <p:nvSpPr>
          <p:cNvPr id="4" name="Content Placeholder 3"/>
          <p:cNvSpPr>
            <a:spLocks noGrp="1"/>
          </p:cNvSpPr>
          <p:nvPr>
            <p:ph sz="quarter" idx="13"/>
          </p:nvPr>
        </p:nvSpPr>
        <p:spPr>
          <a:xfrm>
            <a:off x="430653" y="1986476"/>
            <a:ext cx="8233186" cy="2883714"/>
          </a:xfrm>
        </p:spPr>
        <p:txBody>
          <a:bodyPr/>
          <a:lstStyle/>
          <a:p>
            <a:r>
              <a:rPr lang="en-US" dirty="0">
                <a:solidFill>
                  <a:schemeClr val="tx1"/>
                </a:solidFill>
              </a:rPr>
              <a:t>https://wiki.yoctoproject.org/wiki/File:Yocto_Project_Summit_2019_resulttool.pptx</a:t>
            </a:r>
            <a:endParaRPr lang="en-US" dirty="0" smtClean="0">
              <a:solidFill>
                <a:schemeClr val="tx1"/>
              </a:solidFill>
            </a:endParaRPr>
          </a:p>
        </p:txBody>
      </p:sp>
    </p:spTree>
    <p:extLst>
      <p:ext uri="{BB962C8B-B14F-4D97-AF65-F5344CB8AC3E}">
        <p14:creationId xmlns:p14="http://schemas.microsoft.com/office/powerpoint/2010/main" val="1770745510"/>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Slides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latin typeface="Arial" charset="0"/>
              </a:rPr>
              <a:t>Hash </a:t>
            </a:r>
            <a:r>
              <a:rPr lang="en-US" dirty="0" smtClean="0">
                <a:latin typeface="Arial" charset="0"/>
              </a:rPr>
              <a:t>Equivalency/</a:t>
            </a:r>
            <a:r>
              <a:rPr lang="en-US" dirty="0" err="1" smtClean="0">
                <a:latin typeface="Arial" charset="0"/>
              </a:rPr>
              <a:t>Runqueue</a:t>
            </a:r>
            <a:endParaRPr lang="en-US" dirty="0" smtClean="0">
              <a:latin typeface="Arial" charset="0"/>
            </a:endParaRPr>
          </a:p>
          <a:p>
            <a:pPr eaLnBrk="1" hangingPunct="1">
              <a:spcBef>
                <a:spcPts val="900"/>
              </a:spcBef>
            </a:pPr>
            <a:r>
              <a:rPr lang="en-US" dirty="0" smtClean="0">
                <a:latin typeface="Arial" charset="0"/>
                <a:cs typeface="Arial" charset="0"/>
              </a:rPr>
              <a:t>Joshua Watt</a:t>
            </a:r>
            <a:endParaRPr lang="en-US" dirty="0">
              <a:latin typeface="Arial" charset="0"/>
            </a:endParaRPr>
          </a:p>
        </p:txBody>
      </p:sp>
    </p:spTree>
    <p:extLst>
      <p:ext uri="{BB962C8B-B14F-4D97-AF65-F5344CB8AC3E}">
        <p14:creationId xmlns:p14="http://schemas.microsoft.com/office/powerpoint/2010/main" val="245841352"/>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Outline</a:t>
            </a:r>
            <a:endParaRPr/>
          </a:p>
        </p:txBody>
      </p:sp>
      <p:sp>
        <p:nvSpPr>
          <p:cNvPr id="61" name="Google Shape;61;p1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What is the Runqueue?</a:t>
            </a:r>
            <a:endParaRPr/>
          </a:p>
          <a:p>
            <a:pPr marL="457200" lvl="0" indent="-342900" algn="l" rtl="0">
              <a:spcBef>
                <a:spcPts val="0"/>
              </a:spcBef>
              <a:spcAft>
                <a:spcPts val="0"/>
              </a:spcAft>
              <a:buSzPts val="1800"/>
              <a:buAutoNum type="arabicPeriod"/>
            </a:pPr>
            <a:r>
              <a:rPr lang="en"/>
              <a:t>Traditional Runqueue Execution</a:t>
            </a:r>
            <a:endParaRPr/>
          </a:p>
          <a:p>
            <a:pPr marL="457200" lvl="0" indent="-342900" algn="l" rtl="0">
              <a:spcBef>
                <a:spcPts val="0"/>
              </a:spcBef>
              <a:spcAft>
                <a:spcPts val="0"/>
              </a:spcAft>
              <a:buSzPts val="1800"/>
              <a:buAutoNum type="arabicPeriod"/>
            </a:pPr>
            <a:r>
              <a:rPr lang="en"/>
              <a:t>What is the purpose of Hash Equivalence?</a:t>
            </a:r>
            <a:endParaRPr/>
          </a:p>
          <a:p>
            <a:pPr marL="457200" lvl="0" indent="-342900" algn="l" rtl="0">
              <a:spcBef>
                <a:spcPts val="0"/>
              </a:spcBef>
              <a:spcAft>
                <a:spcPts val="0"/>
              </a:spcAft>
              <a:buSzPts val="1800"/>
              <a:buAutoNum type="arabicPeriod"/>
            </a:pPr>
            <a:r>
              <a:rPr lang="en"/>
              <a:t>Runqueue Execution with Hash Equivalence Server</a:t>
            </a:r>
            <a:endParaRPr/>
          </a:p>
          <a:p>
            <a:pPr marL="457200" lvl="0" indent="-342900" algn="l" rtl="0">
              <a:spcBef>
                <a:spcPts val="0"/>
              </a:spcBef>
              <a:spcAft>
                <a:spcPts val="0"/>
              </a:spcAft>
              <a:buSzPts val="1800"/>
              <a:buAutoNum type="arabicPeriod"/>
            </a:pPr>
            <a:r>
              <a:rPr lang="en"/>
              <a:t>Signature Generation with Hash Equivalence Server</a:t>
            </a:r>
            <a:endParaRPr/>
          </a:p>
          <a:p>
            <a:pPr marL="457200" lvl="0" indent="-342900" algn="l" rtl="0">
              <a:spcBef>
                <a:spcPts val="0"/>
              </a:spcBef>
              <a:spcAft>
                <a:spcPts val="0"/>
              </a:spcAft>
              <a:buSzPts val="1800"/>
              <a:buAutoNum type="arabicPeriod"/>
            </a:pPr>
            <a:r>
              <a:rPr lang="en"/>
              <a:t>Live Demo</a:t>
            </a:r>
            <a:endParaRPr/>
          </a:p>
          <a:p>
            <a:pPr marL="457200" lvl="0" indent="-342900" algn="l" rtl="0">
              <a:spcBef>
                <a:spcPts val="0"/>
              </a:spcBef>
              <a:spcAft>
                <a:spcPts val="0"/>
              </a:spcAft>
              <a:buSzPts val="1800"/>
              <a:buAutoNum type="arabicPeriod"/>
            </a:pPr>
            <a:r>
              <a:rPr lang="en"/>
              <a:t>The Role of Reproducible Builds</a:t>
            </a:r>
            <a:endParaRPr/>
          </a:p>
          <a:p>
            <a:pPr marL="457200" lvl="0" indent="-342900" algn="l" rtl="0">
              <a:spcBef>
                <a:spcPts val="0"/>
              </a:spcBef>
              <a:spcAft>
                <a:spcPts val="0"/>
              </a:spcAft>
              <a:buSzPts val="1800"/>
              <a:buAutoNum type="arabicPeriod"/>
            </a:pPr>
            <a:r>
              <a:rPr lang="en"/>
              <a:t>Alternate Output Hash Methods</a:t>
            </a:r>
            <a:endParaRPr/>
          </a:p>
        </p:txBody>
      </p:sp>
    </p:spTree>
    <p:extLst>
      <p:ext uri="{BB962C8B-B14F-4D97-AF65-F5344CB8AC3E}">
        <p14:creationId xmlns:p14="http://schemas.microsoft.com/office/powerpoint/2010/main" val="108987384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is the Runqueue?</a:t>
            </a:r>
            <a:endParaRPr/>
          </a:p>
        </p:txBody>
      </p:sp>
    </p:spTree>
    <p:extLst>
      <p:ext uri="{BB962C8B-B14F-4D97-AF65-F5344CB8AC3E}">
        <p14:creationId xmlns:p14="http://schemas.microsoft.com/office/powerpoint/2010/main" val="3061251519"/>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Runqueue?</a:t>
            </a:r>
            <a:endParaRPr/>
          </a:p>
        </p:txBody>
      </p:sp>
      <p:sp>
        <p:nvSpPr>
          <p:cNvPr id="72" name="Google Shape;72;p16"/>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“queue” (tree) of tasks that bitbake will execute for a given build</a:t>
            </a:r>
            <a:endParaRPr/>
          </a:p>
          <a:p>
            <a:pPr marL="914400" lvl="1" indent="-317500" algn="l" rtl="0">
              <a:spcBef>
                <a:spcPts val="0"/>
              </a:spcBef>
              <a:spcAft>
                <a:spcPts val="0"/>
              </a:spcAft>
              <a:buSzPts val="1400"/>
              <a:buChar char="○"/>
            </a:pPr>
            <a:r>
              <a:rPr lang="en"/>
              <a:t>Records task dependencies</a:t>
            </a:r>
            <a:endParaRPr/>
          </a:p>
          <a:p>
            <a:pPr marL="914400" lvl="1" indent="-317500" algn="l" rtl="0">
              <a:spcBef>
                <a:spcPts val="0"/>
              </a:spcBef>
              <a:spcAft>
                <a:spcPts val="0"/>
              </a:spcAft>
              <a:buSzPts val="1400"/>
              <a:buChar char="○"/>
            </a:pPr>
            <a:r>
              <a:rPr lang="en"/>
              <a:t>Record task state (completed, ready to run, not ready)</a:t>
            </a:r>
            <a:endParaRPr/>
          </a:p>
          <a:p>
            <a:pPr marL="914400" lvl="1" indent="-317500" algn="l" rtl="0">
              <a:spcBef>
                <a:spcPts val="0"/>
              </a:spcBef>
              <a:spcAft>
                <a:spcPts val="0"/>
              </a:spcAft>
              <a:buSzPts val="1400"/>
              <a:buChar char="○"/>
            </a:pPr>
            <a:r>
              <a:rPr lang="en"/>
              <a:t>As tasks are executed bitbake marks them as complete</a:t>
            </a:r>
            <a:endParaRPr/>
          </a:p>
        </p:txBody>
      </p:sp>
    </p:spTree>
    <p:extLst>
      <p:ext uri="{BB962C8B-B14F-4D97-AF65-F5344CB8AC3E}">
        <p14:creationId xmlns:p14="http://schemas.microsoft.com/office/powerpoint/2010/main" val="2078170702"/>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Traditional Runqueue Execution</a:t>
            </a:r>
            <a:endParaRPr/>
          </a:p>
        </p:txBody>
      </p:sp>
    </p:spTree>
    <p:extLst>
      <p:ext uri="{BB962C8B-B14F-4D97-AF65-F5344CB8AC3E}">
        <p14:creationId xmlns:p14="http://schemas.microsoft.com/office/powerpoint/2010/main" val="2455013531"/>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00" name="Google Shape;100;p1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01" name="Google Shape;101;p19"/>
          <p:cNvCxnSpPr>
            <a:stCxn id="102" idx="1"/>
            <a:endCxn id="9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03" name="Google Shape;103;p19"/>
          <p:cNvCxnSpPr>
            <a:stCxn id="104" idx="0"/>
            <a:endCxn id="10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05" name="Google Shape;105;p1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02" name="Google Shape;102;p1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04" name="Google Shape;104;p1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06" name="Google Shape;106;p1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07" name="Google Shape;107;p19"/>
          <p:cNvCxnSpPr>
            <a:stCxn id="106" idx="1"/>
            <a:endCxn id="10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194826475"/>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endParaRPr sz="1200"/>
          </a:p>
        </p:txBody>
      </p:sp>
      <p:sp>
        <p:nvSpPr>
          <p:cNvPr id="113" name="Google Shape;113;p2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14" name="Google Shape;114;p20"/>
          <p:cNvCxnSpPr>
            <a:stCxn id="115" idx="1"/>
            <a:endCxn id="11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16" name="Google Shape;116;p20"/>
          <p:cNvCxnSpPr>
            <a:stCxn id="115" idx="3"/>
            <a:endCxn id="117"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7" name="Google Shape;117;p2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18" name="Google Shape;118;p20"/>
          <p:cNvCxnSpPr>
            <a:stCxn id="119" idx="0"/>
            <a:endCxn id="11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20" name="Google Shape;120;p2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21" name="Google Shape;121;p2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122" name="Google Shape;122;p20"/>
          <p:cNvCxnSpPr>
            <a:stCxn id="123" idx="3"/>
            <a:endCxn id="121"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15" name="Google Shape;115;p2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19" name="Google Shape;119;p2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23" name="Google Shape;123;p2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24" name="Google Shape;124;p20"/>
          <p:cNvCxnSpPr>
            <a:stCxn id="123" idx="1"/>
            <a:endCxn id="11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477661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9D14C8-E2B2-45D2-B94D-C3A4EA11909F}"/>
              </a:ext>
            </a:extLst>
          </p:cNvPr>
          <p:cNvSpPr>
            <a:spLocks noGrp="1"/>
          </p:cNvSpPr>
          <p:nvPr>
            <p:ph type="title"/>
          </p:nvPr>
        </p:nvSpPr>
        <p:spPr/>
        <p:txBody>
          <a:bodyPr/>
          <a:lstStyle/>
          <a:p>
            <a:r>
              <a:rPr lang="en-GB" dirty="0"/>
              <a:t>Example: Toolchain Override in meta-clang</a:t>
            </a:r>
          </a:p>
        </p:txBody>
      </p:sp>
      <p:sp>
        <p:nvSpPr>
          <p:cNvPr id="3" name="Content Placeholder 2">
            <a:extLst>
              <a:ext uri="{FF2B5EF4-FFF2-40B4-BE49-F238E27FC236}">
                <a16:creationId xmlns="" xmlns:a16="http://schemas.microsoft.com/office/drawing/2014/main" id="{8CDAA425-69C6-4A3E-B22D-F6692B365583}"/>
              </a:ext>
            </a:extLst>
          </p:cNvPr>
          <p:cNvSpPr>
            <a:spLocks noGrp="1"/>
          </p:cNvSpPr>
          <p:nvPr>
            <p:ph sz="quarter" idx="13"/>
          </p:nvPr>
        </p:nvSpPr>
        <p:spPr/>
        <p:txBody>
          <a:bodyPr/>
          <a:lstStyle/>
          <a:p>
            <a:r>
              <a:rPr lang="en-GB" dirty="0"/>
              <a:t>In </a:t>
            </a:r>
            <a:r>
              <a:rPr lang="en-GB" dirty="0" err="1"/>
              <a:t>clang.bbclass</a:t>
            </a:r>
            <a:r>
              <a:rPr lang="en-GB" dirty="0"/>
              <a:t>:</a:t>
            </a:r>
          </a:p>
          <a:p>
            <a:pPr marL="0" indent="0">
              <a:buNone/>
            </a:pPr>
            <a:endParaRPr lang="en-GB" sz="1400" b="0" dirty="0">
              <a:latin typeface="Courier New" panose="02070309020205020404" pitchFamily="49" charset="0"/>
              <a:cs typeface="Courier New" panose="02070309020205020404" pitchFamily="49" charset="0"/>
            </a:endParaRPr>
          </a:p>
          <a:p>
            <a:pPr marL="0" indent="0">
              <a:buNone/>
            </a:pPr>
            <a:r>
              <a:rPr lang="en-GB" sz="1400" b="0" dirty="0">
                <a:latin typeface="Courier New" panose="02070309020205020404" pitchFamily="49" charset="0"/>
                <a:cs typeface="Courier New" panose="02070309020205020404" pitchFamily="49" charset="0"/>
              </a:rPr>
              <a:t># choose between '</a:t>
            </a:r>
            <a:r>
              <a:rPr lang="en-GB" sz="1400" b="0" dirty="0" err="1">
                <a:latin typeface="Courier New" panose="02070309020205020404" pitchFamily="49" charset="0"/>
                <a:cs typeface="Courier New" panose="02070309020205020404" pitchFamily="49" charset="0"/>
              </a:rPr>
              <a:t>gcc</a:t>
            </a:r>
            <a:r>
              <a:rPr lang="en-GB" sz="1400" b="0" dirty="0">
                <a:latin typeface="Courier New" panose="02070309020205020404" pitchFamily="49" charset="0"/>
                <a:cs typeface="Courier New" panose="02070309020205020404" pitchFamily="49" charset="0"/>
              </a:rPr>
              <a:t>' 'clang' an empty '' can be used as well</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TOOLCHAIN ??= "</a:t>
            </a:r>
            <a:r>
              <a:rPr lang="en-GB" sz="1400" b="0" dirty="0" err="1">
                <a:latin typeface="Courier New" panose="02070309020205020404" pitchFamily="49" charset="0"/>
                <a:cs typeface="Courier New" panose="02070309020205020404" pitchFamily="49" charset="0"/>
              </a:rPr>
              <a:t>gcc</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OVERRIDES =. "${@['', 'toolchain-${TOOLCHAIN}:']['${TOOLCHAIN}' !=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CC_toolchain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CXX_toolchain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CPP_toolchain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CCLD_toolchain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CLANG_TIDY_EXE_toolchain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RANLIB_toolchain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AR_toolchain</a:t>
            </a:r>
            <a:r>
              <a:rPr lang="en-GB" sz="1400" b="0" dirty="0">
                <a:latin typeface="Courier New" panose="02070309020205020404" pitchFamily="49" charset="0"/>
                <a:cs typeface="Courier New" panose="02070309020205020404" pitchFamily="49" charset="0"/>
              </a:rPr>
              <a:t>-clang =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NM_toolchain</a:t>
            </a:r>
            <a:r>
              <a:rPr lang="en-GB" sz="1400" b="0" dirty="0">
                <a:latin typeface="Courier New" panose="02070309020205020404" pitchFamily="49" charset="0"/>
                <a:cs typeface="Courier New" panose="02070309020205020404" pitchFamily="49" charset="0"/>
              </a:rPr>
              <a:t>-clang = "..."</a:t>
            </a:r>
          </a:p>
        </p:txBody>
      </p:sp>
    </p:spTree>
    <p:extLst>
      <p:ext uri="{BB962C8B-B14F-4D97-AF65-F5344CB8AC3E}">
        <p14:creationId xmlns:p14="http://schemas.microsoft.com/office/powerpoint/2010/main" val="788583528"/>
      </p:ext>
    </p:extLst>
  </p:cSld>
  <p:clrMapOvr>
    <a:masterClrMapping/>
  </p:clrMapOvr>
  <p:transition>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30" name="Google Shape;130;p21"/>
          <p:cNvCxnSpPr>
            <a:stCxn id="131" idx="2"/>
            <a:endCxn id="132"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31" name="Google Shape;131;p2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33" name="Google Shape;133;p21"/>
          <p:cNvCxnSpPr>
            <a:stCxn id="134" idx="0"/>
            <a:endCxn id="1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35" name="Google Shape;135;p2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32" name="Google Shape;132;p2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endParaRPr sz="1200"/>
          </a:p>
        </p:txBody>
      </p:sp>
      <p:sp>
        <p:nvSpPr>
          <p:cNvPr id="134" name="Google Shape;134;p21"/>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endParaRPr sz="1200"/>
          </a:p>
        </p:txBody>
      </p:sp>
      <p:sp>
        <p:nvSpPr>
          <p:cNvPr id="136" name="Google Shape;136;p2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endParaRPr sz="1200"/>
          </a:p>
        </p:txBody>
      </p:sp>
      <p:cxnSp>
        <p:nvCxnSpPr>
          <p:cNvPr id="137" name="Google Shape;137;p21"/>
          <p:cNvCxnSpPr>
            <a:stCxn id="136" idx="1"/>
            <a:endCxn id="134"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17314219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endParaRPr sz="1200"/>
          </a:p>
        </p:txBody>
      </p:sp>
      <p:sp>
        <p:nvSpPr>
          <p:cNvPr id="143" name="Google Shape;143;p22"/>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Traditional Runqueue Execution</a:t>
            </a:r>
            <a:endParaRPr/>
          </a:p>
        </p:txBody>
      </p:sp>
      <p:cxnSp>
        <p:nvCxnSpPr>
          <p:cNvPr id="144" name="Google Shape;144;p22"/>
          <p:cNvCxnSpPr>
            <a:stCxn id="145" idx="1"/>
            <a:endCxn id="142"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146" name="Google Shape;146;p22"/>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47" name="Google Shape;147;p22"/>
          <p:cNvCxnSpPr>
            <a:stCxn id="148" idx="0"/>
            <a:endCxn id="145"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49" name="Google Shape;149;p22"/>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150" name="Google Shape;150;p22"/>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145" name="Google Shape;145;p22"/>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endParaRPr sz="1200"/>
          </a:p>
        </p:txBody>
      </p:sp>
      <p:sp>
        <p:nvSpPr>
          <p:cNvPr id="148" name="Google Shape;148;p22"/>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endParaRPr sz="1200"/>
          </a:p>
        </p:txBody>
      </p:sp>
      <p:sp>
        <p:nvSpPr>
          <p:cNvPr id="151" name="Google Shape;151;p22"/>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endParaRPr sz="1200"/>
          </a:p>
        </p:txBody>
      </p:sp>
      <p:cxnSp>
        <p:nvCxnSpPr>
          <p:cNvPr id="152" name="Google Shape;152;p22"/>
          <p:cNvCxnSpPr>
            <a:stCxn id="151" idx="1"/>
            <a:endCxn id="14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5492556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the purpose of Hash Equivalence?</a:t>
            </a:r>
            <a:endParaRPr/>
          </a:p>
        </p:txBody>
      </p:sp>
      <p:sp>
        <p:nvSpPr>
          <p:cNvPr id="158" name="Google Shape;158;p23"/>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Improve the reuse of sstate</a:t>
            </a:r>
            <a:endParaRPr/>
          </a:p>
          <a:p>
            <a:pPr marL="457200" lvl="0" indent="-342900" algn="l" rtl="0">
              <a:spcBef>
                <a:spcPts val="0"/>
              </a:spcBef>
              <a:spcAft>
                <a:spcPts val="0"/>
              </a:spcAft>
              <a:buSzPts val="1800"/>
              <a:buChar char="●"/>
            </a:pPr>
            <a:r>
              <a:rPr lang="en"/>
              <a:t>Reduce unnecessary rebuilds of recipes</a:t>
            </a:r>
            <a:endParaRPr/>
          </a:p>
          <a:p>
            <a:pPr marL="457200" lvl="0" indent="-342900" algn="l" rtl="0">
              <a:spcBef>
                <a:spcPts val="0"/>
              </a:spcBef>
              <a:spcAft>
                <a:spcPts val="0"/>
              </a:spcAft>
              <a:buSzPts val="1800"/>
              <a:buChar char="●"/>
            </a:pPr>
            <a:r>
              <a:rPr lang="en"/>
              <a:t>Reduce build times</a:t>
            </a:r>
            <a:endParaRPr/>
          </a:p>
        </p:txBody>
      </p:sp>
    </p:spTree>
    <p:extLst>
      <p:ext uri="{BB962C8B-B14F-4D97-AF65-F5344CB8AC3E}">
        <p14:creationId xmlns:p14="http://schemas.microsoft.com/office/powerpoint/2010/main" val="245386089"/>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t>Runqueue Execution with Hash Equivalence Server</a:t>
            </a:r>
            <a:endParaRPr/>
          </a:p>
        </p:txBody>
      </p:sp>
    </p:spTree>
    <p:extLst>
      <p:ext uri="{BB962C8B-B14F-4D97-AF65-F5344CB8AC3E}">
        <p14:creationId xmlns:p14="http://schemas.microsoft.com/office/powerpoint/2010/main" val="1297828"/>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sp>
        <p:nvSpPr>
          <p:cNvPr id="192" name="Google Shape;192;p2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193" name="Google Shape;193;p26"/>
          <p:cNvCxnSpPr>
            <a:stCxn id="194" idx="1"/>
            <a:endCxn id="19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195" name="Google Shape;195;p26"/>
          <p:cNvCxnSpPr>
            <a:stCxn id="194" idx="3"/>
            <a:endCxn id="19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196" name="Google Shape;196;p2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197" name="Google Shape;197;p26"/>
          <p:cNvCxnSpPr>
            <a:stCxn id="198" idx="0"/>
            <a:endCxn id="19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199" name="Google Shape;199;p26"/>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00" name="Google Shape;200;p2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01" name="Google Shape;201;p26"/>
          <p:cNvCxnSpPr>
            <a:stCxn id="202" idx="3"/>
            <a:endCxn id="20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03" name="Google Shape;203;p2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194" name="Google Shape;194;p2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p:txBody>
      </p:sp>
      <p:sp>
        <p:nvSpPr>
          <p:cNvPr id="198" name="Google Shape;198;p26"/>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02" name="Google Shape;202;p26"/>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04" name="Google Shape;204;p26"/>
          <p:cNvCxnSpPr>
            <a:stCxn id="202" idx="1"/>
            <a:endCxn id="19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61506234"/>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111</a:t>
            </a:r>
            <a:endParaRPr sz="1200"/>
          </a:p>
          <a:p>
            <a:pPr marL="0" lvl="0" indent="0" algn="l" rtl="0">
              <a:spcBef>
                <a:spcPts val="0"/>
              </a:spcBef>
              <a:spcAft>
                <a:spcPts val="0"/>
              </a:spcAft>
              <a:buNone/>
            </a:pPr>
            <a:r>
              <a:rPr lang="en" sz="1200"/>
              <a:t>unihash: 111</a:t>
            </a:r>
            <a:endParaRPr sz="1200"/>
          </a:p>
        </p:txBody>
      </p:sp>
      <p:cxnSp>
        <p:nvCxnSpPr>
          <p:cNvPr id="210" name="Google Shape;210;p27"/>
          <p:cNvCxnSpPr>
            <a:stCxn id="211" idx="3"/>
            <a:endCxn id="212" idx="0"/>
          </p:cNvCxnSpPr>
          <p:nvPr/>
        </p:nvCxnSpPr>
        <p:spPr>
          <a:xfrm>
            <a:off x="5515894" y="2611217"/>
            <a:ext cx="1369500" cy="538200"/>
          </a:xfrm>
          <a:prstGeom prst="bentConnector2">
            <a:avLst/>
          </a:prstGeom>
          <a:noFill/>
          <a:ln w="9525" cap="flat" cmpd="sng">
            <a:solidFill>
              <a:srgbClr val="FF9900"/>
            </a:solidFill>
            <a:prstDash val="solid"/>
            <a:round/>
            <a:headEnd type="none" w="med" len="med"/>
            <a:tailEnd type="triangle" w="med" len="med"/>
          </a:ln>
        </p:spPr>
      </p:cxnSp>
      <p:sp>
        <p:nvSpPr>
          <p:cNvPr id="213" name="Google Shape;213;p2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14" name="Google Shape;214;p27"/>
          <p:cNvCxnSpPr>
            <a:stCxn id="211" idx="1"/>
            <a:endCxn id="20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15" name="Google Shape;215;p27"/>
          <p:cNvCxnSpPr>
            <a:stCxn id="211" idx="3"/>
            <a:endCxn id="216" idx="2"/>
          </p:cNvCxnSpPr>
          <p:nvPr/>
        </p:nvCxnSpPr>
        <p:spPr>
          <a:xfrm rot="10800000" flipH="1">
            <a:off x="5515894" y="2257817"/>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6" name="Google Shape;216;p2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17" name="Google Shape;217;p27"/>
          <p:cNvCxnSpPr>
            <a:stCxn id="218" idx="0"/>
            <a:endCxn id="211"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19" name="Google Shape;219;p2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20" name="Google Shape;220;p2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cxnSp>
        <p:nvCxnSpPr>
          <p:cNvPr id="221" name="Google Shape;221;p27"/>
          <p:cNvCxnSpPr>
            <a:stCxn id="222" idx="3"/>
            <a:endCxn id="220" idx="2"/>
          </p:cNvCxnSpPr>
          <p:nvPr/>
        </p:nvCxnSpPr>
        <p:spPr>
          <a:xfrm rot="10800000"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
        <p:nvSpPr>
          <p:cNvPr id="212" name="Google Shape;212;p2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23" name="Google Shape;223;p2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11" name="Google Shape;211;p2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222</a:t>
            </a:r>
            <a:endParaRPr sz="1200"/>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18" name="Google Shape;218;p2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p>
          <a:p>
            <a:pPr marL="0" lvl="0" indent="0" algn="l" rtl="0">
              <a:spcBef>
                <a:spcPts val="0"/>
              </a:spcBef>
              <a:spcAft>
                <a:spcPts val="0"/>
              </a:spcAft>
              <a:buNone/>
            </a:pPr>
            <a:r>
              <a:rPr lang="en" sz="1200"/>
              <a:t>unihash: 333</a:t>
            </a:r>
            <a:endParaRPr sz="1200"/>
          </a:p>
        </p:txBody>
      </p:sp>
      <p:sp>
        <p:nvSpPr>
          <p:cNvPr id="222" name="Google Shape;222;p2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p>
          <a:p>
            <a:pPr marL="0" lvl="0" indent="0" algn="l" rtl="0">
              <a:spcBef>
                <a:spcPts val="0"/>
              </a:spcBef>
              <a:spcAft>
                <a:spcPts val="0"/>
              </a:spcAft>
              <a:buNone/>
            </a:pPr>
            <a:r>
              <a:rPr lang="en" sz="1200"/>
              <a:t>unihash: 444</a:t>
            </a:r>
            <a:endParaRPr sz="1200"/>
          </a:p>
        </p:txBody>
      </p:sp>
      <p:cxnSp>
        <p:nvCxnSpPr>
          <p:cNvPr id="224" name="Google Shape;224;p27"/>
          <p:cNvCxnSpPr>
            <a:stCxn id="222" idx="1"/>
            <a:endCxn id="218"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917449515"/>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8"/>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30" name="Google Shape;230;p2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31" name="Google Shape;231;p28"/>
          <p:cNvCxnSpPr>
            <a:stCxn id="232" idx="1"/>
            <a:endCxn id="229"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33" name="Google Shape;233;p2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34" name="Google Shape;234;p28"/>
          <p:cNvCxnSpPr>
            <a:stCxn id="235" idx="0"/>
            <a:endCxn id="232"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36" name="Google Shape;236;p2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37" name="Google Shape;237;p2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38" name="Google Shape;238;p2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39" name="Google Shape;239;p2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p:txBody>
      </p:sp>
      <p:sp>
        <p:nvSpPr>
          <p:cNvPr id="232" name="Google Shape;232;p2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
        <p:nvSpPr>
          <p:cNvPr id="235" name="Google Shape;235;p28"/>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40" name="Google Shape;240;p2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41" name="Google Shape;241;p28"/>
          <p:cNvCxnSpPr>
            <a:stCxn id="240" idx="1"/>
            <a:endCxn id="235"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227575786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29"/>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47" name="Google Shape;247;p29"/>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p:txBody>
      </p:sp>
      <p:cxnSp>
        <p:nvCxnSpPr>
          <p:cNvPr id="248" name="Google Shape;248;p29"/>
          <p:cNvCxnSpPr>
            <a:stCxn id="249" idx="1"/>
            <a:endCxn id="246"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50" name="Google Shape;250;p29"/>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51" name="Google Shape;251;p29"/>
          <p:cNvCxnSpPr>
            <a:stCxn id="252" idx="0"/>
            <a:endCxn id="249"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53" name="Google Shape;253;p29"/>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54" name="Google Shape;254;p29"/>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55" name="Google Shape;255;p29"/>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56" name="Google Shape;256;p29"/>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49" name="Google Shape;249;p29"/>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r>
              <a:rPr lang="en" sz="1200"/>
              <a:t>outhash: 123</a:t>
            </a:r>
            <a:endParaRPr sz="1200"/>
          </a:p>
        </p:txBody>
      </p:sp>
      <p:sp>
        <p:nvSpPr>
          <p:cNvPr id="252" name="Google Shape;252;p29"/>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ccc</a:t>
            </a:r>
            <a:endParaRPr sz="1200">
              <a:solidFill>
                <a:srgbClr val="FF0000"/>
              </a:solidFill>
            </a:endParaRPr>
          </a:p>
          <a:p>
            <a:pPr marL="0" lvl="0" indent="0" algn="l" rtl="0">
              <a:spcBef>
                <a:spcPts val="0"/>
              </a:spcBef>
              <a:spcAft>
                <a:spcPts val="0"/>
              </a:spcAft>
              <a:buNone/>
            </a:pPr>
            <a:r>
              <a:rPr lang="en" sz="1200"/>
              <a:t>unihash: ccc</a:t>
            </a:r>
            <a:endParaRPr sz="1200"/>
          </a:p>
        </p:txBody>
      </p:sp>
      <p:sp>
        <p:nvSpPr>
          <p:cNvPr id="257" name="Google Shape;257;p29"/>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ddd</a:t>
            </a:r>
            <a:endParaRPr sz="1200">
              <a:solidFill>
                <a:srgbClr val="FF0000"/>
              </a:solidFill>
            </a:endParaRPr>
          </a:p>
          <a:p>
            <a:pPr marL="0" lvl="0" indent="0" algn="l" rtl="0">
              <a:spcBef>
                <a:spcPts val="0"/>
              </a:spcBef>
              <a:spcAft>
                <a:spcPts val="0"/>
              </a:spcAft>
              <a:buNone/>
            </a:pPr>
            <a:r>
              <a:rPr lang="en" sz="1200"/>
              <a:t>unihash: ddd</a:t>
            </a:r>
            <a:endParaRPr sz="1200"/>
          </a:p>
        </p:txBody>
      </p:sp>
      <p:cxnSp>
        <p:nvCxnSpPr>
          <p:cNvPr id="258" name="Google Shape;258;p29"/>
          <p:cNvCxnSpPr>
            <a:stCxn id="257" idx="1"/>
            <a:endCxn id="252"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cxnSp>
        <p:nvCxnSpPr>
          <p:cNvPr id="259" name="Google Shape;259;p29"/>
          <p:cNvCxnSpPr>
            <a:stCxn id="255" idx="0"/>
            <a:endCxn id="249"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43539370"/>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65" name="Google Shape;265;p3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266" name="Google Shape;266;p30"/>
          <p:cNvCxnSpPr>
            <a:stCxn id="267" idx="1"/>
            <a:endCxn id="264"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68" name="Google Shape;268;p30"/>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69" name="Google Shape;269;p30"/>
          <p:cNvCxnSpPr>
            <a:stCxn id="270" idx="0"/>
            <a:endCxn id="267"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271" name="Google Shape;271;p30"/>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72" name="Google Shape;272;p30"/>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73" name="Google Shape;273;p30"/>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74" name="Google Shape;274;p30"/>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67" name="Google Shape;267;p30"/>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70" name="Google Shape;270;p30"/>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275" name="Google Shape;275;p30"/>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76" name="Google Shape;276;p30"/>
          <p:cNvCxnSpPr>
            <a:stCxn id="275" idx="1"/>
            <a:endCxn id="270"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66922917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282" name="Google Shape;282;p3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Runqueue Execution with Hash Equivalence Server</a:t>
            </a:r>
            <a:endParaRPr/>
          </a:p>
        </p:txBody>
      </p:sp>
      <p:cxnSp>
        <p:nvCxnSpPr>
          <p:cNvPr id="283" name="Google Shape;283;p31"/>
          <p:cNvCxnSpPr>
            <a:stCxn id="284" idx="1"/>
            <a:endCxn id="28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285" name="Google Shape;285;p31"/>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286" name="Google Shape;286;p31"/>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287" name="Google Shape;287;p31"/>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288" name="Google Shape;288;p31"/>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289" name="Google Shape;289;p31"/>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284" name="Google Shape;284;p31"/>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290" name="Google Shape;290;p31"/>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291" name="Google Shape;291;p31"/>
          <p:cNvCxnSpPr>
            <a:endCxn id="290" idx="3"/>
          </p:cNvCxnSpPr>
          <p:nvPr/>
        </p:nvCxnSpPr>
        <p:spPr>
          <a:xfrm flipH="1">
            <a:off x="5515894"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474431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F49D73-1A80-4C0E-B810-AB15A33DC7F1}"/>
              </a:ext>
            </a:extLst>
          </p:cNvPr>
          <p:cNvSpPr>
            <a:spLocks noGrp="1"/>
          </p:cNvSpPr>
          <p:nvPr>
            <p:ph type="title"/>
          </p:nvPr>
        </p:nvSpPr>
        <p:spPr/>
        <p:txBody>
          <a:bodyPr/>
          <a:lstStyle/>
          <a:p>
            <a:r>
              <a:rPr lang="en-GB" dirty="0"/>
              <a:t>Using Features</a:t>
            </a:r>
          </a:p>
        </p:txBody>
      </p:sp>
      <p:sp>
        <p:nvSpPr>
          <p:cNvPr id="3" name="Content Placeholder 2">
            <a:extLst>
              <a:ext uri="{FF2B5EF4-FFF2-40B4-BE49-F238E27FC236}">
                <a16:creationId xmlns="" xmlns:a16="http://schemas.microsoft.com/office/drawing/2014/main" id="{0DEC95D5-0F87-41BC-9368-BBDA7E201B7E}"/>
              </a:ext>
            </a:extLst>
          </p:cNvPr>
          <p:cNvSpPr>
            <a:spLocks noGrp="1"/>
          </p:cNvSpPr>
          <p:nvPr>
            <p:ph sz="quarter" idx="13"/>
          </p:nvPr>
        </p:nvSpPr>
        <p:spPr/>
        <p:txBody>
          <a:bodyPr/>
          <a:lstStyle/>
          <a:p>
            <a:r>
              <a:rPr lang="en-GB" dirty="0"/>
              <a:t>Three classes of feature variables:</a:t>
            </a:r>
          </a:p>
          <a:p>
            <a:pPr lvl="1"/>
            <a:r>
              <a:rPr lang="en-GB" dirty="0"/>
              <a:t>DISTRO_FEATURES</a:t>
            </a:r>
          </a:p>
          <a:p>
            <a:pPr lvl="1"/>
            <a:r>
              <a:rPr lang="en-GB" dirty="0"/>
              <a:t>MACHINE_FEATURES</a:t>
            </a:r>
          </a:p>
          <a:p>
            <a:pPr lvl="1"/>
            <a:r>
              <a:rPr lang="en-GB" dirty="0"/>
              <a:t>IMAGE_FEATURES</a:t>
            </a:r>
          </a:p>
          <a:p>
            <a:r>
              <a:rPr lang="en-GB" dirty="0"/>
              <a:t>Much tidier than messing with overrides</a:t>
            </a:r>
          </a:p>
          <a:p>
            <a:r>
              <a:rPr lang="en-GB" dirty="0"/>
              <a:t>Conditional syntax isn’t very pretty though</a:t>
            </a:r>
          </a:p>
          <a:p>
            <a:endParaRPr lang="en-GB" dirty="0"/>
          </a:p>
        </p:txBody>
      </p:sp>
    </p:spTree>
    <p:extLst>
      <p:ext uri="{BB962C8B-B14F-4D97-AF65-F5344CB8AC3E}">
        <p14:creationId xmlns:p14="http://schemas.microsoft.com/office/powerpoint/2010/main" val="1424211587"/>
      </p:ext>
    </p:extLst>
  </p:cSld>
  <p:clrMapOvr>
    <a:masterClrMapping/>
  </p:clrMapOvr>
  <p:transition>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2"/>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Signature Generation with Hash Equivalence Server</a:t>
            </a:r>
            <a:endParaRPr/>
          </a:p>
        </p:txBody>
      </p:sp>
    </p:spTree>
    <p:extLst>
      <p:ext uri="{BB962C8B-B14F-4D97-AF65-F5344CB8AC3E}">
        <p14:creationId xmlns:p14="http://schemas.microsoft.com/office/powerpoint/2010/main" val="611159220"/>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Shape 300"/>
        <p:cNvGrpSpPr/>
        <p:nvPr/>
      </p:nvGrpSpPr>
      <p:grpSpPr>
        <a:xfrm>
          <a:off x="0" y="0"/>
          <a:ext cx="0" cy="0"/>
          <a:chOff x="0" y="0"/>
          <a:chExt cx="0" cy="0"/>
        </a:xfrm>
      </p:grpSpPr>
      <p:sp>
        <p:nvSpPr>
          <p:cNvPr id="301" name="Google Shape;301;p33"/>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02" name="Google Shape;302;p33"/>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cxnSp>
        <p:nvCxnSpPr>
          <p:cNvPr id="303" name="Google Shape;303;p33"/>
          <p:cNvCxnSpPr>
            <a:stCxn id="304" idx="1"/>
            <a:endCxn id="301"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05" name="Google Shape;305;p33"/>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06" name="Google Shape;306;p33"/>
          <p:cNvCxnSpPr>
            <a:stCxn id="307" idx="0"/>
            <a:endCxn id="304"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08" name="Google Shape;308;p33"/>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09" name="Google Shape;309;p33"/>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10" name="Google Shape;310;p33"/>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11" name="Google Shape;311;p33"/>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04" name="Google Shape;304;p33"/>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07" name="Google Shape;307;p33"/>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12" name="Google Shape;312;p33"/>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13" name="Google Shape;313;p33"/>
          <p:cNvCxnSpPr>
            <a:stCxn id="312" idx="1"/>
            <a:endCxn id="307"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414336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4"/>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19" name="Google Shape;319;p3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p:txBody>
      </p:sp>
      <p:sp>
        <p:nvSpPr>
          <p:cNvPr id="320" name="Google Shape;320;p34"/>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21" name="Google Shape;321;p34"/>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22" name="Google Shape;322;p34"/>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23" name="Google Shape;323;p34"/>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Tree>
    <p:extLst>
      <p:ext uri="{BB962C8B-B14F-4D97-AF65-F5344CB8AC3E}">
        <p14:creationId xmlns:p14="http://schemas.microsoft.com/office/powerpoint/2010/main" val="1526718901"/>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5"/>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29" name="Google Shape;329;p3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30" name="Google Shape;330;p35"/>
          <p:cNvCxnSpPr>
            <a:stCxn id="331" idx="1"/>
            <a:endCxn id="328"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32" name="Google Shape;332;p35"/>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33" name="Google Shape;333;p35"/>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34" name="Google Shape;334;p35"/>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35" name="Google Shape;335;p35"/>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31" name="Google Shape;331;p35"/>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bbb</a:t>
            </a:r>
            <a:endParaRPr sz="1200"/>
          </a:p>
          <a:p>
            <a:pPr marL="0" lvl="0" indent="0" algn="l" rtl="0">
              <a:spcBef>
                <a:spcPts val="0"/>
              </a:spcBef>
              <a:spcAft>
                <a:spcPts val="0"/>
              </a:spcAft>
              <a:buNone/>
            </a:pPr>
            <a:endParaRPr sz="1200"/>
          </a:p>
        </p:txBody>
      </p:sp>
    </p:spTree>
    <p:extLst>
      <p:ext uri="{BB962C8B-B14F-4D97-AF65-F5344CB8AC3E}">
        <p14:creationId xmlns:p14="http://schemas.microsoft.com/office/powerpoint/2010/main" val="72241860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41" name="Google Shape;341;p3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42" name="Google Shape;342;p36"/>
          <p:cNvCxnSpPr>
            <a:stCxn id="343" idx="1"/>
            <a:endCxn id="340"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44" name="Google Shape;344;p36"/>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sp>
        <p:nvSpPr>
          <p:cNvPr id="345" name="Google Shape;345;p36"/>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46" name="Google Shape;346;p36"/>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47" name="Google Shape;347;p36"/>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43" name="Google Shape;343;p36"/>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cxnSp>
        <p:nvCxnSpPr>
          <p:cNvPr id="348" name="Google Shape;348;p36"/>
          <p:cNvCxnSpPr>
            <a:stCxn id="346" idx="0"/>
            <a:endCxn id="343" idx="3"/>
          </p:cNvCxnSpPr>
          <p:nvPr/>
        </p:nvCxnSpPr>
        <p:spPr>
          <a:xfrm rot="5400000" flipH="1">
            <a:off x="5931700" y="2195567"/>
            <a:ext cx="537900" cy="1369500"/>
          </a:xfrm>
          <a:prstGeom prst="bentConnector2">
            <a:avLst/>
          </a:prstGeom>
          <a:noFill/>
          <a:ln w="9525" cap="flat" cmpd="sng">
            <a:solidFill>
              <a:srgbClr val="FF9900"/>
            </a:solidFill>
            <a:prstDash val="solid"/>
            <a:round/>
            <a:headEnd type="triangle" w="med" len="med"/>
            <a:tailEnd type="triangle" w="med" len="med"/>
          </a:ln>
        </p:spPr>
      </p:cxnSp>
    </p:spTree>
    <p:extLst>
      <p:ext uri="{BB962C8B-B14F-4D97-AF65-F5344CB8AC3E}">
        <p14:creationId xmlns:p14="http://schemas.microsoft.com/office/powerpoint/2010/main" val="129248930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7"/>
          <p:cNvSpPr/>
          <p:nvPr/>
        </p:nvSpPr>
        <p:spPr>
          <a:xfrm>
            <a:off x="264000"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aaa</a:t>
            </a:r>
            <a:endParaRPr sz="1200">
              <a:solidFill>
                <a:srgbClr val="FF0000"/>
              </a:solidFill>
            </a:endParaRPr>
          </a:p>
          <a:p>
            <a:pPr marL="0" lvl="0" indent="0" algn="l" rtl="0">
              <a:spcBef>
                <a:spcPts val="0"/>
              </a:spcBef>
              <a:spcAft>
                <a:spcPts val="0"/>
              </a:spcAft>
              <a:buNone/>
            </a:pPr>
            <a:r>
              <a:rPr lang="en" sz="1200"/>
              <a:t>unihash: aaa</a:t>
            </a:r>
            <a:endParaRPr sz="1200"/>
          </a:p>
          <a:p>
            <a:pPr marL="0" lvl="0" indent="0" algn="l" rtl="0">
              <a:spcBef>
                <a:spcPts val="0"/>
              </a:spcBef>
              <a:spcAft>
                <a:spcPts val="0"/>
              </a:spcAft>
              <a:buNone/>
            </a:pPr>
            <a:endParaRPr sz="1200"/>
          </a:p>
        </p:txBody>
      </p:sp>
      <p:sp>
        <p:nvSpPr>
          <p:cNvPr id="354" name="Google Shape;354;p37"/>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cxnSp>
        <p:nvCxnSpPr>
          <p:cNvPr id="355" name="Google Shape;355;p37"/>
          <p:cNvCxnSpPr>
            <a:stCxn id="356" idx="1"/>
            <a:endCxn id="353" idx="3"/>
          </p:cNvCxnSpPr>
          <p:nvPr/>
        </p:nvCxnSpPr>
        <p:spPr>
          <a:xfrm rot="10800000">
            <a:off x="2767294" y="2611217"/>
            <a:ext cx="245400" cy="0"/>
          </a:xfrm>
          <a:prstGeom prst="straightConnector1">
            <a:avLst/>
          </a:prstGeom>
          <a:noFill/>
          <a:ln w="9525" cap="flat" cmpd="sng">
            <a:solidFill>
              <a:srgbClr val="4A86E8"/>
            </a:solidFill>
            <a:prstDash val="solid"/>
            <a:round/>
            <a:headEnd type="none" w="med" len="med"/>
            <a:tailEnd type="triangle" w="med" len="med"/>
          </a:ln>
        </p:spPr>
      </p:cxnSp>
      <p:sp>
        <p:nvSpPr>
          <p:cNvPr id="357" name="Google Shape;357;p37"/>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58" name="Google Shape;358;p37"/>
          <p:cNvCxnSpPr>
            <a:stCxn id="359" idx="0"/>
            <a:endCxn id="356" idx="2"/>
          </p:cNvCxnSpPr>
          <p:nvPr/>
        </p:nvCxnSpPr>
        <p:spPr>
          <a:xfrm rot="-5400000">
            <a:off x="2111550" y="2622450"/>
            <a:ext cx="1556700" cy="2748600"/>
          </a:xfrm>
          <a:prstGeom prst="bentConnector3">
            <a:avLst>
              <a:gd name="adj1" fmla="val 49996"/>
            </a:avLst>
          </a:prstGeom>
          <a:noFill/>
          <a:ln w="9525" cap="flat" cmpd="sng">
            <a:solidFill>
              <a:srgbClr val="4A86E8"/>
            </a:solidFill>
            <a:prstDash val="solid"/>
            <a:round/>
            <a:headEnd type="none" w="med" len="med"/>
            <a:tailEnd type="triangle" w="med" len="med"/>
          </a:ln>
        </p:spPr>
      </p:cxnSp>
      <p:cxnSp>
        <p:nvCxnSpPr>
          <p:cNvPr id="360" name="Google Shape;360;p37"/>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61" name="Google Shape;361;p37"/>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62" name="Google Shape;362;p37"/>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63" name="Google Shape;363;p37"/>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56" name="Google Shape;356;p37"/>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59" name="Google Shape;359;p37"/>
          <p:cNvSpPr/>
          <p:nvPr/>
        </p:nvSpPr>
        <p:spPr>
          <a:xfrm>
            <a:off x="264000"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B:do_configure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333</a:t>
            </a:r>
            <a:endParaRPr sz="1200">
              <a:solidFill>
                <a:srgbClr val="FF0000"/>
              </a:solidFill>
            </a:endParaRPr>
          </a:p>
          <a:p>
            <a:pPr marL="0" lvl="0" indent="0" algn="l" rtl="0">
              <a:spcBef>
                <a:spcPts val="0"/>
              </a:spcBef>
              <a:spcAft>
                <a:spcPts val="0"/>
              </a:spcAft>
              <a:buNone/>
            </a:pPr>
            <a:r>
              <a:rPr lang="en" sz="1200"/>
              <a:t>unihash: 333</a:t>
            </a:r>
            <a:endParaRPr sz="1200"/>
          </a:p>
        </p:txBody>
      </p:sp>
      <p:sp>
        <p:nvSpPr>
          <p:cNvPr id="364" name="Google Shape;364;p37"/>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65" name="Google Shape;365;p37"/>
          <p:cNvCxnSpPr>
            <a:stCxn id="364" idx="1"/>
            <a:endCxn id="359" idx="3"/>
          </p:cNvCxnSpPr>
          <p:nvPr/>
        </p:nvCxnSpPr>
        <p:spPr>
          <a:xfrm rot="10800000">
            <a:off x="2767294" y="5382300"/>
            <a:ext cx="245400" cy="0"/>
          </a:xfrm>
          <a:prstGeom prst="straightConnector1">
            <a:avLst/>
          </a:prstGeom>
          <a:noFill/>
          <a:ln w="9525" cap="flat" cmpd="sng">
            <a:solidFill>
              <a:srgbClr val="4A86E8"/>
            </a:solidFill>
            <a:prstDash val="solid"/>
            <a:round/>
            <a:headEnd type="none" w="med" len="med"/>
            <a:tailEnd type="triangle" w="med" len="med"/>
          </a:ln>
        </p:spPr>
      </p:cxnSp>
    </p:spTree>
    <p:extLst>
      <p:ext uri="{BB962C8B-B14F-4D97-AF65-F5344CB8AC3E}">
        <p14:creationId xmlns:p14="http://schemas.microsoft.com/office/powerpoint/2010/main" val="3205791230"/>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8"/>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Signature Generation with Hash Equivalence Server</a:t>
            </a:r>
            <a:endParaRPr/>
          </a:p>
          <a:p>
            <a:pPr marL="0" lvl="0" indent="0" algn="l" rtl="0">
              <a:spcBef>
                <a:spcPts val="0"/>
              </a:spcBef>
              <a:spcAft>
                <a:spcPts val="0"/>
              </a:spcAft>
              <a:buNone/>
            </a:pPr>
            <a:endParaRPr/>
          </a:p>
        </p:txBody>
      </p:sp>
      <p:sp>
        <p:nvSpPr>
          <p:cNvPr id="371" name="Google Shape;371;p38"/>
          <p:cNvSpPr/>
          <p:nvPr/>
        </p:nvSpPr>
        <p:spPr>
          <a:xfrm>
            <a:off x="5737038" y="2004017"/>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A:do_populate_sysroot:222</a:t>
            </a:r>
            <a:endParaRPr sz="1200"/>
          </a:p>
        </p:txBody>
      </p:sp>
      <p:cxnSp>
        <p:nvCxnSpPr>
          <p:cNvPr id="372" name="Google Shape;372;p38"/>
          <p:cNvCxnSpPr/>
          <p:nvPr/>
        </p:nvCxnSpPr>
        <p:spPr>
          <a:xfrm rot="10800000">
            <a:off x="3316770" y="5382283"/>
            <a:ext cx="220500" cy="0"/>
          </a:xfrm>
          <a:prstGeom prst="straightConnector1">
            <a:avLst/>
          </a:prstGeom>
          <a:noFill/>
          <a:ln w="9525" cap="flat" cmpd="sng">
            <a:solidFill>
              <a:srgbClr val="4A86E8"/>
            </a:solidFill>
            <a:prstDash val="solid"/>
            <a:round/>
            <a:headEnd type="none" w="med" len="med"/>
            <a:tailEnd type="triangle" w="med" len="med"/>
          </a:ln>
        </p:spPr>
      </p:cxnSp>
      <p:sp>
        <p:nvSpPr>
          <p:cNvPr id="373" name="Google Shape;373;p38"/>
          <p:cNvSpPr/>
          <p:nvPr/>
        </p:nvSpPr>
        <p:spPr>
          <a:xfrm>
            <a:off x="5737038" y="4775100"/>
            <a:ext cx="2247900" cy="507600"/>
          </a:xfrm>
          <a:prstGeom prst="snip1Rect">
            <a:avLst>
              <a:gd name="adj" fmla="val 16667"/>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B:do_populate_sysroot:444</a:t>
            </a:r>
            <a:endParaRPr sz="1200"/>
          </a:p>
        </p:txBody>
      </p:sp>
      <p:sp>
        <p:nvSpPr>
          <p:cNvPr id="374" name="Google Shape;374;p38"/>
          <p:cNvSpPr/>
          <p:nvPr/>
        </p:nvSpPr>
        <p:spPr>
          <a:xfrm>
            <a:off x="5761450" y="3149267"/>
            <a:ext cx="2247900" cy="1100400"/>
          </a:xfrm>
          <a:prstGeom prst="flowChartAlternateProcess">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Hash server</a:t>
            </a:r>
            <a:endParaRPr sz="1200"/>
          </a:p>
          <a:p>
            <a:pPr marL="0" lvl="0" indent="0" algn="l" rtl="0">
              <a:spcBef>
                <a:spcPts val="0"/>
              </a:spcBef>
              <a:spcAft>
                <a:spcPts val="0"/>
              </a:spcAft>
              <a:buNone/>
            </a:pPr>
            <a:endParaRPr sz="1200"/>
          </a:p>
        </p:txBody>
      </p:sp>
      <p:sp>
        <p:nvSpPr>
          <p:cNvPr id="375" name="Google Shape;375;p38"/>
          <p:cNvSpPr txBox="1"/>
          <p:nvPr/>
        </p:nvSpPr>
        <p:spPr>
          <a:xfrm>
            <a:off x="5761638" y="3526967"/>
            <a:ext cx="21987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outhash 123 = taskhash 222</a:t>
            </a:r>
            <a:endParaRPr sz="1200"/>
          </a:p>
          <a:p>
            <a:pPr marL="0" lvl="0" indent="0" algn="l" rtl="0">
              <a:spcBef>
                <a:spcPts val="0"/>
              </a:spcBef>
              <a:spcAft>
                <a:spcPts val="0"/>
              </a:spcAft>
              <a:buNone/>
            </a:pPr>
            <a:r>
              <a:rPr lang="en" sz="1200"/>
              <a:t>outhash 123 = taskhash bbb</a:t>
            </a:r>
            <a:endParaRPr sz="1200"/>
          </a:p>
        </p:txBody>
      </p:sp>
      <p:sp>
        <p:nvSpPr>
          <p:cNvPr id="376" name="Google Shape;376;p38"/>
          <p:cNvSpPr/>
          <p:nvPr/>
        </p:nvSpPr>
        <p:spPr>
          <a:xfrm>
            <a:off x="3012694" y="2004017"/>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A:do_populate_sysroot_setscene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a:t>
            </a:r>
            <a:r>
              <a:rPr lang="en" sz="1200">
                <a:solidFill>
                  <a:srgbClr val="FF0000"/>
                </a:solidFill>
              </a:rPr>
              <a:t>bbb</a:t>
            </a:r>
            <a:endParaRPr sz="1200">
              <a:solidFill>
                <a:srgbClr val="FF0000"/>
              </a:solidFill>
            </a:endParaRPr>
          </a:p>
          <a:p>
            <a:pPr marL="0" lvl="0" indent="0" algn="l" rtl="0">
              <a:spcBef>
                <a:spcPts val="0"/>
              </a:spcBef>
              <a:spcAft>
                <a:spcPts val="0"/>
              </a:spcAft>
              <a:buNone/>
            </a:pPr>
            <a:r>
              <a:rPr lang="en" sz="1200"/>
              <a:t>unihash: 222</a:t>
            </a:r>
            <a:endParaRPr sz="1200"/>
          </a:p>
          <a:p>
            <a:pPr marL="0" lvl="0" indent="0" algn="l" rtl="0">
              <a:spcBef>
                <a:spcPts val="0"/>
              </a:spcBef>
              <a:spcAft>
                <a:spcPts val="0"/>
              </a:spcAft>
              <a:buNone/>
            </a:pPr>
            <a:endParaRPr sz="1200"/>
          </a:p>
        </p:txBody>
      </p:sp>
      <p:sp>
        <p:nvSpPr>
          <p:cNvPr id="377" name="Google Shape;377;p38"/>
          <p:cNvSpPr/>
          <p:nvPr/>
        </p:nvSpPr>
        <p:spPr>
          <a:xfrm>
            <a:off x="3012694" y="4775100"/>
            <a:ext cx="2503200" cy="12144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200"/>
              <a:t>B:do_populate_sysroot_setscene</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taskhash: 444</a:t>
            </a:r>
            <a:endParaRPr sz="1200">
              <a:solidFill>
                <a:srgbClr val="FF0000"/>
              </a:solidFill>
            </a:endParaRPr>
          </a:p>
          <a:p>
            <a:pPr marL="0" lvl="0" indent="0" algn="l" rtl="0">
              <a:spcBef>
                <a:spcPts val="0"/>
              </a:spcBef>
              <a:spcAft>
                <a:spcPts val="0"/>
              </a:spcAft>
              <a:buNone/>
            </a:pPr>
            <a:r>
              <a:rPr lang="en" sz="1200"/>
              <a:t>unihash: 444</a:t>
            </a:r>
            <a:endParaRPr sz="1200"/>
          </a:p>
        </p:txBody>
      </p:sp>
      <p:cxnSp>
        <p:nvCxnSpPr>
          <p:cNvPr id="378" name="Google Shape;378;p38"/>
          <p:cNvCxnSpPr>
            <a:stCxn id="371" idx="2"/>
            <a:endCxn id="376" idx="3"/>
          </p:cNvCxnSpPr>
          <p:nvPr/>
        </p:nvCxnSpPr>
        <p:spPr>
          <a:xfrm flipH="1">
            <a:off x="5515938" y="2257817"/>
            <a:ext cx="221100" cy="353400"/>
          </a:xfrm>
          <a:prstGeom prst="straightConnector1">
            <a:avLst/>
          </a:prstGeom>
          <a:noFill/>
          <a:ln w="9525" cap="flat" cmpd="sng">
            <a:solidFill>
              <a:srgbClr val="FF0000"/>
            </a:solidFill>
            <a:prstDash val="solid"/>
            <a:round/>
            <a:headEnd type="none" w="med" len="med"/>
            <a:tailEnd type="triangle" w="med" len="med"/>
          </a:ln>
        </p:spPr>
      </p:cxnSp>
      <p:cxnSp>
        <p:nvCxnSpPr>
          <p:cNvPr id="379" name="Google Shape;379;p38"/>
          <p:cNvCxnSpPr>
            <a:stCxn id="373" idx="2"/>
            <a:endCxn id="377" idx="3"/>
          </p:cNvCxnSpPr>
          <p:nvPr/>
        </p:nvCxnSpPr>
        <p:spPr>
          <a:xfrm flipH="1">
            <a:off x="5515938" y="5028900"/>
            <a:ext cx="221100" cy="353400"/>
          </a:xfrm>
          <a:prstGeom prst="straightConnector1">
            <a:avLst/>
          </a:prstGeom>
          <a:noFill/>
          <a:ln w="9525" cap="flat" cmpd="sng">
            <a:solidFill>
              <a:srgbClr val="FF0000"/>
            </a:solidFill>
            <a:prstDash val="solid"/>
            <a:round/>
            <a:headEnd type="none" w="med" len="med"/>
            <a:tailEnd type="triangle" w="med" len="med"/>
          </a:ln>
        </p:spPr>
      </p:cxnSp>
    </p:spTree>
    <p:extLst>
      <p:ext uri="{BB962C8B-B14F-4D97-AF65-F5344CB8AC3E}">
        <p14:creationId xmlns:p14="http://schemas.microsoft.com/office/powerpoint/2010/main" val="2600281325"/>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39"/>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Live Demo &amp; Exercise</a:t>
            </a:r>
            <a:endParaRPr/>
          </a:p>
        </p:txBody>
      </p:sp>
    </p:spTree>
    <p:extLst>
      <p:ext uri="{BB962C8B-B14F-4D97-AF65-F5344CB8AC3E}">
        <p14:creationId xmlns:p14="http://schemas.microsoft.com/office/powerpoint/2010/main" val="217893264"/>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40"/>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Role of Reproducible Builds</a:t>
            </a:r>
            <a:endParaRPr/>
          </a:p>
        </p:txBody>
      </p:sp>
      <p:sp>
        <p:nvSpPr>
          <p:cNvPr id="390" name="Google Shape;390;p40"/>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Hash equivalence and reproducible builds go together</a:t>
            </a:r>
            <a:endParaRPr/>
          </a:p>
          <a:p>
            <a:pPr marL="914400" lvl="1" indent="-317500" algn="l" rtl="0">
              <a:spcBef>
                <a:spcPts val="0"/>
              </a:spcBef>
              <a:spcAft>
                <a:spcPts val="0"/>
              </a:spcAft>
              <a:buSzPts val="1400"/>
              <a:buChar char="○"/>
            </a:pPr>
            <a:r>
              <a:rPr lang="en"/>
              <a:t>Better reproducibility means better hash equivalence</a:t>
            </a:r>
            <a:endParaRPr/>
          </a:p>
        </p:txBody>
      </p:sp>
    </p:spTree>
    <p:extLst>
      <p:ext uri="{BB962C8B-B14F-4D97-AF65-F5344CB8AC3E}">
        <p14:creationId xmlns:p14="http://schemas.microsoft.com/office/powerpoint/2010/main" val="194529539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1"/>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Alternative Output Hash Methods</a:t>
            </a:r>
            <a:endParaRPr/>
          </a:p>
        </p:txBody>
      </p:sp>
      <p:sp>
        <p:nvSpPr>
          <p:cNvPr id="396" name="Google Shape;396;p41"/>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The output hashing method can be replaced</a:t>
            </a:r>
            <a:endParaRPr/>
          </a:p>
          <a:p>
            <a:pPr marL="457200" lvl="0" indent="-342900" algn="l" rtl="0">
              <a:spcBef>
                <a:spcPts val="0"/>
              </a:spcBef>
              <a:spcAft>
                <a:spcPts val="0"/>
              </a:spcAft>
              <a:buSzPts val="1800"/>
              <a:buChar char="●"/>
            </a:pPr>
            <a:r>
              <a:rPr lang="en"/>
              <a:t>Opportunity to implement context-sensitive hashes</a:t>
            </a:r>
            <a:endParaRPr/>
          </a:p>
          <a:p>
            <a:pPr marL="914400" lvl="1" indent="-317500" algn="l" rtl="0">
              <a:spcBef>
                <a:spcPts val="0"/>
              </a:spcBef>
              <a:spcAft>
                <a:spcPts val="0"/>
              </a:spcAft>
              <a:buSzPts val="1400"/>
              <a:buChar char="○"/>
            </a:pPr>
            <a:r>
              <a:rPr lang="en"/>
              <a:t>ELF Library Symbol hashing</a:t>
            </a:r>
            <a:endParaRPr/>
          </a:p>
          <a:p>
            <a:pPr marL="914400" lvl="1" indent="-317500" algn="l" rtl="0">
              <a:spcBef>
                <a:spcPts val="0"/>
              </a:spcBef>
              <a:spcAft>
                <a:spcPts val="0"/>
              </a:spcAft>
              <a:buSzPts val="1400"/>
              <a:buChar char="○"/>
            </a:pPr>
            <a:r>
              <a:rPr lang="en"/>
              <a:t>Scripting language specific hashing</a:t>
            </a:r>
            <a:endParaRPr/>
          </a:p>
          <a:p>
            <a:pPr marL="914400" lvl="1" indent="-317500" algn="l" rtl="0">
              <a:spcBef>
                <a:spcPts val="0"/>
              </a:spcBef>
              <a:spcAft>
                <a:spcPts val="0"/>
              </a:spcAft>
              <a:buSzPts val="1400"/>
              <a:buChar char="○"/>
            </a:pPr>
            <a:r>
              <a:rPr lang="en"/>
              <a:t>Locking hashes</a:t>
            </a:r>
            <a:endParaRPr/>
          </a:p>
        </p:txBody>
      </p:sp>
    </p:spTree>
    <p:extLst>
      <p:ext uri="{BB962C8B-B14F-4D97-AF65-F5344CB8AC3E}">
        <p14:creationId xmlns:p14="http://schemas.microsoft.com/office/powerpoint/2010/main" val="306289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Yocto Project Summit - Day 1</a:t>
            </a:r>
            <a:endParaRPr lang="en-US" dirty="0">
              <a:latin typeface="Arial" charset="0"/>
            </a:endParaRPr>
          </a:p>
        </p:txBody>
      </p:sp>
      <p:sp>
        <p:nvSpPr>
          <p:cNvPr id="13314" name="Content Placeholder 2"/>
          <p:cNvSpPr>
            <a:spLocks noGrp="1"/>
          </p:cNvSpPr>
          <p:nvPr>
            <p:ph sz="quarter" idx="13"/>
          </p:nvPr>
        </p:nvSpPr>
        <p:spPr>
          <a:xfrm>
            <a:off x="448469" y="873024"/>
            <a:ext cx="8233186" cy="5401652"/>
          </a:xfrm>
        </p:spPr>
        <p:txBody>
          <a:bodyPr/>
          <a:lstStyle/>
          <a:p>
            <a:pPr marL="0" indent="0" eaLnBrk="1" hangingPunct="1">
              <a:spcBef>
                <a:spcPts val="600"/>
              </a:spcBef>
              <a:buNone/>
            </a:pPr>
            <a:r>
              <a:rPr lang="en-US" sz="2000" dirty="0">
                <a:latin typeface="Arial" charset="0"/>
              </a:rPr>
              <a:t>9:00- </a:t>
            </a:r>
            <a:r>
              <a:rPr lang="en-US" sz="2000" dirty="0" smtClean="0">
                <a:latin typeface="Arial" charset="0"/>
              </a:rPr>
              <a:t>9:20</a:t>
            </a:r>
            <a:r>
              <a:rPr lang="en-US" sz="2000" dirty="0">
                <a:latin typeface="Arial" charset="0"/>
              </a:rPr>
              <a:t>	Welcome and Keynote</a:t>
            </a:r>
            <a:endParaRPr lang="en-US" sz="2000" dirty="0" smtClean="0">
              <a:latin typeface="Arial" charset="0"/>
            </a:endParaRPr>
          </a:p>
          <a:p>
            <a:pPr marL="0" indent="0" eaLnBrk="1" hangingPunct="1">
              <a:spcBef>
                <a:spcPts val="600"/>
              </a:spcBef>
              <a:buNone/>
            </a:pPr>
            <a:r>
              <a:rPr lang="en-US" sz="2000" dirty="0" smtClean="0">
                <a:latin typeface="Arial" charset="0"/>
              </a:rPr>
              <a:t>9:25- 10:10</a:t>
            </a:r>
            <a:r>
              <a:rPr lang="en-US" sz="2000" dirty="0">
                <a:latin typeface="Arial" charset="0"/>
              </a:rPr>
              <a:t>	Creating Friendly Layers</a:t>
            </a:r>
            <a:endParaRPr lang="en-US" sz="2000" dirty="0" smtClean="0">
              <a:latin typeface="Arial" charset="0"/>
            </a:endParaRPr>
          </a:p>
          <a:p>
            <a:pPr marL="0" indent="0" eaLnBrk="1" hangingPunct="1">
              <a:spcBef>
                <a:spcPts val="600"/>
              </a:spcBef>
              <a:buNone/>
            </a:pPr>
            <a:r>
              <a:rPr lang="en-US" sz="2000" dirty="0" smtClean="0">
                <a:latin typeface="Arial" charset="0"/>
              </a:rPr>
              <a:t>10:15-11:00</a:t>
            </a:r>
            <a:r>
              <a:rPr lang="en-US" sz="2000" dirty="0">
                <a:latin typeface="Arial" charset="0"/>
              </a:rPr>
              <a:t>	Yocto Project and CVEs</a:t>
            </a:r>
          </a:p>
          <a:p>
            <a:pPr marL="0" indent="0" eaLnBrk="1" hangingPunct="1">
              <a:spcBef>
                <a:spcPts val="600"/>
              </a:spcBef>
              <a:buNone/>
            </a:pPr>
            <a:r>
              <a:rPr lang="en-US" sz="2000" dirty="0" smtClean="0">
                <a:solidFill>
                  <a:schemeClr val="accent1"/>
                </a:solidFill>
                <a:latin typeface="Arial" charset="0"/>
              </a:rPr>
              <a:t>11:05-11:15</a:t>
            </a:r>
            <a:r>
              <a:rPr lang="en-US" sz="2000" dirty="0">
                <a:solidFill>
                  <a:schemeClr val="accent1"/>
                </a:solidFill>
                <a:latin typeface="Arial" charset="0"/>
              </a:rPr>
              <a:t>	Morning Break</a:t>
            </a:r>
          </a:p>
          <a:p>
            <a:pPr marL="0" indent="0" eaLnBrk="1" hangingPunct="1">
              <a:spcBef>
                <a:spcPts val="600"/>
              </a:spcBef>
              <a:buNone/>
            </a:pPr>
            <a:r>
              <a:rPr lang="en-US" sz="2000" dirty="0" smtClean="0">
                <a:latin typeface="Arial" charset="0"/>
              </a:rPr>
              <a:t>11:20-12:05</a:t>
            </a:r>
            <a:r>
              <a:rPr lang="en-US" sz="2000" dirty="0">
                <a:latin typeface="Arial" charset="0"/>
              </a:rPr>
              <a:t>	Transitioning from long term stable to CI/CD</a:t>
            </a:r>
            <a:endParaRPr lang="en-US" sz="2000" dirty="0" smtClean="0">
              <a:latin typeface="Arial" charset="0"/>
            </a:endParaRPr>
          </a:p>
          <a:p>
            <a:pPr marL="0" indent="0" eaLnBrk="1" hangingPunct="1">
              <a:spcBef>
                <a:spcPts val="600"/>
              </a:spcBef>
              <a:buNone/>
            </a:pPr>
            <a:r>
              <a:rPr lang="en-US" sz="2000" dirty="0" smtClean="0">
                <a:latin typeface="Arial" charset="0"/>
              </a:rPr>
              <a:t>12:10-12:55</a:t>
            </a:r>
            <a:r>
              <a:rPr lang="en-US" sz="2000" dirty="0">
                <a:latin typeface="Arial" charset="0"/>
              </a:rPr>
              <a:t>	Binary Package Feeds for Yocto</a:t>
            </a:r>
            <a:endParaRPr lang="en-US" sz="2000" dirty="0" smtClean="0">
              <a:latin typeface="Arial" charset="0"/>
            </a:endParaRPr>
          </a:p>
          <a:p>
            <a:pPr marL="0" indent="0" eaLnBrk="1" hangingPunct="1">
              <a:spcBef>
                <a:spcPts val="600"/>
              </a:spcBef>
              <a:buNone/>
            </a:pPr>
            <a:r>
              <a:rPr lang="en-US" sz="2000" dirty="0" smtClean="0">
                <a:solidFill>
                  <a:schemeClr val="accent1"/>
                </a:solidFill>
                <a:latin typeface="Arial" charset="0"/>
              </a:rPr>
              <a:t>1:00-1:45</a:t>
            </a:r>
            <a:r>
              <a:rPr lang="en-US" sz="2000" dirty="0">
                <a:solidFill>
                  <a:schemeClr val="accent1"/>
                </a:solidFill>
                <a:latin typeface="Arial" charset="0"/>
              </a:rPr>
              <a:t>	Lunch</a:t>
            </a:r>
          </a:p>
          <a:p>
            <a:pPr marL="0" indent="0" eaLnBrk="1" hangingPunct="1">
              <a:spcBef>
                <a:spcPts val="600"/>
              </a:spcBef>
              <a:buNone/>
            </a:pPr>
            <a:r>
              <a:rPr lang="en-US" sz="2000" dirty="0" smtClean="0">
                <a:latin typeface="Arial" charset="0"/>
              </a:rPr>
              <a:t>1:50- 2:35</a:t>
            </a:r>
            <a:r>
              <a:rPr lang="en-US" sz="2000" dirty="0">
                <a:latin typeface="Arial" charset="0"/>
              </a:rPr>
              <a:t>	Yocto Project state of the Union panel talk</a:t>
            </a:r>
            <a:endParaRPr lang="en-US" sz="2000" dirty="0" smtClean="0">
              <a:latin typeface="Arial" charset="0"/>
            </a:endParaRPr>
          </a:p>
          <a:p>
            <a:pPr marL="1828800" indent="-1828800" eaLnBrk="1" hangingPunct="1">
              <a:spcBef>
                <a:spcPts val="900"/>
              </a:spcBef>
              <a:buNone/>
            </a:pPr>
            <a:r>
              <a:rPr lang="en-US" sz="2000" dirty="0" smtClean="0">
                <a:latin typeface="Arial" charset="0"/>
              </a:rPr>
              <a:t>2:40- 3:25</a:t>
            </a:r>
            <a:r>
              <a:rPr lang="en-US" sz="2000" dirty="0">
                <a:latin typeface="Arial" charset="0"/>
              </a:rPr>
              <a:t>	Creating a Yocto/OE-core BSP layer for the Google Coral Dev Board</a:t>
            </a:r>
            <a:endParaRPr lang="en-US" sz="2000" dirty="0" smtClean="0">
              <a:latin typeface="Arial" charset="0"/>
            </a:endParaRPr>
          </a:p>
          <a:p>
            <a:pPr marL="0" indent="0" eaLnBrk="1" hangingPunct="1">
              <a:spcBef>
                <a:spcPts val="600"/>
              </a:spcBef>
              <a:buNone/>
            </a:pPr>
            <a:r>
              <a:rPr lang="en-US" sz="2000" dirty="0" smtClean="0">
                <a:solidFill>
                  <a:schemeClr val="accent1"/>
                </a:solidFill>
                <a:latin typeface="Arial" charset="0"/>
              </a:rPr>
              <a:t>3:30- 3:45</a:t>
            </a:r>
            <a:r>
              <a:rPr lang="en-US" sz="2000" dirty="0">
                <a:solidFill>
                  <a:schemeClr val="accent1"/>
                </a:solidFill>
                <a:latin typeface="Arial" charset="0"/>
              </a:rPr>
              <a:t>	Afternoon </a:t>
            </a:r>
            <a:r>
              <a:rPr lang="en-US" sz="2000" dirty="0" smtClean="0">
                <a:solidFill>
                  <a:schemeClr val="accent1"/>
                </a:solidFill>
                <a:latin typeface="Arial" charset="0"/>
              </a:rPr>
              <a:t>Break</a:t>
            </a:r>
          </a:p>
          <a:p>
            <a:pPr marL="0" indent="0" eaLnBrk="1" hangingPunct="1">
              <a:spcBef>
                <a:spcPts val="600"/>
              </a:spcBef>
              <a:buNone/>
            </a:pPr>
            <a:r>
              <a:rPr lang="en-US" sz="2000" dirty="0" smtClean="0">
                <a:latin typeface="Arial" charset="0"/>
              </a:rPr>
              <a:t>3:45- 4:30</a:t>
            </a:r>
            <a:r>
              <a:rPr lang="en-US" sz="2000" dirty="0">
                <a:latin typeface="Arial" charset="0"/>
              </a:rPr>
              <a:t>	</a:t>
            </a:r>
            <a:r>
              <a:rPr lang="en-US" sz="2000" dirty="0"/>
              <a:t>Building Container Images with the Yocto Project</a:t>
            </a:r>
            <a:endParaRPr lang="en-US" sz="2000" dirty="0">
              <a:latin typeface="Arial" charset="0"/>
            </a:endParaRPr>
          </a:p>
          <a:p>
            <a:pPr marL="0" indent="0" eaLnBrk="1" hangingPunct="1">
              <a:spcBef>
                <a:spcPts val="600"/>
              </a:spcBef>
              <a:buNone/>
            </a:pPr>
            <a:r>
              <a:rPr lang="en-US" sz="2000" dirty="0" smtClean="0">
                <a:latin typeface="Arial" charset="0"/>
              </a:rPr>
              <a:t>4:35- 5:20</a:t>
            </a:r>
            <a:r>
              <a:rPr lang="en-US" sz="2000" dirty="0">
                <a:latin typeface="Arial" charset="0"/>
              </a:rPr>
              <a:t>	</a:t>
            </a:r>
            <a:r>
              <a:rPr lang="en-US" sz="2000" dirty="0" err="1">
                <a:latin typeface="Arial" charset="0"/>
              </a:rPr>
              <a:t>Resulttool</a:t>
            </a:r>
            <a:endParaRPr lang="en-US" sz="20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6FAB2A-0C0C-40AC-B3C2-BF435A9B9750}"/>
              </a:ext>
            </a:extLst>
          </p:cNvPr>
          <p:cNvSpPr>
            <a:spLocks noGrp="1"/>
          </p:cNvSpPr>
          <p:nvPr>
            <p:ph type="title"/>
          </p:nvPr>
        </p:nvSpPr>
        <p:spPr/>
        <p:txBody>
          <a:bodyPr/>
          <a:lstStyle/>
          <a:p>
            <a:r>
              <a:rPr lang="en-GB" dirty="0"/>
              <a:t>Conditional Syntax</a:t>
            </a:r>
          </a:p>
        </p:txBody>
      </p:sp>
      <p:sp>
        <p:nvSpPr>
          <p:cNvPr id="3" name="Content Placeholder 2">
            <a:extLst>
              <a:ext uri="{FF2B5EF4-FFF2-40B4-BE49-F238E27FC236}">
                <a16:creationId xmlns="" xmlns:a16="http://schemas.microsoft.com/office/drawing/2014/main" id="{EE7D15D8-011A-43C9-8AB4-ABA7915CCE1C}"/>
              </a:ext>
            </a:extLst>
          </p:cNvPr>
          <p:cNvSpPr>
            <a:spLocks noGrp="1"/>
          </p:cNvSpPr>
          <p:nvPr>
            <p:ph sz="quarter" idx="13"/>
          </p:nvPr>
        </p:nvSpPr>
        <p:spPr/>
        <p:txBody>
          <a:bodyPr/>
          <a:lstStyle/>
          <a:p>
            <a:r>
              <a:rPr lang="en-GB" dirty="0"/>
              <a:t>Python expressions</a:t>
            </a:r>
          </a:p>
          <a:p>
            <a:pPr lvl="1"/>
            <a:r>
              <a:rPr lang="en-GB" dirty="0"/>
              <a:t>Can call a function `</a:t>
            </a:r>
            <a:r>
              <a:rPr lang="en-GB" dirty="0" err="1"/>
              <a:t>fn</a:t>
            </a:r>
            <a:r>
              <a:rPr lang="en-GB" dirty="0"/>
              <a:t>` with the syntax `${@</a:t>
            </a:r>
            <a:r>
              <a:rPr lang="en-GB" dirty="0" err="1"/>
              <a:t>fn</a:t>
            </a:r>
            <a:r>
              <a:rPr lang="en-GB" dirty="0"/>
              <a:t>()}`</a:t>
            </a:r>
          </a:p>
          <a:p>
            <a:r>
              <a:rPr lang="en-GB" dirty="0"/>
              <a:t>Two commonly used condition functions</a:t>
            </a:r>
          </a:p>
          <a:p>
            <a:pPr lvl="1">
              <a:buClr>
                <a:srgbClr val="37424A"/>
              </a:buClr>
            </a:pPr>
            <a:r>
              <a:rPr lang="en-GB" dirty="0" err="1"/>
              <a:t>oe.utils.conditional</a:t>
            </a:r>
            <a:endParaRPr lang="en-GB" dirty="0"/>
          </a:p>
          <a:p>
            <a:pPr marL="342900" lvl="1" indent="0">
              <a:buClr>
                <a:srgbClr val="37424A"/>
              </a:buClr>
              <a:buNone/>
            </a:pPr>
            <a:r>
              <a:rPr lang="en-GB" sz="1400" dirty="0">
                <a:latin typeface="Courier New" panose="02070309020205020404" pitchFamily="49" charset="0"/>
                <a:cs typeface="Courier New" panose="02070309020205020404" pitchFamily="49" charset="0"/>
              </a:rPr>
              <a:t>         def </a:t>
            </a:r>
            <a:r>
              <a:rPr lang="fr-FR" sz="1400" dirty="0" err="1">
                <a:latin typeface="Courier New" panose="02070309020205020404" pitchFamily="49" charset="0"/>
                <a:cs typeface="Courier New" panose="02070309020205020404" pitchFamily="49" charset="0"/>
              </a:rPr>
              <a:t>conditional</a:t>
            </a:r>
            <a:r>
              <a:rPr lang="fr-FR" sz="1400" dirty="0">
                <a:latin typeface="Courier New" panose="02070309020205020404" pitchFamily="49" charset="0"/>
                <a:cs typeface="Courier New" panose="02070309020205020404" pitchFamily="49" charset="0"/>
              </a:rPr>
              <a:t>(variable, </a:t>
            </a:r>
            <a:r>
              <a:rPr lang="fr-FR" sz="1400" dirty="0" err="1">
                <a:latin typeface="Courier New" panose="02070309020205020404" pitchFamily="49" charset="0"/>
                <a:cs typeface="Courier New" panose="02070309020205020404" pitchFamily="49" charset="0"/>
              </a:rPr>
              <a:t>checkvalue</a:t>
            </a:r>
            <a:r>
              <a:rPr lang="fr-FR" sz="1400" dirty="0">
                <a:latin typeface="Courier New" panose="02070309020205020404" pitchFamily="49" charset="0"/>
                <a:cs typeface="Courier New" panose="02070309020205020404" pitchFamily="49" charset="0"/>
              </a:rPr>
              <a:t>, </a:t>
            </a:r>
            <a:r>
              <a:rPr lang="fr-FR" sz="1400" dirty="0" err="1">
                <a:latin typeface="Courier New" panose="02070309020205020404" pitchFamily="49" charset="0"/>
                <a:cs typeface="Courier New" panose="02070309020205020404" pitchFamily="49" charset="0"/>
              </a:rPr>
              <a:t>truevalue</a:t>
            </a:r>
            <a:r>
              <a:rPr lang="fr-FR" sz="1400" dirty="0">
                <a:latin typeface="Courier New" panose="02070309020205020404" pitchFamily="49" charset="0"/>
                <a:cs typeface="Courier New" panose="02070309020205020404" pitchFamily="49" charset="0"/>
              </a:rPr>
              <a:t>, </a:t>
            </a:r>
            <a:r>
              <a:rPr lang="fr-FR" sz="1400" dirty="0" err="1">
                <a:latin typeface="Courier New" panose="02070309020205020404" pitchFamily="49" charset="0"/>
                <a:cs typeface="Courier New" panose="02070309020205020404" pitchFamily="49" charset="0"/>
              </a:rPr>
              <a:t>falsevalue</a:t>
            </a:r>
            <a:r>
              <a:rPr lang="fr-FR" sz="1400" dirty="0">
                <a:latin typeface="Courier New" panose="02070309020205020404" pitchFamily="49" charset="0"/>
                <a:cs typeface="Courier New" panose="02070309020205020404" pitchFamily="49" charset="0"/>
              </a:rPr>
              <a:t>, d):</a:t>
            </a:r>
          </a:p>
          <a:p>
            <a:pPr marL="342900" lvl="3" indent="0">
              <a:buClr>
                <a:srgbClr val="37424A"/>
              </a:buClr>
              <a:buNone/>
            </a:pPr>
            <a:r>
              <a:rPr lang="en-GB" sz="1400" dirty="0">
                <a:latin typeface="Courier New" panose="02070309020205020404" pitchFamily="49" charset="0"/>
                <a:cs typeface="Courier New" panose="02070309020205020404" pitchFamily="49" charset="0"/>
              </a:rPr>
              <a:t>             if </a:t>
            </a:r>
            <a:r>
              <a:rPr lang="en-GB" sz="1400" dirty="0" err="1">
                <a:latin typeface="Courier New" panose="02070309020205020404" pitchFamily="49" charset="0"/>
                <a:cs typeface="Courier New" panose="02070309020205020404" pitchFamily="49" charset="0"/>
              </a:rPr>
              <a:t>d.getVar</a:t>
            </a:r>
            <a:r>
              <a:rPr lang="en-GB" sz="1400" dirty="0">
                <a:latin typeface="Courier New" panose="02070309020205020404" pitchFamily="49" charset="0"/>
                <a:cs typeface="Courier New" panose="02070309020205020404" pitchFamily="49" charset="0"/>
              </a:rPr>
              <a:t>(variable) == </a:t>
            </a:r>
            <a:r>
              <a:rPr lang="en-GB" sz="1400" dirty="0" err="1">
                <a:latin typeface="Courier New" panose="02070309020205020404" pitchFamily="49" charset="0"/>
                <a:cs typeface="Courier New" panose="02070309020205020404" pitchFamily="49" charset="0"/>
              </a:rPr>
              <a:t>checkvalue</a:t>
            </a:r>
            <a:r>
              <a:rPr lang="en-GB" sz="1400" dirty="0">
                <a:latin typeface="Courier New" panose="02070309020205020404" pitchFamily="49" charset="0"/>
                <a:cs typeface="Courier New" panose="02070309020205020404" pitchFamily="49" charset="0"/>
              </a:rPr>
              <a:t>:</a:t>
            </a:r>
          </a:p>
          <a:p>
            <a:pPr marL="342900" lvl="3" indent="0">
              <a:buClr>
                <a:srgbClr val="37424A"/>
              </a:buClr>
              <a:buNone/>
            </a:pPr>
            <a:r>
              <a:rPr lang="en-GB" sz="1400" dirty="0">
                <a:latin typeface="Courier New" panose="02070309020205020404" pitchFamily="49" charset="0"/>
                <a:cs typeface="Courier New" panose="02070309020205020404" pitchFamily="49" charset="0"/>
              </a:rPr>
              <a:t>                 return </a:t>
            </a:r>
            <a:r>
              <a:rPr lang="en-GB" sz="1400" dirty="0" err="1">
                <a:latin typeface="Courier New" panose="02070309020205020404" pitchFamily="49" charset="0"/>
                <a:cs typeface="Courier New" panose="02070309020205020404" pitchFamily="49" charset="0"/>
              </a:rPr>
              <a:t>truevalue</a:t>
            </a:r>
            <a:endParaRPr lang="en-GB" sz="1400" dirty="0">
              <a:latin typeface="Courier New" panose="02070309020205020404" pitchFamily="49" charset="0"/>
              <a:cs typeface="Courier New" panose="02070309020205020404" pitchFamily="49" charset="0"/>
            </a:endParaRPr>
          </a:p>
          <a:p>
            <a:pPr marL="342900" lvl="3" indent="0">
              <a:buClr>
                <a:srgbClr val="37424A"/>
              </a:buClr>
              <a:buNone/>
            </a:pPr>
            <a:r>
              <a:rPr lang="en-GB" sz="1400" dirty="0">
                <a:latin typeface="Courier New" panose="02070309020205020404" pitchFamily="49" charset="0"/>
                <a:cs typeface="Courier New" panose="02070309020205020404" pitchFamily="49" charset="0"/>
              </a:rPr>
              <a:t>             else:</a:t>
            </a:r>
          </a:p>
          <a:p>
            <a:pPr marL="342900" lvl="3" indent="0">
              <a:buClr>
                <a:srgbClr val="37424A"/>
              </a:buClr>
              <a:buNone/>
            </a:pPr>
            <a:r>
              <a:rPr lang="en-GB" sz="1400" dirty="0">
                <a:latin typeface="Courier New" panose="02070309020205020404" pitchFamily="49" charset="0"/>
                <a:cs typeface="Courier New" panose="02070309020205020404" pitchFamily="49" charset="0"/>
              </a:rPr>
              <a:t>                 return </a:t>
            </a:r>
            <a:r>
              <a:rPr lang="en-GB" sz="1400" dirty="0" err="1">
                <a:latin typeface="Courier New" panose="02070309020205020404" pitchFamily="49" charset="0"/>
                <a:cs typeface="Courier New" panose="02070309020205020404" pitchFamily="49" charset="0"/>
              </a:rPr>
              <a:t>falsevalue</a:t>
            </a:r>
            <a:endParaRPr lang="en-GB" sz="1400" dirty="0">
              <a:latin typeface="Courier New" panose="02070309020205020404" pitchFamily="49" charset="0"/>
              <a:cs typeface="Courier New" panose="02070309020205020404" pitchFamily="49" charset="0"/>
            </a:endParaRPr>
          </a:p>
          <a:p>
            <a:pPr marL="342900" lvl="3" indent="0">
              <a:buClr>
                <a:srgbClr val="37424A"/>
              </a:buClr>
              <a:buNone/>
            </a:pPr>
            <a:endParaRPr lang="en-GB" dirty="0"/>
          </a:p>
          <a:p>
            <a:pPr lvl="1"/>
            <a:r>
              <a:rPr lang="en-GB" dirty="0" err="1"/>
              <a:t>bb.utils.contains</a:t>
            </a:r>
            <a:r>
              <a:rPr lang="en-GB" dirty="0"/>
              <a:t> – is `</a:t>
            </a:r>
            <a:r>
              <a:rPr lang="en-GB" dirty="0" err="1"/>
              <a:t>checkvalues</a:t>
            </a:r>
            <a:r>
              <a:rPr lang="en-GB" dirty="0"/>
              <a:t>` a subset of `variable`?</a:t>
            </a:r>
          </a:p>
          <a:p>
            <a:pPr marL="342900" lvl="1" indent="0">
              <a:buNone/>
            </a:pPr>
            <a:r>
              <a:rPr lang="en-GB" sz="1400" dirty="0">
                <a:latin typeface="Courier New" panose="02070309020205020404" pitchFamily="49" charset="0"/>
                <a:cs typeface="Courier New" panose="02070309020205020404" pitchFamily="49" charset="0"/>
              </a:rPr>
              <a:t>         def contains(variable, </a:t>
            </a:r>
            <a:r>
              <a:rPr lang="en-GB" sz="1400" dirty="0" err="1">
                <a:latin typeface="Courier New" panose="02070309020205020404" pitchFamily="49" charset="0"/>
                <a:cs typeface="Courier New" panose="02070309020205020404" pitchFamily="49" charset="0"/>
              </a:rPr>
              <a:t>checkvalues</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truevalue</a:t>
            </a:r>
            <a:r>
              <a:rPr lang="en-GB" sz="1400" dirty="0">
                <a:latin typeface="Courier New" panose="02070309020205020404" pitchFamily="49" charset="0"/>
                <a:cs typeface="Courier New" panose="02070309020205020404" pitchFamily="49" charset="0"/>
              </a:rPr>
              <a:t>, </a:t>
            </a:r>
            <a:r>
              <a:rPr lang="en-GB" sz="1400" dirty="0" err="1">
                <a:latin typeface="Courier New" panose="02070309020205020404" pitchFamily="49" charset="0"/>
                <a:cs typeface="Courier New" panose="02070309020205020404" pitchFamily="49" charset="0"/>
              </a:rPr>
              <a:t>falsevalue</a:t>
            </a:r>
            <a:r>
              <a:rPr lang="en-GB" sz="1400" dirty="0">
                <a:latin typeface="Courier New" panose="02070309020205020404" pitchFamily="49" charset="0"/>
                <a:cs typeface="Courier New" panose="02070309020205020404" pitchFamily="49" charset="0"/>
              </a:rPr>
              <a:t>, d)</a:t>
            </a:r>
          </a:p>
          <a:p>
            <a:pPr marL="342900" lvl="3" indent="0">
              <a:buClr>
                <a:srgbClr val="37424A"/>
              </a:buClr>
              <a:buNone/>
            </a:pPr>
            <a:endParaRPr lang="en-GB"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28489239"/>
      </p:ext>
    </p:extLst>
  </p:cSld>
  <p:clrMapOvr>
    <a:masterClrMapping/>
  </p:clrMapOvr>
  <p:transition>
    <p:fade/>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DC3B3C-9589-4534-8F36-94D43E17FC33}"/>
              </a:ext>
            </a:extLst>
          </p:cNvPr>
          <p:cNvSpPr>
            <a:spLocks noGrp="1"/>
          </p:cNvSpPr>
          <p:nvPr>
            <p:ph type="title"/>
          </p:nvPr>
        </p:nvSpPr>
        <p:spPr/>
        <p:txBody>
          <a:bodyPr/>
          <a:lstStyle/>
          <a:p>
            <a:r>
              <a:rPr lang="en-GB" dirty="0"/>
              <a:t>Conditional Inclusion</a:t>
            </a:r>
          </a:p>
        </p:txBody>
      </p:sp>
      <p:sp>
        <p:nvSpPr>
          <p:cNvPr id="3" name="Content Placeholder 2">
            <a:extLst>
              <a:ext uri="{FF2B5EF4-FFF2-40B4-BE49-F238E27FC236}">
                <a16:creationId xmlns="" xmlns:a16="http://schemas.microsoft.com/office/drawing/2014/main" id="{E65C603D-A347-4470-BE7A-E3A956E53961}"/>
              </a:ext>
            </a:extLst>
          </p:cNvPr>
          <p:cNvSpPr>
            <a:spLocks noGrp="1"/>
          </p:cNvSpPr>
          <p:nvPr>
            <p:ph sz="quarter" idx="13"/>
          </p:nvPr>
        </p:nvSpPr>
        <p:spPr/>
        <p:txBody>
          <a:bodyPr/>
          <a:lstStyle/>
          <a:p>
            <a:r>
              <a:rPr lang="en-GB" dirty="0"/>
              <a:t>You can use Python expressions in include and require statements</a:t>
            </a:r>
          </a:p>
          <a:p>
            <a:r>
              <a:rPr lang="en-GB" dirty="0"/>
              <a:t>Example:</a:t>
            </a:r>
          </a:p>
          <a:p>
            <a:pPr marL="0" indent="0">
              <a:buNone/>
            </a:pPr>
            <a:r>
              <a:rPr lang="en-GB" sz="1800" dirty="0">
                <a:latin typeface="Courier New" panose="02070309020205020404" pitchFamily="49" charset="0"/>
                <a:cs typeface="Courier New" panose="02070309020205020404" pitchFamily="49" charset="0"/>
              </a:rPr>
              <a:t>	require ${@</a:t>
            </a:r>
            <a:r>
              <a:rPr lang="en-GB" sz="1800" dirty="0" err="1">
                <a:latin typeface="Courier New" panose="02070309020205020404" pitchFamily="49" charset="0"/>
                <a:cs typeface="Courier New" panose="02070309020205020404" pitchFamily="49" charset="0"/>
              </a:rPr>
              <a:t>bb.utils.contains</a:t>
            </a:r>
            <a:r>
              <a:rPr lang="en-GB" sz="1800" dirty="0">
                <a:latin typeface="Courier New" panose="02070309020205020404" pitchFamily="49" charset="0"/>
                <a:cs typeface="Courier New" panose="02070309020205020404" pitchFamily="49" charset="0"/>
              </a:rPr>
              <a:t>('DISTRO_FEATURES', ...)}</a:t>
            </a:r>
          </a:p>
          <a:p>
            <a:pPr lvl="0">
              <a:buClr>
                <a:srgbClr val="0098DB"/>
              </a:buClr>
            </a:pPr>
            <a:endParaRPr lang="en-GB" dirty="0">
              <a:solidFill>
                <a:srgbClr val="414141"/>
              </a:solidFill>
            </a:endParaRPr>
          </a:p>
          <a:p>
            <a:pPr lvl="0">
              <a:buClr>
                <a:srgbClr val="0098DB"/>
              </a:buClr>
            </a:pPr>
            <a:r>
              <a:rPr lang="en-GB" dirty="0">
                <a:solidFill>
                  <a:srgbClr val="414141"/>
                </a:solidFill>
              </a:rPr>
              <a:t>You can have a simple .</a:t>
            </a:r>
            <a:r>
              <a:rPr lang="en-GB" dirty="0" err="1">
                <a:solidFill>
                  <a:srgbClr val="414141"/>
                </a:solidFill>
              </a:rPr>
              <a:t>inc</a:t>
            </a:r>
            <a:r>
              <a:rPr lang="en-GB" dirty="0">
                <a:solidFill>
                  <a:srgbClr val="414141"/>
                </a:solidFill>
              </a:rPr>
              <a:t> file without conditionals if you have many changes to make based on one condition</a:t>
            </a:r>
          </a:p>
        </p:txBody>
      </p:sp>
    </p:spTree>
    <p:extLst>
      <p:ext uri="{BB962C8B-B14F-4D97-AF65-F5344CB8AC3E}">
        <p14:creationId xmlns:p14="http://schemas.microsoft.com/office/powerpoint/2010/main" val="25081760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0DF39D-078B-44AB-9B4D-D4826CC4A1A4}"/>
              </a:ext>
            </a:extLst>
          </p:cNvPr>
          <p:cNvSpPr>
            <a:spLocks noGrp="1"/>
          </p:cNvSpPr>
          <p:nvPr>
            <p:ph type="title"/>
          </p:nvPr>
        </p:nvSpPr>
        <p:spPr/>
        <p:txBody>
          <a:bodyPr/>
          <a:lstStyle/>
          <a:p>
            <a:r>
              <a:rPr lang="en-GB" dirty="0"/>
              <a:t>Include vs Require Statements</a:t>
            </a:r>
          </a:p>
        </p:txBody>
      </p:sp>
      <p:sp>
        <p:nvSpPr>
          <p:cNvPr id="3" name="Content Placeholder 2">
            <a:extLst>
              <a:ext uri="{FF2B5EF4-FFF2-40B4-BE49-F238E27FC236}">
                <a16:creationId xmlns="" xmlns:a16="http://schemas.microsoft.com/office/drawing/2014/main" id="{96A7BC51-DD99-401B-9EC7-C51367682472}"/>
              </a:ext>
            </a:extLst>
          </p:cNvPr>
          <p:cNvSpPr>
            <a:spLocks noGrp="1"/>
          </p:cNvSpPr>
          <p:nvPr>
            <p:ph sz="quarter" idx="13"/>
          </p:nvPr>
        </p:nvSpPr>
        <p:spPr/>
        <p:txBody>
          <a:bodyPr/>
          <a:lstStyle/>
          <a:p>
            <a:r>
              <a:rPr lang="en-GB" dirty="0"/>
              <a:t>`require` errors on missing files</a:t>
            </a:r>
          </a:p>
          <a:p>
            <a:pPr lvl="1"/>
            <a:r>
              <a:rPr lang="en-GB" dirty="0"/>
              <a:t>You almost always want this</a:t>
            </a:r>
          </a:p>
          <a:p>
            <a:pPr lvl="1"/>
            <a:endParaRPr lang="en-GB" dirty="0"/>
          </a:p>
          <a:p>
            <a:r>
              <a:rPr lang="en-GB" dirty="0"/>
              <a:t>`include` silently ignores missing files</a:t>
            </a:r>
          </a:p>
          <a:p>
            <a:pPr lvl="1"/>
            <a:r>
              <a:rPr lang="en-GB" dirty="0"/>
              <a:t>Useful for optional configs</a:t>
            </a:r>
          </a:p>
          <a:p>
            <a:pPr lvl="1"/>
            <a:r>
              <a:rPr lang="en-GB" dirty="0"/>
              <a:t>Useful when including something from another optional layer</a:t>
            </a:r>
          </a:p>
        </p:txBody>
      </p:sp>
    </p:spTree>
    <p:extLst>
      <p:ext uri="{BB962C8B-B14F-4D97-AF65-F5344CB8AC3E}">
        <p14:creationId xmlns:p14="http://schemas.microsoft.com/office/powerpoint/2010/main" val="5093820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6A9952-D54F-4003-BF3C-50DD31585FD4}"/>
              </a:ext>
            </a:extLst>
          </p:cNvPr>
          <p:cNvSpPr>
            <a:spLocks noGrp="1"/>
          </p:cNvSpPr>
          <p:nvPr>
            <p:ph type="title"/>
          </p:nvPr>
        </p:nvSpPr>
        <p:spPr/>
        <p:txBody>
          <a:bodyPr/>
          <a:lstStyle/>
          <a:p>
            <a:r>
              <a:rPr lang="en-GB" dirty="0"/>
              <a:t>Example: Distro Features in meta-virtualization</a:t>
            </a:r>
          </a:p>
        </p:txBody>
      </p:sp>
      <p:sp>
        <p:nvSpPr>
          <p:cNvPr id="3" name="Content Placeholder 2">
            <a:extLst>
              <a:ext uri="{FF2B5EF4-FFF2-40B4-BE49-F238E27FC236}">
                <a16:creationId xmlns="" xmlns:a16="http://schemas.microsoft.com/office/drawing/2014/main" id="{E8055E4A-7A33-4484-BE5F-C576BB2313A1}"/>
              </a:ext>
            </a:extLst>
          </p:cNvPr>
          <p:cNvSpPr>
            <a:spLocks noGrp="1"/>
          </p:cNvSpPr>
          <p:nvPr>
            <p:ph sz="quarter" idx="13"/>
          </p:nvPr>
        </p:nvSpPr>
        <p:spPr/>
        <p:txBody>
          <a:bodyPr/>
          <a:lstStyle/>
          <a:p>
            <a:pPr lvl="0">
              <a:buClr>
                <a:srgbClr val="0098DB"/>
              </a:buClr>
            </a:pPr>
            <a:r>
              <a:rPr lang="en-GB" dirty="0">
                <a:solidFill>
                  <a:srgbClr val="414141"/>
                </a:solidFill>
              </a:rPr>
              <a:t>README</a:t>
            </a:r>
            <a:endParaRPr lang="en-GB" sz="1400" b="0" dirty="0">
              <a:latin typeface="Courier New" panose="02070309020205020404" pitchFamily="49" charset="0"/>
            </a:endParaRPr>
          </a:p>
          <a:p>
            <a:pPr marL="0" indent="0">
              <a:buNone/>
            </a:pPr>
            <a:r>
              <a:rPr lang="en-GB" sz="1400" b="0" dirty="0">
                <a:latin typeface="Courier New" panose="02070309020205020404" pitchFamily="49" charset="0"/>
              </a:rPr>
              <a:t>The </a:t>
            </a:r>
            <a:r>
              <a:rPr lang="en-GB" sz="1400" b="0" dirty="0" err="1">
                <a:latin typeface="Courier New" panose="02070309020205020404" pitchFamily="49" charset="0"/>
              </a:rPr>
              <a:t>bbappend</a:t>
            </a:r>
            <a:r>
              <a:rPr lang="en-GB" sz="1400" b="0" dirty="0">
                <a:latin typeface="Courier New" panose="02070309020205020404" pitchFamily="49" charset="0"/>
              </a:rPr>
              <a:t> files for some recipes (e.g. </a:t>
            </a:r>
            <a:r>
              <a:rPr lang="en-GB" sz="1400" b="0" dirty="0" err="1">
                <a:latin typeface="Courier New" panose="02070309020205020404" pitchFamily="49" charset="0"/>
              </a:rPr>
              <a:t>linux-yocto</a:t>
            </a:r>
            <a:r>
              <a:rPr lang="en-GB" sz="1400" b="0" dirty="0">
                <a:latin typeface="Courier New" panose="02070309020205020404" pitchFamily="49" charset="0"/>
              </a:rPr>
              <a:t>) in this layer need to</a:t>
            </a:r>
            <a:br>
              <a:rPr lang="en-GB" sz="1400" b="0" dirty="0">
                <a:latin typeface="Courier New" panose="02070309020205020404" pitchFamily="49" charset="0"/>
              </a:rPr>
            </a:br>
            <a:r>
              <a:rPr lang="en-GB" sz="1400" b="0" dirty="0">
                <a:latin typeface="Courier New" panose="02070309020205020404" pitchFamily="49" charset="0"/>
              </a:rPr>
              <a:t>have 'virtualization' in DISTRO_FEATURES to have effect. To enable them, add</a:t>
            </a:r>
            <a:br>
              <a:rPr lang="en-GB" sz="1400" b="0" dirty="0">
                <a:latin typeface="Courier New" panose="02070309020205020404" pitchFamily="49" charset="0"/>
              </a:rPr>
            </a:br>
            <a:r>
              <a:rPr lang="en-GB" sz="1400" b="0" dirty="0">
                <a:latin typeface="Courier New" panose="02070309020205020404" pitchFamily="49" charset="0"/>
              </a:rPr>
              <a:t>in configuration file the following line.</a:t>
            </a:r>
            <a:br>
              <a:rPr lang="en-GB" sz="1400" b="0" dirty="0">
                <a:latin typeface="Courier New" panose="02070309020205020404" pitchFamily="49" charset="0"/>
              </a:rPr>
            </a:br>
            <a:r>
              <a:rPr lang="en-GB" sz="1400" b="0" dirty="0">
                <a:latin typeface="Courier New" panose="02070309020205020404" pitchFamily="49" charset="0"/>
              </a:rPr>
              <a:t/>
            </a:r>
            <a:br>
              <a:rPr lang="en-GB" sz="1400" b="0" dirty="0">
                <a:latin typeface="Courier New" panose="02070309020205020404" pitchFamily="49" charset="0"/>
              </a:rPr>
            </a:br>
            <a:r>
              <a:rPr lang="en-GB" sz="1400" b="0" dirty="0">
                <a:latin typeface="Courier New" panose="02070309020205020404" pitchFamily="49" charset="0"/>
              </a:rPr>
              <a:t>    </a:t>
            </a:r>
            <a:r>
              <a:rPr lang="en-GB" sz="1400" b="0" dirty="0" err="1">
                <a:latin typeface="Courier New" panose="02070309020205020404" pitchFamily="49" charset="0"/>
              </a:rPr>
              <a:t>DISTRO_FEATURES_append</a:t>
            </a:r>
            <a:r>
              <a:rPr lang="en-GB" sz="1400" b="0" dirty="0">
                <a:latin typeface="Courier New" panose="02070309020205020404" pitchFamily="49" charset="0"/>
              </a:rPr>
              <a:t> = " virtualization“</a:t>
            </a:r>
          </a:p>
          <a:p>
            <a:pPr marL="0" indent="0">
              <a:buNone/>
            </a:pPr>
            <a:endParaRPr lang="en-GB" sz="1400" b="0" dirty="0">
              <a:latin typeface="Courier New" panose="02070309020205020404" pitchFamily="49" charset="0"/>
            </a:endParaRPr>
          </a:p>
          <a:p>
            <a:pPr lvl="0">
              <a:buClr>
                <a:srgbClr val="0098DB"/>
              </a:buClr>
            </a:pPr>
            <a:r>
              <a:rPr lang="en-GB" dirty="0">
                <a:solidFill>
                  <a:srgbClr val="414141"/>
                </a:solidFill>
              </a:rPr>
              <a:t>linux-yocto_4.19.bbappend</a:t>
            </a:r>
            <a:endParaRPr lang="en-GB" sz="1400" b="0" dirty="0">
              <a:latin typeface="Courier New" panose="02070309020205020404" pitchFamily="49" charset="0"/>
            </a:endParaRPr>
          </a:p>
          <a:p>
            <a:pPr marL="0" lvl="0" indent="0">
              <a:buClr>
                <a:srgbClr val="0098DB"/>
              </a:buClr>
              <a:buNone/>
            </a:pPr>
            <a:r>
              <a:rPr lang="en-GB" sz="1400" b="0" dirty="0">
                <a:latin typeface="Courier New" panose="02070309020205020404" pitchFamily="49" charset="0"/>
              </a:rPr>
              <a:t>require ${@</a:t>
            </a:r>
            <a:r>
              <a:rPr lang="en-GB" sz="1400" b="0" dirty="0" err="1">
                <a:latin typeface="Courier New" panose="02070309020205020404" pitchFamily="49" charset="0"/>
              </a:rPr>
              <a:t>bb.utils.contains</a:t>
            </a:r>
            <a:r>
              <a:rPr lang="en-GB" sz="1400" b="0" dirty="0">
                <a:latin typeface="Courier New" panose="02070309020205020404" pitchFamily="49" charset="0"/>
              </a:rPr>
              <a:t>('DISTRO_FEATURES', 'virtualization’,</a:t>
            </a:r>
            <a:br>
              <a:rPr lang="en-GB" sz="1400" b="0" dirty="0">
                <a:latin typeface="Courier New" panose="02070309020205020404" pitchFamily="49" charset="0"/>
              </a:rPr>
            </a:br>
            <a:r>
              <a:rPr lang="en-GB" sz="1400" b="0" dirty="0">
                <a:latin typeface="Courier New" panose="02070309020205020404" pitchFamily="49" charset="0"/>
              </a:rPr>
              <a:t>                             '${BPN}_virtualization.inc', '', d)}</a:t>
            </a:r>
          </a:p>
          <a:p>
            <a:pPr marL="0" lvl="0" indent="0">
              <a:buClr>
                <a:srgbClr val="0098DB"/>
              </a:buClr>
              <a:buNone/>
            </a:pPr>
            <a:endParaRPr lang="en-GB" sz="1400" b="0" dirty="0">
              <a:solidFill>
                <a:srgbClr val="414141"/>
              </a:solidFill>
              <a:latin typeface="Courier New" panose="02070309020205020404" pitchFamily="49" charset="0"/>
            </a:endParaRPr>
          </a:p>
          <a:p>
            <a:pPr lvl="0">
              <a:buClr>
                <a:srgbClr val="0098DB"/>
              </a:buClr>
            </a:pPr>
            <a:r>
              <a:rPr lang="en-GB" dirty="0">
                <a:solidFill>
                  <a:srgbClr val="414141"/>
                </a:solidFill>
              </a:rPr>
              <a:t>No DISTO_FEATURES conditionals needed in the .</a:t>
            </a:r>
            <a:r>
              <a:rPr lang="en-GB" dirty="0" err="1">
                <a:solidFill>
                  <a:srgbClr val="414141"/>
                </a:solidFill>
              </a:rPr>
              <a:t>inc</a:t>
            </a:r>
            <a:r>
              <a:rPr lang="en-GB" dirty="0">
                <a:solidFill>
                  <a:srgbClr val="414141"/>
                </a:solidFill>
              </a:rPr>
              <a:t> file</a:t>
            </a:r>
            <a:endParaRPr lang="en-GB" sz="1400" b="0" dirty="0">
              <a:solidFill>
                <a:srgbClr val="414141"/>
              </a:solidFill>
              <a:latin typeface="Courier New" panose="02070309020205020404" pitchFamily="49" charset="0"/>
            </a:endParaRPr>
          </a:p>
          <a:p>
            <a:pPr marL="0" indent="0">
              <a:buNone/>
            </a:pPr>
            <a:endParaRPr lang="en-GB" sz="1400" b="0" dirty="0">
              <a:latin typeface="Courier New" panose="02070309020205020404" pitchFamily="49" charset="0"/>
            </a:endParaRPr>
          </a:p>
        </p:txBody>
      </p:sp>
    </p:spTree>
    <p:extLst>
      <p:ext uri="{BB962C8B-B14F-4D97-AF65-F5344CB8AC3E}">
        <p14:creationId xmlns:p14="http://schemas.microsoft.com/office/powerpoint/2010/main" val="118283402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15CC09-D5EC-4BE4-9841-5637130A6EC8}"/>
              </a:ext>
            </a:extLst>
          </p:cNvPr>
          <p:cNvSpPr>
            <a:spLocks noGrp="1"/>
          </p:cNvSpPr>
          <p:nvPr>
            <p:ph type="title"/>
          </p:nvPr>
        </p:nvSpPr>
        <p:spPr/>
        <p:txBody>
          <a:bodyPr/>
          <a:lstStyle/>
          <a:p>
            <a:r>
              <a:rPr lang="en-GB" dirty="0"/>
              <a:t>Example: Conditional inheritance in meta-security</a:t>
            </a:r>
          </a:p>
        </p:txBody>
      </p:sp>
      <p:sp>
        <p:nvSpPr>
          <p:cNvPr id="3" name="Content Placeholder 2">
            <a:extLst>
              <a:ext uri="{FF2B5EF4-FFF2-40B4-BE49-F238E27FC236}">
                <a16:creationId xmlns="" xmlns:a16="http://schemas.microsoft.com/office/drawing/2014/main" id="{EBA8830C-520D-47C0-B7DE-0EB0D448FA26}"/>
              </a:ext>
            </a:extLst>
          </p:cNvPr>
          <p:cNvSpPr>
            <a:spLocks noGrp="1"/>
          </p:cNvSpPr>
          <p:nvPr>
            <p:ph sz="quarter" idx="13"/>
          </p:nvPr>
        </p:nvSpPr>
        <p:spPr/>
        <p:txBody>
          <a:bodyPr/>
          <a:lstStyle/>
          <a:p>
            <a:r>
              <a:rPr lang="en-GB" dirty="0" err="1"/>
              <a:t>linux</a:t>
            </a:r>
            <a:r>
              <a:rPr lang="en-GB" dirty="0"/>
              <a:t>-%.</a:t>
            </a:r>
            <a:r>
              <a:rPr lang="en-GB" dirty="0" err="1"/>
              <a:t>bbappend</a:t>
            </a:r>
            <a:endParaRPr lang="en-GB" dirty="0"/>
          </a:p>
          <a:p>
            <a:pPr marL="0" indent="0">
              <a:buNone/>
            </a:pPr>
            <a:endParaRPr lang="en-GB" sz="1600" b="0" dirty="0">
              <a:latin typeface="Courier New" panose="02070309020205020404" pitchFamily="49" charset="0"/>
              <a:cs typeface="Courier New" panose="02070309020205020404" pitchFamily="49" charset="0"/>
            </a:endParaRPr>
          </a:p>
          <a:p>
            <a:pPr marL="0" indent="0">
              <a:buNone/>
            </a:pPr>
            <a:r>
              <a:rPr lang="en-GB" sz="1400" b="0" dirty="0">
                <a:latin typeface="Courier New" panose="02070309020205020404" pitchFamily="49" charset="0"/>
                <a:cs typeface="Courier New" panose="02070309020205020404" pitchFamily="49" charset="0"/>
              </a:rPr>
              <a:t>inherit ${@</a:t>
            </a:r>
            <a:r>
              <a:rPr lang="en-GB" sz="1400" b="0" dirty="0" err="1">
                <a:latin typeface="Courier New" panose="02070309020205020404" pitchFamily="49" charset="0"/>
                <a:cs typeface="Courier New" panose="02070309020205020404" pitchFamily="49" charset="0"/>
              </a:rPr>
              <a:t>bb.utils.contains</a:t>
            </a:r>
            <a:r>
              <a:rPr lang="en-GB" sz="1400" b="0" dirty="0">
                <a:latin typeface="Courier New" panose="02070309020205020404" pitchFamily="49" charset="0"/>
                <a:cs typeface="Courier New" panose="02070309020205020404" pitchFamily="49" charset="0"/>
              </a:rPr>
              <a:t>('DISTRO_FEATURES', '</a:t>
            </a:r>
            <a:r>
              <a:rPr lang="en-GB" sz="1400" b="0" dirty="0" err="1">
                <a:latin typeface="Courier New" panose="02070309020205020404" pitchFamily="49" charset="0"/>
                <a:cs typeface="Courier New" panose="02070309020205020404" pitchFamily="49" charset="0"/>
              </a:rPr>
              <a:t>modsign</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'kernel-</a:t>
            </a:r>
            <a:r>
              <a:rPr lang="en-GB" sz="1400" b="0" dirty="0" err="1">
                <a:latin typeface="Courier New" panose="02070309020205020404" pitchFamily="49" charset="0"/>
                <a:cs typeface="Courier New" panose="02070309020205020404" pitchFamily="49" charset="0"/>
              </a:rPr>
              <a:t>modsign</a:t>
            </a:r>
            <a:r>
              <a:rPr lang="en-GB" sz="1400" b="0" dirty="0">
                <a:latin typeface="Courier New" panose="02070309020205020404" pitchFamily="49" charset="0"/>
                <a:cs typeface="Courier New" panose="02070309020205020404" pitchFamily="49" charset="0"/>
              </a:rPr>
              <a:t>', '', d)}</a:t>
            </a:r>
          </a:p>
          <a:p>
            <a:pPr marL="0" indent="0">
              <a:buNone/>
            </a:pPr>
            <a:endParaRPr lang="en-GB" sz="1400" b="0" dirty="0">
              <a:latin typeface="Courier New" panose="02070309020205020404" pitchFamily="49" charset="0"/>
              <a:cs typeface="Courier New" panose="02070309020205020404" pitchFamily="49" charset="0"/>
            </a:endParaRPr>
          </a:p>
          <a:p>
            <a:pPr marL="0" indent="0">
              <a:buNone/>
            </a:pPr>
            <a:endParaRPr lang="en-GB" sz="1400" b="0" dirty="0">
              <a:latin typeface="Courier New" panose="02070309020205020404" pitchFamily="49" charset="0"/>
              <a:cs typeface="Courier New" panose="02070309020205020404" pitchFamily="49" charset="0"/>
            </a:endParaRPr>
          </a:p>
          <a:p>
            <a:pPr lvl="0">
              <a:buClr>
                <a:srgbClr val="0098DB"/>
              </a:buClr>
            </a:pPr>
            <a:r>
              <a:rPr lang="en-GB" dirty="0">
                <a:solidFill>
                  <a:srgbClr val="414141"/>
                </a:solidFill>
              </a:rPr>
              <a:t>No DISTRO_FEATURES conditionals needed in kernel-</a:t>
            </a:r>
            <a:r>
              <a:rPr lang="en-GB" dirty="0" err="1">
                <a:solidFill>
                  <a:srgbClr val="414141"/>
                </a:solidFill>
              </a:rPr>
              <a:t>modsign.bbclass</a:t>
            </a:r>
            <a:endParaRPr lang="en-GB" dirty="0">
              <a:solidFill>
                <a:srgbClr val="414141"/>
              </a:solidFill>
            </a:endParaRPr>
          </a:p>
        </p:txBody>
      </p:sp>
    </p:spTree>
    <p:extLst>
      <p:ext uri="{BB962C8B-B14F-4D97-AF65-F5344CB8AC3E}">
        <p14:creationId xmlns:p14="http://schemas.microsoft.com/office/powerpoint/2010/main" val="105266518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042536-AF30-4D83-8971-B3FA4DE41E96}"/>
              </a:ext>
            </a:extLst>
          </p:cNvPr>
          <p:cNvSpPr>
            <a:spLocks noGrp="1"/>
          </p:cNvSpPr>
          <p:nvPr>
            <p:ph type="title"/>
          </p:nvPr>
        </p:nvSpPr>
        <p:spPr/>
        <p:txBody>
          <a:bodyPr/>
          <a:lstStyle/>
          <a:p>
            <a:r>
              <a:rPr lang="en-GB" dirty="0"/>
              <a:t>Adding Sanity Checks</a:t>
            </a:r>
          </a:p>
        </p:txBody>
      </p:sp>
      <p:sp>
        <p:nvSpPr>
          <p:cNvPr id="3" name="Content Placeholder 2">
            <a:extLst>
              <a:ext uri="{FF2B5EF4-FFF2-40B4-BE49-F238E27FC236}">
                <a16:creationId xmlns="" xmlns:a16="http://schemas.microsoft.com/office/drawing/2014/main" id="{F0BE2B40-CBFB-4879-A2CA-921A4B1B1A9C}"/>
              </a:ext>
            </a:extLst>
          </p:cNvPr>
          <p:cNvSpPr>
            <a:spLocks noGrp="1"/>
          </p:cNvSpPr>
          <p:nvPr>
            <p:ph sz="quarter" idx="13"/>
          </p:nvPr>
        </p:nvSpPr>
        <p:spPr/>
        <p:txBody>
          <a:bodyPr/>
          <a:lstStyle/>
          <a:p>
            <a:r>
              <a:rPr lang="en-GB" dirty="0"/>
              <a:t>Add a handler for </a:t>
            </a:r>
            <a:r>
              <a:rPr lang="en-GB" dirty="0" err="1"/>
              <a:t>bb.event.SanityCheck</a:t>
            </a:r>
            <a:endParaRPr lang="en-GB" dirty="0"/>
          </a:p>
          <a:p>
            <a:pPr lvl="1"/>
            <a:r>
              <a:rPr lang="en-GB" dirty="0"/>
              <a:t>Ensures your check only runs once</a:t>
            </a:r>
          </a:p>
          <a:p>
            <a:r>
              <a:rPr lang="en-GB" dirty="0"/>
              <a:t>Raise a flag if things look wrong</a:t>
            </a:r>
          </a:p>
          <a:p>
            <a:pPr lvl="1"/>
            <a:r>
              <a:rPr lang="en-GB" dirty="0" err="1"/>
              <a:t>bb.warn</a:t>
            </a:r>
            <a:r>
              <a:rPr lang="en-GB" dirty="0"/>
              <a:t>()</a:t>
            </a:r>
          </a:p>
          <a:p>
            <a:pPr lvl="1"/>
            <a:r>
              <a:rPr lang="en-GB" dirty="0" err="1"/>
              <a:t>bb.error</a:t>
            </a:r>
            <a:r>
              <a:rPr lang="en-GB" dirty="0"/>
              <a:t>()</a:t>
            </a:r>
          </a:p>
          <a:p>
            <a:pPr lvl="1"/>
            <a:r>
              <a:rPr lang="en-GB" dirty="0" err="1"/>
              <a:t>bb.fatal</a:t>
            </a:r>
            <a:r>
              <a:rPr lang="en-GB" dirty="0"/>
              <a:t>() if you really can’t continue</a:t>
            </a:r>
          </a:p>
          <a:p>
            <a:endParaRPr lang="en-GB" dirty="0"/>
          </a:p>
          <a:p>
            <a:r>
              <a:rPr lang="en-GB" dirty="0"/>
              <a:t>Use this if you really must limit supported values of MACHINE, DISTRO, etc</a:t>
            </a:r>
          </a:p>
        </p:txBody>
      </p:sp>
    </p:spTree>
    <p:extLst>
      <p:ext uri="{BB962C8B-B14F-4D97-AF65-F5344CB8AC3E}">
        <p14:creationId xmlns:p14="http://schemas.microsoft.com/office/powerpoint/2010/main" val="86808269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098EBF-0B7D-4BF1-A856-75D9548B5E63}"/>
              </a:ext>
            </a:extLst>
          </p:cNvPr>
          <p:cNvSpPr>
            <a:spLocks noGrp="1"/>
          </p:cNvSpPr>
          <p:nvPr>
            <p:ph type="title"/>
          </p:nvPr>
        </p:nvSpPr>
        <p:spPr/>
        <p:txBody>
          <a:bodyPr/>
          <a:lstStyle/>
          <a:p>
            <a:r>
              <a:rPr lang="en-GB" dirty="0"/>
              <a:t>Example: Sanity Checks in meta-virtualization</a:t>
            </a:r>
          </a:p>
        </p:txBody>
      </p:sp>
      <p:sp>
        <p:nvSpPr>
          <p:cNvPr id="3" name="Content Placeholder 2">
            <a:extLst>
              <a:ext uri="{FF2B5EF4-FFF2-40B4-BE49-F238E27FC236}">
                <a16:creationId xmlns="" xmlns:a16="http://schemas.microsoft.com/office/drawing/2014/main" id="{13009FF4-1336-45E9-8F57-DDEC96524CD2}"/>
              </a:ext>
            </a:extLst>
          </p:cNvPr>
          <p:cNvSpPr>
            <a:spLocks noGrp="1"/>
          </p:cNvSpPr>
          <p:nvPr>
            <p:ph sz="quarter" idx="13"/>
          </p:nvPr>
        </p:nvSpPr>
        <p:spPr/>
        <p:txBody>
          <a:bodyPr/>
          <a:lstStyle/>
          <a:p>
            <a:pPr lvl="0">
              <a:buClr>
                <a:srgbClr val="0098DB"/>
              </a:buClr>
            </a:pPr>
            <a:r>
              <a:rPr lang="en-GB" dirty="0">
                <a:solidFill>
                  <a:srgbClr val="414141"/>
                </a:solidFill>
              </a:rPr>
              <a:t>sanity-meta-</a:t>
            </a:r>
            <a:r>
              <a:rPr lang="en-GB" dirty="0" err="1">
                <a:solidFill>
                  <a:srgbClr val="414141"/>
                </a:solidFill>
              </a:rPr>
              <a:t>virt.bbclass</a:t>
            </a:r>
            <a:endParaRPr lang="en-GB" sz="1400" b="0" dirty="0">
              <a:latin typeface="Courier New" panose="02070309020205020404" pitchFamily="49" charset="0"/>
              <a:cs typeface="Courier New" panose="02070309020205020404" pitchFamily="49" charset="0"/>
            </a:endParaRPr>
          </a:p>
          <a:p>
            <a:pPr marL="0" indent="0">
              <a:buNone/>
            </a:pPr>
            <a:r>
              <a:rPr lang="en-GB" sz="1400" b="0" dirty="0" err="1">
                <a:latin typeface="Courier New" panose="02070309020205020404" pitchFamily="49" charset="0"/>
                <a:cs typeface="Courier New" panose="02070309020205020404" pitchFamily="49" charset="0"/>
              </a:rPr>
              <a:t>addhandler</a:t>
            </a: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virt_bbappend_distrocheck</a:t>
            </a: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err="1">
                <a:latin typeface="Courier New" panose="02070309020205020404" pitchFamily="49" charset="0"/>
                <a:cs typeface="Courier New" panose="02070309020205020404" pitchFamily="49" charset="0"/>
              </a:rPr>
              <a:t>virt_bbappend_distrocheck</a:t>
            </a:r>
            <a:r>
              <a:rPr lang="en-GB" sz="1400" b="0" dirty="0">
                <a:latin typeface="Courier New" panose="02070309020205020404" pitchFamily="49" charset="0"/>
                <a:cs typeface="Courier New" panose="02070309020205020404" pitchFamily="49" charset="0"/>
              </a:rPr>
              <a:t>[</a:t>
            </a:r>
            <a:r>
              <a:rPr lang="en-GB" sz="1400" b="0" dirty="0" err="1">
                <a:latin typeface="Courier New" panose="02070309020205020404" pitchFamily="49" charset="0"/>
                <a:cs typeface="Courier New" panose="02070309020205020404" pitchFamily="49" charset="0"/>
              </a:rPr>
              <a:t>eventmask</a:t>
            </a:r>
            <a:r>
              <a:rPr lang="en-GB" sz="1400" b="0" dirty="0">
                <a:latin typeface="Courier New" panose="02070309020205020404" pitchFamily="49" charset="0"/>
                <a:cs typeface="Courier New" panose="02070309020205020404" pitchFamily="49" charset="0"/>
              </a:rPr>
              <a:t>] = "</a:t>
            </a:r>
            <a:r>
              <a:rPr lang="en-GB" sz="1400" b="0" dirty="0" err="1">
                <a:latin typeface="Courier New" panose="02070309020205020404" pitchFamily="49" charset="0"/>
                <a:cs typeface="Courier New" panose="02070309020205020404" pitchFamily="49" charset="0"/>
              </a:rPr>
              <a:t>bb.event.SanityCheck</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python </a:t>
            </a:r>
            <a:r>
              <a:rPr lang="en-GB" sz="1400" b="0" dirty="0" err="1">
                <a:latin typeface="Courier New" panose="02070309020205020404" pitchFamily="49" charset="0"/>
                <a:cs typeface="Courier New" panose="02070309020205020404" pitchFamily="49" charset="0"/>
              </a:rPr>
              <a:t>virt_bbappend_distrocheck</a:t>
            </a:r>
            <a:r>
              <a:rPr lang="en-GB" sz="1400" b="0" dirty="0">
                <a:latin typeface="Courier New" panose="02070309020205020404" pitchFamily="49" charset="0"/>
                <a:cs typeface="Courier New" panose="02070309020205020404" pitchFamily="49" charset="0"/>
              </a:rPr>
              <a:t>()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skip_check</a:t>
            </a:r>
            <a:r>
              <a:rPr lang="en-GB" sz="1400" b="0" dirty="0">
                <a:latin typeface="Courier New" panose="02070309020205020404" pitchFamily="49" charset="0"/>
                <a:cs typeface="Courier New" panose="02070309020205020404" pitchFamily="49" charset="0"/>
              </a:rPr>
              <a:t> = </a:t>
            </a:r>
            <a:r>
              <a:rPr lang="en-GB" sz="1400" b="0" dirty="0" err="1">
                <a:latin typeface="Courier New" panose="02070309020205020404" pitchFamily="49" charset="0"/>
                <a:cs typeface="Courier New" panose="02070309020205020404" pitchFamily="49" charset="0"/>
              </a:rPr>
              <a:t>e.data.getVar</a:t>
            </a:r>
            <a:r>
              <a:rPr lang="en-GB" sz="1400" b="0" dirty="0">
                <a:latin typeface="Courier New" panose="02070309020205020404" pitchFamily="49" charset="0"/>
                <a:cs typeface="Courier New" panose="02070309020205020404" pitchFamily="49" charset="0"/>
              </a:rPr>
              <a:t>('SKIP_META_VIRT_SANITY_CHECK') == "1"</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if 'virtualization' not in </a:t>
            </a:r>
            <a:r>
              <a:rPr lang="en-GB" sz="1400" b="0" dirty="0" err="1">
                <a:latin typeface="Courier New" panose="02070309020205020404" pitchFamily="49" charset="0"/>
                <a:cs typeface="Courier New" panose="02070309020205020404" pitchFamily="49" charset="0"/>
              </a:rPr>
              <a:t>e.data.getVar</a:t>
            </a:r>
            <a:r>
              <a:rPr lang="en-GB" sz="1400" b="0" dirty="0">
                <a:latin typeface="Courier New" panose="02070309020205020404" pitchFamily="49" charset="0"/>
                <a:cs typeface="Courier New" panose="02070309020205020404" pitchFamily="49" charset="0"/>
              </a:rPr>
              <a:t>('DISTRO_FEATURES').split()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and not </a:t>
            </a:r>
            <a:r>
              <a:rPr lang="en-GB" sz="1400" b="0" dirty="0" err="1">
                <a:latin typeface="Courier New" panose="02070309020205020404" pitchFamily="49" charset="0"/>
                <a:cs typeface="Courier New" panose="02070309020205020404" pitchFamily="49" charset="0"/>
              </a:rPr>
              <a:t>skip_check</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bb.warn</a:t>
            </a:r>
            <a:r>
              <a:rPr lang="en-GB" sz="1400" b="0" dirty="0">
                <a:latin typeface="Courier New" panose="02070309020205020404" pitchFamily="49" charset="0"/>
                <a:cs typeface="Courier New" panose="02070309020205020404" pitchFamily="49" charset="0"/>
              </a:rPr>
              <a:t>("...")</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1239919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65A265-AB3B-42E6-9B82-3878F1A9463C}"/>
              </a:ext>
            </a:extLst>
          </p:cNvPr>
          <p:cNvSpPr>
            <a:spLocks noGrp="1"/>
          </p:cNvSpPr>
          <p:nvPr>
            <p:ph type="title"/>
          </p:nvPr>
        </p:nvSpPr>
        <p:spPr/>
        <p:txBody>
          <a:bodyPr/>
          <a:lstStyle/>
          <a:p>
            <a:r>
              <a:rPr lang="en-GB" dirty="0"/>
              <a:t>Using Anonymous Python Functions</a:t>
            </a:r>
          </a:p>
        </p:txBody>
      </p:sp>
      <p:sp>
        <p:nvSpPr>
          <p:cNvPr id="3" name="Content Placeholder 2">
            <a:extLst>
              <a:ext uri="{FF2B5EF4-FFF2-40B4-BE49-F238E27FC236}">
                <a16:creationId xmlns="" xmlns:a16="http://schemas.microsoft.com/office/drawing/2014/main" id="{8B9ACFB1-A52D-4C4F-91F3-01C2A9837C49}"/>
              </a:ext>
            </a:extLst>
          </p:cNvPr>
          <p:cNvSpPr>
            <a:spLocks noGrp="1"/>
          </p:cNvSpPr>
          <p:nvPr>
            <p:ph sz="quarter" idx="13"/>
          </p:nvPr>
        </p:nvSpPr>
        <p:spPr/>
        <p:txBody>
          <a:bodyPr/>
          <a:lstStyle/>
          <a:p>
            <a:r>
              <a:rPr lang="en-GB" dirty="0"/>
              <a:t>Useful when more complex conditionals are needed</a:t>
            </a:r>
          </a:p>
          <a:p>
            <a:pPr lvl="1"/>
            <a:r>
              <a:rPr lang="en-GB" dirty="0"/>
              <a:t>Full support for python if statements, for statements, etc</a:t>
            </a:r>
          </a:p>
          <a:p>
            <a:r>
              <a:rPr lang="en-GB" dirty="0"/>
              <a:t>Executed at parse time</a:t>
            </a:r>
          </a:p>
          <a:p>
            <a:r>
              <a:rPr lang="en-GB" dirty="0"/>
              <a:t>Can use </a:t>
            </a:r>
            <a:r>
              <a:rPr lang="en-GB" dirty="0" err="1"/>
              <a:t>d.getVar</a:t>
            </a:r>
            <a:r>
              <a:rPr lang="en-GB" dirty="0"/>
              <a:t>() to check variables</a:t>
            </a:r>
          </a:p>
          <a:p>
            <a:r>
              <a:rPr lang="en-GB" dirty="0"/>
              <a:t>Can use </a:t>
            </a:r>
            <a:r>
              <a:rPr lang="en-GB" dirty="0" err="1"/>
              <a:t>d.setVar</a:t>
            </a:r>
            <a:r>
              <a:rPr lang="en-GB" dirty="0"/>
              <a:t>() to modify variables</a:t>
            </a:r>
          </a:p>
          <a:p>
            <a:r>
              <a:rPr lang="en-GB" dirty="0"/>
              <a:t>Syntax:</a:t>
            </a:r>
          </a:p>
          <a:p>
            <a:pPr marL="0" indent="0">
              <a:buNone/>
            </a:pPr>
            <a:r>
              <a:rPr lang="en-GB" sz="1400" b="0" dirty="0">
                <a:latin typeface="Courier New" panose="02070309020205020404" pitchFamily="49" charset="0"/>
                <a:cs typeface="Courier New" panose="02070309020205020404" pitchFamily="49" charset="0"/>
              </a:rPr>
              <a:t>        python() {</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if </a:t>
            </a:r>
            <a:r>
              <a:rPr lang="en-GB" sz="1400" b="0" dirty="0" err="1">
                <a:latin typeface="Courier New" panose="02070309020205020404" pitchFamily="49" charset="0"/>
                <a:cs typeface="Courier New" panose="02070309020205020404" pitchFamily="49" charset="0"/>
              </a:rPr>
              <a:t>d.getVar</a:t>
            </a:r>
            <a:r>
              <a:rPr lang="en-GB" sz="1400" b="0" dirty="0">
                <a:latin typeface="Courier New" panose="02070309020205020404" pitchFamily="49" charset="0"/>
                <a:cs typeface="Courier New" panose="02070309020205020404" pitchFamily="49" charset="0"/>
              </a:rPr>
              <a:t>('SOMEVAR').</a:t>
            </a:r>
            <a:r>
              <a:rPr lang="en-GB" sz="1400" b="0" dirty="0" err="1">
                <a:latin typeface="Courier New" panose="02070309020205020404" pitchFamily="49" charset="0"/>
                <a:cs typeface="Courier New" panose="02070309020205020404" pitchFamily="49" charset="0"/>
              </a:rPr>
              <a:t>startswith</a:t>
            </a:r>
            <a:r>
              <a:rPr lang="en-GB" sz="1400" b="0" dirty="0">
                <a:latin typeface="Courier New" panose="02070309020205020404" pitchFamily="49" charset="0"/>
                <a:cs typeface="Courier New" panose="02070309020205020404" pitchFamily="49" charset="0"/>
              </a:rPr>
              <a:t>('prefix'):</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r>
              <a:rPr lang="en-GB" sz="1400" b="0" dirty="0" err="1">
                <a:latin typeface="Courier New" panose="02070309020205020404" pitchFamily="49" charset="0"/>
                <a:cs typeface="Courier New" panose="02070309020205020404" pitchFamily="49" charset="0"/>
              </a:rPr>
              <a:t>d.setVar</a:t>
            </a:r>
            <a:r>
              <a:rPr lang="en-GB" sz="1400" b="0" dirty="0">
                <a:latin typeface="Courier New" panose="02070309020205020404" pitchFamily="49" charset="0"/>
                <a:cs typeface="Courier New" panose="02070309020205020404" pitchFamily="49" charset="0"/>
              </a:rPr>
              <a:t>('SOMEOTHERVAR', '1')</a:t>
            </a:r>
            <a:br>
              <a:rPr lang="en-GB" sz="1400" b="0" dirty="0">
                <a:latin typeface="Courier New" panose="02070309020205020404" pitchFamily="49" charset="0"/>
                <a:cs typeface="Courier New" panose="02070309020205020404" pitchFamily="49" charset="0"/>
              </a:rPr>
            </a:br>
            <a:r>
              <a:rPr lang="en-GB" sz="1400" b="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5489344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990387C-9BDD-4127-8DDC-0701D90969DB}"/>
              </a:ext>
            </a:extLst>
          </p:cNvPr>
          <p:cNvSpPr>
            <a:spLocks noGrp="1"/>
          </p:cNvSpPr>
          <p:nvPr>
            <p:ph type="title"/>
          </p:nvPr>
        </p:nvSpPr>
        <p:spPr/>
        <p:txBody>
          <a:bodyPr/>
          <a:lstStyle/>
          <a:p>
            <a:r>
              <a:rPr lang="en-GB" dirty="0"/>
              <a:t>Using Classes to Modify Recipes</a:t>
            </a:r>
          </a:p>
        </p:txBody>
      </p:sp>
      <p:sp>
        <p:nvSpPr>
          <p:cNvPr id="3" name="Content Placeholder 2">
            <a:extLst>
              <a:ext uri="{FF2B5EF4-FFF2-40B4-BE49-F238E27FC236}">
                <a16:creationId xmlns="" xmlns:a16="http://schemas.microsoft.com/office/drawing/2014/main" id="{503BCA1D-0D9D-4C3A-8177-AFE64801332C}"/>
              </a:ext>
            </a:extLst>
          </p:cNvPr>
          <p:cNvSpPr>
            <a:spLocks noGrp="1"/>
          </p:cNvSpPr>
          <p:nvPr>
            <p:ph sz="quarter" idx="13"/>
          </p:nvPr>
        </p:nvSpPr>
        <p:spPr/>
        <p:txBody>
          <a:bodyPr/>
          <a:lstStyle/>
          <a:p>
            <a:r>
              <a:rPr lang="en-GB" dirty="0"/>
              <a:t>Define a new class in your layer</a:t>
            </a:r>
          </a:p>
          <a:p>
            <a:r>
              <a:rPr lang="en-GB" dirty="0"/>
              <a:t>Do not set INHERIT in </a:t>
            </a:r>
            <a:r>
              <a:rPr lang="en-GB" dirty="0" err="1"/>
              <a:t>layer.conf</a:t>
            </a:r>
            <a:r>
              <a:rPr lang="en-GB" dirty="0"/>
              <a:t> or elsewhere</a:t>
            </a:r>
          </a:p>
          <a:p>
            <a:r>
              <a:rPr lang="en-GB" dirty="0"/>
              <a:t>Document that your functionality is enabled by adding the new class to INHERIT in </a:t>
            </a:r>
            <a:r>
              <a:rPr lang="en-GB" dirty="0" err="1"/>
              <a:t>local.conf</a:t>
            </a:r>
            <a:r>
              <a:rPr lang="en-GB" dirty="0"/>
              <a:t> or a distro conf</a:t>
            </a:r>
          </a:p>
          <a:p>
            <a:r>
              <a:rPr lang="en-GB" dirty="0"/>
              <a:t>Useful if you have similar modifications to make to many recipes</a:t>
            </a:r>
          </a:p>
        </p:txBody>
      </p:sp>
    </p:spTree>
    <p:extLst>
      <p:ext uri="{BB962C8B-B14F-4D97-AF65-F5344CB8AC3E}">
        <p14:creationId xmlns:p14="http://schemas.microsoft.com/office/powerpoint/2010/main" val="1222949559"/>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E4B5B7-7ECB-40C8-ADBC-165BF4425682}"/>
              </a:ext>
            </a:extLst>
          </p:cNvPr>
          <p:cNvSpPr>
            <a:spLocks noGrp="1"/>
          </p:cNvSpPr>
          <p:nvPr>
            <p:ph type="title"/>
          </p:nvPr>
        </p:nvSpPr>
        <p:spPr/>
        <p:txBody>
          <a:bodyPr/>
          <a:lstStyle/>
          <a:p>
            <a:r>
              <a:rPr lang="en-GB" dirty="0"/>
              <a:t>Modifying BBCLASSEXTEND</a:t>
            </a:r>
          </a:p>
        </p:txBody>
      </p:sp>
      <p:sp>
        <p:nvSpPr>
          <p:cNvPr id="3" name="Content Placeholder 2">
            <a:extLst>
              <a:ext uri="{FF2B5EF4-FFF2-40B4-BE49-F238E27FC236}">
                <a16:creationId xmlns="" xmlns:a16="http://schemas.microsoft.com/office/drawing/2014/main" id="{1B81BD06-0E1F-4997-B2A5-A9849AE450E5}"/>
              </a:ext>
            </a:extLst>
          </p:cNvPr>
          <p:cNvSpPr>
            <a:spLocks noGrp="1"/>
          </p:cNvSpPr>
          <p:nvPr>
            <p:ph sz="quarter" idx="13"/>
          </p:nvPr>
        </p:nvSpPr>
        <p:spPr/>
        <p:txBody>
          <a:bodyPr/>
          <a:lstStyle/>
          <a:p>
            <a:r>
              <a:rPr lang="en-GB" dirty="0"/>
              <a:t>Appending to BBCLASSEXTEND in a </a:t>
            </a:r>
            <a:r>
              <a:rPr lang="en-GB" dirty="0" err="1"/>
              <a:t>bbappend</a:t>
            </a:r>
            <a:r>
              <a:rPr lang="en-GB" dirty="0"/>
              <a:t> is relatively safe</a:t>
            </a:r>
          </a:p>
          <a:p>
            <a:r>
              <a:rPr lang="en-GB" dirty="0"/>
              <a:t>No need for conditionals here</a:t>
            </a:r>
          </a:p>
          <a:p>
            <a:r>
              <a:rPr lang="en-GB" dirty="0"/>
              <a:t>May be used to add `-native` variant of an existing recipe</a:t>
            </a:r>
          </a:p>
          <a:p>
            <a:pPr lvl="1"/>
            <a:r>
              <a:rPr lang="en-GB" dirty="0"/>
              <a:t>Can then be used in the build of another recipe</a:t>
            </a:r>
          </a:p>
        </p:txBody>
      </p:sp>
    </p:spTree>
    <p:extLst>
      <p:ext uri="{BB962C8B-B14F-4D97-AF65-F5344CB8AC3E}">
        <p14:creationId xmlns:p14="http://schemas.microsoft.com/office/powerpoint/2010/main" val="24345992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1. Welcome </a:t>
            </a:r>
            <a:r>
              <a:rPr lang="en-US" dirty="0">
                <a:cs typeface="Arial" charset="0"/>
              </a:rPr>
              <a:t>and Keynote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Lieu </a:t>
            </a:r>
            <a:r>
              <a:rPr lang="en-US" dirty="0" smtClean="0"/>
              <a:t>Ta</a:t>
            </a:r>
            <a:endParaRPr lang="en-US" dirty="0" smtClean="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8D9B69-AF15-4323-835F-B7C8B4062011}"/>
              </a:ext>
            </a:extLst>
          </p:cNvPr>
          <p:cNvSpPr>
            <a:spLocks noGrp="1"/>
          </p:cNvSpPr>
          <p:nvPr>
            <p:ph type="title"/>
          </p:nvPr>
        </p:nvSpPr>
        <p:spPr/>
        <p:txBody>
          <a:bodyPr/>
          <a:lstStyle/>
          <a:p>
            <a:r>
              <a:rPr lang="en-GB" dirty="0"/>
              <a:t>yocto-check-layer Script</a:t>
            </a:r>
          </a:p>
        </p:txBody>
      </p:sp>
      <p:sp>
        <p:nvSpPr>
          <p:cNvPr id="3" name="Content Placeholder 2">
            <a:extLst>
              <a:ext uri="{FF2B5EF4-FFF2-40B4-BE49-F238E27FC236}">
                <a16:creationId xmlns="" xmlns:a16="http://schemas.microsoft.com/office/drawing/2014/main" id="{B1A64BBC-2B11-415C-AAFB-9860B0774301}"/>
              </a:ext>
            </a:extLst>
          </p:cNvPr>
          <p:cNvSpPr>
            <a:spLocks noGrp="1"/>
          </p:cNvSpPr>
          <p:nvPr>
            <p:ph sz="quarter" idx="13"/>
          </p:nvPr>
        </p:nvSpPr>
        <p:spPr/>
        <p:txBody>
          <a:bodyPr/>
          <a:lstStyle/>
          <a:p>
            <a:r>
              <a:rPr lang="en-GB" dirty="0"/>
              <a:t>Layer compatibility test script</a:t>
            </a:r>
          </a:p>
          <a:p>
            <a:r>
              <a:rPr lang="en-GB" dirty="0"/>
              <a:t>Checks recipe signatures with and without the layer present</a:t>
            </a:r>
          </a:p>
          <a:p>
            <a:r>
              <a:rPr lang="en-GB" dirty="0"/>
              <a:t>Also checks for other common requirements:</a:t>
            </a:r>
          </a:p>
          <a:p>
            <a:pPr lvl="1"/>
            <a:r>
              <a:rPr lang="en-GB" dirty="0"/>
              <a:t>Does the layer have a README?</a:t>
            </a:r>
          </a:p>
          <a:p>
            <a:pPr lvl="1"/>
            <a:r>
              <a:rPr lang="en-GB" dirty="0"/>
              <a:t>Does everything parse correctly?</a:t>
            </a:r>
          </a:p>
          <a:p>
            <a:pPr lvl="1"/>
            <a:r>
              <a:rPr lang="en-GB" dirty="0"/>
              <a:t>Is LAYERSERIES_COMPAT set?</a:t>
            </a:r>
          </a:p>
          <a:p>
            <a:pPr lvl="1"/>
            <a:r>
              <a:rPr lang="en-GB" dirty="0"/>
              <a:t>Can we get signatures for `</a:t>
            </a:r>
            <a:r>
              <a:rPr lang="en-GB" dirty="0" err="1"/>
              <a:t>bitbake</a:t>
            </a:r>
            <a:r>
              <a:rPr lang="en-GB" dirty="0"/>
              <a:t> world`</a:t>
            </a:r>
          </a:p>
          <a:p>
            <a:pPr marL="1080000" lvl="1"/>
            <a:r>
              <a:rPr lang="en-GB" sz="1800" dirty="0"/>
              <a:t>Actual build is not </a:t>
            </a:r>
            <a:r>
              <a:rPr lang="en-GB" sz="1800" dirty="0" err="1"/>
              <a:t>perfomed</a:t>
            </a:r>
            <a:endParaRPr lang="en-GB" sz="1800" dirty="0"/>
          </a:p>
        </p:txBody>
      </p:sp>
    </p:spTree>
    <p:extLst>
      <p:ext uri="{BB962C8B-B14F-4D97-AF65-F5344CB8AC3E}">
        <p14:creationId xmlns:p14="http://schemas.microsoft.com/office/powerpoint/2010/main" val="4202216530"/>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B3B564-0D2D-46BE-B728-D5BD41B5A3BE}"/>
              </a:ext>
            </a:extLst>
          </p:cNvPr>
          <p:cNvSpPr>
            <a:spLocks noGrp="1"/>
          </p:cNvSpPr>
          <p:nvPr>
            <p:ph type="title"/>
          </p:nvPr>
        </p:nvSpPr>
        <p:spPr/>
        <p:txBody>
          <a:bodyPr/>
          <a:lstStyle/>
          <a:p>
            <a:r>
              <a:rPr lang="en-GB" dirty="0"/>
              <a:t>In Summary: Think About Downstream Developers</a:t>
            </a:r>
          </a:p>
        </p:txBody>
      </p:sp>
      <p:sp>
        <p:nvSpPr>
          <p:cNvPr id="3" name="Content Placeholder 2">
            <a:extLst>
              <a:ext uri="{FF2B5EF4-FFF2-40B4-BE49-F238E27FC236}">
                <a16:creationId xmlns="" xmlns:a16="http://schemas.microsoft.com/office/drawing/2014/main" id="{7B665EA1-F600-4F5C-ADA6-0CC5A1049600}"/>
              </a:ext>
            </a:extLst>
          </p:cNvPr>
          <p:cNvSpPr>
            <a:spLocks noGrp="1"/>
          </p:cNvSpPr>
          <p:nvPr>
            <p:ph sz="quarter" idx="13"/>
          </p:nvPr>
        </p:nvSpPr>
        <p:spPr/>
        <p:txBody>
          <a:bodyPr/>
          <a:lstStyle/>
          <a:p>
            <a:r>
              <a:rPr lang="en-GB" dirty="0"/>
              <a:t>How can they extend configuration?</a:t>
            </a:r>
          </a:p>
          <a:p>
            <a:r>
              <a:rPr lang="en-GB" dirty="0"/>
              <a:t>How can they disable things?</a:t>
            </a:r>
          </a:p>
          <a:p>
            <a:pPr lvl="1"/>
            <a:r>
              <a:rPr lang="en-GB" dirty="0"/>
              <a:t>Don’t force them to use _remove</a:t>
            </a:r>
          </a:p>
          <a:p>
            <a:r>
              <a:rPr lang="en-GB" dirty="0"/>
              <a:t>Don’t assume distro, machine or target image</a:t>
            </a:r>
          </a:p>
          <a:p>
            <a:pPr lvl="1"/>
            <a:r>
              <a:rPr lang="en-GB" dirty="0"/>
              <a:t>If support really is limited, add a sanity check</a:t>
            </a:r>
          </a:p>
        </p:txBody>
      </p:sp>
    </p:spTree>
    <p:extLst>
      <p:ext uri="{BB962C8B-B14F-4D97-AF65-F5344CB8AC3E}">
        <p14:creationId xmlns:p14="http://schemas.microsoft.com/office/powerpoint/2010/main" val="172562501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65EC97-5DB3-4DFF-9F10-8AC032F45095}"/>
              </a:ext>
            </a:extLst>
          </p:cNvPr>
          <p:cNvSpPr>
            <a:spLocks noGrp="1"/>
          </p:cNvSpPr>
          <p:nvPr>
            <p:ph type="title"/>
          </p:nvPr>
        </p:nvSpPr>
        <p:spPr/>
        <p:txBody>
          <a:bodyPr/>
          <a:lstStyle/>
          <a:p>
            <a:r>
              <a:rPr lang="en-GB" dirty="0"/>
              <a:t>Parsing Details: </a:t>
            </a:r>
            <a:r>
              <a:rPr lang="en-GB" dirty="0" err="1"/>
              <a:t>bblayers.conf</a:t>
            </a:r>
            <a:endParaRPr lang="en-GB" dirty="0"/>
          </a:p>
        </p:txBody>
      </p:sp>
      <p:sp>
        <p:nvSpPr>
          <p:cNvPr id="3" name="Content Placeholder 2">
            <a:extLst>
              <a:ext uri="{FF2B5EF4-FFF2-40B4-BE49-F238E27FC236}">
                <a16:creationId xmlns="" xmlns:a16="http://schemas.microsoft.com/office/drawing/2014/main" id="{A2879B13-8496-425C-BB32-FC1B46A85C81}"/>
              </a:ext>
            </a:extLst>
          </p:cNvPr>
          <p:cNvSpPr>
            <a:spLocks noGrp="1"/>
          </p:cNvSpPr>
          <p:nvPr>
            <p:ph sz="quarter" idx="13"/>
          </p:nvPr>
        </p:nvSpPr>
        <p:spPr/>
        <p:txBody>
          <a:bodyPr/>
          <a:lstStyle/>
          <a:p>
            <a:r>
              <a:rPr lang="en-GB" dirty="0"/>
              <a:t>Parsed first</a:t>
            </a:r>
          </a:p>
          <a:p>
            <a:pPr lvl="1"/>
            <a:r>
              <a:rPr lang="en-GB" dirty="0"/>
              <a:t>Before any </a:t>
            </a:r>
            <a:r>
              <a:rPr lang="en-GB" dirty="0" err="1"/>
              <a:t>layer.conf</a:t>
            </a:r>
            <a:endParaRPr lang="en-GB" dirty="0"/>
          </a:p>
          <a:p>
            <a:pPr lvl="1"/>
            <a:r>
              <a:rPr lang="en-GB" dirty="0"/>
              <a:t>Before </a:t>
            </a:r>
            <a:r>
              <a:rPr lang="en-GB" dirty="0" err="1"/>
              <a:t>local.conf</a:t>
            </a:r>
            <a:r>
              <a:rPr lang="en-GB" dirty="0"/>
              <a:t> or other user config files</a:t>
            </a:r>
          </a:p>
          <a:p>
            <a:pPr lvl="1"/>
            <a:r>
              <a:rPr lang="en-GB" dirty="0"/>
              <a:t>Before </a:t>
            </a:r>
            <a:r>
              <a:rPr lang="en-GB" dirty="0" err="1"/>
              <a:t>base.bbclass</a:t>
            </a:r>
            <a:endParaRPr lang="en-GB" dirty="0"/>
          </a:p>
          <a:p>
            <a:r>
              <a:rPr lang="en-GB" dirty="0"/>
              <a:t>BBLAYERS is iterated as soon as </a:t>
            </a:r>
            <a:r>
              <a:rPr lang="en-GB" dirty="0" err="1"/>
              <a:t>bblayers.conf</a:t>
            </a:r>
            <a:r>
              <a:rPr lang="en-GB" dirty="0"/>
              <a:t> is fully parsed</a:t>
            </a:r>
          </a:p>
          <a:p>
            <a:pPr lvl="1"/>
            <a:r>
              <a:rPr lang="en-GB" dirty="0"/>
              <a:t>Can’t depend on variables from any of the above files</a:t>
            </a:r>
          </a:p>
          <a:p>
            <a:r>
              <a:rPr lang="en-GB" dirty="0"/>
              <a:t>No access to python lib directories from any layer</a:t>
            </a:r>
          </a:p>
          <a:p>
            <a:pPr lvl="1"/>
            <a:r>
              <a:rPr lang="en-GB" dirty="0"/>
              <a:t>Can’t `import </a:t>
            </a:r>
            <a:r>
              <a:rPr lang="en-GB" dirty="0" err="1"/>
              <a:t>oe</a:t>
            </a:r>
            <a:r>
              <a:rPr lang="en-GB" dirty="0"/>
              <a:t>` or any submodules</a:t>
            </a:r>
          </a:p>
          <a:p>
            <a:pPr lvl="1"/>
            <a:r>
              <a:rPr lang="en-GB" dirty="0"/>
              <a:t>Can’t use </a:t>
            </a:r>
            <a:r>
              <a:rPr lang="en-GB" dirty="0" err="1"/>
              <a:t>oe.utils.conditional</a:t>
            </a:r>
            <a:r>
              <a:rPr lang="en-GB" dirty="0"/>
              <a:t>(), use </a:t>
            </a:r>
            <a:r>
              <a:rPr lang="en-GB" dirty="0" err="1"/>
              <a:t>bb.utils.contains</a:t>
            </a:r>
            <a:r>
              <a:rPr lang="en-GB" dirty="0"/>
              <a:t>() instead</a:t>
            </a:r>
          </a:p>
        </p:txBody>
      </p:sp>
    </p:spTree>
    <p:extLst>
      <p:ext uri="{BB962C8B-B14F-4D97-AF65-F5344CB8AC3E}">
        <p14:creationId xmlns:p14="http://schemas.microsoft.com/office/powerpoint/2010/main" val="1982625673"/>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EDEEB-32B1-4920-A3CE-6938588FE9C3}"/>
              </a:ext>
            </a:extLst>
          </p:cNvPr>
          <p:cNvSpPr>
            <a:spLocks noGrp="1"/>
          </p:cNvSpPr>
          <p:nvPr>
            <p:ph type="title"/>
          </p:nvPr>
        </p:nvSpPr>
        <p:spPr/>
        <p:txBody>
          <a:bodyPr/>
          <a:lstStyle/>
          <a:p>
            <a:r>
              <a:rPr lang="en-GB" dirty="0"/>
              <a:t>Parsing Details: </a:t>
            </a:r>
            <a:r>
              <a:rPr lang="en-GB" dirty="0" err="1"/>
              <a:t>layer.conf</a:t>
            </a:r>
            <a:endParaRPr lang="en-GB" dirty="0"/>
          </a:p>
        </p:txBody>
      </p:sp>
      <p:sp>
        <p:nvSpPr>
          <p:cNvPr id="3" name="Content Placeholder 2">
            <a:extLst>
              <a:ext uri="{FF2B5EF4-FFF2-40B4-BE49-F238E27FC236}">
                <a16:creationId xmlns="" xmlns:a16="http://schemas.microsoft.com/office/drawing/2014/main" id="{6367BF4D-72DD-46D4-AC48-FF8567BE85CD}"/>
              </a:ext>
            </a:extLst>
          </p:cNvPr>
          <p:cNvSpPr>
            <a:spLocks noGrp="1"/>
          </p:cNvSpPr>
          <p:nvPr>
            <p:ph sz="quarter" idx="13"/>
          </p:nvPr>
        </p:nvSpPr>
        <p:spPr/>
        <p:txBody>
          <a:bodyPr/>
          <a:lstStyle/>
          <a:p>
            <a:r>
              <a:rPr lang="en-GB" dirty="0"/>
              <a:t>Parsed in sequence of BBLAYERS immediately after </a:t>
            </a:r>
            <a:r>
              <a:rPr lang="en-GB" dirty="0" err="1"/>
              <a:t>bblayers.conf</a:t>
            </a:r>
            <a:endParaRPr lang="en-GB" dirty="0"/>
          </a:p>
          <a:p>
            <a:r>
              <a:rPr lang="en-GB" dirty="0"/>
              <a:t>Still before </a:t>
            </a:r>
            <a:r>
              <a:rPr lang="en-GB" dirty="0" err="1"/>
              <a:t>local.conf</a:t>
            </a:r>
            <a:r>
              <a:rPr lang="en-GB" dirty="0"/>
              <a:t>, </a:t>
            </a:r>
            <a:r>
              <a:rPr lang="en-GB" dirty="0" err="1"/>
              <a:t>base.bbclass</a:t>
            </a:r>
            <a:r>
              <a:rPr lang="en-GB" dirty="0"/>
              <a:t>, etc</a:t>
            </a:r>
          </a:p>
          <a:p>
            <a:r>
              <a:rPr lang="en-GB" dirty="0"/>
              <a:t>Still no access to python lib directories from any layer</a:t>
            </a:r>
          </a:p>
          <a:p>
            <a:pPr lvl="1"/>
            <a:r>
              <a:rPr lang="en-GB" dirty="0"/>
              <a:t>Including the current layer!</a:t>
            </a:r>
          </a:p>
        </p:txBody>
      </p:sp>
    </p:spTree>
    <p:extLst>
      <p:ext uri="{BB962C8B-B14F-4D97-AF65-F5344CB8AC3E}">
        <p14:creationId xmlns:p14="http://schemas.microsoft.com/office/powerpoint/2010/main" val="1390991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2ECB81-C0D8-417D-A4EE-07357C1F1BF7}"/>
              </a:ext>
            </a:extLst>
          </p:cNvPr>
          <p:cNvSpPr>
            <a:spLocks noGrp="1"/>
          </p:cNvSpPr>
          <p:nvPr>
            <p:ph type="title"/>
          </p:nvPr>
        </p:nvSpPr>
        <p:spPr/>
        <p:txBody>
          <a:bodyPr/>
          <a:lstStyle/>
          <a:p>
            <a:r>
              <a:rPr lang="en-GB" dirty="0"/>
              <a:t>Future Work</a:t>
            </a:r>
          </a:p>
        </p:txBody>
      </p:sp>
      <p:sp>
        <p:nvSpPr>
          <p:cNvPr id="3" name="Content Placeholder 2">
            <a:extLst>
              <a:ext uri="{FF2B5EF4-FFF2-40B4-BE49-F238E27FC236}">
                <a16:creationId xmlns="" xmlns:a16="http://schemas.microsoft.com/office/drawing/2014/main" id="{6D89B1D2-CFBC-4BBD-8A8D-CD4B2A538839}"/>
              </a:ext>
            </a:extLst>
          </p:cNvPr>
          <p:cNvSpPr>
            <a:spLocks noGrp="1"/>
          </p:cNvSpPr>
          <p:nvPr>
            <p:ph sz="quarter" idx="13"/>
          </p:nvPr>
        </p:nvSpPr>
        <p:spPr/>
        <p:txBody>
          <a:bodyPr/>
          <a:lstStyle/>
          <a:p>
            <a:r>
              <a:rPr lang="en-GB" dirty="0"/>
              <a:t>Make it easier to write friendly layers</a:t>
            </a:r>
          </a:p>
          <a:p>
            <a:r>
              <a:rPr lang="en-GB" dirty="0"/>
              <a:t>Automate checks against the layer index</a:t>
            </a:r>
          </a:p>
          <a:p>
            <a:pPr lvl="1"/>
            <a:r>
              <a:rPr lang="en-GB" dirty="0"/>
              <a:t>Catch recipe, machine or class name duplication</a:t>
            </a:r>
          </a:p>
          <a:p>
            <a:r>
              <a:rPr lang="en-GB" dirty="0"/>
              <a:t>Nerf </a:t>
            </a:r>
            <a:r>
              <a:rPr lang="en-GB" dirty="0" err="1"/>
              <a:t>layer.conf</a:t>
            </a:r>
            <a:endParaRPr lang="en-GB" dirty="0"/>
          </a:p>
          <a:p>
            <a:r>
              <a:rPr lang="en-GB" dirty="0"/>
              <a:t>Simpler conditionals?</a:t>
            </a:r>
          </a:p>
          <a:p>
            <a:r>
              <a:rPr lang="en-GB" dirty="0"/>
              <a:t>Encourage more layer documentation</a:t>
            </a:r>
          </a:p>
          <a:p>
            <a:pPr lvl="1"/>
            <a:r>
              <a:rPr lang="en-GB" dirty="0"/>
              <a:t>Should we standardise here?</a:t>
            </a:r>
          </a:p>
        </p:txBody>
      </p:sp>
    </p:spTree>
    <p:extLst>
      <p:ext uri="{BB962C8B-B14F-4D97-AF65-F5344CB8AC3E}">
        <p14:creationId xmlns:p14="http://schemas.microsoft.com/office/powerpoint/2010/main" val="149586174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E13643-8817-4AC1-81BE-493A209EEDC4}"/>
              </a:ext>
            </a:extLst>
          </p:cNvPr>
          <p:cNvSpPr>
            <a:spLocks noGrp="1"/>
          </p:cNvSpPr>
          <p:nvPr>
            <p:ph type="title"/>
          </p:nvPr>
        </p:nvSpPr>
        <p:spPr>
          <a:xfrm>
            <a:off x="454025" y="408516"/>
            <a:ext cx="8227438" cy="5527464"/>
          </a:xfrm>
        </p:spPr>
        <p:txBody>
          <a:bodyPr/>
          <a:lstStyle/>
          <a:p>
            <a:pPr algn="ctr"/>
            <a:r>
              <a:rPr lang="en-GB" dirty="0"/>
              <a:t/>
            </a:r>
            <a:br>
              <a:rPr lang="en-GB" dirty="0"/>
            </a:br>
            <a:r>
              <a:rPr lang="en-GB" dirty="0"/>
              <a:t/>
            </a:r>
            <a:br>
              <a:rPr lang="en-GB" dirty="0"/>
            </a:br>
            <a:r>
              <a:rPr lang="en-GB" dirty="0"/>
              <a:t/>
            </a:r>
            <a:br>
              <a:rPr lang="en-GB" dirty="0"/>
            </a:br>
            <a:r>
              <a:rPr lang="en-GB" dirty="0"/>
              <a:t>Thank You</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Any questions?</a:t>
            </a:r>
          </a:p>
        </p:txBody>
      </p:sp>
      <p:sp>
        <p:nvSpPr>
          <p:cNvPr id="4" name="Content Placeholder 2">
            <a:extLst>
              <a:ext uri="{FF2B5EF4-FFF2-40B4-BE49-F238E27FC236}">
                <a16:creationId xmlns="" xmlns:a16="http://schemas.microsoft.com/office/drawing/2014/main" id="{2913E249-D493-4833-9E2B-9ECEC8F1AF6C}"/>
              </a:ext>
            </a:extLst>
          </p:cNvPr>
          <p:cNvSpPr>
            <a:spLocks noGrp="1"/>
          </p:cNvSpPr>
          <p:nvPr>
            <p:ph sz="quarter" idx="13"/>
          </p:nvPr>
        </p:nvSpPr>
        <p:spPr>
          <a:xfrm>
            <a:off x="448853" y="5158740"/>
            <a:ext cx="8233186" cy="753110"/>
          </a:xfrm>
        </p:spPr>
        <p:txBody>
          <a:bodyPr/>
          <a:lstStyle/>
          <a:p>
            <a:pPr marL="0" lvl="0" indent="0">
              <a:spcBef>
                <a:spcPts val="0"/>
              </a:spcBef>
              <a:buNone/>
            </a:pPr>
            <a:r>
              <a:rPr lang="en-GB" dirty="0">
                <a:solidFill>
                  <a:schemeClr val="tx1"/>
                </a:solidFill>
              </a:rPr>
              <a:t>Follow Up: </a:t>
            </a:r>
            <a:r>
              <a:rPr lang="en-GB" dirty="0">
                <a:solidFill>
                  <a:schemeClr val="tx1"/>
                </a:solidFill>
                <a:hlinkClick r:id="rId2"/>
              </a:rPr>
              <a:t>paul@betafive.co.uk</a:t>
            </a:r>
            <a:endParaRPr lang="en-GB" dirty="0">
              <a:solidFill>
                <a:schemeClr val="tx1"/>
              </a:solidFill>
            </a:endParaRPr>
          </a:p>
        </p:txBody>
      </p:sp>
    </p:spTree>
    <p:extLst>
      <p:ext uri="{BB962C8B-B14F-4D97-AF65-F5344CB8AC3E}">
        <p14:creationId xmlns:p14="http://schemas.microsoft.com/office/powerpoint/2010/main" val="361918559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3. </a:t>
            </a:r>
            <a:r>
              <a:rPr lang="en-US" dirty="0">
                <a:cs typeface="Arial" charset="0"/>
              </a:rPr>
              <a:t>Yocto Project and CVEs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t>David Reyna</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789" y="574148"/>
            <a:ext cx="8572501" cy="430887"/>
          </a:xfrm>
        </p:spPr>
        <p:txBody>
          <a:bodyPr/>
          <a:lstStyle/>
          <a:p>
            <a:r>
              <a:rPr lang="en-US" dirty="0"/>
              <a:t>Overview: Security </a:t>
            </a:r>
            <a:r>
              <a:rPr lang="en-US" dirty="0" smtClean="0"/>
              <a:t>and Yocto Project</a:t>
            </a:r>
            <a:endParaRPr lang="en-US" sz="2400" dirty="0"/>
          </a:p>
        </p:txBody>
      </p:sp>
      <p:sp>
        <p:nvSpPr>
          <p:cNvPr id="3" name="Content Placeholder 2"/>
          <p:cNvSpPr>
            <a:spLocks noGrp="1"/>
          </p:cNvSpPr>
          <p:nvPr>
            <p:ph sz="quarter" idx="10"/>
          </p:nvPr>
        </p:nvSpPr>
        <p:spPr>
          <a:xfrm>
            <a:off x="267431" y="988765"/>
            <a:ext cx="8573839" cy="5505781"/>
          </a:xfrm>
        </p:spPr>
        <p:txBody>
          <a:bodyPr/>
          <a:lstStyle/>
          <a:p>
            <a:r>
              <a:rPr lang="en-US" sz="2800" b="1" dirty="0"/>
              <a:t>What this presentation is about</a:t>
            </a:r>
          </a:p>
          <a:p>
            <a:pPr lvl="1"/>
            <a:r>
              <a:rPr lang="en-US" sz="2400" dirty="0"/>
              <a:t>Resources</a:t>
            </a:r>
          </a:p>
          <a:p>
            <a:pPr lvl="1"/>
            <a:r>
              <a:rPr lang="en-US" sz="2400" dirty="0" smtClean="0"/>
              <a:t>General background about CVEs</a:t>
            </a:r>
          </a:p>
          <a:p>
            <a:pPr lvl="1"/>
            <a:r>
              <a:rPr lang="en-US" sz="2400" dirty="0" smtClean="0"/>
              <a:t>Process around CVE </a:t>
            </a:r>
            <a:r>
              <a:rPr lang="en-US" sz="2400" dirty="0" smtClean="0"/>
              <a:t>patching</a:t>
            </a:r>
            <a:endParaRPr lang="en-US" sz="2400" dirty="0" smtClean="0"/>
          </a:p>
          <a:p>
            <a:pPr lvl="1"/>
            <a:r>
              <a:rPr lang="en-US" sz="2400" dirty="0" smtClean="0"/>
              <a:t>Tools for finding and managing CVEs</a:t>
            </a:r>
          </a:p>
          <a:p>
            <a:pPr lvl="1"/>
            <a:r>
              <a:rPr lang="en-US" sz="2400" dirty="0" smtClean="0"/>
              <a:t>Work in progress</a:t>
            </a:r>
          </a:p>
          <a:p>
            <a:r>
              <a:rPr lang="en-US" sz="2800" b="1" dirty="0" smtClean="0"/>
              <a:t>What </a:t>
            </a:r>
            <a:r>
              <a:rPr lang="en-US" sz="2800" b="1" dirty="0"/>
              <a:t>this presentation is not about </a:t>
            </a:r>
          </a:p>
          <a:p>
            <a:pPr lvl="1"/>
            <a:r>
              <a:rPr lang="en-US" sz="2400" dirty="0"/>
              <a:t>Fixing </a:t>
            </a:r>
            <a:r>
              <a:rPr lang="en-US" sz="2400" dirty="0" smtClean="0"/>
              <a:t>CVEs</a:t>
            </a:r>
          </a:p>
          <a:p>
            <a:pPr lvl="1"/>
            <a:r>
              <a:rPr lang="en-US" sz="2400" dirty="0" smtClean="0"/>
              <a:t>Runtime Security checks (e.g. </a:t>
            </a:r>
            <a:r>
              <a:rPr lang="en-US" sz="2400" dirty="0" err="1" smtClean="0"/>
              <a:t>openSCAP</a:t>
            </a:r>
            <a:r>
              <a:rPr lang="en-US" sz="2400" dirty="0" smtClean="0"/>
              <a:t>)</a:t>
            </a:r>
          </a:p>
          <a:p>
            <a:pPr lvl="1"/>
            <a:r>
              <a:rPr lang="en-US" sz="2400" dirty="0" smtClean="0"/>
              <a:t>Hacking yoctoproject.org</a:t>
            </a:r>
            <a:endParaRPr lang="en-US" sz="2400" dirty="0"/>
          </a:p>
          <a:p>
            <a:pPr lvl="1"/>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200000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r>
              <a:rPr lang="en-US" dirty="0"/>
              <a:t>Overview: </a:t>
            </a:r>
            <a:r>
              <a:rPr lang="en-US" dirty="0" smtClean="0"/>
              <a:t>Yocto Project Security Management</a:t>
            </a:r>
            <a:endParaRPr lang="en-US" sz="2400" dirty="0"/>
          </a:p>
        </p:txBody>
      </p:sp>
      <p:sp>
        <p:nvSpPr>
          <p:cNvPr id="3" name="Content Placeholder 2"/>
          <p:cNvSpPr>
            <a:spLocks noGrp="1"/>
          </p:cNvSpPr>
          <p:nvPr>
            <p:ph sz="quarter" idx="10"/>
          </p:nvPr>
        </p:nvSpPr>
        <p:spPr>
          <a:xfrm>
            <a:off x="281945" y="1161144"/>
            <a:ext cx="8573839" cy="4992914"/>
          </a:xfrm>
        </p:spPr>
        <p:txBody>
          <a:bodyPr/>
          <a:lstStyle/>
          <a:p>
            <a:r>
              <a:rPr lang="en-US" dirty="0"/>
              <a:t>Since the Yocto </a:t>
            </a:r>
            <a:r>
              <a:rPr lang="en-US" dirty="0" smtClean="0"/>
              <a:t>Project</a:t>
            </a:r>
            <a:r>
              <a:rPr lang="en-US" dirty="0"/>
              <a:t> </a:t>
            </a:r>
            <a:r>
              <a:rPr lang="en-US" dirty="0" smtClean="0"/>
              <a:t>is </a:t>
            </a:r>
            <a:r>
              <a:rPr lang="en-US" dirty="0"/>
              <a:t>intended to be flexible and meet the needs of many applications, we leave policy-making decisions around security to our end users. </a:t>
            </a:r>
            <a:endParaRPr lang="en-US" dirty="0" smtClean="0"/>
          </a:p>
          <a:p>
            <a:pPr lvl="1"/>
            <a:r>
              <a:rPr lang="en-US" dirty="0" smtClean="0"/>
              <a:t>Our </a:t>
            </a:r>
            <a:r>
              <a:rPr lang="en-US" dirty="0"/>
              <a:t>goal instead is to ship each release with metadata that follows best practices in that we do not release recipe versions which are known to have significant security vulnerabilities. </a:t>
            </a:r>
            <a:endParaRPr lang="en-US" dirty="0" smtClean="0"/>
          </a:p>
          <a:p>
            <a:pPr lvl="1"/>
            <a:r>
              <a:rPr lang="en-US" dirty="0" smtClean="0"/>
              <a:t>Generally </a:t>
            </a:r>
            <a:r>
              <a:rPr lang="en-US" dirty="0"/>
              <a:t>this is done by upgrading recipes to newer versions that are no longer vulnerable to these issues. </a:t>
            </a:r>
            <a:endParaRPr lang="en-US" dirty="0" smtClean="0"/>
          </a:p>
          <a:p>
            <a:pPr lvl="1"/>
            <a:r>
              <a:rPr lang="en-US" dirty="0" smtClean="0"/>
              <a:t>We also solicited and receive direct patches from our community</a:t>
            </a:r>
          </a:p>
          <a:p>
            <a:r>
              <a:rPr lang="en-US" dirty="0" smtClean="0"/>
              <a:t>The </a:t>
            </a:r>
            <a:r>
              <a:rPr lang="en-US" dirty="0"/>
              <a:t>Yocto Project community is doing a lot of work around CVEs, but that work is not always visible to our </a:t>
            </a:r>
            <a:r>
              <a:rPr lang="en-US" dirty="0" smtClean="0"/>
              <a:t>members, in terms of tooling, communication, and management</a:t>
            </a:r>
          </a:p>
          <a:p>
            <a:r>
              <a:rPr lang="en-US" dirty="0"/>
              <a:t>We </a:t>
            </a:r>
            <a:r>
              <a:rPr lang="en-US" dirty="0" smtClean="0"/>
              <a:t>are looking at ways to better </a:t>
            </a:r>
            <a:r>
              <a:rPr lang="en-US" dirty="0"/>
              <a:t>engage the community in tracking, communicating, and fixing </a:t>
            </a:r>
            <a:r>
              <a:rPr lang="en-US" dirty="0" smtClean="0"/>
              <a:t>CVEs</a:t>
            </a:r>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161395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81945" y="1493023"/>
            <a:ext cx="8573839" cy="5505781"/>
          </a:xfrm>
        </p:spPr>
        <p:txBody>
          <a:bodyPr/>
          <a:lstStyle/>
          <a:p>
            <a:pPr marL="342900" lvl="1" indent="0" algn="ctr">
              <a:buNone/>
            </a:pPr>
            <a:r>
              <a:rPr lang="en-US" sz="4800" dirty="0"/>
              <a:t>Resources</a:t>
            </a:r>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93245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2. </a:t>
            </a:r>
            <a:r>
              <a:rPr lang="en-US" dirty="0">
                <a:cs typeface="Arial" charset="0"/>
              </a:rPr>
              <a:t>Creating Friendly Layers</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Paul Barker</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Resources:</a:t>
            </a:r>
            <a:endParaRPr lang="en-US" dirty="0"/>
          </a:p>
        </p:txBody>
      </p:sp>
      <p:sp>
        <p:nvSpPr>
          <p:cNvPr id="9" name="Content Placeholder 2"/>
          <p:cNvSpPr>
            <a:spLocks noGrp="1"/>
          </p:cNvSpPr>
          <p:nvPr>
            <p:ph idx="4294967295"/>
          </p:nvPr>
        </p:nvSpPr>
        <p:spPr>
          <a:xfrm>
            <a:off x="442210" y="899886"/>
            <a:ext cx="8229600" cy="5097502"/>
          </a:xfrm>
          <a:prstGeom prst="rect">
            <a:avLst/>
          </a:prstGeom>
        </p:spPr>
        <p:txBody>
          <a:bodyPr>
            <a:noAutofit/>
          </a:bodyPr>
          <a:lstStyle/>
          <a:p>
            <a:pPr>
              <a:lnSpc>
                <a:spcPct val="120000"/>
              </a:lnSpc>
              <a:spcBef>
                <a:spcPts val="0"/>
              </a:spcBef>
            </a:pPr>
            <a:r>
              <a:rPr lang="en-US" sz="2000" dirty="0" smtClean="0"/>
              <a:t>The Yocto Project Security homepage can be found here:</a:t>
            </a:r>
          </a:p>
          <a:p>
            <a:pPr lvl="1">
              <a:lnSpc>
                <a:spcPct val="120000"/>
              </a:lnSpc>
              <a:spcBef>
                <a:spcPts val="0"/>
              </a:spcBef>
            </a:pPr>
            <a:r>
              <a:rPr lang="en-US" sz="1800" u="sng" dirty="0">
                <a:hlinkClick r:id="rId2"/>
              </a:rPr>
              <a:t>https://</a:t>
            </a:r>
            <a:r>
              <a:rPr lang="en-US" sz="1800" u="sng" dirty="0" smtClean="0">
                <a:hlinkClick r:id="rId2"/>
              </a:rPr>
              <a:t>wiki.yoctoproject.org/wiki/Security</a:t>
            </a:r>
            <a:endParaRPr lang="en-US" sz="1800" u="sng" dirty="0" smtClean="0"/>
          </a:p>
          <a:p>
            <a:pPr>
              <a:lnSpc>
                <a:spcPct val="120000"/>
              </a:lnSpc>
              <a:spcBef>
                <a:spcPts val="0"/>
              </a:spcBef>
            </a:pPr>
            <a:r>
              <a:rPr lang="en-US" sz="2000" dirty="0" smtClean="0"/>
              <a:t>Public security mailing list (there is also a private one)</a:t>
            </a:r>
          </a:p>
          <a:p>
            <a:pPr lvl="1">
              <a:lnSpc>
                <a:spcPct val="120000"/>
              </a:lnSpc>
              <a:spcBef>
                <a:spcPts val="0"/>
              </a:spcBef>
            </a:pPr>
            <a:r>
              <a:rPr lang="en-US" sz="1800" dirty="0" err="1"/>
              <a:t>yocto</a:t>
            </a:r>
            <a:r>
              <a:rPr lang="en-US" sz="1800" dirty="0"/>
              <a:t> [dash] security [at] </a:t>
            </a:r>
            <a:r>
              <a:rPr lang="en-US" sz="1800" dirty="0" err="1"/>
              <a:t>yoctoproject</a:t>
            </a:r>
            <a:r>
              <a:rPr lang="en-US" sz="1800" dirty="0"/>
              <a:t>[dot] org </a:t>
            </a:r>
            <a:endParaRPr lang="en-US" sz="1800" dirty="0" smtClean="0"/>
          </a:p>
          <a:p>
            <a:pPr>
              <a:lnSpc>
                <a:spcPct val="120000"/>
              </a:lnSpc>
              <a:spcBef>
                <a:spcPts val="0"/>
              </a:spcBef>
            </a:pPr>
            <a:r>
              <a:rPr lang="en-US" sz="2000" dirty="0" smtClean="0"/>
              <a:t>People</a:t>
            </a:r>
          </a:p>
          <a:p>
            <a:pPr lvl="1">
              <a:lnSpc>
                <a:spcPct val="120000"/>
              </a:lnSpc>
              <a:spcBef>
                <a:spcPts val="0"/>
              </a:spcBef>
            </a:pPr>
            <a:r>
              <a:rPr lang="en-US" sz="1800" dirty="0" smtClean="0"/>
              <a:t>Ross Burton (general security)</a:t>
            </a:r>
          </a:p>
          <a:p>
            <a:pPr lvl="1">
              <a:lnSpc>
                <a:spcPct val="120000"/>
              </a:lnSpc>
              <a:spcBef>
                <a:spcPts val="0"/>
              </a:spcBef>
            </a:pPr>
            <a:r>
              <a:rPr lang="en-US" sz="1800" dirty="0" smtClean="0"/>
              <a:t>Mark Hatle</a:t>
            </a:r>
            <a:r>
              <a:rPr lang="en-US" sz="1800" dirty="0"/>
              <a:t> (general security)</a:t>
            </a:r>
            <a:endParaRPr lang="en-US" sz="1800" dirty="0" smtClean="0"/>
          </a:p>
          <a:p>
            <a:pPr lvl="1">
              <a:lnSpc>
                <a:spcPct val="120000"/>
              </a:lnSpc>
              <a:spcBef>
                <a:spcPts val="0"/>
              </a:spcBef>
            </a:pPr>
            <a:r>
              <a:rPr lang="en-US" sz="1800" dirty="0"/>
              <a:t>Pierre Le </a:t>
            </a:r>
            <a:r>
              <a:rPr lang="en-US" sz="1800" dirty="0" err="1"/>
              <a:t>Magourou</a:t>
            </a:r>
            <a:r>
              <a:rPr lang="en-US" sz="1800" dirty="0"/>
              <a:t> </a:t>
            </a:r>
            <a:r>
              <a:rPr lang="en-US" sz="1800" dirty="0" smtClean="0"/>
              <a:t>(</a:t>
            </a:r>
            <a:r>
              <a:rPr lang="en-US" sz="1800" dirty="0" err="1" smtClean="0"/>
              <a:t>cve</a:t>
            </a:r>
            <a:r>
              <a:rPr lang="en-US" sz="1800" dirty="0" smtClean="0"/>
              <a:t>-check)</a:t>
            </a:r>
          </a:p>
          <a:p>
            <a:pPr lvl="1">
              <a:lnSpc>
                <a:spcPct val="120000"/>
              </a:lnSpc>
              <a:spcBef>
                <a:spcPts val="0"/>
              </a:spcBef>
            </a:pPr>
            <a:r>
              <a:rPr lang="en-US" sz="1800" dirty="0" smtClean="0"/>
              <a:t>David Reyna (Security Response Tool)</a:t>
            </a:r>
          </a:p>
          <a:p>
            <a:pPr>
              <a:lnSpc>
                <a:spcPct val="120000"/>
              </a:lnSpc>
              <a:spcBef>
                <a:spcPts val="0"/>
              </a:spcBef>
            </a:pPr>
            <a:r>
              <a:rPr lang="en-US" sz="2000" dirty="0" smtClean="0"/>
              <a:t>Papers from Yocto Project Members</a:t>
            </a:r>
          </a:p>
          <a:p>
            <a:pPr lvl="1">
              <a:lnSpc>
                <a:spcPct val="120000"/>
              </a:lnSpc>
              <a:spcBef>
                <a:spcPts val="0"/>
              </a:spcBef>
            </a:pPr>
            <a:r>
              <a:rPr lang="en-US" sz="1800" u="sng" dirty="0" smtClean="0">
                <a:hlinkClick r:id="rId3"/>
              </a:rPr>
              <a:t>https</a:t>
            </a:r>
            <a:r>
              <a:rPr lang="en-US" sz="1800" u="sng" dirty="0">
                <a:hlinkClick r:id="rId3"/>
              </a:rPr>
              <a:t>://</a:t>
            </a:r>
            <a:r>
              <a:rPr lang="en-US" sz="1800" u="sng" dirty="0" smtClean="0">
                <a:hlinkClick r:id="rId3"/>
              </a:rPr>
              <a:t>events.linuxfoundation.org/wp-content/uploads/2017/12/Keeping-Up-With-The-Joneses-CVEs-David-Reyna-Wind-River-Systems.pdf</a:t>
            </a:r>
            <a:r>
              <a:rPr lang="en-US" sz="1800" u="sng" dirty="0" smtClean="0"/>
              <a:t/>
            </a:r>
            <a:br>
              <a:rPr lang="en-US" sz="1800" u="sng" dirty="0" smtClean="0"/>
            </a:br>
            <a:endParaRPr lang="en-US" sz="1800" u="sng" dirty="0" smtClean="0"/>
          </a:p>
          <a:p>
            <a:pPr lvl="1">
              <a:lnSpc>
                <a:spcPct val="120000"/>
              </a:lnSpc>
              <a:spcBef>
                <a:spcPts val="0"/>
              </a:spcBef>
            </a:pPr>
            <a:r>
              <a:rPr lang="en-US" sz="1800" dirty="0">
                <a:hlinkClick r:id="rId4"/>
              </a:rPr>
              <a:t>https://</a:t>
            </a:r>
            <a:r>
              <a:rPr lang="en-US" sz="1800" dirty="0" smtClean="0">
                <a:hlinkClick r:id="rId4"/>
              </a:rPr>
              <a:t>ossna19.sched.com/event/PTaX/open-source-cve-monitoring-and-management-cutting-through-the-vulnerability-storm-akshay-bhat-timesys</a:t>
            </a:r>
            <a:endParaRPr lang="en-US" sz="1800" dirty="0"/>
          </a:p>
          <a:p>
            <a:pPr lvl="1">
              <a:lnSpc>
                <a:spcPct val="120000"/>
              </a:lnSpc>
              <a:spcBef>
                <a:spcPts val="0"/>
              </a:spcBef>
            </a:pPr>
            <a:endParaRPr lang="en-US" sz="1800" dirty="0" smtClean="0"/>
          </a:p>
        </p:txBody>
      </p:sp>
    </p:spTree>
    <p:extLst>
      <p:ext uri="{BB962C8B-B14F-4D97-AF65-F5344CB8AC3E}">
        <p14:creationId xmlns:p14="http://schemas.microsoft.com/office/powerpoint/2010/main" val="150174211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559635"/>
            <a:ext cx="8572501" cy="430887"/>
          </a:xfrm>
        </p:spPr>
        <p:txBody>
          <a:bodyPr/>
          <a:lstStyle/>
          <a:p>
            <a:r>
              <a:rPr lang="en-US" sz="2600" dirty="0" smtClean="0"/>
              <a:t>Security and Yocto Project: Paper by NCC</a:t>
            </a:r>
            <a:endParaRPr lang="en-US" sz="2600" dirty="0"/>
          </a:p>
        </p:txBody>
      </p:sp>
      <p:sp>
        <p:nvSpPr>
          <p:cNvPr id="3" name="Content Placeholder 2"/>
          <p:cNvSpPr>
            <a:spLocks noGrp="1"/>
          </p:cNvSpPr>
          <p:nvPr>
            <p:ph sz="quarter" idx="10"/>
          </p:nvPr>
        </p:nvSpPr>
        <p:spPr>
          <a:xfrm>
            <a:off x="281945" y="1204687"/>
            <a:ext cx="8573839" cy="5648978"/>
          </a:xfrm>
        </p:spPr>
        <p:txBody>
          <a:bodyPr/>
          <a:lstStyle/>
          <a:p>
            <a:r>
              <a:rPr lang="en-US" sz="1800" dirty="0" smtClean="0"/>
              <a:t>The was a paper published in 2018 by NCC Group that covered a lot of security topics related to Yocto Project</a:t>
            </a:r>
          </a:p>
          <a:p>
            <a:pPr lvl="1"/>
            <a:r>
              <a:rPr lang="en-US" sz="1600" dirty="0" smtClean="0">
                <a:hlinkClick r:id="rId3"/>
              </a:rPr>
              <a:t>http</a:t>
            </a:r>
            <a:r>
              <a:rPr lang="en-US" sz="1600" dirty="0">
                <a:hlinkClick r:id="rId3"/>
              </a:rPr>
              <a:t>://</a:t>
            </a:r>
            <a:r>
              <a:rPr lang="en-US" sz="1600" dirty="0" smtClean="0">
                <a:hlinkClick r:id="rId3"/>
              </a:rPr>
              <a:t>www.nccgroup.trust/globalassets/our-research/us/whitepapers/2018/improving-embedded-linux-security-yocto3.pdf</a:t>
            </a:r>
            <a:endParaRPr lang="en-US" sz="2000" dirty="0"/>
          </a:p>
          <a:p>
            <a:r>
              <a:rPr lang="en-US" sz="1800" dirty="0" smtClean="0"/>
              <a:t>We have recently reviewed that paper, and it seems </a:t>
            </a:r>
            <a:r>
              <a:rPr lang="en-US" sz="1800" dirty="0"/>
              <a:t>quite reasonable.  </a:t>
            </a:r>
            <a:endParaRPr lang="en-US" sz="1800" dirty="0" smtClean="0"/>
          </a:p>
          <a:p>
            <a:pPr lvl="1"/>
            <a:r>
              <a:rPr lang="en-US" sz="1600" dirty="0" smtClean="0"/>
              <a:t>It's </a:t>
            </a:r>
            <a:r>
              <a:rPr lang="en-US" sz="1600" dirty="0"/>
              <a:t>correct in </a:t>
            </a:r>
            <a:r>
              <a:rPr lang="en-US" sz="1600" dirty="0" smtClean="0"/>
              <a:t>that meta-security-</a:t>
            </a:r>
            <a:r>
              <a:rPr lang="en-US" sz="1600" dirty="0" err="1" smtClean="0"/>
              <a:t>isafw</a:t>
            </a:r>
            <a:r>
              <a:rPr lang="en-US" sz="1600" dirty="0" smtClean="0"/>
              <a:t> </a:t>
            </a:r>
            <a:r>
              <a:rPr lang="en-US" sz="1600" dirty="0"/>
              <a:t>is abandoned: that was part of the Intel </a:t>
            </a:r>
            <a:r>
              <a:rPr lang="en-US" sz="1600" dirty="0" err="1" smtClean="0"/>
              <a:t>RefKit</a:t>
            </a:r>
            <a:r>
              <a:rPr lang="en-US" sz="1600" dirty="0" smtClean="0"/>
              <a:t> effort </a:t>
            </a:r>
            <a:r>
              <a:rPr lang="en-US" sz="1600" dirty="0"/>
              <a:t>and that was disbanded some time ago.  </a:t>
            </a:r>
            <a:endParaRPr lang="en-US" sz="1600" dirty="0" smtClean="0"/>
          </a:p>
          <a:p>
            <a:pPr lvl="1"/>
            <a:r>
              <a:rPr lang="en-US" sz="1600" dirty="0" smtClean="0"/>
              <a:t>The </a:t>
            </a:r>
            <a:r>
              <a:rPr lang="en-US" sz="1600" dirty="0"/>
              <a:t>paper needs </a:t>
            </a:r>
            <a:r>
              <a:rPr lang="en-US" sz="1600" dirty="0" smtClean="0"/>
              <a:t>updating in </a:t>
            </a:r>
            <a:r>
              <a:rPr lang="en-US" sz="1600" dirty="0"/>
              <a:t>a few places but seems a good overview of the entire field</a:t>
            </a:r>
            <a:r>
              <a:rPr lang="en-US" sz="1600" dirty="0" smtClean="0"/>
              <a:t>.</a:t>
            </a:r>
          </a:p>
          <a:p>
            <a:r>
              <a:rPr lang="en-US" sz="1800" dirty="0" smtClean="0"/>
              <a:t>The </a:t>
            </a:r>
            <a:r>
              <a:rPr lang="en-US" sz="1800" dirty="0" err="1" smtClean="0"/>
              <a:t>cve</a:t>
            </a:r>
            <a:r>
              <a:rPr lang="en-US" sz="1800" dirty="0" smtClean="0"/>
              <a:t>-check </a:t>
            </a:r>
            <a:r>
              <a:rPr lang="en-US" sz="1800" dirty="0"/>
              <a:t>paragraph in </a:t>
            </a:r>
            <a:r>
              <a:rPr lang="en-US" sz="1800" dirty="0" smtClean="0"/>
              <a:t>this </a:t>
            </a:r>
            <a:r>
              <a:rPr lang="en-US" sz="1800" dirty="0"/>
              <a:t>paper </a:t>
            </a:r>
            <a:r>
              <a:rPr lang="en-US" sz="1800" dirty="0" smtClean="0"/>
              <a:t>is </a:t>
            </a:r>
            <a:r>
              <a:rPr lang="en-US" sz="1800" dirty="0"/>
              <a:t>still applicable today as </a:t>
            </a:r>
            <a:r>
              <a:rPr lang="en-US" sz="1800" dirty="0" smtClean="0"/>
              <a:t>the maintainers </a:t>
            </a:r>
            <a:r>
              <a:rPr lang="en-US" sz="1800" dirty="0"/>
              <a:t>did not modify the Yocto user </a:t>
            </a:r>
            <a:r>
              <a:rPr lang="en-US" sz="1800" dirty="0" err="1" smtClean="0"/>
              <a:t>behaviour</a:t>
            </a:r>
            <a:r>
              <a:rPr lang="en-US" sz="1800" dirty="0" smtClean="0"/>
              <a:t>, </a:t>
            </a:r>
            <a:r>
              <a:rPr lang="en-US" sz="1800" dirty="0"/>
              <a:t>except for 2 </a:t>
            </a:r>
            <a:r>
              <a:rPr lang="en-US" sz="1800" dirty="0" smtClean="0"/>
              <a:t>things:</a:t>
            </a:r>
          </a:p>
          <a:p>
            <a:pPr lvl="1"/>
            <a:r>
              <a:rPr lang="en-US" sz="1600" dirty="0" smtClean="0"/>
              <a:t>CVE_CHECK_CVE_WHITELIST is </a:t>
            </a:r>
            <a:r>
              <a:rPr lang="en-US" sz="1600" dirty="0"/>
              <a:t>deprecated and has been simplified </a:t>
            </a:r>
            <a:r>
              <a:rPr lang="en-US" sz="1600" dirty="0" smtClean="0"/>
              <a:t>to </a:t>
            </a:r>
            <a:r>
              <a:rPr lang="en-US" sz="1600" b="1" dirty="0" smtClean="0"/>
              <a:t>CVE_CHECK_WHITELIST</a:t>
            </a:r>
            <a:r>
              <a:rPr lang="en-US" sz="1600" dirty="0" smtClean="0"/>
              <a:t>, in </a:t>
            </a:r>
            <a:r>
              <a:rPr lang="en-US" sz="1600" dirty="0"/>
              <a:t>which you only set the CVE numbers that need </a:t>
            </a:r>
            <a:r>
              <a:rPr lang="en-US" sz="1600" dirty="0" smtClean="0"/>
              <a:t>to be whitelisted.</a:t>
            </a:r>
          </a:p>
          <a:p>
            <a:pPr lvl="1"/>
            <a:r>
              <a:rPr lang="en-US" sz="1600" dirty="0" smtClean="0"/>
              <a:t>CVSSv3 </a:t>
            </a:r>
            <a:r>
              <a:rPr lang="en-US" sz="1600" dirty="0"/>
              <a:t>score has been added in the CVE report.</a:t>
            </a:r>
          </a:p>
          <a:p>
            <a:endParaRPr lang="en-US" sz="1800" dirty="0"/>
          </a:p>
          <a:p>
            <a:pPr lvl="1"/>
            <a:endParaRPr lang="en-US" sz="1600"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139459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Some security related links/useful </a:t>
            </a:r>
            <a:r>
              <a:rPr lang="en-US" dirty="0" smtClean="0"/>
              <a:t>tools:</a:t>
            </a:r>
            <a:endParaRPr lang="en-US" dirty="0"/>
          </a:p>
        </p:txBody>
      </p:sp>
      <p:sp>
        <p:nvSpPr>
          <p:cNvPr id="9" name="Content Placeholder 2"/>
          <p:cNvSpPr>
            <a:spLocks noGrp="1"/>
          </p:cNvSpPr>
          <p:nvPr>
            <p:ph idx="4294967295"/>
          </p:nvPr>
        </p:nvSpPr>
        <p:spPr>
          <a:xfrm>
            <a:off x="442210" y="899886"/>
            <a:ext cx="8229600" cy="5097502"/>
          </a:xfrm>
          <a:prstGeom prst="rect">
            <a:avLst/>
          </a:prstGeom>
        </p:spPr>
        <p:txBody>
          <a:bodyPr>
            <a:normAutofit lnSpcReduction="10000"/>
          </a:bodyPr>
          <a:lstStyle/>
          <a:p>
            <a:pPr>
              <a:lnSpc>
                <a:spcPct val="120000"/>
              </a:lnSpc>
              <a:spcBef>
                <a:spcPts val="0"/>
              </a:spcBef>
            </a:pPr>
            <a:r>
              <a:rPr lang="en-US" dirty="0"/>
              <a:t>CVE details</a:t>
            </a:r>
            <a:r>
              <a:rPr lang="en-US" dirty="0" smtClean="0"/>
              <a:t>:</a:t>
            </a:r>
          </a:p>
          <a:p>
            <a:pPr lvl="1">
              <a:lnSpc>
                <a:spcPct val="120000"/>
              </a:lnSpc>
              <a:spcBef>
                <a:spcPts val="0"/>
              </a:spcBef>
            </a:pPr>
            <a:r>
              <a:rPr lang="en-US" dirty="0"/>
              <a:t>https://www.cvedetails.com/</a:t>
            </a:r>
          </a:p>
          <a:p>
            <a:pPr>
              <a:lnSpc>
                <a:spcPct val="120000"/>
              </a:lnSpc>
              <a:spcBef>
                <a:spcPts val="0"/>
              </a:spcBef>
            </a:pPr>
            <a:r>
              <a:rPr lang="en-US" dirty="0"/>
              <a:t>CVE list, Linux kernel </a:t>
            </a:r>
            <a:r>
              <a:rPr lang="en-US" dirty="0" smtClean="0"/>
              <a:t>2019</a:t>
            </a:r>
          </a:p>
          <a:p>
            <a:pPr lvl="1">
              <a:lnSpc>
                <a:spcPct val="120000"/>
              </a:lnSpc>
              <a:spcBef>
                <a:spcPts val="0"/>
              </a:spcBef>
            </a:pPr>
            <a:r>
              <a:rPr lang="en-US" dirty="0"/>
              <a:t>https://www.cvedetails.com/vulnerability-list/vendor_id-33/product_id-47/year-2019/Linux-Linux-Kernel.html</a:t>
            </a:r>
          </a:p>
          <a:p>
            <a:pPr>
              <a:lnSpc>
                <a:spcPct val="120000"/>
              </a:lnSpc>
              <a:spcBef>
                <a:spcPts val="0"/>
              </a:spcBef>
            </a:pPr>
            <a:r>
              <a:rPr lang="en-US" dirty="0" smtClean="0"/>
              <a:t>Meta-security-layer</a:t>
            </a:r>
          </a:p>
          <a:p>
            <a:pPr lvl="1">
              <a:lnSpc>
                <a:spcPct val="120000"/>
              </a:lnSpc>
              <a:spcBef>
                <a:spcPts val="0"/>
              </a:spcBef>
            </a:pPr>
            <a:r>
              <a:rPr lang="en-US" dirty="0"/>
              <a:t>http://layers.openembedded.org/layerindex/branch/master/layer/meta-security/</a:t>
            </a:r>
          </a:p>
          <a:p>
            <a:pPr>
              <a:lnSpc>
                <a:spcPct val="120000"/>
              </a:lnSpc>
              <a:spcBef>
                <a:spcPts val="0"/>
              </a:spcBef>
            </a:pPr>
            <a:r>
              <a:rPr lang="en-US" dirty="0"/>
              <a:t>Making images more </a:t>
            </a:r>
            <a:r>
              <a:rPr lang="en-US" dirty="0" smtClean="0"/>
              <a:t>secure</a:t>
            </a:r>
          </a:p>
          <a:p>
            <a:pPr lvl="1">
              <a:lnSpc>
                <a:spcPct val="120000"/>
              </a:lnSpc>
              <a:spcBef>
                <a:spcPts val="0"/>
              </a:spcBef>
            </a:pPr>
            <a:r>
              <a:rPr lang="en-US" dirty="0"/>
              <a:t>https://www.yoctoproject.org/docs/current/dev-manual/dev-manual.html#making-images-more-secure </a:t>
            </a:r>
          </a:p>
          <a:p>
            <a:pPr>
              <a:lnSpc>
                <a:spcPct val="120000"/>
              </a:lnSpc>
              <a:spcBef>
                <a:spcPts val="0"/>
              </a:spcBef>
            </a:pPr>
            <a:r>
              <a:rPr lang="en-US" dirty="0" err="1"/>
              <a:t>Cvechecker</a:t>
            </a:r>
            <a:r>
              <a:rPr lang="en-US" dirty="0"/>
              <a:t> </a:t>
            </a:r>
            <a:endParaRPr lang="en-US" dirty="0" smtClean="0"/>
          </a:p>
          <a:p>
            <a:pPr lvl="1">
              <a:lnSpc>
                <a:spcPct val="120000"/>
              </a:lnSpc>
              <a:spcBef>
                <a:spcPts val="0"/>
              </a:spcBef>
            </a:pPr>
            <a:r>
              <a:rPr lang="en-US" dirty="0"/>
              <a:t>https://github.com/sjvermeu/cvechecker/wiki</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48467281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281945" y="1493023"/>
            <a:ext cx="8573839" cy="5505781"/>
          </a:xfrm>
        </p:spPr>
        <p:txBody>
          <a:bodyPr/>
          <a:lstStyle/>
          <a:p>
            <a:pPr marL="342900" lvl="1" indent="0" algn="ctr">
              <a:buNone/>
            </a:pPr>
            <a:r>
              <a:rPr lang="en-US" sz="4800" dirty="0"/>
              <a:t>General </a:t>
            </a:r>
            <a:r>
              <a:rPr lang="en-US" sz="4800" dirty="0" smtClean="0"/>
              <a:t>background </a:t>
            </a:r>
          </a:p>
          <a:p>
            <a:pPr marL="342900" lvl="1" indent="0" algn="ctr">
              <a:buNone/>
            </a:pPr>
            <a:r>
              <a:rPr lang="en-US" sz="4800" dirty="0" smtClean="0"/>
              <a:t>on CVEs</a:t>
            </a:r>
            <a:endParaRPr lang="en-US" sz="4800" dirty="0"/>
          </a:p>
          <a:p>
            <a:pPr lvl="1"/>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259658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 CVEs</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a:bodyPr>
          <a:lstStyle/>
          <a:p>
            <a:pPr lvl="0"/>
            <a:r>
              <a:rPr lang="en-US" dirty="0"/>
              <a:t>CVE (Common Vulnerability Enumerations)</a:t>
            </a:r>
          </a:p>
          <a:p>
            <a:pPr lvl="1"/>
            <a:r>
              <a:rPr lang="en-US" sz="1800" dirty="0"/>
              <a:t>The enumerations of the community tracked security vulnerabilities, separated by the year reported (e.g. </a:t>
            </a:r>
            <a:r>
              <a:rPr lang="en-US" sz="1800" dirty="0" smtClean="0"/>
              <a:t>CVE-2018-12345)</a:t>
            </a:r>
            <a:endParaRPr lang="en-US" sz="1800" dirty="0"/>
          </a:p>
          <a:p>
            <a:pPr>
              <a:lnSpc>
                <a:spcPct val="120000"/>
              </a:lnSpc>
              <a:spcBef>
                <a:spcPts val="0"/>
              </a:spcBef>
            </a:pPr>
            <a:r>
              <a:rPr lang="en-US" dirty="0"/>
              <a:t>Vendors/Sources</a:t>
            </a:r>
          </a:p>
          <a:p>
            <a:pPr lvl="1">
              <a:lnSpc>
                <a:spcPct val="120000"/>
              </a:lnSpc>
              <a:spcBef>
                <a:spcPts val="0"/>
              </a:spcBef>
            </a:pPr>
            <a:r>
              <a:rPr lang="en-US" dirty="0"/>
              <a:t>MITRE: Manages the list of CVEs</a:t>
            </a:r>
          </a:p>
          <a:p>
            <a:pPr lvl="1">
              <a:lnSpc>
                <a:spcPct val="120000"/>
              </a:lnSpc>
              <a:spcBef>
                <a:spcPts val="0"/>
              </a:spcBef>
            </a:pPr>
            <a:r>
              <a:rPr lang="en-US" dirty="0"/>
              <a:t>NIST (National Institute of Standards and Technology): manages the National Vulnerability Database (NVD) of CVEs</a:t>
            </a:r>
          </a:p>
          <a:p>
            <a:pPr>
              <a:lnSpc>
                <a:spcPct val="120000"/>
              </a:lnSpc>
              <a:spcBef>
                <a:spcPts val="0"/>
              </a:spcBef>
            </a:pPr>
            <a:r>
              <a:rPr lang="en-US" dirty="0"/>
              <a:t>Hardware Vendors, Software Maintainers, Distros</a:t>
            </a:r>
          </a:p>
          <a:p>
            <a:pPr lvl="1">
              <a:lnSpc>
                <a:spcPct val="120000"/>
              </a:lnSpc>
              <a:spcBef>
                <a:spcPts val="0"/>
              </a:spcBef>
            </a:pPr>
            <a:r>
              <a:rPr lang="en-US" dirty="0"/>
              <a:t>Many vendors track and share CVE's relevant to their product</a:t>
            </a:r>
          </a:p>
          <a:p>
            <a:pPr lvl="1">
              <a:lnSpc>
                <a:spcPct val="120000"/>
              </a:lnSpc>
              <a:spcBef>
                <a:spcPts val="0"/>
              </a:spcBef>
            </a:pPr>
            <a:r>
              <a:rPr lang="en-US" dirty="0"/>
              <a:t>Many CVE aggregators also available (e.g. cvedetails.com)</a:t>
            </a:r>
          </a:p>
          <a:p>
            <a:pPr>
              <a:lnSpc>
                <a:spcPct val="120000"/>
              </a:lnSpc>
              <a:spcBef>
                <a:spcPts val="0"/>
              </a:spcBef>
            </a:pPr>
            <a:r>
              <a:rPr lang="en-US" dirty="0"/>
              <a:t>Mailing lists, websites, and forums (public and private)</a:t>
            </a:r>
          </a:p>
          <a:p>
            <a:pPr lvl="1">
              <a:lnSpc>
                <a:spcPct val="120000"/>
              </a:lnSpc>
              <a:spcBef>
                <a:spcPts val="0"/>
              </a:spcBef>
            </a:pPr>
            <a:r>
              <a:rPr lang="en-US" dirty="0"/>
              <a:t>Preview of coming issues, place to discuss issues</a:t>
            </a:r>
          </a:p>
          <a:p>
            <a:pPr marL="0" indent="0">
              <a:lnSpc>
                <a:spcPct val="120000"/>
              </a:lnSpc>
              <a:spcBef>
                <a:spcPts val="0"/>
              </a:spcBef>
              <a:buNone/>
            </a:pPr>
            <a:endParaRPr lang="en-US" dirty="0" smtClean="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101259122"/>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Background: CVEs</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dirty="0"/>
              <a:t>Volume of CVEs is 1000+ per month and growing</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pic>
        <p:nvPicPr>
          <p:cNvPr id="4" name="Content Placeholder 12"/>
          <p:cNvPicPr>
            <a:picLocks noGrp="1" noChangeAspect="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a:xfrm>
            <a:off x="439373" y="2179509"/>
            <a:ext cx="8160655" cy="3329279"/>
          </a:xfrm>
          <a:prstGeom prst="rect">
            <a:avLst/>
          </a:prstGeom>
        </p:spPr>
      </p:pic>
    </p:spTree>
    <p:extLst>
      <p:ext uri="{BB962C8B-B14F-4D97-AF65-F5344CB8AC3E}">
        <p14:creationId xmlns:p14="http://schemas.microsoft.com/office/powerpoint/2010/main" val="472699396"/>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t>
            </a:r>
            <a:r>
              <a:rPr lang="en-US" dirty="0"/>
              <a:t>of CVEs: Issues </a:t>
            </a:r>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pPr>
              <a:lnSpc>
                <a:spcPct val="120000"/>
              </a:lnSpc>
              <a:spcBef>
                <a:spcPts val="0"/>
              </a:spcBef>
            </a:pPr>
            <a:r>
              <a:rPr lang="en-US" dirty="0"/>
              <a:t>CVEs may only have a brief or incomplete description</a:t>
            </a:r>
          </a:p>
          <a:p>
            <a:pPr>
              <a:lnSpc>
                <a:spcPct val="120000"/>
              </a:lnSpc>
              <a:spcBef>
                <a:spcPts val="0"/>
              </a:spcBef>
            </a:pPr>
            <a:r>
              <a:rPr lang="en-US" dirty="0" smtClean="0"/>
              <a:t>The affected Common Product Enumeration (</a:t>
            </a:r>
            <a:r>
              <a:rPr lang="en-US" u="sng" dirty="0" smtClean="0"/>
              <a:t>CPEs</a:t>
            </a:r>
            <a:r>
              <a:rPr lang="en-US" dirty="0" smtClean="0"/>
              <a:t>) lists in CVE may </a:t>
            </a:r>
            <a:r>
              <a:rPr lang="en-US" dirty="0"/>
              <a:t>have gaps, errors, unexpected version deviations, </a:t>
            </a:r>
            <a:r>
              <a:rPr lang="en-US" dirty="0" smtClean="0"/>
              <a:t>and may even </a:t>
            </a:r>
            <a:r>
              <a:rPr lang="en-US" dirty="0"/>
              <a:t>be empty</a:t>
            </a:r>
          </a:p>
          <a:p>
            <a:pPr>
              <a:lnSpc>
                <a:spcPct val="120000"/>
              </a:lnSpc>
              <a:spcBef>
                <a:spcPts val="0"/>
              </a:spcBef>
            </a:pPr>
            <a:r>
              <a:rPr lang="en-US" dirty="0"/>
              <a:t>CVE content may be misleading, mentioning one package when it actually affects a different package</a:t>
            </a:r>
          </a:p>
          <a:p>
            <a:pPr>
              <a:lnSpc>
                <a:spcPct val="120000"/>
              </a:lnSpc>
              <a:spcBef>
                <a:spcPts val="0"/>
              </a:spcBef>
            </a:pPr>
            <a:r>
              <a:rPr lang="en-US" dirty="0"/>
              <a:t>CVEs may have few, inaccurate, or missing content links (discussion, reproducers, patches)</a:t>
            </a:r>
          </a:p>
          <a:p>
            <a:pPr>
              <a:lnSpc>
                <a:spcPct val="120000"/>
              </a:lnSpc>
              <a:spcBef>
                <a:spcPts val="0"/>
              </a:spcBef>
            </a:pPr>
            <a:r>
              <a:rPr lang="en-US" dirty="0"/>
              <a:t>CVE status changes continually as new information is discovered and shared</a:t>
            </a:r>
          </a:p>
          <a:p>
            <a:pPr>
              <a:lnSpc>
                <a:spcPct val="120000"/>
              </a:lnSpc>
              <a:spcBef>
                <a:spcPts val="0"/>
              </a:spcBef>
            </a:pPr>
            <a:r>
              <a:rPr lang="en-US" dirty="0"/>
              <a:t>Sometimes delays in content updates (dark CVEs)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445172909"/>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t>
            </a:r>
            <a:r>
              <a:rPr lang="en-US" dirty="0"/>
              <a:t>of CVEs: Issues (2) </a:t>
            </a:r>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b="0" dirty="0" smtClean="0"/>
              <a:t>The </a:t>
            </a:r>
            <a:r>
              <a:rPr lang="en-US" b="0" dirty="0"/>
              <a:t>most recently created CVEs (within the last few months) are particularly prone to the above issues, but unfortunately these are often all that organizations have to work with for their pending releases (i.e. there is often no CPE data to work with) </a:t>
            </a:r>
          </a:p>
          <a:p>
            <a:r>
              <a:rPr lang="en-US" b="0" dirty="0" smtClean="0"/>
              <a:t>Tools </a:t>
            </a:r>
            <a:r>
              <a:rPr lang="en-US" b="0" dirty="0"/>
              <a:t>(e.g. CVE scanners</a:t>
            </a:r>
            <a:r>
              <a:rPr lang="en-US" b="0" dirty="0" smtClean="0"/>
              <a:t>) generally rely completely on these CPE lists, which is why </a:t>
            </a:r>
            <a:r>
              <a:rPr lang="en-US" b="0" dirty="0"/>
              <a:t>the above issues are </a:t>
            </a:r>
            <a:r>
              <a:rPr lang="en-US" b="0" dirty="0" smtClean="0"/>
              <a:t>important. </a:t>
            </a:r>
            <a:r>
              <a:rPr lang="en-US" u="sng" dirty="0" smtClean="0"/>
              <a:t>Ideally</a:t>
            </a:r>
            <a:r>
              <a:rPr lang="en-US" b="0" dirty="0" smtClean="0"/>
              <a:t>, </a:t>
            </a:r>
            <a:r>
              <a:rPr lang="en-US" b="0" dirty="0" smtClean="0"/>
              <a:t>they </a:t>
            </a:r>
            <a:r>
              <a:rPr lang="en-US" b="0" dirty="0" smtClean="0"/>
              <a:t>insure </a:t>
            </a:r>
            <a:r>
              <a:rPr lang="en-US" b="0" dirty="0"/>
              <a:t>that (a) they are flexible in processing the information, (b) that they can differentiate between strong and weak data, (c) that expectations are set as to what the tool is able conclude and act upon, and that (d) humans are appropriately included in the process.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68891449"/>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t>
            </a:r>
            <a:r>
              <a:rPr lang="en-US" dirty="0"/>
              <a:t>of CVEs: Examples 1 </a:t>
            </a:r>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sz="3200" b="0" dirty="0" smtClean="0"/>
              <a:t>CVE-2017-13220</a:t>
            </a:r>
            <a:r>
              <a:rPr lang="en-US" sz="3200" b="0" dirty="0"/>
              <a:t>: </a:t>
            </a:r>
            <a:endParaRPr lang="en-US" sz="3200" b="0" dirty="0" smtClean="0"/>
          </a:p>
          <a:p>
            <a:pPr lvl="1"/>
            <a:r>
              <a:rPr lang="en-US" sz="2800" b="0" dirty="0" smtClean="0"/>
              <a:t>The </a:t>
            </a:r>
            <a:r>
              <a:rPr lang="en-US" sz="2800" b="0" dirty="0"/>
              <a:t>CPE says “cpe:2.3:o:google:android:-:*:*:*:*:*:*:*” then talks about upstream kernel issues and refers to a kernel SHA. </a:t>
            </a:r>
          </a:p>
          <a:p>
            <a:r>
              <a:rPr lang="en-US" sz="3200" b="0" dirty="0" smtClean="0"/>
              <a:t>CVE-2014-2524</a:t>
            </a:r>
            <a:r>
              <a:rPr lang="en-US" sz="3200" b="0" dirty="0"/>
              <a:t>: </a:t>
            </a:r>
            <a:endParaRPr lang="en-US" sz="3200" b="0" dirty="0" smtClean="0"/>
          </a:p>
          <a:p>
            <a:pPr lvl="1"/>
            <a:r>
              <a:rPr lang="en-US" sz="2800" b="0" dirty="0" smtClean="0"/>
              <a:t>Has </a:t>
            </a:r>
            <a:r>
              <a:rPr lang="en-US" sz="2800" b="0" dirty="0"/>
              <a:t>a CPE which claims all releases of “</a:t>
            </a:r>
            <a:r>
              <a:rPr lang="en-US" sz="2800" b="0" dirty="0" err="1"/>
              <a:t>readline</a:t>
            </a:r>
            <a:r>
              <a:rPr lang="en-US" sz="2800" b="0" dirty="0"/>
              <a:t>” 6.3 and below are vulnerable, but the problem only exists in 6.0 onwards. </a:t>
            </a:r>
          </a:p>
          <a:p>
            <a:pPr marL="0" indent="0">
              <a:lnSpc>
                <a:spcPct val="120000"/>
              </a:lnSpc>
              <a:spcBef>
                <a:spcPts val="0"/>
              </a:spcBef>
              <a:buNone/>
            </a:pPr>
            <a:endParaRPr lang="en-US" sz="3200"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3464351925"/>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t>
            </a:r>
            <a:r>
              <a:rPr lang="en-US" dirty="0"/>
              <a:t>of CVEs: Examples 2 </a:t>
            </a:r>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sz="3200" b="0" dirty="0" smtClean="0"/>
              <a:t>CVE-2017-8872</a:t>
            </a:r>
            <a:r>
              <a:rPr lang="en-US" sz="3200" b="0" dirty="0"/>
              <a:t>: </a:t>
            </a:r>
            <a:endParaRPr lang="en-US" sz="3200" b="0" dirty="0" smtClean="0"/>
          </a:p>
          <a:p>
            <a:pPr lvl="1"/>
            <a:r>
              <a:rPr lang="en-US" sz="2800" b="0" dirty="0" smtClean="0"/>
              <a:t>Against </a:t>
            </a:r>
            <a:r>
              <a:rPr lang="en-US" sz="2800" b="0" dirty="0"/>
              <a:t>“</a:t>
            </a:r>
            <a:r>
              <a:rPr lang="en-US" sz="2800" b="0" dirty="0" err="1"/>
              <a:t>libxml</a:t>
            </a:r>
            <a:r>
              <a:rPr lang="en-US" sz="2800" b="0" dirty="0"/>
              <a:t>” resulted in a bug and patch, but upstream ignored it. An almost-identical patch was merged recently but no mention of the CVE was made </a:t>
            </a:r>
          </a:p>
          <a:p>
            <a:r>
              <a:rPr lang="en-US" sz="3200" b="0" dirty="0" smtClean="0"/>
              <a:t>CVE-2018-10195</a:t>
            </a:r>
            <a:r>
              <a:rPr lang="en-US" sz="3200" b="0" dirty="0"/>
              <a:t>: </a:t>
            </a:r>
            <a:endParaRPr lang="en-US" sz="3200" b="0" dirty="0" smtClean="0"/>
          </a:p>
          <a:p>
            <a:pPr lvl="1"/>
            <a:r>
              <a:rPr lang="en-US" sz="2800" b="0" dirty="0" smtClean="0"/>
              <a:t>A </a:t>
            </a:r>
            <a:r>
              <a:rPr lang="en-US" sz="2800" b="0" dirty="0"/>
              <a:t>case study in 'dark CVEs'. Reserved in MITRE, Red Hat have their own notice and a patch. Since it is for software which is long-dead, this patch will never go upstream.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3194712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14E34003-FD25-4E1E-B685-66DEF518AC64}"/>
              </a:ext>
            </a:extLst>
          </p:cNvPr>
          <p:cNvSpPr>
            <a:spLocks noGrp="1"/>
          </p:cNvSpPr>
          <p:nvPr>
            <p:ph type="title"/>
          </p:nvPr>
        </p:nvSpPr>
        <p:spPr/>
        <p:txBody>
          <a:bodyPr/>
          <a:lstStyle/>
          <a:p>
            <a:r>
              <a:rPr lang="en-GB" dirty="0"/>
              <a:t>About Me</a:t>
            </a:r>
          </a:p>
        </p:txBody>
      </p:sp>
      <p:sp>
        <p:nvSpPr>
          <p:cNvPr id="5" name="Content Placeholder 4">
            <a:extLst>
              <a:ext uri="{FF2B5EF4-FFF2-40B4-BE49-F238E27FC236}">
                <a16:creationId xmlns="" xmlns:a16="http://schemas.microsoft.com/office/drawing/2014/main" id="{ED8E7C12-F30F-4F16-94B0-2C23E66C7CAE}"/>
              </a:ext>
            </a:extLst>
          </p:cNvPr>
          <p:cNvSpPr>
            <a:spLocks noGrp="1"/>
          </p:cNvSpPr>
          <p:nvPr>
            <p:ph sz="quarter" idx="13"/>
          </p:nvPr>
        </p:nvSpPr>
        <p:spPr>
          <a:xfrm>
            <a:off x="448853" y="1379538"/>
            <a:ext cx="6264367" cy="4532312"/>
          </a:xfrm>
        </p:spPr>
        <p:txBody>
          <a:bodyPr/>
          <a:lstStyle/>
          <a:p>
            <a:pPr lvl="0">
              <a:spcBef>
                <a:spcPts val="0"/>
              </a:spcBef>
              <a:spcAft>
                <a:spcPts val="0"/>
              </a:spcAft>
              <a:buSzPts val="2800"/>
            </a:pPr>
            <a:r>
              <a:rPr lang="en-GB" dirty="0"/>
              <a:t>Involved in </a:t>
            </a:r>
            <a:r>
              <a:rPr lang="en-GB" dirty="0" err="1"/>
              <a:t>Yocto</a:t>
            </a:r>
            <a:r>
              <a:rPr lang="en-GB" dirty="0"/>
              <a:t> Project since 2013</a:t>
            </a:r>
          </a:p>
          <a:p>
            <a:pPr lvl="0">
              <a:spcBef>
                <a:spcPts val="0"/>
              </a:spcBef>
              <a:spcAft>
                <a:spcPts val="0"/>
              </a:spcAft>
              <a:buSzPts val="2800"/>
            </a:pPr>
            <a:endParaRPr lang="en-GB" dirty="0"/>
          </a:p>
          <a:p>
            <a:pPr lvl="0">
              <a:spcBef>
                <a:spcPts val="0"/>
              </a:spcBef>
              <a:spcAft>
                <a:spcPts val="0"/>
              </a:spcAft>
              <a:buSzPts val="2800"/>
            </a:pPr>
            <a:r>
              <a:rPr lang="en-GB" dirty="0"/>
              <a:t>Work across the whole embedded stack</a:t>
            </a:r>
          </a:p>
          <a:p>
            <a:pPr lvl="0">
              <a:spcBef>
                <a:spcPts val="0"/>
              </a:spcBef>
              <a:spcAft>
                <a:spcPts val="0"/>
              </a:spcAft>
              <a:buSzPts val="2800"/>
            </a:pPr>
            <a:endParaRPr lang="en-GB" dirty="0"/>
          </a:p>
          <a:p>
            <a:pPr lvl="0">
              <a:spcBef>
                <a:spcPts val="0"/>
              </a:spcBef>
              <a:spcAft>
                <a:spcPts val="0"/>
              </a:spcAft>
              <a:buSzPts val="2800"/>
            </a:pPr>
            <a:r>
              <a:rPr lang="en-GB" dirty="0"/>
              <a:t>Managing Director &amp; Principal Engineer @ Beta Five Ltd</a:t>
            </a:r>
          </a:p>
          <a:p>
            <a:pPr lvl="0">
              <a:spcBef>
                <a:spcPts val="0"/>
              </a:spcBef>
              <a:spcAft>
                <a:spcPts val="0"/>
              </a:spcAft>
              <a:buSzPts val="2800"/>
            </a:pPr>
            <a:endParaRPr lang="en-GB" dirty="0"/>
          </a:p>
          <a:p>
            <a:pPr lvl="0">
              <a:spcBef>
                <a:spcPts val="0"/>
              </a:spcBef>
              <a:spcAft>
                <a:spcPts val="0"/>
              </a:spcAft>
              <a:buSzPts val="2800"/>
            </a:pPr>
            <a:r>
              <a:rPr lang="en-GB" dirty="0"/>
              <a:t>Contact: </a:t>
            </a:r>
            <a:r>
              <a:rPr lang="en-GB" dirty="0">
                <a:hlinkClick r:id="rId2"/>
              </a:rPr>
              <a:t>paul@betafive.co.uk</a:t>
            </a:r>
            <a:endParaRPr lang="en-GB" dirty="0"/>
          </a:p>
          <a:p>
            <a:pPr lvl="0">
              <a:spcBef>
                <a:spcPts val="0"/>
              </a:spcBef>
              <a:spcAft>
                <a:spcPts val="0"/>
              </a:spcAft>
              <a:buSzPts val="2800"/>
            </a:pPr>
            <a:r>
              <a:rPr lang="en-GB" dirty="0"/>
              <a:t>Website: </a:t>
            </a:r>
            <a:r>
              <a:rPr lang="en-GB" dirty="0">
                <a:hlinkClick r:id="rId3"/>
              </a:rPr>
              <a:t>https://www.betafive.co.uk/</a:t>
            </a:r>
            <a:endParaRPr lang="en-GB" dirty="0"/>
          </a:p>
        </p:txBody>
      </p:sp>
      <p:pic>
        <p:nvPicPr>
          <p:cNvPr id="6" name="Picture 5" descr="A close up of a sign&#10;&#10;Description automatically generated">
            <a:extLst>
              <a:ext uri="{FF2B5EF4-FFF2-40B4-BE49-F238E27FC236}">
                <a16:creationId xmlns="" xmlns:a16="http://schemas.microsoft.com/office/drawing/2014/main" id="{0846952B-52C9-49D4-9FC1-54F99CECD7B0}"/>
              </a:ext>
            </a:extLst>
          </p:cNvPr>
          <p:cNvPicPr>
            <a:picLocks noChangeAspect="1"/>
          </p:cNvPicPr>
          <p:nvPr/>
        </p:nvPicPr>
        <p:blipFill>
          <a:blip r:embed="rId4"/>
          <a:stretch>
            <a:fillRect/>
          </a:stretch>
        </p:blipFill>
        <p:spPr>
          <a:xfrm>
            <a:off x="6343896" y="3138211"/>
            <a:ext cx="3096424" cy="3096424"/>
          </a:xfrm>
          <a:prstGeom prst="rect">
            <a:avLst/>
          </a:prstGeom>
        </p:spPr>
      </p:pic>
    </p:spTree>
    <p:extLst>
      <p:ext uri="{BB962C8B-B14F-4D97-AF65-F5344CB8AC3E}">
        <p14:creationId xmlns:p14="http://schemas.microsoft.com/office/powerpoint/2010/main" val="8010608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Quality </a:t>
            </a:r>
            <a:r>
              <a:rPr lang="en-US" dirty="0"/>
              <a:t>of CVEs</a:t>
            </a:r>
            <a:r>
              <a:rPr lang="en-US" dirty="0" smtClean="0"/>
              <a:t>: Some Good News</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pPr>
              <a:lnSpc>
                <a:spcPct val="120000"/>
              </a:lnSpc>
              <a:spcBef>
                <a:spcPts val="0"/>
              </a:spcBef>
            </a:pPr>
            <a:r>
              <a:rPr lang="en-US" dirty="0" smtClean="0"/>
              <a:t>Pierre has actually worked directly with NVD in fixed some CVEs. It is a small team, but he has found that they have been very responsive and timely for his requested fixes</a:t>
            </a:r>
          </a:p>
          <a:p>
            <a:pPr>
              <a:lnSpc>
                <a:spcPct val="120000"/>
              </a:lnSpc>
              <a:spcBef>
                <a:spcPts val="0"/>
              </a:spcBef>
            </a:pPr>
            <a:endParaRPr lang="en-US" dirty="0"/>
          </a:p>
          <a:p>
            <a:pPr>
              <a:lnSpc>
                <a:spcPct val="120000"/>
              </a:lnSpc>
              <a:spcBef>
                <a:spcPts val="0"/>
              </a:spcBef>
            </a:pPr>
            <a:r>
              <a:rPr lang="en-US" dirty="0" smtClean="0"/>
              <a:t>Here </a:t>
            </a:r>
            <a:r>
              <a:rPr lang="en-US" dirty="0"/>
              <a:t>is </a:t>
            </a:r>
            <a:r>
              <a:rPr lang="en-US" dirty="0" smtClean="0"/>
              <a:t>the mail </a:t>
            </a:r>
            <a:r>
              <a:rPr lang="en-US" dirty="0"/>
              <a:t>address of </a:t>
            </a:r>
            <a:r>
              <a:rPr lang="en-US" dirty="0" smtClean="0"/>
              <a:t>the </a:t>
            </a:r>
            <a:r>
              <a:rPr lang="en-US" dirty="0" err="1" smtClean="0"/>
              <a:t>nvd</a:t>
            </a:r>
            <a:r>
              <a:rPr lang="en-US" dirty="0" smtClean="0"/>
              <a:t> team:</a:t>
            </a:r>
            <a:br>
              <a:rPr lang="en-US" dirty="0" smtClean="0"/>
            </a:br>
            <a:r>
              <a:rPr lang="en-US" dirty="0" smtClean="0"/>
              <a:t>           nvd@nist.gov</a:t>
            </a:r>
            <a:endParaRPr lang="en-US" dirty="0"/>
          </a:p>
          <a:p>
            <a:pPr marL="0" indent="0">
              <a:lnSpc>
                <a:spcPct val="120000"/>
              </a:lnSpc>
              <a:spcBef>
                <a:spcPts val="0"/>
              </a:spcBef>
              <a:buNone/>
            </a:pPr>
            <a:endParaRPr lang="en-US" dirty="0"/>
          </a:p>
          <a:p>
            <a:pPr>
              <a:lnSpc>
                <a:spcPct val="120000"/>
              </a:lnSpc>
              <a:spcBef>
                <a:spcPts val="0"/>
              </a:spcBef>
            </a:pPr>
            <a:r>
              <a:rPr lang="en-US" dirty="0" smtClean="0"/>
              <a:t>They </a:t>
            </a:r>
            <a:r>
              <a:rPr lang="en-US" dirty="0"/>
              <a:t>would be happy to update their database ( as time and resources allow ) if you find a problem in it. They ask you to provide publicly available information though, to be able to verify your claims.</a:t>
            </a:r>
          </a:p>
          <a:p>
            <a:pPr marL="0" indent="0">
              <a:lnSpc>
                <a:spcPct val="120000"/>
              </a:lnSpc>
              <a:spcBef>
                <a:spcPts val="0"/>
              </a:spcBef>
              <a:buNone/>
            </a:pPr>
            <a:endParaRPr lang="en-US" dirty="0"/>
          </a:p>
          <a:p>
            <a:pPr marL="0" indent="0">
              <a:lnSpc>
                <a:spcPct val="120000"/>
              </a:lnSpc>
              <a:spcBef>
                <a:spcPts val="0"/>
              </a:spcBef>
              <a:buNone/>
            </a:pPr>
            <a:endParaRPr lang="en-US" dirty="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396538531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CVE Tools 1: </a:t>
            </a:r>
            <a:r>
              <a:rPr lang="en-US" dirty="0"/>
              <a:t>CVE System Analysis </a:t>
            </a:r>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Can </a:t>
            </a:r>
            <a:r>
              <a:rPr lang="en-US" dirty="0"/>
              <a:t>be very valuable in targeting product specific review activities </a:t>
            </a:r>
          </a:p>
          <a:p>
            <a:r>
              <a:rPr lang="en-US" dirty="0" smtClean="0"/>
              <a:t>Tells </a:t>
            </a:r>
            <a:r>
              <a:rPr lang="en-US" dirty="0"/>
              <a:t>you of known vulnerabilities, but not what you are NOT vulnerable to </a:t>
            </a:r>
          </a:p>
          <a:p>
            <a:r>
              <a:rPr lang="en-US" dirty="0" smtClean="0"/>
              <a:t>Scans </a:t>
            </a:r>
            <a:r>
              <a:rPr lang="en-US" dirty="0"/>
              <a:t>almost exclusively in the category of 'needs investigation‘ </a:t>
            </a:r>
          </a:p>
          <a:p>
            <a:r>
              <a:rPr lang="en-US" dirty="0" smtClean="0"/>
              <a:t>Depends </a:t>
            </a:r>
            <a:r>
              <a:rPr lang="en-US" dirty="0"/>
              <a:t>on known data </a:t>
            </a:r>
            <a:r>
              <a:rPr lang="en-US" dirty="0" smtClean="0"/>
              <a:t>(CPEs)</a:t>
            </a:r>
            <a:endParaRPr lang="en-US" dirty="0" smtClean="0"/>
          </a:p>
          <a:p>
            <a:r>
              <a:rPr lang="en-US" dirty="0" smtClean="0"/>
              <a:t>Can be very expensive</a:t>
            </a:r>
            <a:endParaRPr lang="en-US" dirty="0"/>
          </a:p>
          <a:p>
            <a:r>
              <a:rPr lang="en-US" i="1" dirty="0" smtClean="0"/>
              <a:t>Example</a:t>
            </a:r>
            <a:r>
              <a:rPr lang="en-US" i="1" dirty="0"/>
              <a:t>: Nessus </a:t>
            </a:r>
            <a:endParaRPr lang="en-US" dirty="0"/>
          </a:p>
          <a:p>
            <a:pPr marL="0" indent="0">
              <a:lnSpc>
                <a:spcPct val="120000"/>
              </a:lnSpc>
              <a:spcBef>
                <a:spcPts val="0"/>
              </a:spcBef>
              <a:buNone/>
            </a:pPr>
            <a:endParaRPr lang="en-US" sz="1800" dirty="0"/>
          </a:p>
          <a:p>
            <a:pPr>
              <a:lnSpc>
                <a:spcPct val="120000"/>
              </a:lnSpc>
              <a:spcBef>
                <a:spcPts val="0"/>
              </a:spcBef>
            </a:pPr>
            <a:endParaRPr lang="en-US" sz="1800" dirty="0"/>
          </a:p>
          <a:p>
            <a:pPr>
              <a:lnSpc>
                <a:spcPct val="120000"/>
              </a:lnSpc>
              <a:spcBef>
                <a:spcPts val="0"/>
              </a:spcBef>
            </a:pPr>
            <a:endParaRPr lang="en-US" sz="1800" dirty="0"/>
          </a:p>
        </p:txBody>
      </p:sp>
    </p:spTree>
    <p:extLst>
      <p:ext uri="{BB962C8B-B14F-4D97-AF65-F5344CB8AC3E}">
        <p14:creationId xmlns:p14="http://schemas.microsoft.com/office/powerpoint/2010/main" val="104544069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9791" y="408517"/>
            <a:ext cx="8227438" cy="889000"/>
          </a:xfrm>
        </p:spPr>
        <p:txBody>
          <a:bodyPr/>
          <a:lstStyle/>
          <a:p>
            <a:r>
              <a:rPr lang="en-US" dirty="0" smtClean="0"/>
              <a:t>CVE Tools 2: </a:t>
            </a:r>
            <a:r>
              <a:rPr lang="en-US" dirty="0"/>
              <a:t>CVE Build/Source Analysis </a:t>
            </a:r>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lnSpcReduction="20000"/>
          </a:bodyPr>
          <a:lstStyle/>
          <a:p>
            <a:r>
              <a:rPr lang="en-US" sz="3200" b="0" dirty="0" smtClean="0"/>
              <a:t>Can </a:t>
            </a:r>
            <a:r>
              <a:rPr lang="en-US" sz="3200" b="0" dirty="0"/>
              <a:t>be more precise than system analysis </a:t>
            </a:r>
          </a:p>
          <a:p>
            <a:r>
              <a:rPr lang="en-US" sz="3200" b="0" dirty="0" smtClean="0"/>
              <a:t>Possible </a:t>
            </a:r>
            <a:r>
              <a:rPr lang="en-US" sz="3200" b="0" dirty="0"/>
              <a:t>for something to trigger a vulnerable warning for components never used </a:t>
            </a:r>
          </a:p>
          <a:p>
            <a:r>
              <a:rPr lang="en-US" sz="3200" b="0" dirty="0" smtClean="0"/>
              <a:t>You </a:t>
            </a:r>
            <a:r>
              <a:rPr lang="en-US" sz="3200" b="0" dirty="0"/>
              <a:t>still need to determine what you are not vulnerable to, understand the items that were reported, etc. </a:t>
            </a:r>
          </a:p>
          <a:p>
            <a:r>
              <a:rPr lang="en-US" sz="3200" u="sng" dirty="0" smtClean="0"/>
              <a:t>Depends </a:t>
            </a:r>
            <a:r>
              <a:rPr lang="en-US" sz="3200" u="sng" dirty="0"/>
              <a:t>on known data </a:t>
            </a:r>
            <a:r>
              <a:rPr lang="en-US" sz="3200" u="sng" dirty="0" smtClean="0"/>
              <a:t>(CPEs)</a:t>
            </a:r>
            <a:endParaRPr lang="en-US" sz="3200" u="sng" dirty="0"/>
          </a:p>
          <a:p>
            <a:r>
              <a:rPr lang="en-US" sz="3200" b="0" i="1" dirty="0" smtClean="0"/>
              <a:t>Examples</a:t>
            </a:r>
            <a:r>
              <a:rPr lang="en-US" sz="3200" b="0" i="1" dirty="0"/>
              <a:t>: Black Duck, Yocto Project ‘</a:t>
            </a:r>
            <a:r>
              <a:rPr lang="en-US" sz="3200" b="0" i="1" dirty="0" err="1"/>
              <a:t>cve</a:t>
            </a:r>
            <a:r>
              <a:rPr lang="en-US" sz="3200" b="0" i="1" dirty="0"/>
              <a:t>-report’, Dependency Tracker </a:t>
            </a:r>
            <a:endParaRPr lang="en-US" sz="3200" b="0" dirty="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022605936"/>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CVE Tools 3: </a:t>
            </a:r>
            <a:r>
              <a:rPr lang="en-US" dirty="0" smtClean="0"/>
              <a:t>Catch CVEs </a:t>
            </a:r>
            <a:r>
              <a:rPr lang="en-US" dirty="0"/>
              <a:t>Early </a:t>
            </a:r>
            <a:r>
              <a:rPr lang="en-US" dirty="0" smtClean="0"/>
              <a:t>and Often</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sz="3200" b="0" dirty="0" smtClean="0"/>
              <a:t>Actively scan the incoming and updated CVE records, and compare against your product</a:t>
            </a:r>
            <a:r>
              <a:rPr lang="en-US" sz="3200" b="0" dirty="0" smtClean="0"/>
              <a:t>(s) source</a:t>
            </a:r>
          </a:p>
          <a:p>
            <a:r>
              <a:rPr lang="en-US" sz="3200" b="0" dirty="0" smtClean="0"/>
              <a:t>Proactively prevent vulnerability injection, use expertise to interpret CVE content, merge with other vulnerability resources (e.g. private lists)</a:t>
            </a:r>
            <a:endParaRPr lang="en-US" sz="3200" b="0" dirty="0"/>
          </a:p>
          <a:p>
            <a:r>
              <a:rPr lang="en-US" sz="3200" u="sng" dirty="0" smtClean="0"/>
              <a:t>Depends </a:t>
            </a:r>
            <a:r>
              <a:rPr lang="en-US" sz="3200" u="sng" dirty="0"/>
              <a:t>on </a:t>
            </a:r>
            <a:r>
              <a:rPr lang="en-US" sz="3200" u="sng" dirty="0" smtClean="0"/>
              <a:t>engineering time and expertise</a:t>
            </a:r>
            <a:endParaRPr lang="en-US" sz="3200" u="sng" dirty="0"/>
          </a:p>
          <a:p>
            <a:r>
              <a:rPr lang="en-US" sz="3200" b="0" i="1" dirty="0" smtClean="0"/>
              <a:t>Examples</a:t>
            </a:r>
            <a:r>
              <a:rPr lang="en-US" sz="3200" b="0" i="1" dirty="0"/>
              <a:t>: </a:t>
            </a:r>
            <a:r>
              <a:rPr lang="en-US" sz="3200" b="0" i="1" dirty="0" smtClean="0"/>
              <a:t>Security Response Tool (</a:t>
            </a:r>
            <a:r>
              <a:rPr lang="en-US" sz="3200" b="0" i="1" dirty="0" err="1" smtClean="0"/>
              <a:t>SRTool</a:t>
            </a:r>
            <a:r>
              <a:rPr lang="en-US" sz="3200" b="0" i="1" dirty="0" smtClean="0"/>
              <a:t>)</a:t>
            </a:r>
            <a:endParaRPr lang="en-US" sz="3200" b="0" dirty="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71305578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endParaRPr lang="en-US" sz="2400" dirty="0"/>
          </a:p>
        </p:txBody>
      </p:sp>
      <p:sp>
        <p:nvSpPr>
          <p:cNvPr id="3" name="Content Placeholder 2"/>
          <p:cNvSpPr>
            <a:spLocks noGrp="1"/>
          </p:cNvSpPr>
          <p:nvPr>
            <p:ph sz="quarter" idx="10"/>
          </p:nvPr>
        </p:nvSpPr>
        <p:spPr>
          <a:xfrm>
            <a:off x="281945" y="1493023"/>
            <a:ext cx="8573839" cy="5505781"/>
          </a:xfrm>
        </p:spPr>
        <p:txBody>
          <a:bodyPr/>
          <a:lstStyle/>
          <a:p>
            <a:pPr marL="342900" lvl="1" indent="0" algn="ctr">
              <a:buNone/>
            </a:pPr>
            <a:r>
              <a:rPr lang="en-US" sz="4800" dirty="0" smtClean="0"/>
              <a:t>Process</a:t>
            </a:r>
            <a:endParaRPr lang="en-US" sz="4800" dirty="0"/>
          </a:p>
          <a:p>
            <a:pPr lvl="1"/>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81249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Security Homepage process statement</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Since </a:t>
            </a:r>
            <a:r>
              <a:rPr lang="en-US" dirty="0"/>
              <a:t>the Yocto Project is intended to be flexible and meet the needs of many applications, we leave policy-making decisions around security to our end </a:t>
            </a:r>
            <a:r>
              <a:rPr lang="en-US" dirty="0" smtClean="0"/>
              <a:t>users.</a:t>
            </a:r>
          </a:p>
          <a:p>
            <a:r>
              <a:rPr lang="en-US" dirty="0" smtClean="0"/>
              <a:t>Our </a:t>
            </a:r>
            <a:r>
              <a:rPr lang="en-US" dirty="0"/>
              <a:t>goal instead is to ship each release with metadata that follows best practices in that we do not release recipe versions which are known to have significant security vulnerabilities. </a:t>
            </a:r>
            <a:endParaRPr lang="en-US" dirty="0" smtClean="0"/>
          </a:p>
          <a:p>
            <a:r>
              <a:rPr lang="en-US" dirty="0" smtClean="0"/>
              <a:t>Generally </a:t>
            </a:r>
            <a:r>
              <a:rPr lang="en-US" dirty="0"/>
              <a:t>this is done by upgrading recipes to newer versions that are no longer vulnerable to these issues. </a:t>
            </a:r>
          </a:p>
          <a:p>
            <a:pPr marL="342900" lvl="1" indent="0">
              <a:lnSpc>
                <a:spcPct val="120000"/>
              </a:lnSpc>
              <a:spcBef>
                <a:spcPts val="0"/>
              </a:spcBef>
              <a:buNone/>
            </a:pPr>
            <a:r>
              <a:rPr lang="en-US" dirty="0" smtClean="0"/>
              <a:t>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4060394708"/>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Security Homepage process statement</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a:t>Upgrading recipes to the newer versions in the maintenance branches is not always easy, this is why we provide a patch for the existing version instead if we detect a vulnerability in a package. The patches are added to the recipes, see example below: </a:t>
            </a: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
        <p:nvSpPr>
          <p:cNvPr id="4" name="CustomShape 2"/>
          <p:cNvSpPr/>
          <p:nvPr/>
        </p:nvSpPr>
        <p:spPr>
          <a:xfrm>
            <a:off x="453960" y="3410856"/>
            <a:ext cx="8433360" cy="2322287"/>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2000" dirty="0"/>
              <a:t>poky/recipes-connectivity/bind/bind_9.9.5.bb </a:t>
            </a:r>
            <a:r>
              <a:rPr lang="en-US" sz="2000" dirty="0" smtClean="0"/>
              <a:t/>
            </a:r>
            <a:br>
              <a:rPr lang="en-US" sz="2000" dirty="0" smtClean="0"/>
            </a:br>
            <a:endParaRPr lang="en-US" sz="2000" dirty="0" smtClean="0"/>
          </a:p>
          <a:p>
            <a:pPr>
              <a:lnSpc>
                <a:spcPct val="100000"/>
              </a:lnSpc>
            </a:pPr>
            <a:r>
              <a:rPr lang="en-US" sz="2000" dirty="0" smtClean="0"/>
              <a:t>SRC_URI </a:t>
            </a:r>
            <a:r>
              <a:rPr lang="en-US" sz="2000" dirty="0"/>
              <a:t>= "</a:t>
            </a:r>
            <a:r>
              <a:rPr lang="en-US" sz="2000" dirty="0">
                <a:hlinkClick r:id="rId2" invalidUrl="ftp://ftp.isc.org/isc/bind9/${PV}/${BPN}-${PV}.tar.gz"/>
              </a:rPr>
              <a:t>ftp://ftp.isc.org/</a:t>
            </a:r>
            <a:r>
              <a:rPr lang="en-US" sz="2000" dirty="0" err="1">
                <a:hlinkClick r:id="rId3" invalidUrl="ftp://ftp.isc.org/isc/bind9/${PV}/${BPN}-${PV}.tar.gz"/>
              </a:rPr>
              <a:t>isc</a:t>
            </a:r>
            <a:r>
              <a:rPr lang="en-US" sz="2000" dirty="0">
                <a:hlinkClick r:id="rId4" invalidUrl="ftp://ftp.isc.org/isc/bind9/${PV}/${BPN}-${PV}.tar.gz"/>
              </a:rPr>
              <a:t>/bind9/${PV}/${BPN}-${PV}.tar.gz</a:t>
            </a:r>
            <a:r>
              <a:rPr lang="en-US" sz="2000" dirty="0"/>
              <a:t> </a:t>
            </a:r>
            <a:r>
              <a:rPr lang="en-US" sz="2000" dirty="0" smtClean="0"/>
              <a:t>\</a:t>
            </a:r>
          </a:p>
          <a:p>
            <a:pPr>
              <a:lnSpc>
                <a:spcPct val="100000"/>
              </a:lnSpc>
            </a:pPr>
            <a:r>
              <a:rPr lang="en-US" sz="2000" dirty="0"/>
              <a:t>	</a:t>
            </a:r>
            <a:r>
              <a:rPr lang="en-US" sz="2000" dirty="0" smtClean="0"/>
              <a:t>file</a:t>
            </a:r>
            <a:r>
              <a:rPr lang="en-US" sz="2000" dirty="0"/>
              <a:t>://conf.patch </a:t>
            </a:r>
            <a:r>
              <a:rPr lang="en-US" sz="2000" dirty="0" smtClean="0"/>
              <a:t>\</a:t>
            </a:r>
          </a:p>
          <a:p>
            <a:pPr>
              <a:lnSpc>
                <a:spcPct val="100000"/>
              </a:lnSpc>
            </a:pPr>
            <a:r>
              <a:rPr lang="en-US" sz="2000" dirty="0" smtClean="0"/>
              <a:t>	... </a:t>
            </a:r>
          </a:p>
          <a:p>
            <a:pPr>
              <a:lnSpc>
                <a:spcPct val="100000"/>
              </a:lnSpc>
            </a:pPr>
            <a:r>
              <a:rPr lang="en-US" sz="2000" dirty="0" smtClean="0"/>
              <a:t>	file</a:t>
            </a:r>
            <a:r>
              <a:rPr lang="en-US" sz="2000" dirty="0"/>
              <a:t>://bind9_9_5-CVE-2014-8500.patch \</a:t>
            </a:r>
            <a:endParaRPr lang="en-US" sz="2000" b="0" strike="noStrike" spc="-1" dirty="0">
              <a:latin typeface="Arial"/>
            </a:endParaRPr>
          </a:p>
        </p:txBody>
      </p:sp>
    </p:spTree>
    <p:extLst>
      <p:ext uri="{BB962C8B-B14F-4D97-AF65-F5344CB8AC3E}">
        <p14:creationId xmlns:p14="http://schemas.microsoft.com/office/powerpoint/2010/main" val="303254441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Yocto Security Team</a:t>
            </a:r>
          </a:p>
        </p:txBody>
      </p:sp>
      <p:sp>
        <p:nvSpPr>
          <p:cNvPr id="9" name="Content Placeholder 2"/>
          <p:cNvSpPr>
            <a:spLocks noGrp="1"/>
          </p:cNvSpPr>
          <p:nvPr>
            <p:ph idx="4294967295"/>
          </p:nvPr>
        </p:nvSpPr>
        <p:spPr>
          <a:xfrm>
            <a:off x="456725" y="959652"/>
            <a:ext cx="8229600" cy="4921622"/>
          </a:xfrm>
          <a:prstGeom prst="rect">
            <a:avLst/>
          </a:prstGeom>
        </p:spPr>
        <p:txBody>
          <a:bodyPr>
            <a:normAutofit/>
          </a:bodyPr>
          <a:lstStyle/>
          <a:p>
            <a:r>
              <a:rPr lang="en-US" dirty="0"/>
              <a:t>The purpose of creating a security team in the Yocto project is to discuss, sync and organize security related activities. </a:t>
            </a:r>
          </a:p>
          <a:p>
            <a:r>
              <a:rPr lang="en-US" dirty="0"/>
              <a:t>The team's main responsibilities among others are: </a:t>
            </a:r>
          </a:p>
          <a:p>
            <a:pPr lvl="1"/>
            <a:r>
              <a:rPr lang="en-US" dirty="0"/>
              <a:t>Scanning of security forums/mailing list(s) to detect security vulnerabilities reported by community </a:t>
            </a:r>
          </a:p>
          <a:p>
            <a:pPr lvl="1"/>
            <a:r>
              <a:rPr lang="en-US" dirty="0"/>
              <a:t>Responsible for fixing CVEs in the Yocto releases &amp; maintained branches </a:t>
            </a:r>
          </a:p>
          <a:p>
            <a:pPr lvl="1"/>
            <a:r>
              <a:rPr lang="en-US" dirty="0"/>
              <a:t>Evaluation of tools for security tests </a:t>
            </a:r>
          </a:p>
          <a:p>
            <a:pPr lvl="1"/>
            <a:r>
              <a:rPr lang="en-US" dirty="0"/>
              <a:t>Responsible for security related info in the Yocto documentations </a:t>
            </a:r>
          </a:p>
          <a:p>
            <a:pPr lvl="1"/>
            <a:r>
              <a:rPr lang="en-US" dirty="0"/>
              <a:t>Hardening of Yocto release </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152015262"/>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Branches maintained with security fixes</a:t>
            </a:r>
          </a:p>
        </p:txBody>
      </p:sp>
      <p:sp>
        <p:nvSpPr>
          <p:cNvPr id="9" name="Content Placeholder 2"/>
          <p:cNvSpPr>
            <a:spLocks noGrp="1"/>
          </p:cNvSpPr>
          <p:nvPr>
            <p:ph idx="4294967295"/>
          </p:nvPr>
        </p:nvSpPr>
        <p:spPr>
          <a:xfrm>
            <a:off x="442210" y="1075766"/>
            <a:ext cx="8396990" cy="4921622"/>
          </a:xfrm>
          <a:prstGeom prst="rect">
            <a:avLst/>
          </a:prstGeom>
        </p:spPr>
        <p:txBody>
          <a:bodyPr>
            <a:normAutofit/>
          </a:bodyPr>
          <a:lstStyle/>
          <a:p>
            <a:r>
              <a:rPr lang="en-US" dirty="0">
                <a:solidFill>
                  <a:schemeClr val="tx1"/>
                </a:solidFill>
              </a:rPr>
              <a:t>See </a:t>
            </a:r>
            <a:r>
              <a:rPr lang="en-US" dirty="0" smtClean="0">
                <a:solidFill>
                  <a:schemeClr val="tx1"/>
                </a:solidFill>
              </a:rPr>
              <a:t>the “Stable </a:t>
            </a:r>
            <a:r>
              <a:rPr lang="en-US" dirty="0">
                <a:solidFill>
                  <a:schemeClr val="tx1"/>
                </a:solidFill>
              </a:rPr>
              <a:t>branches </a:t>
            </a:r>
            <a:r>
              <a:rPr lang="en-US" dirty="0" smtClean="0">
                <a:solidFill>
                  <a:schemeClr val="tx1"/>
                </a:solidFill>
              </a:rPr>
              <a:t>maintenance” link for </a:t>
            </a:r>
            <a:r>
              <a:rPr lang="en-US" dirty="0">
                <a:solidFill>
                  <a:schemeClr val="tx1"/>
                </a:solidFill>
              </a:rPr>
              <a:t>detailed info regarding the policies and maintenance of Stable branch. </a:t>
            </a:r>
            <a:endParaRPr lang="en-US" dirty="0" smtClean="0">
              <a:solidFill>
                <a:schemeClr val="tx1"/>
              </a:solidFill>
            </a:endParaRPr>
          </a:p>
          <a:p>
            <a:pPr lvl="1"/>
            <a:r>
              <a:rPr lang="en-US" dirty="0"/>
              <a:t>https://wiki.yoctoproject.org/wiki/Stable_branch_maintenance</a:t>
            </a:r>
          </a:p>
          <a:p>
            <a:r>
              <a:rPr lang="en-US" dirty="0" smtClean="0"/>
              <a:t>Policy: all </a:t>
            </a:r>
            <a:r>
              <a:rPr lang="en-US" dirty="0"/>
              <a:t>CVE (security) patches should be back-ported if at all </a:t>
            </a:r>
            <a:r>
              <a:rPr lang="en-US" dirty="0" smtClean="0"/>
              <a:t>possible. If </a:t>
            </a:r>
            <a:r>
              <a:rPr lang="en-US" dirty="0"/>
              <a:t>a CVE fix is only appropriate to a stable branch the patch submission should detail why this is the case. </a:t>
            </a:r>
            <a:endParaRPr lang="en-US" dirty="0" smtClean="0"/>
          </a:p>
          <a:p>
            <a:r>
              <a:rPr lang="en-US" dirty="0" smtClean="0"/>
              <a:t>The older versions in </a:t>
            </a:r>
            <a:r>
              <a:rPr lang="en-US" dirty="0"/>
              <a:t>grey are no longer actively maintained with security patches, but well-tested patches may still be accepted for </a:t>
            </a:r>
            <a:r>
              <a:rPr lang="en-US" dirty="0" smtClean="0"/>
              <a:t>them </a:t>
            </a:r>
            <a:endParaRPr lang="en-US" dirty="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59236121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Policy for updating package versions for the stable branches</a:t>
            </a:r>
          </a:p>
        </p:txBody>
      </p:sp>
      <p:sp>
        <p:nvSpPr>
          <p:cNvPr id="9" name="Content Placeholder 2"/>
          <p:cNvSpPr>
            <a:spLocks noGrp="1"/>
          </p:cNvSpPr>
          <p:nvPr>
            <p:ph idx="4294967295"/>
          </p:nvPr>
        </p:nvSpPr>
        <p:spPr>
          <a:xfrm>
            <a:off x="442210" y="1320800"/>
            <a:ext cx="8229600" cy="4676588"/>
          </a:xfrm>
          <a:prstGeom prst="rect">
            <a:avLst/>
          </a:prstGeom>
        </p:spPr>
        <p:txBody>
          <a:bodyPr>
            <a:normAutofit/>
          </a:bodyPr>
          <a:lstStyle/>
          <a:p>
            <a:r>
              <a:rPr lang="en-US" dirty="0"/>
              <a:t>The Yocto project purposely limits updating of packages on </a:t>
            </a:r>
            <a:r>
              <a:rPr lang="en-US" dirty="0" err="1"/>
              <a:t>oe</a:t>
            </a:r>
            <a:r>
              <a:rPr lang="en-US" dirty="0"/>
              <a:t>-stable releases to items that address security problems (e.g. CVEs</a:t>
            </a:r>
            <a:r>
              <a:rPr lang="en-US" dirty="0" smtClean="0"/>
              <a:t>).</a:t>
            </a:r>
          </a:p>
          <a:p>
            <a:r>
              <a:rPr lang="en-US" dirty="0" smtClean="0"/>
              <a:t>For </a:t>
            </a:r>
            <a:r>
              <a:rPr lang="en-US" dirty="0"/>
              <a:t>packages like QEMU we avoid updating between from one "dot.dot" to another related "dot.dot" version since it has been seen in the past that even with "simple" updates, things can go wrong and a lot more testing is required to verify compatibility. </a:t>
            </a:r>
            <a:endParaRPr lang="en-US" dirty="0" smtClean="0"/>
          </a:p>
          <a:p>
            <a:r>
              <a:rPr lang="en-US" dirty="0" smtClean="0"/>
              <a:t>Better </a:t>
            </a:r>
            <a:r>
              <a:rPr lang="en-US" dirty="0"/>
              <a:t>to only add CVE patches to fix specific point problems. </a:t>
            </a:r>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9803158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8D186C-E4E1-4AC0-93F7-341F625A8C15}"/>
              </a:ext>
            </a:extLst>
          </p:cNvPr>
          <p:cNvSpPr>
            <a:spLocks noGrp="1"/>
          </p:cNvSpPr>
          <p:nvPr>
            <p:ph type="title"/>
          </p:nvPr>
        </p:nvSpPr>
        <p:spPr/>
        <p:txBody>
          <a:bodyPr/>
          <a:lstStyle/>
          <a:p>
            <a:r>
              <a:rPr lang="en-GB" dirty="0"/>
              <a:t>About This Talk</a:t>
            </a:r>
          </a:p>
        </p:txBody>
      </p:sp>
      <p:sp>
        <p:nvSpPr>
          <p:cNvPr id="3" name="Content Placeholder 2">
            <a:extLst>
              <a:ext uri="{FF2B5EF4-FFF2-40B4-BE49-F238E27FC236}">
                <a16:creationId xmlns="" xmlns:a16="http://schemas.microsoft.com/office/drawing/2014/main" id="{223C4A5F-E609-4CAE-87B3-470176A66D6F}"/>
              </a:ext>
            </a:extLst>
          </p:cNvPr>
          <p:cNvSpPr>
            <a:spLocks noGrp="1"/>
          </p:cNvSpPr>
          <p:nvPr>
            <p:ph sz="quarter" idx="13"/>
          </p:nvPr>
        </p:nvSpPr>
        <p:spPr/>
        <p:txBody>
          <a:bodyPr/>
          <a:lstStyle/>
          <a:p>
            <a:r>
              <a:rPr lang="en-GB" dirty="0"/>
              <a:t>Introduction</a:t>
            </a:r>
          </a:p>
          <a:p>
            <a:r>
              <a:rPr lang="en-GB" dirty="0"/>
              <a:t>Best Practices</a:t>
            </a:r>
          </a:p>
          <a:p>
            <a:pPr lvl="1"/>
            <a:r>
              <a:rPr lang="en-GB" dirty="0"/>
              <a:t>Layers to learn from</a:t>
            </a:r>
          </a:p>
          <a:p>
            <a:pPr lvl="1"/>
            <a:r>
              <a:rPr lang="en-GB" dirty="0"/>
              <a:t>Methods</a:t>
            </a:r>
          </a:p>
          <a:p>
            <a:pPr lvl="1"/>
            <a:r>
              <a:rPr lang="en-GB" dirty="0"/>
              <a:t>Examples</a:t>
            </a:r>
          </a:p>
          <a:p>
            <a:r>
              <a:rPr lang="en-GB" dirty="0"/>
              <a:t>Parsing details of </a:t>
            </a:r>
            <a:r>
              <a:rPr lang="en-GB" dirty="0" err="1"/>
              <a:t>bblayers.conf</a:t>
            </a:r>
            <a:r>
              <a:rPr lang="en-GB" dirty="0"/>
              <a:t> and </a:t>
            </a:r>
            <a:r>
              <a:rPr lang="en-GB" dirty="0" err="1"/>
              <a:t>layer.conf</a:t>
            </a:r>
            <a:r>
              <a:rPr lang="en-GB" dirty="0"/>
              <a:t> files</a:t>
            </a:r>
          </a:p>
          <a:p>
            <a:r>
              <a:rPr lang="en-GB" dirty="0"/>
              <a:t>Suggestions for future work</a:t>
            </a:r>
          </a:p>
        </p:txBody>
      </p:sp>
    </p:spTree>
    <p:extLst>
      <p:ext uri="{BB962C8B-B14F-4D97-AF65-F5344CB8AC3E}">
        <p14:creationId xmlns:p14="http://schemas.microsoft.com/office/powerpoint/2010/main" val="3347189207"/>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a:t>
            </a:r>
            <a:r>
              <a:rPr lang="en-US" dirty="0" smtClean="0"/>
              <a:t>practical discussion </a:t>
            </a:r>
            <a:r>
              <a:rPr lang="en-US" dirty="0" smtClean="0"/>
              <a:t>between Mark and Ross</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lnSpcReduction="10000"/>
          </a:bodyPr>
          <a:lstStyle/>
          <a:p>
            <a:r>
              <a:rPr lang="en-US" dirty="0"/>
              <a:t>Patch contribute is not yet a fully formal process. Contributors send a patch as per usual. If it fixes a CVE we hope that they backport it to the stable branches too.  </a:t>
            </a:r>
          </a:p>
          <a:p>
            <a:r>
              <a:rPr lang="en-US" dirty="0"/>
              <a:t>Specifically patches have to go to master first, and then be backported.  If it's not applicable to master, </a:t>
            </a:r>
            <a:r>
              <a:rPr lang="en-US" dirty="0" smtClean="0"/>
              <a:t>then they </a:t>
            </a:r>
            <a:r>
              <a:rPr lang="en-US" dirty="0"/>
              <a:t>can go directly to the affected layer</a:t>
            </a:r>
            <a:r>
              <a:rPr lang="en-US" dirty="0" smtClean="0"/>
              <a:t>.</a:t>
            </a:r>
            <a:endParaRPr lang="en-US" dirty="0"/>
          </a:p>
          <a:p>
            <a:r>
              <a:rPr lang="en-US" dirty="0"/>
              <a:t>Many CVE fixes for stable branches come from OSVs who are sharing the fixes they've integrated (WR, </a:t>
            </a:r>
            <a:r>
              <a:rPr lang="en-US" dirty="0" smtClean="0"/>
              <a:t>Mentor</a:t>
            </a:r>
            <a:r>
              <a:rPr lang="en-US" dirty="0"/>
              <a:t>, </a:t>
            </a:r>
            <a:r>
              <a:rPr lang="en-US" dirty="0" smtClean="0"/>
              <a:t>MV, </a:t>
            </a:r>
            <a:r>
              <a:rPr lang="en-US" dirty="0" err="1" smtClean="0"/>
              <a:t>etc</a:t>
            </a:r>
            <a:r>
              <a:rPr lang="en-US" dirty="0"/>
              <a:t>) but it's a fact that these OSVs are not contributing all of the fixes they have for various reasons.</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415710193"/>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 </a:t>
            </a:r>
            <a:r>
              <a:rPr lang="en-US" dirty="0"/>
              <a:t>practical discussion </a:t>
            </a:r>
            <a:r>
              <a:rPr lang="en-US" dirty="0" smtClean="0"/>
              <a:t>between Mark and Ross - 2</a:t>
            </a:r>
            <a:endParaRPr lang="en-US" dirty="0"/>
          </a:p>
        </p:txBody>
      </p:sp>
      <p:sp>
        <p:nvSpPr>
          <p:cNvPr id="9" name="Content Placeholder 2"/>
          <p:cNvSpPr>
            <a:spLocks noGrp="1"/>
          </p:cNvSpPr>
          <p:nvPr>
            <p:ph idx="4294967295"/>
          </p:nvPr>
        </p:nvSpPr>
        <p:spPr>
          <a:xfrm>
            <a:off x="442210" y="945931"/>
            <a:ext cx="8229600" cy="5051457"/>
          </a:xfrm>
          <a:prstGeom prst="rect">
            <a:avLst/>
          </a:prstGeom>
        </p:spPr>
        <p:txBody>
          <a:bodyPr>
            <a:normAutofit fontScale="85000" lnSpcReduction="10000"/>
          </a:bodyPr>
          <a:lstStyle/>
          <a:p>
            <a:r>
              <a:rPr lang="en-US" dirty="0"/>
              <a:t>This </a:t>
            </a:r>
            <a:r>
              <a:rPr lang="en-US" dirty="0" smtClean="0"/>
              <a:t>lack should </a:t>
            </a:r>
            <a:r>
              <a:rPr lang="en-US" dirty="0"/>
              <a:t>be changing soon: the Yocto Project Technical Steering Committee is looking at "the security question" and plans to get something </a:t>
            </a:r>
            <a:r>
              <a:rPr lang="en-US" dirty="0" smtClean="0"/>
              <a:t>formalized </a:t>
            </a:r>
            <a:r>
              <a:rPr lang="en-US" dirty="0"/>
              <a:t>in the future, probably involving </a:t>
            </a:r>
            <a:r>
              <a:rPr lang="en-US" dirty="0" err="1" smtClean="0"/>
              <a:t>SRTool</a:t>
            </a:r>
            <a:r>
              <a:rPr lang="en-US" dirty="0" smtClean="0"/>
              <a:t> </a:t>
            </a:r>
            <a:r>
              <a:rPr lang="en-US" dirty="0"/>
              <a:t>and a team of people across </a:t>
            </a:r>
            <a:r>
              <a:rPr lang="en-US" dirty="0" smtClean="0"/>
              <a:t>companies.</a:t>
            </a:r>
            <a:endParaRPr lang="en-US" dirty="0"/>
          </a:p>
          <a:p>
            <a:r>
              <a:rPr lang="en-US" dirty="0" smtClean="0"/>
              <a:t>The </a:t>
            </a:r>
            <a:r>
              <a:rPr lang="en-US" dirty="0"/>
              <a:t>Yocto Project will do 'minor' upgrades for security fixes, but only if they are sure that the API/ABI is consistent before and after the -minor- upgrade. There have been numerous instances, such as boost, where this is not true.  </a:t>
            </a:r>
            <a:r>
              <a:rPr lang="en-US" dirty="0" smtClean="0"/>
              <a:t>In those </a:t>
            </a:r>
            <a:r>
              <a:rPr lang="en-US" dirty="0"/>
              <a:t>cases, individual fixes are applied.</a:t>
            </a:r>
          </a:p>
          <a:p>
            <a:r>
              <a:rPr lang="en-US" dirty="0" smtClean="0"/>
              <a:t>I </a:t>
            </a:r>
            <a:r>
              <a:rPr lang="en-US" dirty="0"/>
              <a:t>think this 'hope' is the biggest issue that a 'more' formal process needs to resolve.  If you don't know it's an applicable CVE process then they don't know it needs to be backported.  That's where things need to start.  Knowing if a particular version is likely affected by a problem, and being able to backport the fix if a newer version is not affected.  (Knowing WHY it's not affected will significantly help with this effort.)</a:t>
            </a:r>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403605168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 Practice: If </a:t>
            </a:r>
            <a:r>
              <a:rPr lang="en-US" dirty="0"/>
              <a:t>you </a:t>
            </a:r>
            <a:r>
              <a:rPr lang="en-US" dirty="0" smtClean="0"/>
              <a:t>want to know if your project is vulnerable</a:t>
            </a:r>
            <a:endParaRPr lang="en-US" dirty="0"/>
          </a:p>
        </p:txBody>
      </p:sp>
      <p:sp>
        <p:nvSpPr>
          <p:cNvPr id="9" name="Content Placeholder 2"/>
          <p:cNvSpPr>
            <a:spLocks noGrp="1"/>
          </p:cNvSpPr>
          <p:nvPr>
            <p:ph idx="4294967295"/>
          </p:nvPr>
        </p:nvSpPr>
        <p:spPr>
          <a:xfrm>
            <a:off x="442210" y="1292772"/>
            <a:ext cx="8229600" cy="4704616"/>
          </a:xfrm>
          <a:prstGeom prst="rect">
            <a:avLst/>
          </a:prstGeom>
        </p:spPr>
        <p:txBody>
          <a:bodyPr>
            <a:normAutofit/>
          </a:bodyPr>
          <a:lstStyle/>
          <a:p>
            <a:r>
              <a:rPr lang="en-US" dirty="0" smtClean="0"/>
              <a:t>Check Bugzilla if there is a defect with the CVE number</a:t>
            </a:r>
          </a:p>
          <a:p>
            <a:r>
              <a:rPr lang="en-US" dirty="0" smtClean="0"/>
              <a:t>Check the commit </a:t>
            </a:r>
            <a:r>
              <a:rPr lang="en-US" dirty="0"/>
              <a:t>logs if there is a </a:t>
            </a:r>
            <a:r>
              <a:rPr lang="en-US" dirty="0" smtClean="0"/>
              <a:t>patch with </a:t>
            </a:r>
            <a:r>
              <a:rPr lang="en-US" dirty="0"/>
              <a:t>the CVE </a:t>
            </a:r>
            <a:r>
              <a:rPr lang="en-US" dirty="0" smtClean="0"/>
              <a:t>number</a:t>
            </a:r>
          </a:p>
          <a:p>
            <a:r>
              <a:rPr lang="en-US" dirty="0" smtClean="0"/>
              <a:t>Run tools like </a:t>
            </a:r>
            <a:r>
              <a:rPr lang="en-US" dirty="0" err="1" smtClean="0"/>
              <a:t>cve</a:t>
            </a:r>
            <a:r>
              <a:rPr lang="en-US" dirty="0" smtClean="0"/>
              <a:t>-check to check your build manifest</a:t>
            </a:r>
          </a:p>
          <a:p>
            <a:r>
              <a:rPr lang="en-US" dirty="0" smtClean="0"/>
              <a:t>Soon: use </a:t>
            </a:r>
            <a:r>
              <a:rPr lang="en-US" dirty="0" err="1" smtClean="0"/>
              <a:t>SRTool</a:t>
            </a:r>
            <a:r>
              <a:rPr lang="en-US" dirty="0" smtClean="0"/>
              <a:t> to have the above data already </a:t>
            </a:r>
            <a:r>
              <a:rPr lang="en-US" dirty="0" smtClean="0"/>
              <a:t>correlated</a:t>
            </a:r>
          </a:p>
          <a:p>
            <a:r>
              <a:rPr lang="en-US" dirty="0" smtClean="0"/>
              <a:t>Watch for the regular CVE patch emails from the Security Team (automated dispatcher)</a:t>
            </a: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207689102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In Practice: If </a:t>
            </a:r>
            <a:r>
              <a:rPr lang="en-US" dirty="0"/>
              <a:t>you find a security </a:t>
            </a:r>
            <a:r>
              <a:rPr lang="en-US" dirty="0" smtClean="0"/>
              <a:t>vulnerability</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a:t>If you find a security flaw; a crash, an information leakage, or anything that can have a security impact if exploited in any Open Source packages used by the Yocto Project, please report this to the Yocto Security Team</a:t>
            </a:r>
            <a:r>
              <a:rPr lang="en-US" dirty="0" smtClean="0"/>
              <a:t>.</a:t>
            </a:r>
          </a:p>
          <a:p>
            <a:r>
              <a:rPr lang="en-US" dirty="0" smtClean="0"/>
              <a:t>If </a:t>
            </a:r>
            <a:r>
              <a:rPr lang="en-US" dirty="0"/>
              <a:t>you prefer to contact the upstream project directly, please send a copy to the security team at Yocto as well. </a:t>
            </a:r>
            <a:endParaRPr lang="en-US" dirty="0" smtClean="0"/>
          </a:p>
          <a:p>
            <a:r>
              <a:rPr lang="en-US" dirty="0" smtClean="0"/>
              <a:t>If </a:t>
            </a:r>
            <a:r>
              <a:rPr lang="en-US" dirty="0"/>
              <a:t>you believe this is sensitive information, please report the vulnerability in a secure way, i.e. encrypt the email and send it to the private list. </a:t>
            </a:r>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1661432413"/>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endParaRPr lang="en-US" sz="2400" dirty="0"/>
          </a:p>
        </p:txBody>
      </p:sp>
      <p:sp>
        <p:nvSpPr>
          <p:cNvPr id="3" name="Content Placeholder 2"/>
          <p:cNvSpPr>
            <a:spLocks noGrp="1"/>
          </p:cNvSpPr>
          <p:nvPr>
            <p:ph sz="quarter" idx="10"/>
          </p:nvPr>
        </p:nvSpPr>
        <p:spPr>
          <a:xfrm>
            <a:off x="281945" y="1493023"/>
            <a:ext cx="8573839" cy="5505781"/>
          </a:xfrm>
        </p:spPr>
        <p:txBody>
          <a:bodyPr/>
          <a:lstStyle/>
          <a:p>
            <a:pPr marL="342900" lvl="1" indent="0" algn="ctr">
              <a:buNone/>
            </a:pPr>
            <a:r>
              <a:rPr lang="en-US" sz="4800" dirty="0" smtClean="0"/>
              <a:t>Meta-Security Layer</a:t>
            </a:r>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200923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9426"/>
          </a:xfrm>
        </p:spPr>
        <p:txBody>
          <a:bodyPr/>
          <a:lstStyle/>
          <a:p>
            <a:r>
              <a:rPr lang="en-US" dirty="0" smtClean="0"/>
              <a:t>Meta-Security</a:t>
            </a:r>
            <a:endParaRPr lang="en-US" dirty="0"/>
          </a:p>
        </p:txBody>
      </p:sp>
      <p:sp>
        <p:nvSpPr>
          <p:cNvPr id="9" name="Content Placeholder 2"/>
          <p:cNvSpPr>
            <a:spLocks noGrp="1"/>
          </p:cNvSpPr>
          <p:nvPr>
            <p:ph idx="4294967295"/>
          </p:nvPr>
        </p:nvSpPr>
        <p:spPr>
          <a:xfrm>
            <a:off x="442210" y="1075766"/>
            <a:ext cx="8266362" cy="4921622"/>
          </a:xfrm>
          <a:prstGeom prst="rect">
            <a:avLst/>
          </a:prstGeom>
        </p:spPr>
        <p:txBody>
          <a:bodyPr>
            <a:normAutofit/>
          </a:bodyPr>
          <a:lstStyle/>
          <a:p>
            <a:r>
              <a:rPr lang="en-US" dirty="0" smtClean="0"/>
              <a:t>The </a:t>
            </a:r>
            <a:r>
              <a:rPr lang="en-US" dirty="0"/>
              <a:t>meta-security layer </a:t>
            </a:r>
            <a:r>
              <a:rPr lang="en-US" dirty="0" smtClean="0"/>
              <a:t>“provides </a:t>
            </a:r>
            <a:r>
              <a:rPr lang="en-US" dirty="0"/>
              <a:t>security tools, hardening tools for Linux </a:t>
            </a:r>
            <a:r>
              <a:rPr lang="en-US" dirty="0" smtClean="0"/>
              <a:t>kernels”</a:t>
            </a:r>
          </a:p>
          <a:p>
            <a:pPr lvl="1"/>
            <a:r>
              <a:rPr lang="en-US" dirty="0" smtClean="0"/>
              <a:t>http</a:t>
            </a:r>
            <a:r>
              <a:rPr lang="en-US" dirty="0"/>
              <a:t>://git.yoctoproject.org/cgit/cgit.cgi/meta-security/tree/README</a:t>
            </a:r>
          </a:p>
          <a:p>
            <a:r>
              <a:rPr lang="en-US" dirty="0" smtClean="0"/>
              <a:t>Notes from the layer maintainer (Armin)</a:t>
            </a:r>
          </a:p>
          <a:p>
            <a:pPr lvl="1"/>
            <a:r>
              <a:rPr lang="en-US" dirty="0" smtClean="0"/>
              <a:t>All packages in this layer get their build and runtime tests executed on a regular basis</a:t>
            </a:r>
          </a:p>
          <a:p>
            <a:pPr lvl="1"/>
            <a:r>
              <a:rPr lang="en-US" dirty="0" smtClean="0"/>
              <a:t>Popular packages include </a:t>
            </a:r>
            <a:r>
              <a:rPr lang="en-US" dirty="0" err="1">
                <a:hlinkClick r:id="rId2"/>
              </a:rPr>
              <a:t>apparmor</a:t>
            </a:r>
            <a:r>
              <a:rPr lang="en-US" dirty="0" smtClean="0"/>
              <a:t>, </a:t>
            </a:r>
            <a:r>
              <a:rPr lang="en-US" dirty="0" smtClean="0">
                <a:hlinkClick r:id="rId3"/>
              </a:rPr>
              <a:t>smack</a:t>
            </a:r>
            <a:r>
              <a:rPr lang="en-US" dirty="0" smtClean="0"/>
              <a:t>, </a:t>
            </a:r>
            <a:r>
              <a:rPr lang="en-US" dirty="0" err="1" smtClean="0">
                <a:hlinkClick r:id="rId4"/>
              </a:rPr>
              <a:t>clamav</a:t>
            </a:r>
            <a:r>
              <a:rPr lang="en-US" dirty="0" smtClean="0"/>
              <a:t>, </a:t>
            </a:r>
            <a:r>
              <a:rPr lang="en-US" dirty="0" err="1" smtClean="0"/>
              <a:t>openSCAP</a:t>
            </a:r>
            <a:r>
              <a:rPr lang="en-US" dirty="0" smtClean="0"/>
              <a:t>, and even the older </a:t>
            </a:r>
            <a:r>
              <a:rPr lang="en-US" dirty="0">
                <a:hlinkClick r:id="rId5"/>
              </a:rPr>
              <a:t>bastille</a:t>
            </a:r>
            <a:r>
              <a:rPr lang="en-US" dirty="0" smtClean="0"/>
              <a:t> </a:t>
            </a:r>
          </a:p>
          <a:p>
            <a:r>
              <a:rPr lang="en-US" dirty="0" smtClean="0"/>
              <a:t>See the NCC paper for more reviews and explanation of the meta-security layer content</a:t>
            </a:r>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Tree>
    <p:extLst>
      <p:ext uri="{BB962C8B-B14F-4D97-AF65-F5344CB8AC3E}">
        <p14:creationId xmlns:p14="http://schemas.microsoft.com/office/powerpoint/2010/main" val="46122730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endParaRPr lang="en-US" sz="2400" dirty="0"/>
          </a:p>
        </p:txBody>
      </p:sp>
      <p:sp>
        <p:nvSpPr>
          <p:cNvPr id="3" name="Content Placeholder 2"/>
          <p:cNvSpPr>
            <a:spLocks noGrp="1"/>
          </p:cNvSpPr>
          <p:nvPr>
            <p:ph sz="quarter" idx="10"/>
          </p:nvPr>
        </p:nvSpPr>
        <p:spPr>
          <a:xfrm>
            <a:off x="281945" y="1493023"/>
            <a:ext cx="8573839" cy="5505781"/>
          </a:xfrm>
        </p:spPr>
        <p:txBody>
          <a:bodyPr/>
          <a:lstStyle/>
          <a:p>
            <a:pPr marL="342900" lvl="1" indent="0" algn="ctr">
              <a:buNone/>
            </a:pPr>
            <a:r>
              <a:rPr lang="en-US" sz="4800" dirty="0" smtClean="0"/>
              <a:t>Security Build Flags</a:t>
            </a:r>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1913019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Security build flags</a:t>
            </a:r>
            <a:endParaRPr lang="en-US" dirty="0"/>
          </a:p>
        </p:txBody>
      </p:sp>
      <p:sp>
        <p:nvSpPr>
          <p:cNvPr id="9" name="Content Placeholder 2"/>
          <p:cNvSpPr>
            <a:spLocks noGrp="1"/>
          </p:cNvSpPr>
          <p:nvPr>
            <p:ph idx="4294967295"/>
          </p:nvPr>
        </p:nvSpPr>
        <p:spPr>
          <a:xfrm>
            <a:off x="442210" y="1075766"/>
            <a:ext cx="8229600" cy="4921622"/>
          </a:xfrm>
          <a:prstGeom prst="rect">
            <a:avLst/>
          </a:prstGeom>
        </p:spPr>
        <p:txBody>
          <a:bodyPr>
            <a:normAutofit/>
          </a:bodyPr>
          <a:lstStyle/>
          <a:p>
            <a:r>
              <a:rPr lang="en-US" dirty="0" smtClean="0"/>
              <a:t>There is a class that defines the that your build can use to inject static and runtime checks:</a:t>
            </a:r>
          </a:p>
          <a:p>
            <a:pPr lvl="1"/>
            <a:r>
              <a:rPr lang="en-US" dirty="0"/>
              <a:t>https://git.openembedded.org/openembedded-core/tree/meta/conf/distro/include/security_flags.inc</a:t>
            </a:r>
          </a:p>
          <a:p>
            <a:pPr lvl="1"/>
            <a:endParaRPr lang="en-US" dirty="0" smtClean="0"/>
          </a:p>
          <a:p>
            <a:pPr marL="0" indent="0">
              <a:lnSpc>
                <a:spcPct val="120000"/>
              </a:lnSpc>
              <a:spcBef>
                <a:spcPts val="0"/>
              </a:spcBef>
              <a:buNone/>
            </a:pPr>
            <a:endParaRPr lang="en-US" dirty="0"/>
          </a:p>
          <a:p>
            <a:pPr>
              <a:lnSpc>
                <a:spcPct val="120000"/>
              </a:lnSpc>
              <a:spcBef>
                <a:spcPts val="0"/>
              </a:spcBef>
            </a:pPr>
            <a:endParaRPr lang="en-US" dirty="0"/>
          </a:p>
          <a:p>
            <a:pPr>
              <a:lnSpc>
                <a:spcPct val="120000"/>
              </a:lnSpc>
              <a:spcBef>
                <a:spcPts val="0"/>
              </a:spcBef>
            </a:pPr>
            <a:endParaRPr lang="en-US" dirty="0"/>
          </a:p>
        </p:txBody>
      </p:sp>
      <p:sp>
        <p:nvSpPr>
          <p:cNvPr id="4" name="CustomShape 2"/>
          <p:cNvSpPr/>
          <p:nvPr/>
        </p:nvSpPr>
        <p:spPr>
          <a:xfrm>
            <a:off x="453960" y="2670628"/>
            <a:ext cx="7906269" cy="3236686"/>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1400" dirty="0" smtClean="0"/>
              <a:t>…</a:t>
            </a:r>
          </a:p>
          <a:p>
            <a:pPr>
              <a:lnSpc>
                <a:spcPct val="100000"/>
              </a:lnSpc>
            </a:pPr>
            <a:r>
              <a:rPr lang="en-US" sz="1400" dirty="0" smtClean="0"/>
              <a:t># </a:t>
            </a:r>
            <a:r>
              <a:rPr lang="en-US" sz="1400" dirty="0"/>
              <a:t>Inject pie flags into compiler flags if not configured with </a:t>
            </a:r>
            <a:r>
              <a:rPr lang="en-US" sz="1400" dirty="0" err="1"/>
              <a:t>gcc</a:t>
            </a:r>
            <a:r>
              <a:rPr lang="en-US" sz="1400" dirty="0"/>
              <a:t> itself</a:t>
            </a:r>
          </a:p>
          <a:p>
            <a:pPr>
              <a:lnSpc>
                <a:spcPct val="100000"/>
              </a:lnSpc>
            </a:pPr>
            <a:r>
              <a:rPr lang="en-US" sz="1400" dirty="0"/>
              <a:t># especially useful with external toolchains</a:t>
            </a:r>
          </a:p>
          <a:p>
            <a:pPr>
              <a:lnSpc>
                <a:spcPct val="100000"/>
              </a:lnSpc>
            </a:pPr>
            <a:r>
              <a:rPr lang="en-US" sz="1400" dirty="0"/>
              <a:t>SECURITY_PIE_CFLAGS ?= "${@'' if '${GCCPIE}' else '-pie -</a:t>
            </a:r>
            <a:r>
              <a:rPr lang="en-US" sz="1400" dirty="0" err="1"/>
              <a:t>fPIE</a:t>
            </a:r>
            <a:r>
              <a:rPr lang="en-US" sz="1400" dirty="0"/>
              <a:t>'}"</a:t>
            </a:r>
          </a:p>
          <a:p>
            <a:pPr>
              <a:lnSpc>
                <a:spcPct val="100000"/>
              </a:lnSpc>
            </a:pPr>
            <a:r>
              <a:rPr lang="en-US" sz="1400" dirty="0" smtClean="0"/>
              <a:t>SECURITY_NOPIE_CFLAGS </a:t>
            </a:r>
            <a:r>
              <a:rPr lang="en-US" sz="1400" dirty="0"/>
              <a:t>?= "-no-pie -</a:t>
            </a:r>
            <a:r>
              <a:rPr lang="en-US" sz="1400" dirty="0" err="1"/>
              <a:t>fno</a:t>
            </a:r>
            <a:r>
              <a:rPr lang="en-US" sz="1400" dirty="0"/>
              <a:t>-PIE"</a:t>
            </a:r>
          </a:p>
          <a:p>
            <a:pPr>
              <a:lnSpc>
                <a:spcPct val="100000"/>
              </a:lnSpc>
            </a:pPr>
            <a:r>
              <a:rPr lang="en-US" sz="1400" dirty="0" smtClean="0"/>
              <a:t>SECURITY_STACK_PROTECTOR </a:t>
            </a:r>
            <a:r>
              <a:rPr lang="en-US" sz="1400" dirty="0"/>
              <a:t>?= "-</a:t>
            </a:r>
            <a:r>
              <a:rPr lang="en-US" sz="1400" dirty="0" err="1"/>
              <a:t>fstack</a:t>
            </a:r>
            <a:r>
              <a:rPr lang="en-US" sz="1400" dirty="0"/>
              <a:t>-protector-strong"</a:t>
            </a:r>
          </a:p>
          <a:p>
            <a:pPr>
              <a:lnSpc>
                <a:spcPct val="100000"/>
              </a:lnSpc>
            </a:pPr>
            <a:r>
              <a:rPr lang="en-US" sz="1400" dirty="0" smtClean="0"/>
              <a:t>SECURITY_CFLAGS </a:t>
            </a:r>
            <a:r>
              <a:rPr lang="en-US" sz="1400" dirty="0"/>
              <a:t>?= "${SECURITY_STACK_PROTECTOR} ${SECURITY_PIE_CFLAGS} </a:t>
            </a:r>
            <a:r>
              <a:rPr lang="en-US" sz="1400" dirty="0" smtClean="0"/>
              <a:t>…</a:t>
            </a:r>
            <a:endParaRPr lang="en-US" sz="1400" dirty="0"/>
          </a:p>
          <a:p>
            <a:pPr>
              <a:lnSpc>
                <a:spcPct val="100000"/>
              </a:lnSpc>
            </a:pPr>
            <a:r>
              <a:rPr lang="en-US" sz="1400" dirty="0"/>
              <a:t>SECURITY_NO_PIE_CFLAGS ?= "${SECURITY_STACK_PROTECTOR} ${</a:t>
            </a:r>
            <a:r>
              <a:rPr lang="en-US" sz="1400" dirty="0" err="1"/>
              <a:t>lcl_maybe_fortify</a:t>
            </a:r>
            <a:r>
              <a:rPr lang="en-US" sz="1400" dirty="0"/>
              <a:t>} </a:t>
            </a:r>
            <a:r>
              <a:rPr lang="en-US" sz="1400" dirty="0" smtClean="0"/>
              <a:t>…</a:t>
            </a:r>
            <a:endParaRPr lang="en-US" sz="1400" dirty="0"/>
          </a:p>
          <a:p>
            <a:pPr>
              <a:lnSpc>
                <a:spcPct val="100000"/>
              </a:lnSpc>
            </a:pPr>
            <a:r>
              <a:rPr lang="en-US" sz="1400" dirty="0" smtClean="0"/>
              <a:t>SECURITY_LDFLAGS </a:t>
            </a:r>
            <a:r>
              <a:rPr lang="en-US" sz="1400" dirty="0"/>
              <a:t>?= "${SECURITY_STACK_PROTECTOR} -</a:t>
            </a:r>
            <a:r>
              <a:rPr lang="en-US" sz="1400" dirty="0" err="1"/>
              <a:t>Wl</a:t>
            </a:r>
            <a:r>
              <a:rPr lang="en-US" sz="1400" dirty="0"/>
              <a:t>,-</a:t>
            </a:r>
            <a:r>
              <a:rPr lang="en-US" sz="1400" dirty="0" err="1"/>
              <a:t>z,relro</a:t>
            </a:r>
            <a:r>
              <a:rPr lang="en-US" sz="1400" dirty="0"/>
              <a:t>,-</a:t>
            </a:r>
            <a:r>
              <a:rPr lang="en-US" sz="1400" dirty="0" err="1"/>
              <a:t>z,now</a:t>
            </a:r>
            <a:r>
              <a:rPr lang="en-US" sz="1400" dirty="0"/>
              <a:t>"</a:t>
            </a:r>
          </a:p>
          <a:p>
            <a:pPr>
              <a:lnSpc>
                <a:spcPct val="100000"/>
              </a:lnSpc>
            </a:pPr>
            <a:r>
              <a:rPr lang="en-US" sz="1400" dirty="0"/>
              <a:t>SECURITY_X_LDFLAGS ?= "${SECURITY_STACK_PROTECTOR} -</a:t>
            </a:r>
            <a:r>
              <a:rPr lang="en-US" sz="1400" dirty="0" err="1"/>
              <a:t>Wl</a:t>
            </a:r>
            <a:r>
              <a:rPr lang="en-US" sz="1400" dirty="0"/>
              <a:t>,-</a:t>
            </a:r>
            <a:r>
              <a:rPr lang="en-US" sz="1400" dirty="0" err="1"/>
              <a:t>z,relro</a:t>
            </a:r>
            <a:r>
              <a:rPr lang="en-US" sz="1400" dirty="0"/>
              <a:t>"</a:t>
            </a:r>
          </a:p>
          <a:p>
            <a:pPr>
              <a:lnSpc>
                <a:spcPct val="100000"/>
              </a:lnSpc>
            </a:pPr>
            <a:endParaRPr lang="en-US" sz="1400" dirty="0" smtClean="0"/>
          </a:p>
          <a:p>
            <a:pPr>
              <a:lnSpc>
                <a:spcPct val="100000"/>
              </a:lnSpc>
            </a:pPr>
            <a:r>
              <a:rPr lang="en-US" sz="1400" dirty="0" smtClean="0"/>
              <a:t># </a:t>
            </a:r>
            <a:r>
              <a:rPr lang="en-US" sz="1400" dirty="0" err="1"/>
              <a:t>powerpc</a:t>
            </a:r>
            <a:r>
              <a:rPr lang="en-US" sz="1400" dirty="0"/>
              <a:t> does not get on with pie for reasons not looked into as yet</a:t>
            </a:r>
          </a:p>
          <a:p>
            <a:pPr>
              <a:lnSpc>
                <a:spcPct val="100000"/>
              </a:lnSpc>
            </a:pPr>
            <a:r>
              <a:rPr lang="en-US" sz="1400" dirty="0" err="1"/>
              <a:t>GCCPIE_powerpc</a:t>
            </a:r>
            <a:r>
              <a:rPr lang="en-US" sz="1400" dirty="0"/>
              <a:t> = ""</a:t>
            </a:r>
          </a:p>
          <a:p>
            <a:pPr>
              <a:lnSpc>
                <a:spcPct val="100000"/>
              </a:lnSpc>
            </a:pPr>
            <a:r>
              <a:rPr lang="en-US" sz="1400" dirty="0" err="1"/>
              <a:t>GLIBCPIE_powerpc</a:t>
            </a:r>
            <a:r>
              <a:rPr lang="en-US" sz="1400" dirty="0"/>
              <a:t> = </a:t>
            </a:r>
            <a:r>
              <a:rPr lang="en-US" sz="1400" dirty="0" smtClean="0"/>
              <a:t>"“</a:t>
            </a:r>
          </a:p>
          <a:p>
            <a:pPr>
              <a:lnSpc>
                <a:spcPct val="100000"/>
              </a:lnSpc>
            </a:pPr>
            <a:r>
              <a:rPr lang="en-US" sz="1400" dirty="0" smtClean="0"/>
              <a:t>…</a:t>
            </a:r>
            <a:endParaRPr lang="en-US" sz="1400" dirty="0"/>
          </a:p>
        </p:txBody>
      </p:sp>
    </p:spTree>
    <p:extLst>
      <p:ext uri="{BB962C8B-B14F-4D97-AF65-F5344CB8AC3E}">
        <p14:creationId xmlns:p14="http://schemas.microsoft.com/office/powerpoint/2010/main" val="46905990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endParaRPr lang="en-US" sz="2400" dirty="0"/>
          </a:p>
        </p:txBody>
      </p:sp>
      <p:sp>
        <p:nvSpPr>
          <p:cNvPr id="3" name="Content Placeholder 2"/>
          <p:cNvSpPr>
            <a:spLocks noGrp="1"/>
          </p:cNvSpPr>
          <p:nvPr>
            <p:ph sz="quarter" idx="10"/>
          </p:nvPr>
        </p:nvSpPr>
        <p:spPr>
          <a:xfrm>
            <a:off x="281945" y="1493023"/>
            <a:ext cx="8573839" cy="5505781"/>
          </a:xfrm>
        </p:spPr>
        <p:txBody>
          <a:bodyPr/>
          <a:lstStyle/>
          <a:p>
            <a:pPr marL="342900" lvl="1" indent="0" algn="ctr">
              <a:buNone/>
            </a:pPr>
            <a:r>
              <a:rPr lang="en-US" sz="4800" dirty="0"/>
              <a:t>Tools</a:t>
            </a:r>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21916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399981"/>
            <a:ext cx="8572501" cy="430887"/>
          </a:xfrm>
        </p:spPr>
        <p:txBody>
          <a:bodyPr/>
          <a:lstStyle/>
          <a:p>
            <a:r>
              <a:rPr lang="en-US" dirty="0" smtClean="0"/>
              <a:t>CVE-CHECK</a:t>
            </a:r>
            <a:endParaRPr lang="en-US" sz="2400" dirty="0"/>
          </a:p>
        </p:txBody>
      </p:sp>
      <p:sp>
        <p:nvSpPr>
          <p:cNvPr id="3" name="Content Placeholder 2"/>
          <p:cNvSpPr>
            <a:spLocks noGrp="1"/>
          </p:cNvSpPr>
          <p:nvPr>
            <p:ph sz="quarter" idx="10"/>
          </p:nvPr>
        </p:nvSpPr>
        <p:spPr>
          <a:xfrm>
            <a:off x="281945" y="1291771"/>
            <a:ext cx="8573839" cy="4905829"/>
          </a:xfrm>
        </p:spPr>
        <p:txBody>
          <a:bodyPr/>
          <a:lstStyle/>
          <a:p>
            <a:r>
              <a:rPr lang="en-US" dirty="0" smtClean="0"/>
              <a:t>A </a:t>
            </a:r>
            <a:r>
              <a:rPr lang="en-US" dirty="0"/>
              <a:t>recipe </a:t>
            </a:r>
            <a:r>
              <a:rPr lang="en-US" dirty="0" smtClean="0"/>
              <a:t>called </a:t>
            </a:r>
            <a:r>
              <a:rPr lang="en-US" dirty="0" err="1" smtClean="0"/>
              <a:t>cve</a:t>
            </a:r>
            <a:r>
              <a:rPr lang="en-US" dirty="0" smtClean="0"/>
              <a:t>-update-</a:t>
            </a:r>
            <a:r>
              <a:rPr lang="en-US" dirty="0" err="1" smtClean="0"/>
              <a:t>db</a:t>
            </a:r>
            <a:r>
              <a:rPr lang="en-US" dirty="0" smtClean="0"/>
              <a:t> </a:t>
            </a:r>
            <a:r>
              <a:rPr lang="en-US" dirty="0"/>
              <a:t>populates a </a:t>
            </a:r>
            <a:r>
              <a:rPr lang="en-US" dirty="0" err="1"/>
              <a:t>sqlite</a:t>
            </a:r>
            <a:r>
              <a:rPr lang="en-US" dirty="0"/>
              <a:t> database from NVD </a:t>
            </a:r>
            <a:r>
              <a:rPr lang="en-US" dirty="0" err="1"/>
              <a:t>json</a:t>
            </a:r>
            <a:r>
              <a:rPr lang="en-US" dirty="0"/>
              <a:t> feeds. </a:t>
            </a:r>
            <a:r>
              <a:rPr lang="en-US" dirty="0" smtClean="0"/>
              <a:t>The </a:t>
            </a:r>
            <a:r>
              <a:rPr lang="en-US" dirty="0" err="1" smtClean="0"/>
              <a:t>cve</a:t>
            </a:r>
            <a:r>
              <a:rPr lang="en-US" dirty="0" smtClean="0"/>
              <a:t>-check </a:t>
            </a:r>
            <a:r>
              <a:rPr lang="en-US" dirty="0"/>
              <a:t>class reads the database for each recipe to check for CVEs</a:t>
            </a:r>
            <a:r>
              <a:rPr lang="en-US" dirty="0" smtClean="0"/>
              <a:t>. </a:t>
            </a:r>
            <a:r>
              <a:rPr lang="en-US" dirty="0"/>
              <a:t>To use it, you just have to add </a:t>
            </a:r>
            <a:r>
              <a:rPr lang="en-US" dirty="0" smtClean="0"/>
              <a:t>this to your “</a:t>
            </a:r>
            <a:r>
              <a:rPr lang="en-US" dirty="0" err="1" smtClean="0"/>
              <a:t>local.conf</a:t>
            </a:r>
            <a:r>
              <a:rPr lang="en-US" dirty="0" smtClean="0"/>
              <a:t>”:</a:t>
            </a:r>
          </a:p>
          <a:p>
            <a:endParaRPr lang="en-US" dirty="0" smtClean="0"/>
          </a:p>
          <a:p>
            <a:endParaRPr lang="en-US" dirty="0" smtClean="0"/>
          </a:p>
          <a:p>
            <a:r>
              <a:rPr lang="en-US" dirty="0" smtClean="0"/>
              <a:t>In </a:t>
            </a:r>
            <a:r>
              <a:rPr lang="en-US" dirty="0"/>
              <a:t>the Yocto source code for </a:t>
            </a:r>
            <a:r>
              <a:rPr lang="en-US" dirty="0" smtClean="0"/>
              <a:t>CVE patches, it generates a text </a:t>
            </a:r>
            <a:r>
              <a:rPr lang="en-US" dirty="0"/>
              <a:t>report that says if the CVE is patched or unpatched in the </a:t>
            </a:r>
            <a:r>
              <a:rPr lang="en-US" dirty="0" smtClean="0"/>
              <a:t>image we </a:t>
            </a:r>
            <a:r>
              <a:rPr lang="en-US" dirty="0"/>
              <a:t>built.</a:t>
            </a:r>
          </a:p>
          <a:p>
            <a:r>
              <a:rPr lang="en-US" dirty="0" smtClean="0"/>
              <a:t>You </a:t>
            </a:r>
            <a:r>
              <a:rPr lang="en-US" dirty="0"/>
              <a:t>can whitelist some CVEs in a recipe with the CVE_CHECK_WHITELIST </a:t>
            </a:r>
            <a:r>
              <a:rPr lang="en-US" dirty="0" smtClean="0"/>
              <a:t>variable</a:t>
            </a:r>
          </a:p>
          <a:p>
            <a:r>
              <a:rPr lang="en-US" dirty="0"/>
              <a:t>Pierre  reports that </a:t>
            </a:r>
            <a:r>
              <a:rPr lang="en-US" dirty="0" err="1"/>
              <a:t>cve</a:t>
            </a:r>
            <a:r>
              <a:rPr lang="en-US" dirty="0"/>
              <a:t>-check is working well and that he uses it every day. </a:t>
            </a:r>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
        <p:nvSpPr>
          <p:cNvPr id="6" name="CustomShape 2"/>
          <p:cNvSpPr/>
          <p:nvPr/>
        </p:nvSpPr>
        <p:spPr>
          <a:xfrm>
            <a:off x="453960" y="2775856"/>
            <a:ext cx="8433360" cy="500743"/>
          </a:xfrm>
          <a:prstGeom prst="rect">
            <a:avLst/>
          </a:prstGeom>
          <a:solidFill>
            <a:schemeClr val="accent4"/>
          </a:solidFill>
          <a:ln>
            <a:solidFill>
              <a:schemeClr val="accent1"/>
            </a:solidFill>
            <a:round/>
          </a:ln>
          <a:effectLst>
            <a:outerShdw blurRad="40000" dist="2016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a:noAutofit/>
          </a:bodyPr>
          <a:lstStyle/>
          <a:p>
            <a:pPr>
              <a:lnSpc>
                <a:spcPct val="100000"/>
              </a:lnSpc>
            </a:pPr>
            <a:r>
              <a:rPr lang="en-US" sz="2000" dirty="0" smtClean="0"/>
              <a:t>	inherit </a:t>
            </a:r>
            <a:r>
              <a:rPr lang="en-US" sz="2000" dirty="0"/>
              <a:t>+= "</a:t>
            </a:r>
            <a:r>
              <a:rPr lang="en-US" sz="2000" dirty="0" err="1"/>
              <a:t>cve</a:t>
            </a:r>
            <a:r>
              <a:rPr lang="en-US" sz="2000" dirty="0"/>
              <a:t>-check"</a:t>
            </a:r>
            <a:endParaRPr lang="en-US" sz="2000" b="0" strike="noStrike" spc="-1" dirty="0">
              <a:latin typeface="Arial"/>
            </a:endParaRPr>
          </a:p>
        </p:txBody>
      </p:sp>
    </p:spTree>
    <p:extLst>
      <p:ext uri="{BB962C8B-B14F-4D97-AF65-F5344CB8AC3E}">
        <p14:creationId xmlns:p14="http://schemas.microsoft.com/office/powerpoint/2010/main" val="245555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172D557-F554-417C-838B-7E7ECD61941F}"/>
              </a:ext>
            </a:extLst>
          </p:cNvPr>
          <p:cNvSpPr>
            <a:spLocks noGrp="1"/>
          </p:cNvSpPr>
          <p:nvPr>
            <p:ph type="title"/>
          </p:nvPr>
        </p:nvSpPr>
        <p:spPr/>
        <p:txBody>
          <a:bodyPr/>
          <a:lstStyle/>
          <a:p>
            <a:r>
              <a:rPr lang="en-GB" dirty="0"/>
              <a:t>There Shall Be No Victims</a:t>
            </a:r>
          </a:p>
        </p:txBody>
      </p:sp>
      <p:sp>
        <p:nvSpPr>
          <p:cNvPr id="3" name="Content Placeholder 2">
            <a:extLst>
              <a:ext uri="{FF2B5EF4-FFF2-40B4-BE49-F238E27FC236}">
                <a16:creationId xmlns="" xmlns:a16="http://schemas.microsoft.com/office/drawing/2014/main" id="{577B0938-D4E1-4968-9FAD-21B3BF7CC480}"/>
              </a:ext>
            </a:extLst>
          </p:cNvPr>
          <p:cNvSpPr>
            <a:spLocks noGrp="1"/>
          </p:cNvSpPr>
          <p:nvPr>
            <p:ph sz="quarter" idx="13"/>
          </p:nvPr>
        </p:nvSpPr>
        <p:spPr/>
        <p:txBody>
          <a:bodyPr/>
          <a:lstStyle/>
          <a:p>
            <a:r>
              <a:rPr lang="en-GB" dirty="0"/>
              <a:t>I won’t be showing examples of bad practice today</a:t>
            </a:r>
          </a:p>
          <a:p>
            <a:endParaRPr lang="en-GB" dirty="0"/>
          </a:p>
          <a:p>
            <a:r>
              <a:rPr lang="en-GB" dirty="0"/>
              <a:t>Sorry to disappoint!</a:t>
            </a:r>
          </a:p>
        </p:txBody>
      </p:sp>
    </p:spTree>
    <p:extLst>
      <p:ext uri="{BB962C8B-B14F-4D97-AF65-F5344CB8AC3E}">
        <p14:creationId xmlns:p14="http://schemas.microsoft.com/office/powerpoint/2010/main" val="892759785"/>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29009"/>
            <a:ext cx="8572501" cy="430887"/>
          </a:xfrm>
        </p:spPr>
        <p:txBody>
          <a:bodyPr/>
          <a:lstStyle/>
          <a:p>
            <a:r>
              <a:rPr lang="en-US" dirty="0" smtClean="0"/>
              <a:t>CVE-CHECK</a:t>
            </a:r>
            <a:endParaRPr lang="en-US" sz="2400" dirty="0"/>
          </a:p>
        </p:txBody>
      </p:sp>
      <p:sp>
        <p:nvSpPr>
          <p:cNvPr id="3" name="Content Placeholder 2"/>
          <p:cNvSpPr>
            <a:spLocks noGrp="1"/>
          </p:cNvSpPr>
          <p:nvPr>
            <p:ph sz="quarter" idx="10"/>
          </p:nvPr>
        </p:nvSpPr>
        <p:spPr>
          <a:xfrm>
            <a:off x="281945" y="885379"/>
            <a:ext cx="8573839" cy="4905829"/>
          </a:xfrm>
        </p:spPr>
        <p:txBody>
          <a:bodyPr/>
          <a:lstStyle/>
          <a:p>
            <a:r>
              <a:rPr lang="en-US" dirty="0" smtClean="0"/>
              <a:t>Here is some example results:</a:t>
            </a:r>
          </a:p>
          <a:p>
            <a:endParaRPr lang="en-US" sz="1800" dirty="0" smtClean="0"/>
          </a:p>
          <a:p>
            <a:endParaRPr lang="en-US" dirty="0" smtClean="0"/>
          </a:p>
          <a:p>
            <a:r>
              <a:rPr lang="en-US" dirty="0" smtClean="0"/>
              <a:t>Snippet from CVE log:</a:t>
            </a:r>
          </a:p>
          <a:p>
            <a:r>
              <a:rPr lang="en-US" sz="1050" dirty="0" smtClean="0"/>
              <a:t/>
            </a:r>
            <a:br>
              <a:rPr lang="en-US" sz="1050"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15" y="1231568"/>
            <a:ext cx="8743099" cy="119846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715" y="2782305"/>
            <a:ext cx="8743099" cy="2191481"/>
          </a:xfrm>
          <a:prstGeom prst="rect">
            <a:avLst/>
          </a:prstGeom>
        </p:spPr>
      </p:pic>
      <p:sp>
        <p:nvSpPr>
          <p:cNvPr id="10" name="Content Placeholder 2"/>
          <p:cNvSpPr txBox="1">
            <a:spLocks/>
          </p:cNvSpPr>
          <p:nvPr/>
        </p:nvSpPr>
        <p:spPr bwMode="gray">
          <a:xfrm>
            <a:off x="1407887" y="5735877"/>
            <a:ext cx="4368799" cy="30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0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accent1"/>
              </a:buClr>
              <a:buFont typeface="Arial"/>
              <a:buChar char="•"/>
              <a:defRPr sz="18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
                <a:schemeClr val="accent1"/>
              </a:buClr>
              <a:buFont typeface="Wingdings" charset="2"/>
              <a:buAutoNum type="arabicPlain"/>
              <a:defRPr sz="16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accent1"/>
              </a:buClr>
              <a:buFont typeface="Arial"/>
              <a:buChar char="•"/>
              <a:defRPr sz="14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18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buNone/>
            </a:pPr>
            <a:r>
              <a:rPr lang="en-US" sz="1800" b="0" i="1" kern="0" dirty="0" smtClean="0"/>
              <a:t>(examples from NCC presentation)</a:t>
            </a:r>
            <a:endParaRPr lang="en-US" sz="2000" b="0" i="1" kern="0" dirty="0" smtClean="0"/>
          </a:p>
        </p:txBody>
      </p:sp>
      <p:sp>
        <p:nvSpPr>
          <p:cNvPr id="9" name="Content Placeholder 2"/>
          <p:cNvSpPr txBox="1">
            <a:spLocks/>
          </p:cNvSpPr>
          <p:nvPr/>
        </p:nvSpPr>
        <p:spPr bwMode="gray">
          <a:xfrm>
            <a:off x="3744686" y="5131532"/>
            <a:ext cx="4368799" cy="30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0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accent1"/>
              </a:buClr>
              <a:buFont typeface="Arial"/>
              <a:buChar char="•"/>
              <a:defRPr sz="18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
                <a:schemeClr val="accent1"/>
              </a:buClr>
              <a:buFont typeface="Wingdings" charset="2"/>
              <a:buAutoNum type="arabicPlain"/>
              <a:defRPr sz="16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accent1"/>
              </a:buClr>
              <a:buFont typeface="Arial"/>
              <a:buChar char="•"/>
              <a:defRPr sz="14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18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buNone/>
            </a:pPr>
            <a:r>
              <a:rPr lang="en-US" sz="1800" b="0" kern="0" dirty="0" smtClean="0"/>
              <a:t>NOTE: CVSS V3 data added recently</a:t>
            </a:r>
            <a:endParaRPr lang="en-US" sz="2000" b="0" kern="0" dirty="0" smtClean="0"/>
          </a:p>
        </p:txBody>
      </p:sp>
    </p:spTree>
    <p:extLst>
      <p:ext uri="{BB962C8B-B14F-4D97-AF65-F5344CB8AC3E}">
        <p14:creationId xmlns:p14="http://schemas.microsoft.com/office/powerpoint/2010/main" val="38550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429009"/>
            <a:ext cx="8572501" cy="430887"/>
          </a:xfrm>
        </p:spPr>
        <p:txBody>
          <a:bodyPr/>
          <a:lstStyle/>
          <a:p>
            <a:r>
              <a:rPr lang="en-US" dirty="0" smtClean="0"/>
              <a:t>CVE-CHECK</a:t>
            </a:r>
            <a:endParaRPr lang="en-US" sz="2400" dirty="0"/>
          </a:p>
        </p:txBody>
      </p:sp>
      <p:sp>
        <p:nvSpPr>
          <p:cNvPr id="3" name="Content Placeholder 2"/>
          <p:cNvSpPr>
            <a:spLocks noGrp="1"/>
          </p:cNvSpPr>
          <p:nvPr>
            <p:ph sz="quarter" idx="10"/>
          </p:nvPr>
        </p:nvSpPr>
        <p:spPr>
          <a:xfrm>
            <a:off x="281945" y="885379"/>
            <a:ext cx="8573839" cy="4905829"/>
          </a:xfrm>
        </p:spPr>
        <p:txBody>
          <a:bodyPr/>
          <a:lstStyle/>
          <a:p>
            <a:r>
              <a:rPr lang="en-US" dirty="0" smtClean="0"/>
              <a:t>Suppressing a false-positive </a:t>
            </a:r>
            <a:r>
              <a:rPr lang="en-US" dirty="0" smtClean="0"/>
              <a:t>CVE (list):</a:t>
            </a:r>
            <a:endParaRPr lang="en-US" dirty="0" smtClean="0"/>
          </a:p>
          <a:p>
            <a:endParaRPr lang="en-US" dirty="0"/>
          </a:p>
          <a:p>
            <a:endParaRPr lang="en-US" dirty="0" smtClean="0"/>
          </a:p>
          <a:p>
            <a:endParaRPr lang="en-US" dirty="0"/>
          </a:p>
          <a:p>
            <a:endParaRPr lang="en-US" dirty="0" smtClean="0"/>
          </a:p>
          <a:p>
            <a:endParaRPr lang="en-US" dirty="0"/>
          </a:p>
          <a:p>
            <a:r>
              <a:rPr lang="en-US" dirty="0" smtClean="0"/>
              <a:t>By the way, there </a:t>
            </a:r>
            <a:r>
              <a:rPr lang="en-US" dirty="0" smtClean="0"/>
              <a:t>is </a:t>
            </a:r>
            <a:r>
              <a:rPr lang="en-US" dirty="0" smtClean="0"/>
              <a:t>a </a:t>
            </a:r>
            <a:r>
              <a:rPr lang="en-US" dirty="0" smtClean="0"/>
              <a:t>self test recipe for </a:t>
            </a:r>
            <a:r>
              <a:rPr lang="en-US" dirty="0" err="1" smtClean="0"/>
              <a:t>cve</a:t>
            </a:r>
            <a:r>
              <a:rPr lang="en-US" dirty="0" smtClean="0"/>
              <a:t>-check in the “meta-security” layer</a:t>
            </a:r>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06144"/>
            <a:ext cx="8699266" cy="1964717"/>
          </a:xfrm>
          <a:prstGeom prst="rect">
            <a:avLst/>
          </a:prstGeom>
        </p:spPr>
      </p:pic>
      <p:sp>
        <p:nvSpPr>
          <p:cNvPr id="9" name="Content Placeholder 2"/>
          <p:cNvSpPr txBox="1">
            <a:spLocks/>
          </p:cNvSpPr>
          <p:nvPr/>
        </p:nvSpPr>
        <p:spPr bwMode="gray">
          <a:xfrm>
            <a:off x="1407887" y="5735877"/>
            <a:ext cx="4368799" cy="30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0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accent1"/>
              </a:buClr>
              <a:buFont typeface="Arial"/>
              <a:buChar char="•"/>
              <a:defRPr sz="18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
                <a:schemeClr val="accent1"/>
              </a:buClr>
              <a:buFont typeface="Wingdings" charset="2"/>
              <a:buAutoNum type="arabicPlain"/>
              <a:defRPr sz="16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accent1"/>
              </a:buClr>
              <a:buFont typeface="Arial"/>
              <a:buChar char="•"/>
              <a:defRPr sz="14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18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buNone/>
            </a:pPr>
            <a:r>
              <a:rPr lang="en-US" sz="1800" b="0" i="1" kern="0" dirty="0" smtClean="0"/>
              <a:t>(examples from NCC presentation)</a:t>
            </a:r>
            <a:endParaRPr lang="en-US" sz="2000" b="0" i="1" kern="0" dirty="0" smtClean="0"/>
          </a:p>
        </p:txBody>
      </p:sp>
    </p:spTree>
    <p:extLst>
      <p:ext uri="{BB962C8B-B14F-4D97-AF65-F5344CB8AC3E}">
        <p14:creationId xmlns:p14="http://schemas.microsoft.com/office/powerpoint/2010/main" val="363824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r>
              <a:rPr lang="en-US" dirty="0" err="1" smtClean="0"/>
              <a:t>Cve</a:t>
            </a:r>
            <a:r>
              <a:rPr lang="en-US" dirty="0" smtClean="0"/>
              <a:t>-check</a:t>
            </a:r>
            <a:endParaRPr lang="en-US" sz="2400" dirty="0"/>
          </a:p>
        </p:txBody>
      </p:sp>
      <p:sp>
        <p:nvSpPr>
          <p:cNvPr id="3" name="Content Placeholder 2"/>
          <p:cNvSpPr>
            <a:spLocks noGrp="1"/>
          </p:cNvSpPr>
          <p:nvPr>
            <p:ph sz="quarter" idx="10"/>
          </p:nvPr>
        </p:nvSpPr>
        <p:spPr>
          <a:xfrm>
            <a:off x="281945" y="1291771"/>
            <a:ext cx="8573839" cy="5707033"/>
          </a:xfrm>
        </p:spPr>
        <p:txBody>
          <a:bodyPr/>
          <a:lstStyle/>
          <a:p>
            <a:r>
              <a:rPr lang="en-US" sz="1800" dirty="0" err="1"/>
              <a:t>cve</a:t>
            </a:r>
            <a:r>
              <a:rPr lang="en-US" sz="1800" dirty="0"/>
              <a:t>-check-tool replaced by </a:t>
            </a:r>
            <a:r>
              <a:rPr lang="en-US" sz="1800" dirty="0" err="1"/>
              <a:t>cve</a:t>
            </a:r>
            <a:r>
              <a:rPr lang="en-US" sz="1800" dirty="0"/>
              <a:t>-update-</a:t>
            </a:r>
            <a:r>
              <a:rPr lang="en-US" sz="1800" dirty="0" err="1"/>
              <a:t>db</a:t>
            </a:r>
            <a:r>
              <a:rPr lang="en-US" sz="1800" dirty="0"/>
              <a:t> (JSON feeds)</a:t>
            </a:r>
          </a:p>
          <a:p>
            <a:r>
              <a:rPr lang="en-US" sz="1800" b="0" dirty="0"/>
              <a:t>• Master </a:t>
            </a:r>
            <a:r>
              <a:rPr lang="en-US" sz="1800" b="0" dirty="0" smtClean="0"/>
              <a:t>(and now Zeus) branch </a:t>
            </a:r>
            <a:r>
              <a:rPr lang="en-US" sz="1800" b="0" dirty="0"/>
              <a:t>only</a:t>
            </a:r>
            <a:r>
              <a:rPr lang="en-US" sz="1800" b="0" dirty="0" smtClean="0"/>
              <a:t>!</a:t>
            </a:r>
          </a:p>
          <a:p>
            <a:pPr lvl="1"/>
            <a:r>
              <a:rPr lang="en-US" dirty="0">
                <a:hlinkClick r:id="rId3"/>
              </a:rPr>
              <a:t>https://</a:t>
            </a:r>
            <a:r>
              <a:rPr lang="en-US" dirty="0" smtClean="0">
                <a:hlinkClick r:id="rId3"/>
              </a:rPr>
              <a:t>git.yoctoproject.org/cgit/cgit.cgi/poky/log/meta/recipes-core/meta/cve-update-db-native.bb</a:t>
            </a:r>
            <a:endParaRPr lang="en-US" dirty="0" smtClean="0"/>
          </a:p>
          <a:p>
            <a:pPr lvl="1"/>
            <a:r>
              <a:rPr lang="en-US" dirty="0">
                <a:hlinkClick r:id="rId4"/>
              </a:rPr>
              <a:t>https://</a:t>
            </a:r>
            <a:r>
              <a:rPr lang="en-US" dirty="0" smtClean="0">
                <a:hlinkClick r:id="rId4"/>
              </a:rPr>
              <a:t>git.yoctoproject.org/cgit/cgit.cgi/poky/log/meta/classes/cve-check.bbclass</a:t>
            </a:r>
            <a:endParaRPr lang="en-US" dirty="0"/>
          </a:p>
          <a:p>
            <a:r>
              <a:rPr lang="en-US" sz="1800" dirty="0" smtClean="0"/>
              <a:t>CVE </a:t>
            </a:r>
            <a:r>
              <a:rPr lang="en-US" sz="1800" dirty="0"/>
              <a:t>result </a:t>
            </a:r>
            <a:r>
              <a:rPr lang="en-US" sz="1800" dirty="0" smtClean="0"/>
              <a:t>improvements</a:t>
            </a:r>
          </a:p>
          <a:p>
            <a:pPr lvl="1"/>
            <a:r>
              <a:rPr lang="en-US" b="0" dirty="0" err="1" smtClean="0"/>
              <a:t>cve</a:t>
            </a:r>
            <a:r>
              <a:rPr lang="en-US" b="0" dirty="0" smtClean="0"/>
              <a:t>-check-tool </a:t>
            </a:r>
            <a:r>
              <a:rPr lang="en-US" b="0" dirty="0"/>
              <a:t>(</a:t>
            </a:r>
            <a:r>
              <a:rPr lang="en-US" b="0" dirty="0" smtClean="0"/>
              <a:t>string compare</a:t>
            </a:r>
            <a:r>
              <a:rPr lang="en-US" b="0" dirty="0"/>
              <a:t>) vs</a:t>
            </a:r>
            <a:r>
              <a:rPr lang="en-US" b="0" dirty="0" smtClean="0"/>
              <a:t>. </a:t>
            </a:r>
            <a:r>
              <a:rPr lang="en-US" b="0" dirty="0" err="1" smtClean="0"/>
              <a:t>cve</a:t>
            </a:r>
            <a:r>
              <a:rPr lang="en-US" b="0" dirty="0" smtClean="0"/>
              <a:t>-update-</a:t>
            </a:r>
            <a:r>
              <a:rPr lang="en-US" b="0" dirty="0" err="1" smtClean="0"/>
              <a:t>db</a:t>
            </a:r>
            <a:r>
              <a:rPr lang="en-US" b="0" dirty="0" smtClean="0"/>
              <a:t> </a:t>
            </a:r>
            <a:r>
              <a:rPr lang="en-US" b="0" dirty="0"/>
              <a:t>(&gt;=, &lt;= etc</a:t>
            </a:r>
            <a:r>
              <a:rPr lang="en-US" b="0" dirty="0" smtClean="0"/>
              <a:t>.)</a:t>
            </a:r>
          </a:p>
          <a:p>
            <a:endParaRPr lang="en-US" sz="1600" dirty="0" smtClean="0"/>
          </a:p>
          <a:p>
            <a:endParaRPr lang="en-US" sz="1600" dirty="0" smtClean="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89167849"/>
              </p:ext>
            </p:extLst>
          </p:nvPr>
        </p:nvGraphicFramePr>
        <p:xfrm>
          <a:off x="876065" y="4282440"/>
          <a:ext cx="7068457" cy="1478280"/>
        </p:xfrm>
        <a:graphic>
          <a:graphicData uri="http://schemas.openxmlformats.org/drawingml/2006/table">
            <a:tbl>
              <a:tblPr firstRow="1" bandRow="1">
                <a:tableStyleId>{5C22544A-7EE6-4342-B048-85BDC9FD1C3A}</a:tableStyleId>
              </a:tblPr>
              <a:tblGrid>
                <a:gridCol w="2032000"/>
                <a:gridCol w="2032000"/>
                <a:gridCol w="3004457"/>
              </a:tblGrid>
              <a:tr h="0">
                <a:tc>
                  <a:txBody>
                    <a:bodyPr/>
                    <a:lstStyle/>
                    <a:p>
                      <a:r>
                        <a:rPr lang="en-US" dirty="0" smtClean="0"/>
                        <a:t>Recipe </a:t>
                      </a:r>
                      <a:endParaRPr lang="en-US" dirty="0"/>
                    </a:p>
                  </a:txBody>
                  <a:tcPr/>
                </a:tc>
                <a:tc>
                  <a:txBody>
                    <a:bodyPr/>
                    <a:lstStyle/>
                    <a:p>
                      <a:r>
                        <a:rPr lang="en-US" dirty="0" smtClean="0"/>
                        <a:t>Rev </a:t>
                      </a:r>
                      <a:endParaRPr lang="en-US" dirty="0"/>
                    </a:p>
                  </a:txBody>
                  <a:tcPr/>
                </a:tc>
                <a:tc>
                  <a:txBody>
                    <a:bodyPr/>
                    <a:lstStyle/>
                    <a:p>
                      <a:r>
                        <a:rPr lang="en-US" dirty="0" smtClean="0"/>
                        <a:t>Previously missed</a:t>
                      </a:r>
                      <a:endParaRPr lang="en-US" dirty="0"/>
                    </a:p>
                  </a:txBody>
                  <a:tcPr/>
                </a:tc>
              </a:tr>
              <a:tr h="370840">
                <a:tc>
                  <a:txBody>
                    <a:bodyPr/>
                    <a:lstStyle/>
                    <a:p>
                      <a:r>
                        <a:rPr lang="en-US" sz="1800" b="0" i="0" u="none" strike="noStrike" kern="1200" baseline="0" dirty="0" err="1" smtClean="0">
                          <a:solidFill>
                            <a:schemeClr val="dk1"/>
                          </a:solidFill>
                          <a:latin typeface="+mn-lt"/>
                          <a:ea typeface="+mn-ea"/>
                          <a:cs typeface="+mn-cs"/>
                        </a:rPr>
                        <a:t>wpa</a:t>
                      </a:r>
                      <a:r>
                        <a:rPr lang="en-US" sz="1800" b="0" i="0" u="none" strike="noStrike" kern="1200" baseline="0" dirty="0" smtClean="0">
                          <a:solidFill>
                            <a:schemeClr val="dk1"/>
                          </a:solidFill>
                          <a:latin typeface="+mn-lt"/>
                          <a:ea typeface="+mn-ea"/>
                          <a:cs typeface="+mn-cs"/>
                        </a:rPr>
                        <a:t>-supplicant</a:t>
                      </a:r>
                      <a:endParaRPr lang="en-US" dirty="0"/>
                    </a:p>
                  </a:txBody>
                  <a:tcPr/>
                </a:tc>
                <a:tc>
                  <a:txBody>
                    <a:bodyPr/>
                    <a:lstStyle/>
                    <a:p>
                      <a:r>
                        <a:rPr lang="en-US" sz="1800" b="0" i="0" u="none" strike="noStrike" kern="1200" baseline="0" dirty="0" smtClean="0">
                          <a:solidFill>
                            <a:schemeClr val="dk1"/>
                          </a:solidFill>
                          <a:latin typeface="+mn-lt"/>
                          <a:ea typeface="+mn-ea"/>
                          <a:cs typeface="+mn-cs"/>
                        </a:rPr>
                        <a:t>2.6</a:t>
                      </a:r>
                      <a:endParaRPr lang="en-US" dirty="0"/>
                    </a:p>
                  </a:txBody>
                  <a:tcPr/>
                </a:tc>
                <a:tc>
                  <a:txBody>
                    <a:bodyPr/>
                    <a:lstStyle/>
                    <a:p>
                      <a:r>
                        <a:rPr lang="en-US" dirty="0" smtClean="0"/>
                        <a:t>3</a:t>
                      </a:r>
                      <a:endParaRPr lang="en-US" dirty="0"/>
                    </a:p>
                  </a:txBody>
                  <a:tcPr/>
                </a:tc>
              </a:tr>
              <a:tr h="370840">
                <a:tc>
                  <a:txBody>
                    <a:bodyPr/>
                    <a:lstStyle/>
                    <a:p>
                      <a:r>
                        <a:rPr lang="en-US" sz="1800" b="0" dirty="0" smtClean="0"/>
                        <a:t>python </a:t>
                      </a:r>
                      <a:endParaRPr lang="en-US" dirty="0"/>
                    </a:p>
                  </a:txBody>
                  <a:tcPr/>
                </a:tc>
                <a:tc>
                  <a:txBody>
                    <a:bodyPr/>
                    <a:lstStyle/>
                    <a:p>
                      <a:r>
                        <a:rPr lang="en-US" dirty="0" smtClean="0"/>
                        <a:t>3.5</a:t>
                      </a:r>
                      <a:endParaRPr lang="en-US" dirty="0"/>
                    </a:p>
                  </a:txBody>
                  <a:tcPr/>
                </a:tc>
                <a:tc>
                  <a:txBody>
                    <a:bodyPr/>
                    <a:lstStyle/>
                    <a:p>
                      <a:r>
                        <a:rPr lang="en-US" dirty="0" smtClean="0"/>
                        <a:t>5</a:t>
                      </a:r>
                      <a:endParaRPr lang="en-US" dirty="0"/>
                    </a:p>
                  </a:txBody>
                  <a:tcPr/>
                </a:tc>
              </a:tr>
              <a:tr h="370840">
                <a:tc>
                  <a:txBody>
                    <a:bodyPr/>
                    <a:lstStyle/>
                    <a:p>
                      <a:r>
                        <a:rPr lang="en-US" sz="1800" b="0" dirty="0" smtClean="0"/>
                        <a:t>sumo </a:t>
                      </a:r>
                      <a:endParaRPr lang="en-US" dirty="0"/>
                    </a:p>
                  </a:txBody>
                  <a:tcPr/>
                </a:tc>
                <a:tc>
                  <a:txBody>
                    <a:bodyPr/>
                    <a:lstStyle/>
                    <a:p>
                      <a:r>
                        <a:rPr lang="en-US" sz="1800" b="0" dirty="0" smtClean="0"/>
                        <a:t>2.30</a:t>
                      </a:r>
                      <a:endParaRPr lang="en-US" dirty="0"/>
                    </a:p>
                  </a:txBody>
                  <a:tcPr/>
                </a:tc>
                <a:tc>
                  <a:txBody>
                    <a:bodyPr/>
                    <a:lstStyle/>
                    <a:p>
                      <a:r>
                        <a:rPr lang="en-US" dirty="0" smtClean="0"/>
                        <a:t>5</a:t>
                      </a:r>
                      <a:endParaRPr lang="en-US" dirty="0"/>
                    </a:p>
                  </a:txBody>
                  <a:tcPr/>
                </a:tc>
              </a:tr>
            </a:tbl>
          </a:graphicData>
        </a:graphic>
      </p:graphicFrame>
      <p:sp>
        <p:nvSpPr>
          <p:cNvPr id="6" name="Content Placeholder 2"/>
          <p:cNvSpPr txBox="1">
            <a:spLocks/>
          </p:cNvSpPr>
          <p:nvPr/>
        </p:nvSpPr>
        <p:spPr bwMode="gray">
          <a:xfrm>
            <a:off x="1407887" y="5837475"/>
            <a:ext cx="4368799" cy="30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0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accent1"/>
              </a:buClr>
              <a:buFont typeface="Arial"/>
              <a:buChar char="•"/>
              <a:defRPr sz="18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
                <a:schemeClr val="accent1"/>
              </a:buClr>
              <a:buFont typeface="Wingdings" charset="2"/>
              <a:buAutoNum type="arabicPlain"/>
              <a:defRPr sz="16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accent1"/>
              </a:buClr>
              <a:buFont typeface="Arial"/>
              <a:buChar char="•"/>
              <a:defRPr sz="14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18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buNone/>
            </a:pPr>
            <a:r>
              <a:rPr lang="en-US" sz="1800" b="0" i="1" kern="0" dirty="0" smtClean="0"/>
              <a:t>(data from </a:t>
            </a:r>
            <a:r>
              <a:rPr lang="en-US" sz="1800" b="0" i="1" kern="0" dirty="0" err="1" smtClean="0"/>
              <a:t>Timesys</a:t>
            </a:r>
            <a:r>
              <a:rPr lang="en-US" sz="1800" b="0" i="1" kern="0" dirty="0" smtClean="0"/>
              <a:t> presentation)</a:t>
            </a:r>
            <a:endParaRPr lang="en-US" sz="2000" b="0" i="1" kern="0" dirty="0" smtClean="0"/>
          </a:p>
        </p:txBody>
      </p:sp>
    </p:spTree>
    <p:extLst>
      <p:ext uri="{BB962C8B-B14F-4D97-AF65-F5344CB8AC3E}">
        <p14:creationId xmlns:p14="http://schemas.microsoft.com/office/powerpoint/2010/main" val="56069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r>
              <a:rPr lang="en-US" dirty="0" smtClean="0"/>
              <a:t>Yocto Project CPE to Recipe Mapping</a:t>
            </a:r>
            <a:endParaRPr lang="en-US" sz="2400" dirty="0"/>
          </a:p>
        </p:txBody>
      </p:sp>
      <p:sp>
        <p:nvSpPr>
          <p:cNvPr id="3" name="Content Placeholder 2"/>
          <p:cNvSpPr>
            <a:spLocks noGrp="1"/>
          </p:cNvSpPr>
          <p:nvPr>
            <p:ph sz="quarter" idx="10"/>
          </p:nvPr>
        </p:nvSpPr>
        <p:spPr>
          <a:xfrm>
            <a:off x="281945" y="1291771"/>
            <a:ext cx="8573839" cy="5707033"/>
          </a:xfrm>
        </p:spPr>
        <p:txBody>
          <a:bodyPr/>
          <a:lstStyle/>
          <a:p>
            <a:r>
              <a:rPr lang="en-US" sz="2400" dirty="0" smtClean="0"/>
              <a:t>CVE_PRODUCT</a:t>
            </a:r>
            <a:r>
              <a:rPr lang="en-US" sz="2400" dirty="0"/>
              <a:t>: recipe name to NVD name mapping</a:t>
            </a:r>
          </a:p>
          <a:p>
            <a:pPr lvl="1"/>
            <a:r>
              <a:rPr lang="en-US" sz="2000" dirty="0"/>
              <a:t>curl_7.65.3.bb: CVE_PRODUCT = "curl </a:t>
            </a:r>
            <a:r>
              <a:rPr lang="en-US" sz="2000" dirty="0" err="1"/>
              <a:t>libcurl</a:t>
            </a:r>
            <a:r>
              <a:rPr lang="en-US" sz="2000" dirty="0"/>
              <a:t>“</a:t>
            </a:r>
          </a:p>
          <a:p>
            <a:pPr lvl="1"/>
            <a:r>
              <a:rPr lang="en-US" sz="2000" dirty="0"/>
              <a:t>openssl_1.1.1c.bb: CVE_PRODUCT = "</a:t>
            </a:r>
            <a:r>
              <a:rPr lang="en-US" sz="2000" dirty="0" err="1"/>
              <a:t>openssl:openssl</a:t>
            </a:r>
            <a:r>
              <a:rPr lang="en-US" sz="2000" dirty="0"/>
              <a:t>“</a:t>
            </a:r>
          </a:p>
          <a:p>
            <a:pPr lvl="1"/>
            <a:r>
              <a:rPr lang="en-US" sz="2000" dirty="0"/>
              <a:t>python-urllib3.inc: CVE_PRODUCT = "urllib3" </a:t>
            </a:r>
          </a:p>
          <a:p>
            <a:r>
              <a:rPr lang="en-US" sz="2400" dirty="0"/>
              <a:t>CVE_VERSION: recipe version to NVD version mapping</a:t>
            </a:r>
          </a:p>
          <a:p>
            <a:pPr lvl="1"/>
            <a:r>
              <a:rPr lang="en-US" sz="2000" dirty="0"/>
              <a:t>krb5_1.17.bb: CVE_VERSION = "5-${PV}" </a:t>
            </a:r>
          </a:p>
          <a:p>
            <a:r>
              <a:rPr lang="en-US" sz="2400" dirty="0"/>
              <a:t>Tracks patched CVEs</a:t>
            </a:r>
          </a:p>
          <a:p>
            <a:pPr lvl="1"/>
            <a:r>
              <a:rPr lang="en-US" sz="2000" dirty="0"/>
              <a:t>CVE ID in patch header (preferred)</a:t>
            </a:r>
          </a:p>
          <a:p>
            <a:pPr lvl="1"/>
            <a:r>
              <a:rPr lang="en-US" sz="2000" dirty="0"/>
              <a:t>CVE ID in file name</a:t>
            </a:r>
            <a:endParaRPr lang="en-US" sz="2000" dirty="0" smtClean="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
        <p:nvSpPr>
          <p:cNvPr id="6" name="Content Placeholder 2"/>
          <p:cNvSpPr txBox="1">
            <a:spLocks/>
          </p:cNvSpPr>
          <p:nvPr/>
        </p:nvSpPr>
        <p:spPr bwMode="gray">
          <a:xfrm>
            <a:off x="1407887" y="5735877"/>
            <a:ext cx="4368799" cy="308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0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accent1"/>
              </a:buClr>
              <a:buFont typeface="Arial"/>
              <a:buChar char="•"/>
              <a:defRPr sz="18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
                <a:schemeClr val="accent1"/>
              </a:buClr>
              <a:buFont typeface="Wingdings" charset="2"/>
              <a:buAutoNum type="arabicPlain"/>
              <a:defRPr sz="16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accent1"/>
              </a:buClr>
              <a:buFont typeface="Arial"/>
              <a:buChar char="•"/>
              <a:defRPr sz="14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18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marL="0" indent="0">
              <a:buNone/>
            </a:pPr>
            <a:r>
              <a:rPr lang="en-US" sz="1800" b="0" i="1" kern="0" dirty="0" smtClean="0"/>
              <a:t>(examples from </a:t>
            </a:r>
            <a:r>
              <a:rPr lang="en-US" sz="1800" b="0" i="1" kern="0" dirty="0" err="1" smtClean="0"/>
              <a:t>Timesys</a:t>
            </a:r>
            <a:r>
              <a:rPr lang="en-US" sz="1800" b="0" i="1" kern="0" dirty="0" smtClean="0"/>
              <a:t> presentation)</a:t>
            </a:r>
            <a:endParaRPr lang="en-US" sz="2000" b="0" i="1" kern="0" dirty="0" smtClean="0"/>
          </a:p>
        </p:txBody>
      </p:sp>
    </p:spTree>
    <p:extLst>
      <p:ext uri="{BB962C8B-B14F-4D97-AF65-F5344CB8AC3E}">
        <p14:creationId xmlns:p14="http://schemas.microsoft.com/office/powerpoint/2010/main" val="1478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4025" y="408517"/>
            <a:ext cx="8227438" cy="541509"/>
          </a:xfrm>
        </p:spPr>
        <p:txBody>
          <a:bodyPr/>
          <a:lstStyle/>
          <a:p>
            <a:r>
              <a:rPr lang="en-US" dirty="0" smtClean="0"/>
              <a:t>Security Response Tool (</a:t>
            </a:r>
            <a:r>
              <a:rPr lang="en-US" dirty="0" err="1" smtClean="0"/>
              <a:t>SRTool</a:t>
            </a:r>
            <a:r>
              <a:rPr lang="en-US" dirty="0" smtClean="0"/>
              <a:t>)</a:t>
            </a:r>
            <a:endParaRPr lang="en-US" u="sng" dirty="0"/>
          </a:p>
        </p:txBody>
      </p:sp>
      <p:sp>
        <p:nvSpPr>
          <p:cNvPr id="9" name="Content Placeholder 2"/>
          <p:cNvSpPr>
            <a:spLocks noGrp="1"/>
          </p:cNvSpPr>
          <p:nvPr>
            <p:ph idx="4294967295"/>
          </p:nvPr>
        </p:nvSpPr>
        <p:spPr>
          <a:xfrm>
            <a:off x="442210" y="945138"/>
            <a:ext cx="8229600" cy="4921622"/>
          </a:xfrm>
          <a:prstGeom prst="rect">
            <a:avLst/>
          </a:prstGeom>
        </p:spPr>
        <p:txBody>
          <a:bodyPr>
            <a:normAutofit fontScale="85000" lnSpcReduction="10000"/>
          </a:bodyPr>
          <a:lstStyle/>
          <a:p>
            <a:pPr>
              <a:lnSpc>
                <a:spcPct val="120000"/>
              </a:lnSpc>
              <a:spcBef>
                <a:spcPts val="0"/>
              </a:spcBef>
            </a:pPr>
            <a:r>
              <a:rPr lang="en-US" i="1" dirty="0" smtClean="0">
                <a:solidFill>
                  <a:schemeClr val="accent6">
                    <a:lumMod val="75000"/>
                  </a:schemeClr>
                </a:solidFill>
              </a:rPr>
              <a:t>While </a:t>
            </a:r>
            <a:r>
              <a:rPr lang="en-US" i="1" dirty="0">
                <a:solidFill>
                  <a:schemeClr val="accent6">
                    <a:lumMod val="75000"/>
                  </a:schemeClr>
                </a:solidFill>
              </a:rPr>
              <a:t>there is heighten awareness about device vulnerabilities, what is often missing is awareness about the process of managing the security response process </a:t>
            </a:r>
            <a:r>
              <a:rPr lang="en-US" i="1" dirty="0" smtClean="0">
                <a:solidFill>
                  <a:schemeClr val="accent6">
                    <a:lumMod val="75000"/>
                  </a:schemeClr>
                </a:solidFill>
              </a:rPr>
              <a:t>itself</a:t>
            </a:r>
          </a:p>
          <a:p>
            <a:pPr>
              <a:lnSpc>
                <a:spcPct val="120000"/>
              </a:lnSpc>
              <a:spcBef>
                <a:spcPts val="0"/>
              </a:spcBef>
            </a:pPr>
            <a:r>
              <a:rPr lang="en-US" dirty="0" smtClean="0"/>
              <a:t>Wind River is sharing to open source a tool </a:t>
            </a:r>
            <a:r>
              <a:rPr lang="en-US" dirty="0"/>
              <a:t>to help manager </a:t>
            </a:r>
            <a:r>
              <a:rPr lang="en-US" dirty="0" smtClean="0"/>
              <a:t>the organization’s security </a:t>
            </a:r>
            <a:r>
              <a:rPr lang="en-US" dirty="0"/>
              <a:t>response </a:t>
            </a:r>
            <a:r>
              <a:rPr lang="en-US" dirty="0" smtClean="0"/>
              <a:t>management:</a:t>
            </a:r>
            <a:endParaRPr lang="en-US" dirty="0"/>
          </a:p>
          <a:p>
            <a:pPr lvl="1">
              <a:lnSpc>
                <a:spcPct val="120000"/>
              </a:lnSpc>
              <a:spcBef>
                <a:spcPts val="0"/>
              </a:spcBef>
            </a:pPr>
            <a:r>
              <a:rPr lang="en-US" dirty="0" smtClean="0">
                <a:solidFill>
                  <a:schemeClr val="accent6">
                    <a:lumMod val="75000"/>
                  </a:schemeClr>
                </a:solidFill>
              </a:rPr>
              <a:t>Better ways to handle 1000+ CVEs per month</a:t>
            </a:r>
          </a:p>
          <a:p>
            <a:pPr lvl="1">
              <a:lnSpc>
                <a:spcPct val="120000"/>
              </a:lnSpc>
              <a:spcBef>
                <a:spcPts val="0"/>
              </a:spcBef>
            </a:pPr>
            <a:r>
              <a:rPr lang="en-US" dirty="0" smtClean="0">
                <a:solidFill>
                  <a:schemeClr val="accent6">
                    <a:lumMod val="75000"/>
                  </a:schemeClr>
                </a:solidFill>
              </a:rPr>
              <a:t>Better ways to connect CVE’s to defects to product</a:t>
            </a:r>
          </a:p>
          <a:p>
            <a:pPr lvl="1">
              <a:lnSpc>
                <a:spcPct val="120000"/>
              </a:lnSpc>
              <a:spcBef>
                <a:spcPts val="0"/>
              </a:spcBef>
            </a:pPr>
            <a:r>
              <a:rPr lang="en-US" dirty="0" smtClean="0">
                <a:solidFill>
                  <a:schemeClr val="accent6">
                    <a:lumMod val="75000"/>
                  </a:schemeClr>
                </a:solidFill>
              </a:rPr>
              <a:t>Better ways to allow easy access to the full vulnerability status, generate reports, clean exports to public CVE DB</a:t>
            </a:r>
          </a:p>
          <a:p>
            <a:pPr lvl="1">
              <a:lnSpc>
                <a:spcPct val="120000"/>
              </a:lnSpc>
              <a:spcBef>
                <a:spcPts val="0"/>
              </a:spcBef>
            </a:pPr>
            <a:r>
              <a:rPr lang="en-US" dirty="0" smtClean="0">
                <a:solidFill>
                  <a:schemeClr val="accent6">
                    <a:lumMod val="75000"/>
                  </a:schemeClr>
                </a:solidFill>
              </a:rPr>
              <a:t>Better ways to use automation to keep all the data sources automatically up to date</a:t>
            </a:r>
          </a:p>
          <a:p>
            <a:pPr>
              <a:lnSpc>
                <a:spcPct val="120000"/>
              </a:lnSpc>
              <a:spcBef>
                <a:spcPts val="0"/>
              </a:spcBef>
            </a:pPr>
            <a:r>
              <a:rPr lang="en-US" dirty="0" smtClean="0">
                <a:solidFill>
                  <a:schemeClr val="accent6">
                    <a:lumMod val="75000"/>
                  </a:schemeClr>
                </a:solidFill>
              </a:rPr>
              <a:t>Community Page:</a:t>
            </a:r>
          </a:p>
          <a:p>
            <a:pPr lvl="1">
              <a:lnSpc>
                <a:spcPct val="120000"/>
              </a:lnSpc>
              <a:spcBef>
                <a:spcPts val="0"/>
              </a:spcBef>
            </a:pPr>
            <a:r>
              <a:rPr lang="en-US" sz="2000" dirty="0">
                <a:hlinkClick r:id="rId2"/>
              </a:rPr>
              <a:t>https://</a:t>
            </a:r>
            <a:r>
              <a:rPr lang="en-US" sz="2000" dirty="0" smtClean="0">
                <a:hlinkClick r:id="rId2"/>
              </a:rPr>
              <a:t>wiki.yoctoproject.org/wiki/Contribute_to_SRTool</a:t>
            </a:r>
            <a:endParaRPr lang="en-US" dirty="0">
              <a:solidFill>
                <a:schemeClr val="accent6">
                  <a:lumMod val="75000"/>
                </a:schemeClr>
              </a:solidFill>
            </a:endParaRPr>
          </a:p>
          <a:p>
            <a:pPr>
              <a:lnSpc>
                <a:spcPct val="120000"/>
              </a:lnSpc>
              <a:spcBef>
                <a:spcPts val="0"/>
              </a:spcBef>
            </a:pPr>
            <a:r>
              <a:rPr lang="en-US" b="1" dirty="0" smtClean="0"/>
              <a:t>ELCE Presentation:</a:t>
            </a:r>
          </a:p>
          <a:p>
            <a:pPr lvl="1">
              <a:lnSpc>
                <a:spcPct val="120000"/>
              </a:lnSpc>
              <a:spcBef>
                <a:spcPts val="0"/>
              </a:spcBef>
            </a:pPr>
            <a:r>
              <a:rPr lang="en-US" sz="2200" u="sng" dirty="0" smtClean="0">
                <a:hlinkClick r:id="rId3"/>
              </a:rPr>
              <a:t>https</a:t>
            </a:r>
            <a:r>
              <a:rPr lang="en-US" sz="2200" u="sng" dirty="0">
                <a:hlinkClick r:id="rId3"/>
              </a:rPr>
              <a:t>://</a:t>
            </a:r>
            <a:r>
              <a:rPr lang="en-US" sz="2200" u="sng" dirty="0" smtClean="0">
                <a:hlinkClick r:id="rId3"/>
              </a:rPr>
              <a:t>sched.co/HOLr</a:t>
            </a:r>
            <a:endParaRPr lang="en-US" sz="2200" u="sng" dirty="0" smtClean="0"/>
          </a:p>
        </p:txBody>
      </p:sp>
    </p:spTree>
    <p:extLst>
      <p:ext uri="{BB962C8B-B14F-4D97-AF65-F5344CB8AC3E}">
        <p14:creationId xmlns:p14="http://schemas.microsoft.com/office/powerpoint/2010/main" val="3407175551"/>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endParaRPr lang="en-US" sz="2400" dirty="0"/>
          </a:p>
        </p:txBody>
      </p:sp>
      <p:sp>
        <p:nvSpPr>
          <p:cNvPr id="3" name="Content Placeholder 2"/>
          <p:cNvSpPr>
            <a:spLocks noGrp="1"/>
          </p:cNvSpPr>
          <p:nvPr>
            <p:ph sz="quarter" idx="10"/>
          </p:nvPr>
        </p:nvSpPr>
        <p:spPr>
          <a:xfrm>
            <a:off x="281945" y="1493023"/>
            <a:ext cx="8573839" cy="5505781"/>
          </a:xfrm>
        </p:spPr>
        <p:txBody>
          <a:bodyPr/>
          <a:lstStyle/>
          <a:p>
            <a:pPr marL="342900" lvl="1" indent="0" algn="ctr">
              <a:buNone/>
            </a:pPr>
            <a:r>
              <a:rPr lang="en-US" sz="4800" dirty="0"/>
              <a:t>Work in progress</a:t>
            </a:r>
          </a:p>
          <a:p>
            <a:pPr lvl="1"/>
            <a:endParaRPr lang="en-US" dirty="0"/>
          </a:p>
          <a:p>
            <a:pPr lvl="1"/>
            <a:endParaRPr lang="en-US" dirty="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1040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661233"/>
            <a:ext cx="8572501" cy="430887"/>
          </a:xfrm>
        </p:spPr>
        <p:txBody>
          <a:bodyPr/>
          <a:lstStyle/>
          <a:p>
            <a:r>
              <a:rPr lang="en-US" dirty="0" smtClean="0"/>
              <a:t>Yocto Project CPE to Recipe Mapping</a:t>
            </a:r>
            <a:endParaRPr lang="en-US" sz="2400" dirty="0"/>
          </a:p>
        </p:txBody>
      </p:sp>
      <p:sp>
        <p:nvSpPr>
          <p:cNvPr id="3" name="Content Placeholder 2"/>
          <p:cNvSpPr>
            <a:spLocks noGrp="1"/>
          </p:cNvSpPr>
          <p:nvPr>
            <p:ph sz="quarter" idx="10"/>
          </p:nvPr>
        </p:nvSpPr>
        <p:spPr>
          <a:xfrm>
            <a:off x="281945" y="1291771"/>
            <a:ext cx="8573839" cy="5707033"/>
          </a:xfrm>
        </p:spPr>
        <p:txBody>
          <a:bodyPr/>
          <a:lstStyle/>
          <a:p>
            <a:r>
              <a:rPr lang="en-US" dirty="0" smtClean="0"/>
              <a:t>Always working to better map CVEs and CPEs to Yocto Project Recipes</a:t>
            </a:r>
          </a:p>
          <a:p>
            <a:r>
              <a:rPr lang="en-US" sz="2000" dirty="0" smtClean="0"/>
              <a:t>Make </a:t>
            </a:r>
            <a:r>
              <a:rPr lang="en-US" sz="2000" dirty="0" smtClean="0"/>
              <a:t>it easier for people find </a:t>
            </a:r>
            <a:r>
              <a:rPr lang="en-US" sz="2000" dirty="0" smtClean="0"/>
              <a:t>the project’s Security information </a:t>
            </a:r>
            <a:endParaRPr lang="en-US" sz="2000" dirty="0" smtClean="0"/>
          </a:p>
          <a:p>
            <a:r>
              <a:rPr lang="en-US" dirty="0" smtClean="0"/>
              <a:t>Publish </a:t>
            </a:r>
            <a:r>
              <a:rPr lang="en-US" dirty="0" smtClean="0"/>
              <a:t>documentation </a:t>
            </a:r>
            <a:r>
              <a:rPr lang="en-US" dirty="0" smtClean="0"/>
              <a:t>on these tools, especially the </a:t>
            </a:r>
            <a:r>
              <a:rPr lang="en-US" dirty="0" err="1" smtClean="0"/>
              <a:t>cve</a:t>
            </a:r>
            <a:r>
              <a:rPr lang="en-US" dirty="0" smtClean="0"/>
              <a:t>-check</a:t>
            </a:r>
          </a:p>
          <a:p>
            <a:r>
              <a:rPr lang="en-US" sz="2000" dirty="0" smtClean="0"/>
              <a:t>Leverage the </a:t>
            </a:r>
            <a:r>
              <a:rPr lang="en-US" sz="2000" dirty="0" err="1" smtClean="0"/>
              <a:t>SRTool</a:t>
            </a:r>
            <a:r>
              <a:rPr lang="en-US" sz="2000" dirty="0" smtClean="0"/>
              <a:t> </a:t>
            </a:r>
            <a:r>
              <a:rPr lang="en-US" sz="2000" dirty="0" smtClean="0"/>
              <a:t>database and its automated update features to help drive the CVE input for tools like the </a:t>
            </a:r>
            <a:r>
              <a:rPr lang="en-US" sz="2000" dirty="0" err="1" smtClean="0"/>
              <a:t>cve</a:t>
            </a:r>
            <a:r>
              <a:rPr lang="en-US" sz="2000" dirty="0" smtClean="0"/>
              <a:t>-check</a:t>
            </a:r>
          </a:p>
          <a:p>
            <a:r>
              <a:rPr lang="en-US" dirty="0" smtClean="0"/>
              <a:t>Extend the </a:t>
            </a:r>
            <a:r>
              <a:rPr lang="en-US" dirty="0" err="1" smtClean="0"/>
              <a:t>SRTool</a:t>
            </a:r>
            <a:r>
              <a:rPr lang="en-US" dirty="0" smtClean="0"/>
              <a:t> to merge data from tools like </a:t>
            </a:r>
            <a:r>
              <a:rPr lang="en-US" dirty="0" err="1" smtClean="0"/>
              <a:t>cve</a:t>
            </a:r>
            <a:r>
              <a:rPr lang="en-US" dirty="0" smtClean="0"/>
              <a:t>-check into its database, and also add GUI tools and reports around those tools</a:t>
            </a:r>
          </a:p>
          <a:p>
            <a:r>
              <a:rPr lang="en-US" sz="2000" dirty="0" smtClean="0"/>
              <a:t>Extend the </a:t>
            </a:r>
            <a:r>
              <a:rPr lang="en-US" sz="2000" dirty="0" err="1" smtClean="0"/>
              <a:t>SRTool</a:t>
            </a:r>
            <a:r>
              <a:rPr lang="en-US" sz="2000" dirty="0" smtClean="0"/>
              <a:t> to automatically scan the YP/OE repositories for patches that are tags as CVE fixes, and allow correlation with the CVE and </a:t>
            </a:r>
            <a:r>
              <a:rPr lang="en-US" sz="2000" dirty="0" err="1" smtClean="0"/>
              <a:t>cve</a:t>
            </a:r>
            <a:r>
              <a:rPr lang="en-US" sz="2000" dirty="0" smtClean="0"/>
              <a:t>-check data</a:t>
            </a:r>
          </a:p>
          <a:p>
            <a:endParaRPr lang="en-US" sz="2000" dirty="0" smtClean="0"/>
          </a:p>
        </p:txBody>
      </p:sp>
      <p:sp>
        <p:nvSpPr>
          <p:cNvPr id="4" name="Rectangle 3"/>
          <p:cNvSpPr/>
          <p:nvPr/>
        </p:nvSpPr>
        <p:spPr bwMode="gray">
          <a:xfrm>
            <a:off x="7422776" y="6598024"/>
            <a:ext cx="1043492" cy="157779"/>
          </a:xfrm>
          <a:prstGeom prst="rect">
            <a:avLst/>
          </a:prstGeom>
          <a:solidFill>
            <a:schemeClr val="bg1"/>
          </a:solidFill>
          <a:ln w="9525">
            <a:noFill/>
            <a:round/>
            <a:headEnd/>
            <a:tailEnd/>
          </a:ln>
          <a:effectLst/>
          <a:extLst/>
        </p:spPr>
        <p:txBody>
          <a:bodyPr wrap="square" rtlCol="0" anchor="ctr"/>
          <a:lstStyle/>
          <a:p>
            <a:pPr algn="ctr" defTabSz="914400">
              <a:lnSpc>
                <a:spcPct val="90000"/>
              </a:lnSpc>
              <a:spcBef>
                <a:spcPts val="600"/>
              </a:spcBef>
            </a:pPr>
            <a:endParaRPr lang="en-US" sz="2000" dirty="0" err="1" smtClean="0">
              <a:solidFill>
                <a:schemeClr val="bg1"/>
              </a:solidFill>
              <a:latin typeface="+mn-lt"/>
              <a:ea typeface="ＭＳ Ｐゴシック" charset="0"/>
              <a:cs typeface="ＭＳ Ｐゴシック" charset="0"/>
            </a:endParaRPr>
          </a:p>
        </p:txBody>
      </p:sp>
    </p:spTree>
    <p:extLst>
      <p:ext uri="{BB962C8B-B14F-4D97-AF65-F5344CB8AC3E}">
        <p14:creationId xmlns:p14="http://schemas.microsoft.com/office/powerpoint/2010/main" val="5688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4. </a:t>
            </a:r>
            <a:r>
              <a:rPr lang="en-US" dirty="0">
                <a:cs typeface="Arial" charset="0"/>
              </a:rPr>
              <a:t>Transitioning from long term stable to CI/CD</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a:t>Mark </a:t>
            </a:r>
            <a:r>
              <a:rPr lang="en-US" dirty="0" err="1"/>
              <a:t>Hatle</a:t>
            </a:r>
            <a:endParaRPr lang="en-US" dirty="0" smtClean="0">
              <a:latin typeface="Arial" charset="0"/>
            </a:endParaRPr>
          </a:p>
        </p:txBody>
      </p:sp>
    </p:spTree>
    <p:extLst>
      <p:ext uri="{BB962C8B-B14F-4D97-AF65-F5344CB8AC3E}">
        <p14:creationId xmlns:p14="http://schemas.microsoft.com/office/powerpoint/2010/main" val="1071547638"/>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a:t>
            </a:r>
          </a:p>
        </p:txBody>
      </p:sp>
      <p:sp>
        <p:nvSpPr>
          <p:cNvPr id="3" name="Content Placeholder 2"/>
          <p:cNvSpPr>
            <a:spLocks noGrp="1"/>
          </p:cNvSpPr>
          <p:nvPr>
            <p:ph sz="quarter" idx="13"/>
          </p:nvPr>
        </p:nvSpPr>
        <p:spPr>
          <a:xfrm>
            <a:off x="448277" y="736743"/>
            <a:ext cx="8233186" cy="5446774"/>
          </a:xfrm>
        </p:spPr>
        <p:txBody>
          <a:bodyPr/>
          <a:lstStyle/>
          <a:p>
            <a:r>
              <a:rPr lang="en-US" sz="2000" dirty="0"/>
              <a:t>Long Term Stable – a release that has some defined period of maintenance, and a defined bug fix strategy</a:t>
            </a:r>
          </a:p>
          <a:p>
            <a:r>
              <a:rPr lang="en-US" sz="2000" dirty="0"/>
              <a:t>Continuous Integration – Act of integrating upstream source code and local changes on a continuous basis.</a:t>
            </a:r>
          </a:p>
          <a:p>
            <a:r>
              <a:rPr lang="en-US" sz="2000" dirty="0"/>
              <a:t>Continuous Development – Developing against the latest Continuous Integration OS</a:t>
            </a:r>
          </a:p>
          <a:p>
            <a:r>
              <a:rPr lang="en-US" sz="2000" dirty="0"/>
              <a:t>Continuous Delivery – Delivery production code to customers on a continuous basis</a:t>
            </a:r>
          </a:p>
          <a:p>
            <a:r>
              <a:rPr lang="en-US" sz="2000" dirty="0"/>
              <a:t>DevOps – Encompasses Continuous Integration, Continuous Development, Continuous Delivery and necessary organizational changes to support this model.</a:t>
            </a:r>
          </a:p>
          <a:p>
            <a:r>
              <a:rPr lang="en-US" sz="2000" dirty="0"/>
              <a:t>Technical Debt – The work that you need to maintain, as it is not in the community</a:t>
            </a:r>
          </a:p>
        </p:txBody>
      </p:sp>
    </p:spTree>
    <p:extLst>
      <p:ext uri="{BB962C8B-B14F-4D97-AF65-F5344CB8AC3E}">
        <p14:creationId xmlns:p14="http://schemas.microsoft.com/office/powerpoint/2010/main" val="3637473907"/>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Release Strategy</a:t>
            </a:r>
          </a:p>
        </p:txBody>
      </p:sp>
      <p:sp>
        <p:nvSpPr>
          <p:cNvPr id="3" name="Text Placeholder 2"/>
          <p:cNvSpPr>
            <a:spLocks noGrp="1"/>
          </p:cNvSpPr>
          <p:nvPr>
            <p:ph type="body" idx="1"/>
          </p:nvPr>
        </p:nvSpPr>
        <p:spPr/>
        <p:txBody>
          <a:bodyPr/>
          <a:lstStyle/>
          <a:p>
            <a:r>
              <a:rPr lang="en-US" dirty="0"/>
              <a:t>Traditional Approach – Long Term Stable</a:t>
            </a:r>
          </a:p>
          <a:p>
            <a:r>
              <a:rPr lang="en-US" dirty="0"/>
              <a:t>a.k.a. Periodic Uplift</a:t>
            </a:r>
          </a:p>
        </p:txBody>
      </p:sp>
    </p:spTree>
    <p:extLst>
      <p:ext uri="{BB962C8B-B14F-4D97-AF65-F5344CB8AC3E}">
        <p14:creationId xmlns:p14="http://schemas.microsoft.com/office/powerpoint/2010/main" val="164829322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D130BB-78AA-463F-BE7F-CE34F7C7BCE7}"/>
              </a:ext>
            </a:extLst>
          </p:cNvPr>
          <p:cNvSpPr>
            <a:spLocks noGrp="1"/>
          </p:cNvSpPr>
          <p:nvPr>
            <p:ph type="title"/>
          </p:nvPr>
        </p:nvSpPr>
        <p:spPr/>
        <p:txBody>
          <a:bodyPr/>
          <a:lstStyle/>
          <a:p>
            <a:r>
              <a:rPr lang="en-GB" dirty="0"/>
              <a:t>What Is A Friendly Layer?</a:t>
            </a:r>
          </a:p>
        </p:txBody>
      </p:sp>
      <p:sp>
        <p:nvSpPr>
          <p:cNvPr id="3" name="Content Placeholder 2">
            <a:extLst>
              <a:ext uri="{FF2B5EF4-FFF2-40B4-BE49-F238E27FC236}">
                <a16:creationId xmlns="" xmlns:a16="http://schemas.microsoft.com/office/drawing/2014/main" id="{AF3FF063-023E-490F-9657-C8B5717A9B22}"/>
              </a:ext>
            </a:extLst>
          </p:cNvPr>
          <p:cNvSpPr>
            <a:spLocks noGrp="1"/>
          </p:cNvSpPr>
          <p:nvPr>
            <p:ph sz="quarter" idx="13"/>
          </p:nvPr>
        </p:nvSpPr>
        <p:spPr/>
        <p:txBody>
          <a:bodyPr/>
          <a:lstStyle/>
          <a:p>
            <a:r>
              <a:rPr lang="en-GB" dirty="0"/>
              <a:t>Simply adding the layer doesn’t change functionality</a:t>
            </a:r>
          </a:p>
          <a:p>
            <a:r>
              <a:rPr lang="en-GB" dirty="0"/>
              <a:t>Doesn’t assume MACHINE, DISTRO, etc</a:t>
            </a:r>
          </a:p>
          <a:p>
            <a:r>
              <a:rPr lang="en-GB" dirty="0"/>
              <a:t>Careful use of </a:t>
            </a:r>
            <a:r>
              <a:rPr lang="en-GB" dirty="0" err="1"/>
              <a:t>bbappends</a:t>
            </a:r>
            <a:endParaRPr lang="en-GB" dirty="0"/>
          </a:p>
          <a:p>
            <a:r>
              <a:rPr lang="en-GB" dirty="0"/>
              <a:t>Avoid clashing with recipe names in existing layers</a:t>
            </a:r>
          </a:p>
          <a:p>
            <a:r>
              <a:rPr lang="en-GB" dirty="0"/>
              <a:t>Place python helpers in a lib directory</a:t>
            </a:r>
          </a:p>
          <a:p>
            <a:pPr lvl="1"/>
            <a:r>
              <a:rPr lang="en-GB" dirty="0"/>
              <a:t>Avoid littering the global namespace</a:t>
            </a:r>
          </a:p>
          <a:p>
            <a:r>
              <a:rPr lang="en-GB" dirty="0"/>
              <a:t>Well documented</a:t>
            </a:r>
          </a:p>
        </p:txBody>
      </p:sp>
    </p:spTree>
    <p:extLst>
      <p:ext uri="{BB962C8B-B14F-4D97-AF65-F5344CB8AC3E}">
        <p14:creationId xmlns:p14="http://schemas.microsoft.com/office/powerpoint/2010/main" val="1407208047"/>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Stable</a:t>
            </a:r>
            <a:br>
              <a:rPr lang="en-US" dirty="0"/>
            </a:br>
            <a:r>
              <a:rPr lang="en-US" dirty="0"/>
              <a:t>Traditional OSS device development model</a:t>
            </a:r>
            <a:br>
              <a:rPr lang="en-US" dirty="0"/>
            </a:br>
            <a:endParaRPr lang="en-US" dirty="0"/>
          </a:p>
        </p:txBody>
      </p:sp>
      <p:sp>
        <p:nvSpPr>
          <p:cNvPr id="3" name="Content Placeholder 2"/>
          <p:cNvSpPr>
            <a:spLocks noGrp="1"/>
          </p:cNvSpPr>
          <p:nvPr>
            <p:ph sz="quarter" idx="13"/>
          </p:nvPr>
        </p:nvSpPr>
        <p:spPr/>
        <p:txBody>
          <a:bodyPr/>
          <a:lstStyle/>
          <a:p>
            <a:r>
              <a:rPr lang="en-US" sz="2000" dirty="0"/>
              <a:t>Why?</a:t>
            </a:r>
          </a:p>
          <a:p>
            <a:pPr lvl="1"/>
            <a:r>
              <a:rPr lang="en-US" sz="1800" dirty="0"/>
              <a:t>This is what people have been doing for years</a:t>
            </a:r>
          </a:p>
          <a:p>
            <a:pPr lvl="1"/>
            <a:r>
              <a:rPr lang="en-US" sz="1800" dirty="0"/>
              <a:t>People are used to managing the risks, challenges, and maintenance</a:t>
            </a:r>
          </a:p>
          <a:p>
            <a:pPr lvl="1"/>
            <a:r>
              <a:rPr lang="en-US" sz="1800" dirty="0"/>
              <a:t>Well supported by community and commercial interests</a:t>
            </a:r>
          </a:p>
          <a:p>
            <a:r>
              <a:rPr lang="en-US" sz="2000" dirty="0"/>
              <a:t>Starts by choosing a “stable” version of the Open Source software with a plan to remain there for a period of time (part or all of expected product life cycle)</a:t>
            </a:r>
          </a:p>
          <a:p>
            <a:r>
              <a:rPr lang="en-US" sz="2000" dirty="0"/>
              <a:t>Your development then is on top of the stable, and expects minimal changes to the stable base over </a:t>
            </a:r>
            <a:r>
              <a:rPr lang="en-US" dirty="0"/>
              <a:t>time.</a:t>
            </a:r>
          </a:p>
          <a:p>
            <a:endParaRPr lang="en-US" dirty="0"/>
          </a:p>
        </p:txBody>
      </p:sp>
    </p:spTree>
    <p:extLst>
      <p:ext uri="{BB962C8B-B14F-4D97-AF65-F5344CB8AC3E}">
        <p14:creationId xmlns:p14="http://schemas.microsoft.com/office/powerpoint/2010/main" val="715324811"/>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52D27F5C-0B56-4DC5-8CDF-5E7B64B9ABF1}"/>
              </a:ext>
            </a:extLst>
          </p:cNvPr>
          <p:cNvSpPr txBox="1"/>
          <p:nvPr/>
        </p:nvSpPr>
        <p:spPr>
          <a:xfrm>
            <a:off x="1156709" y="2025539"/>
            <a:ext cx="2253822" cy="646331"/>
          </a:xfrm>
          <a:prstGeom prst="rect">
            <a:avLst/>
          </a:prstGeom>
          <a:noFill/>
        </p:spPr>
        <p:txBody>
          <a:bodyPr wrap="none" rtlCol="0">
            <a:spAutoFit/>
          </a:bodyPr>
          <a:lstStyle/>
          <a:p>
            <a:pPr algn="ctr"/>
            <a:r>
              <a:rPr lang="en-US" dirty="0" err="1"/>
              <a:t>Yocto</a:t>
            </a:r>
            <a:r>
              <a:rPr lang="en-US" dirty="0"/>
              <a:t> Project Stable</a:t>
            </a:r>
          </a:p>
          <a:p>
            <a:pPr algn="ctr"/>
            <a:r>
              <a:rPr lang="en-US" dirty="0"/>
              <a:t>(12 Months)</a:t>
            </a:r>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520192" y="1010534"/>
            <a:ext cx="2010166" cy="646331"/>
          </a:xfrm>
          <a:prstGeom prst="rect">
            <a:avLst/>
          </a:prstGeom>
          <a:noFill/>
        </p:spPr>
        <p:txBody>
          <a:bodyPr wrap="none" rtlCol="0">
            <a:spAutoFit/>
          </a:bodyPr>
          <a:lstStyle/>
          <a:p>
            <a:pPr algn="ctr"/>
            <a:r>
              <a:rPr lang="en-US" dirty="0" err="1"/>
              <a:t>Yocto</a:t>
            </a:r>
            <a:r>
              <a:rPr lang="en-US" dirty="0"/>
              <a:t> Project Dev</a:t>
            </a:r>
          </a:p>
          <a:p>
            <a:pPr algn="ctr"/>
            <a:r>
              <a:rPr lang="en-US" dirty="0"/>
              <a:t>(6 Months)</a:t>
            </a:r>
          </a:p>
        </p:txBody>
      </p: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846248"/>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3360343" y="4337641"/>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2380827"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1982475" y="3807378"/>
            <a:ext cx="2518638" cy="369332"/>
          </a:xfrm>
          <a:prstGeom prst="rect">
            <a:avLst/>
          </a:prstGeom>
          <a:noFill/>
        </p:spPr>
        <p:txBody>
          <a:bodyPr wrap="none" rtlCol="0">
            <a:spAutoFit/>
          </a:bodyPr>
          <a:lstStyle/>
          <a:p>
            <a:pPr algn="ctr"/>
            <a:r>
              <a:rPr lang="en-US"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4152019"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5321627" y="4635486"/>
            <a:ext cx="2364751" cy="369332"/>
          </a:xfrm>
          <a:prstGeom prst="rect">
            <a:avLst/>
          </a:prstGeom>
          <a:noFill/>
        </p:spPr>
        <p:txBody>
          <a:bodyPr wrap="none" rtlCol="0">
            <a:spAutoFit/>
          </a:bodyPr>
          <a:lstStyle/>
          <a:p>
            <a:pPr algn="ctr"/>
            <a:r>
              <a:rPr lang="en-US" dirty="0"/>
              <a:t>Product Maintenance</a:t>
            </a:r>
          </a:p>
        </p:txBody>
      </p:sp>
    </p:spTree>
    <p:extLst>
      <p:ext uri="{BB962C8B-B14F-4D97-AF65-F5344CB8AC3E}">
        <p14:creationId xmlns:p14="http://schemas.microsoft.com/office/powerpoint/2010/main" val="4064311066"/>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52D27F5C-0B56-4DC5-8CDF-5E7B64B9ABF1}"/>
              </a:ext>
            </a:extLst>
          </p:cNvPr>
          <p:cNvSpPr txBox="1"/>
          <p:nvPr/>
        </p:nvSpPr>
        <p:spPr>
          <a:xfrm>
            <a:off x="1154861" y="1960548"/>
            <a:ext cx="2165145" cy="707886"/>
          </a:xfrm>
          <a:prstGeom prst="rect">
            <a:avLst/>
          </a:prstGeom>
          <a:noFill/>
        </p:spPr>
        <p:txBody>
          <a:bodyPr wrap="none" rtlCol="0">
            <a:spAutoFit/>
          </a:bodyPr>
          <a:lstStyle/>
          <a:p>
            <a:pPr algn="ctr"/>
            <a:r>
              <a:rPr lang="en-US" sz="1600" b="1" dirty="0"/>
              <a:t>Yocto Project </a:t>
            </a:r>
            <a:r>
              <a:rPr lang="en-US" sz="1600" b="1" dirty="0" smtClean="0"/>
              <a:t>Stable</a:t>
            </a:r>
            <a:r>
              <a:rPr lang="en-US" sz="1400" b="1" dirty="0" smtClean="0"/>
              <a:t/>
            </a:r>
            <a:br>
              <a:rPr lang="en-US" sz="1400" b="1" dirty="0" smtClean="0"/>
            </a:br>
            <a:r>
              <a:rPr lang="en-US" sz="1400" b="1" dirty="0" smtClean="0"/>
              <a:t>(12 </a:t>
            </a:r>
            <a:r>
              <a:rPr lang="en-US" sz="1400" b="1" dirty="0"/>
              <a:t>Months</a:t>
            </a:r>
            <a:r>
              <a:rPr lang="en-US" b="1" dirty="0"/>
              <a:t>)</a:t>
            </a:r>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168228" y="1126652"/>
            <a:ext cx="1924694" cy="553998"/>
          </a:xfrm>
          <a:prstGeom prst="rect">
            <a:avLst/>
          </a:prstGeom>
          <a:noFill/>
        </p:spPr>
        <p:txBody>
          <a:bodyPr wrap="none" rtlCol="0">
            <a:spAutoFit/>
          </a:bodyPr>
          <a:lstStyle/>
          <a:p>
            <a:pPr algn="ctr"/>
            <a:r>
              <a:rPr lang="en-US" sz="1600" b="1" dirty="0" err="1"/>
              <a:t>Yocto</a:t>
            </a:r>
            <a:r>
              <a:rPr lang="en-US" sz="1600" b="1" dirty="0"/>
              <a:t> Project Dev</a:t>
            </a:r>
          </a:p>
          <a:p>
            <a:pPr algn="ctr"/>
            <a:r>
              <a:rPr lang="en-US" sz="1400" b="1" dirty="0"/>
              <a:t>(6 Months)</a:t>
            </a:r>
          </a:p>
        </p:txBody>
      </p: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641735"/>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3360343" y="4337641"/>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2380827"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2264265" y="3863212"/>
            <a:ext cx="2698175" cy="369332"/>
          </a:xfrm>
          <a:prstGeom prst="rect">
            <a:avLst/>
          </a:prstGeom>
          <a:noFill/>
        </p:spPr>
        <p:txBody>
          <a:bodyPr wrap="none" rtlCol="0">
            <a:spAutoFit/>
          </a:bodyPr>
          <a:lstStyle/>
          <a:p>
            <a:pPr algn="ctr"/>
            <a:r>
              <a:rPr lang="en-US" sz="1800" b="1"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4152019"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5321627" y="4635486"/>
            <a:ext cx="2364751" cy="369332"/>
          </a:xfrm>
          <a:prstGeom prst="rect">
            <a:avLst/>
          </a:prstGeom>
          <a:noFill/>
        </p:spPr>
        <p:txBody>
          <a:bodyPr wrap="none" rtlCol="0">
            <a:spAutoFit/>
          </a:bodyPr>
          <a:lstStyle/>
          <a:p>
            <a:pPr algn="ctr"/>
            <a:r>
              <a:rPr lang="en-US" dirty="0"/>
              <a:t>Product Maintenance</a:t>
            </a:r>
          </a:p>
        </p:txBody>
      </p:sp>
      <p:sp>
        <p:nvSpPr>
          <p:cNvPr id="12" name="TextBox 11">
            <a:extLst>
              <a:ext uri="{FF2B5EF4-FFF2-40B4-BE49-F238E27FC236}">
                <a16:creationId xmlns="" xmlns:a16="http://schemas.microsoft.com/office/drawing/2014/main" id="{46F58EA6-9BA7-4ED0-9159-1C291327EF92}"/>
              </a:ext>
            </a:extLst>
          </p:cNvPr>
          <p:cNvSpPr txBox="1"/>
          <p:nvPr/>
        </p:nvSpPr>
        <p:spPr>
          <a:xfrm>
            <a:off x="2237433" y="3320843"/>
            <a:ext cx="6457217" cy="584775"/>
          </a:xfrm>
          <a:prstGeom prst="rect">
            <a:avLst/>
          </a:prstGeom>
          <a:noFill/>
        </p:spPr>
        <p:txBody>
          <a:bodyPr wrap="none" rtlCol="0">
            <a:spAutoFit/>
          </a:bodyPr>
          <a:lstStyle/>
          <a:p>
            <a:r>
              <a:rPr lang="en-US" sz="1600" b="1" dirty="0"/>
              <a:t>By the time development starts, you are 1-7+ months out of date</a:t>
            </a:r>
          </a:p>
          <a:p>
            <a:r>
              <a:rPr lang="en-US" sz="1600" b="1" dirty="0"/>
              <a:t>with for software features, but APIs are established.</a:t>
            </a:r>
          </a:p>
        </p:txBody>
      </p:sp>
      <p:sp>
        <p:nvSpPr>
          <p:cNvPr id="14" name="TextBox 13">
            <a:extLst>
              <a:ext uri="{FF2B5EF4-FFF2-40B4-BE49-F238E27FC236}">
                <a16:creationId xmlns="" xmlns:a16="http://schemas.microsoft.com/office/drawing/2014/main" id="{F2C078D6-1554-4A85-930E-D3462DCB242F}"/>
              </a:ext>
            </a:extLst>
          </p:cNvPr>
          <p:cNvSpPr txBox="1"/>
          <p:nvPr/>
        </p:nvSpPr>
        <p:spPr>
          <a:xfrm>
            <a:off x="4152019" y="5308958"/>
            <a:ext cx="4921540" cy="584775"/>
          </a:xfrm>
          <a:prstGeom prst="rect">
            <a:avLst/>
          </a:prstGeom>
          <a:noFill/>
        </p:spPr>
        <p:txBody>
          <a:bodyPr wrap="none" rtlCol="0">
            <a:spAutoFit/>
          </a:bodyPr>
          <a:lstStyle/>
          <a:p>
            <a:r>
              <a:rPr lang="en-US" sz="1600" b="1" dirty="0"/>
              <a:t>By the time you deploy, you are on your own</a:t>
            </a:r>
          </a:p>
          <a:p>
            <a:r>
              <a:rPr lang="en-US" sz="1600" b="1" dirty="0"/>
              <a:t>for support… (Can be mitigated w/ OSV support)</a:t>
            </a:r>
          </a:p>
        </p:txBody>
      </p:sp>
    </p:spTree>
    <p:extLst>
      <p:ext uri="{BB962C8B-B14F-4D97-AF65-F5344CB8AC3E}">
        <p14:creationId xmlns:p14="http://schemas.microsoft.com/office/powerpoint/2010/main" val="3562188768"/>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Stable</a:t>
            </a:r>
          </a:p>
        </p:txBody>
      </p:sp>
      <p:sp>
        <p:nvSpPr>
          <p:cNvPr id="3" name="Content Placeholder 2"/>
          <p:cNvSpPr>
            <a:spLocks noGrp="1"/>
          </p:cNvSpPr>
          <p:nvPr>
            <p:ph sz="quarter" idx="13"/>
          </p:nvPr>
        </p:nvSpPr>
        <p:spPr/>
        <p:txBody>
          <a:bodyPr/>
          <a:lstStyle/>
          <a:p>
            <a:pPr>
              <a:buFont typeface="Arial" panose="020B0604020202020204" pitchFamily="34" charset="0"/>
              <a:buChar char="•"/>
            </a:pPr>
            <a:r>
              <a:rPr lang="en-US" sz="2000" dirty="0"/>
              <a:t>Advantages:</a:t>
            </a:r>
          </a:p>
          <a:p>
            <a:pPr lvl="1">
              <a:buFont typeface="Arial" panose="020B0604020202020204" pitchFamily="34" charset="0"/>
              <a:buChar char="•"/>
            </a:pPr>
            <a:r>
              <a:rPr lang="en-US" sz="1800" dirty="0"/>
              <a:t>Lowers perceived risks</a:t>
            </a:r>
            <a:r>
              <a:rPr lang="en-US" sz="1800" b="1" dirty="0"/>
              <a:t>*</a:t>
            </a:r>
          </a:p>
          <a:p>
            <a:pPr lvl="1">
              <a:buFont typeface="Arial" panose="020B0604020202020204" pitchFamily="34" charset="0"/>
              <a:buChar char="•"/>
            </a:pPr>
            <a:r>
              <a:rPr lang="en-US" sz="1800" dirty="0"/>
              <a:t>You know exactly what you will get now and into the future</a:t>
            </a:r>
          </a:p>
          <a:p>
            <a:pPr lvl="1">
              <a:buFont typeface="Arial" panose="020B0604020202020204" pitchFamily="34" charset="0"/>
              <a:buChar char="•"/>
            </a:pPr>
            <a:r>
              <a:rPr lang="en-US" sz="1800" dirty="0"/>
              <a:t>Minimal to no API changes over life of product</a:t>
            </a:r>
          </a:p>
          <a:p>
            <a:pPr>
              <a:buFont typeface="Arial" panose="020B0604020202020204" pitchFamily="34" charset="0"/>
              <a:buChar char="•"/>
            </a:pPr>
            <a:r>
              <a:rPr lang="en-US" sz="2000" dirty="0"/>
              <a:t>Disadvantages:</a:t>
            </a:r>
          </a:p>
          <a:p>
            <a:pPr lvl="1">
              <a:buFont typeface="Arial" panose="020B0604020202020204" pitchFamily="34" charset="0"/>
              <a:buChar char="•"/>
            </a:pPr>
            <a:r>
              <a:rPr lang="en-US" sz="1800" b="1" dirty="0"/>
              <a:t>*</a:t>
            </a:r>
            <a:r>
              <a:rPr lang="en-US" sz="1800" dirty="0"/>
              <a:t>May actually increase long term support risks (Bugs, CVEs, </a:t>
            </a:r>
            <a:r>
              <a:rPr lang="en-US" sz="1800" dirty="0" err="1"/>
              <a:t>etc</a:t>
            </a:r>
            <a:r>
              <a:rPr lang="en-US" sz="1800" dirty="0"/>
              <a:t>)</a:t>
            </a:r>
          </a:p>
          <a:p>
            <a:pPr lvl="2">
              <a:buFont typeface="Arial" panose="020B0604020202020204" pitchFamily="34" charset="0"/>
              <a:buChar char="•"/>
            </a:pPr>
            <a:r>
              <a:rPr lang="en-US" sz="1800" dirty="0"/>
              <a:t>Use commercial OSVs to mitigate this risk</a:t>
            </a:r>
          </a:p>
          <a:p>
            <a:pPr lvl="2">
              <a:buFont typeface="Arial" panose="020B0604020202020204" pitchFamily="34" charset="0"/>
              <a:buChar char="•"/>
            </a:pPr>
            <a:r>
              <a:rPr lang="en-US" sz="1800" dirty="0"/>
              <a:t>Can’t rely on Open Source communities to help with maintenance</a:t>
            </a:r>
          </a:p>
          <a:p>
            <a:pPr lvl="1">
              <a:buFont typeface="Arial" panose="020B0604020202020204" pitchFamily="34" charset="0"/>
              <a:buChar char="•"/>
            </a:pPr>
            <a:r>
              <a:rPr lang="en-US" sz="1800" dirty="0"/>
              <a:t>Software may be obsolete by the time you use it</a:t>
            </a:r>
          </a:p>
          <a:p>
            <a:pPr lvl="1">
              <a:buFont typeface="Arial" panose="020B0604020202020204" pitchFamily="34" charset="0"/>
              <a:buChar char="•"/>
            </a:pPr>
            <a:r>
              <a:rPr lang="en-US" sz="1800" dirty="0"/>
              <a:t>Functional capabilities are locked down</a:t>
            </a:r>
          </a:p>
          <a:p>
            <a:pPr lvl="2">
              <a:buFont typeface="Arial" panose="020B0604020202020204" pitchFamily="34" charset="0"/>
              <a:buChar char="•"/>
            </a:pPr>
            <a:r>
              <a:rPr lang="en-US" sz="1800" dirty="0"/>
              <a:t>No or minimal new features</a:t>
            </a:r>
          </a:p>
        </p:txBody>
      </p:sp>
    </p:spTree>
    <p:extLst>
      <p:ext uri="{BB962C8B-B14F-4D97-AF65-F5344CB8AC3E}">
        <p14:creationId xmlns:p14="http://schemas.microsoft.com/office/powerpoint/2010/main" val="3208149226"/>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Development</a:t>
            </a:r>
          </a:p>
        </p:txBody>
      </p:sp>
      <p:sp>
        <p:nvSpPr>
          <p:cNvPr id="3" name="Text Placeholder 2"/>
          <p:cNvSpPr>
            <a:spLocks noGrp="1"/>
          </p:cNvSpPr>
          <p:nvPr>
            <p:ph type="body" idx="1"/>
          </p:nvPr>
        </p:nvSpPr>
        <p:spPr/>
        <p:txBody>
          <a:bodyPr/>
          <a:lstStyle/>
          <a:p>
            <a:r>
              <a:rPr lang="en-US" dirty="0"/>
              <a:t>Advanced Approach – CI with Long Term Stable</a:t>
            </a:r>
          </a:p>
        </p:txBody>
      </p:sp>
    </p:spTree>
    <p:extLst>
      <p:ext uri="{BB962C8B-B14F-4D97-AF65-F5344CB8AC3E}">
        <p14:creationId xmlns:p14="http://schemas.microsoft.com/office/powerpoint/2010/main" val="3947113645"/>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Integration/Development</a:t>
            </a:r>
          </a:p>
        </p:txBody>
      </p:sp>
      <p:sp>
        <p:nvSpPr>
          <p:cNvPr id="3" name="Content Placeholder 2"/>
          <p:cNvSpPr>
            <a:spLocks noGrp="1"/>
          </p:cNvSpPr>
          <p:nvPr>
            <p:ph sz="quarter" idx="13"/>
          </p:nvPr>
        </p:nvSpPr>
        <p:spPr/>
        <p:txBody>
          <a:bodyPr/>
          <a:lstStyle/>
          <a:p>
            <a:r>
              <a:rPr lang="en-US" sz="2000" dirty="0"/>
              <a:t>Regular integration/rebase of open source components</a:t>
            </a:r>
          </a:p>
          <a:p>
            <a:r>
              <a:rPr lang="en-US" sz="2000" dirty="0"/>
              <a:t>Why?</a:t>
            </a:r>
          </a:p>
          <a:p>
            <a:pPr lvl="1"/>
            <a:r>
              <a:rPr lang="en-US" sz="1800" dirty="0"/>
              <a:t>Better understanding of new features</a:t>
            </a:r>
          </a:p>
          <a:p>
            <a:pPr lvl="1"/>
            <a:r>
              <a:rPr lang="en-US" sz="1800" dirty="0"/>
              <a:t>Ability to influence community direction (and features)</a:t>
            </a:r>
          </a:p>
          <a:p>
            <a:pPr lvl="1"/>
            <a:r>
              <a:rPr lang="en-US" sz="1800" dirty="0"/>
              <a:t>Time to market</a:t>
            </a:r>
          </a:p>
          <a:p>
            <a:pPr lvl="1"/>
            <a:r>
              <a:rPr lang="en-US" sz="1800" dirty="0"/>
              <a:t>Ability to transition to “stable” model</a:t>
            </a:r>
          </a:p>
          <a:p>
            <a:r>
              <a:rPr lang="en-US" sz="2000" dirty="0"/>
              <a:t>Starts by using the in-development version of the </a:t>
            </a:r>
            <a:r>
              <a:rPr lang="en-US" sz="2000" dirty="0" err="1"/>
              <a:t>Yocto</a:t>
            </a:r>
            <a:r>
              <a:rPr lang="en-US" sz="2000" dirty="0"/>
              <a:t> Project, then follows the stable branch when available.</a:t>
            </a:r>
          </a:p>
          <a:p>
            <a:r>
              <a:rPr lang="en-US" sz="2000" dirty="0"/>
              <a:t>Your development is based on in development work, and expects minimal changes to the stable base over time.</a:t>
            </a:r>
          </a:p>
          <a:p>
            <a:pPr marL="76200" indent="0">
              <a:buNone/>
            </a:pPr>
            <a:endParaRPr lang="en-US" dirty="0"/>
          </a:p>
        </p:txBody>
      </p:sp>
    </p:spTree>
    <p:extLst>
      <p:ext uri="{BB962C8B-B14F-4D97-AF65-F5344CB8AC3E}">
        <p14:creationId xmlns:p14="http://schemas.microsoft.com/office/powerpoint/2010/main" val="414067592"/>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52D27F5C-0B56-4DC5-8CDF-5E7B64B9ABF1}"/>
              </a:ext>
            </a:extLst>
          </p:cNvPr>
          <p:cNvSpPr txBox="1"/>
          <p:nvPr/>
        </p:nvSpPr>
        <p:spPr>
          <a:xfrm>
            <a:off x="805159" y="2134715"/>
            <a:ext cx="2945615" cy="830997"/>
          </a:xfrm>
          <a:prstGeom prst="rect">
            <a:avLst/>
          </a:prstGeom>
          <a:noFill/>
        </p:spPr>
        <p:txBody>
          <a:bodyPr wrap="none" rtlCol="0">
            <a:spAutoFit/>
          </a:bodyPr>
          <a:lstStyle/>
          <a:p>
            <a:pPr algn="ctr"/>
            <a:r>
              <a:rPr lang="en-US" dirty="0"/>
              <a:t>Yocto Project </a:t>
            </a:r>
            <a:r>
              <a:rPr lang="en-US" dirty="0" smtClean="0"/>
              <a:t>Stable</a:t>
            </a:r>
            <a:endParaRPr lang="en-US" dirty="0"/>
          </a:p>
          <a:p>
            <a:pPr algn="ctr"/>
            <a:r>
              <a:rPr lang="en-US" dirty="0"/>
              <a:t>(12 Months)</a:t>
            </a:r>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23846" y="996900"/>
            <a:ext cx="2620204" cy="830997"/>
          </a:xfrm>
          <a:prstGeom prst="rect">
            <a:avLst/>
          </a:prstGeom>
          <a:noFill/>
        </p:spPr>
        <p:txBody>
          <a:bodyPr wrap="none" rtlCol="0">
            <a:spAutoFit/>
          </a:bodyPr>
          <a:lstStyle/>
          <a:p>
            <a:pPr algn="ctr"/>
            <a:r>
              <a:rPr lang="en-US" dirty="0"/>
              <a:t>Yocto Project </a:t>
            </a:r>
            <a:r>
              <a:rPr lang="en-US" dirty="0" smtClean="0"/>
              <a:t>Dev</a:t>
            </a:r>
            <a:endParaRPr lang="en-US" dirty="0"/>
          </a:p>
          <a:p>
            <a:pPr algn="ctr"/>
            <a:r>
              <a:rPr lang="en-US" dirty="0"/>
              <a:t>(6 Months)</a:t>
            </a:r>
          </a:p>
        </p:txBody>
      </p: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975557"/>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1450070" y="4337641"/>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506775"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647951" y="3807378"/>
            <a:ext cx="2518638" cy="369332"/>
          </a:xfrm>
          <a:prstGeom prst="rect">
            <a:avLst/>
          </a:prstGeom>
          <a:noFill/>
        </p:spPr>
        <p:txBody>
          <a:bodyPr wrap="none" rtlCol="0">
            <a:spAutoFit/>
          </a:bodyPr>
          <a:lstStyle/>
          <a:p>
            <a:pPr algn="ctr"/>
            <a:r>
              <a:rPr lang="en-US"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2277967"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3447575" y="4635486"/>
            <a:ext cx="2364751" cy="369332"/>
          </a:xfrm>
          <a:prstGeom prst="rect">
            <a:avLst/>
          </a:prstGeom>
          <a:noFill/>
        </p:spPr>
        <p:txBody>
          <a:bodyPr wrap="none" rtlCol="0">
            <a:spAutoFit/>
          </a:bodyPr>
          <a:lstStyle/>
          <a:p>
            <a:pPr algn="ctr"/>
            <a:r>
              <a:rPr lang="en-US" dirty="0"/>
              <a:t>Product Maintenance</a:t>
            </a:r>
          </a:p>
        </p:txBody>
      </p:sp>
    </p:spTree>
    <p:extLst>
      <p:ext uri="{BB962C8B-B14F-4D97-AF65-F5344CB8AC3E}">
        <p14:creationId xmlns:p14="http://schemas.microsoft.com/office/powerpoint/2010/main" val="3070555922"/>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 xmlns:a16="http://schemas.microsoft.com/office/drawing/2014/main" id="{6220E986-8A6C-4A4C-B248-E37C2B2FF524}"/>
              </a:ext>
            </a:extLst>
          </p:cNvPr>
          <p:cNvSpPr txBox="1"/>
          <p:nvPr/>
        </p:nvSpPr>
        <p:spPr>
          <a:xfrm>
            <a:off x="131738" y="981510"/>
            <a:ext cx="2620204" cy="830997"/>
          </a:xfrm>
          <a:prstGeom prst="rect">
            <a:avLst/>
          </a:prstGeom>
          <a:noFill/>
        </p:spPr>
        <p:txBody>
          <a:bodyPr wrap="none" rtlCol="0">
            <a:spAutoFit/>
          </a:bodyPr>
          <a:lstStyle/>
          <a:p>
            <a:pPr algn="ctr"/>
            <a:r>
              <a:rPr lang="en-US" dirty="0"/>
              <a:t>Yocto Project </a:t>
            </a:r>
            <a:r>
              <a:rPr lang="en-US" dirty="0" smtClean="0"/>
              <a:t>Dev</a:t>
            </a:r>
            <a:endParaRPr lang="en-US" dirty="0"/>
          </a:p>
          <a:p>
            <a:pPr algn="ctr"/>
            <a:r>
              <a:rPr lang="en-US" dirty="0"/>
              <a:t>(6 Months)</a:t>
            </a:r>
          </a:p>
        </p:txBody>
      </p:sp>
      <p:sp>
        <p:nvSpPr>
          <p:cNvPr id="21" name="TextBox 20">
            <a:extLst>
              <a:ext uri="{FF2B5EF4-FFF2-40B4-BE49-F238E27FC236}">
                <a16:creationId xmlns="" xmlns:a16="http://schemas.microsoft.com/office/drawing/2014/main" id="{52D27F5C-0B56-4DC5-8CDF-5E7B64B9ABF1}"/>
              </a:ext>
            </a:extLst>
          </p:cNvPr>
          <p:cNvSpPr txBox="1"/>
          <p:nvPr/>
        </p:nvSpPr>
        <p:spPr>
          <a:xfrm>
            <a:off x="1125036" y="2134716"/>
            <a:ext cx="2253822" cy="646331"/>
          </a:xfrm>
          <a:prstGeom prst="rect">
            <a:avLst/>
          </a:prstGeom>
          <a:noFill/>
        </p:spPr>
        <p:txBody>
          <a:bodyPr wrap="none" rtlCol="0">
            <a:spAutoFit/>
          </a:bodyPr>
          <a:lstStyle/>
          <a:p>
            <a:pPr algn="ctr"/>
            <a:r>
              <a:rPr lang="en-US" dirty="0"/>
              <a:t>Yocto Project </a:t>
            </a:r>
            <a:r>
              <a:rPr lang="en-US" dirty="0" smtClean="0"/>
              <a:t>Stable</a:t>
            </a:r>
          </a:p>
          <a:p>
            <a:pPr algn="ctr"/>
            <a:r>
              <a:rPr lang="en-US" dirty="0" smtClean="0"/>
              <a:t>(12 Months)</a:t>
            </a:r>
            <a:endParaRPr lang="en-US" dirty="0"/>
          </a:p>
        </p:txBody>
      </p:sp>
      <p:sp>
        <p:nvSpPr>
          <p:cNvPr id="2" name="Title 1"/>
          <p:cNvSpPr>
            <a:spLocks noGrp="1"/>
          </p:cNvSpPr>
          <p:nvPr>
            <p:ph type="title"/>
          </p:nvPr>
        </p:nvSpPr>
        <p:spPr/>
        <p:txBody>
          <a:bodyPr/>
          <a:lstStyle/>
          <a:p>
            <a:r>
              <a:rPr lang="en-US" dirty="0"/>
              <a:t>Long Term Stable</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75455"/>
            <a:ext cx="914400"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56FDAE04-4057-4068-8A96-012E5B834999}"/>
              </a:ext>
            </a:extLst>
          </p:cNvPr>
          <p:cNvCxnSpPr>
            <a:cxnSpLocks/>
          </p:cNvCxnSpPr>
          <p:nvPr/>
        </p:nvCxnSpPr>
        <p:spPr>
          <a:xfrm>
            <a:off x="1323033" y="2961043"/>
            <a:ext cx="1828800" cy="0"/>
          </a:xfrm>
          <a:prstGeom prst="straightConnector1">
            <a:avLst/>
          </a:prstGeom>
          <a:ln w="66675">
            <a:solidFill>
              <a:srgbClr val="00B0F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1450070" y="4468267"/>
            <a:ext cx="914400"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506775" y="4468267"/>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688983" y="3938004"/>
            <a:ext cx="2518638" cy="369332"/>
          </a:xfrm>
          <a:prstGeom prst="rect">
            <a:avLst/>
          </a:prstGeom>
          <a:noFill/>
        </p:spPr>
        <p:txBody>
          <a:bodyPr wrap="none" rtlCol="0">
            <a:spAutoFit/>
          </a:bodyPr>
          <a:lstStyle/>
          <a:p>
            <a:pPr algn="ctr"/>
            <a:r>
              <a:rPr lang="en-US" dirty="0"/>
              <a:t>Product Developments</a:t>
            </a:r>
          </a:p>
        </p:txBody>
      </p:sp>
      <p:cxnSp>
        <p:nvCxnSpPr>
          <p:cNvPr id="27" name="Straight Arrow Connector 26">
            <a:extLst>
              <a:ext uri="{FF2B5EF4-FFF2-40B4-BE49-F238E27FC236}">
                <a16:creationId xmlns="" xmlns:a16="http://schemas.microsoft.com/office/drawing/2014/main" id="{F181B1D3-DBCE-49BE-993A-4D09DEB085C4}"/>
              </a:ext>
            </a:extLst>
          </p:cNvPr>
          <p:cNvCxnSpPr>
            <a:cxnSpLocks/>
          </p:cNvCxnSpPr>
          <p:nvPr/>
        </p:nvCxnSpPr>
        <p:spPr>
          <a:xfrm>
            <a:off x="2277967" y="5099422"/>
            <a:ext cx="4572000" cy="0"/>
          </a:xfrm>
          <a:prstGeom prst="straightConnector1">
            <a:avLst/>
          </a:prstGeom>
          <a:ln w="66675">
            <a:solidFill>
              <a:srgbClr val="FFC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 xmlns:a16="http://schemas.microsoft.com/office/drawing/2014/main" id="{93E13859-4397-4EF8-A194-C2BAD9D78225}"/>
              </a:ext>
            </a:extLst>
          </p:cNvPr>
          <p:cNvSpPr txBox="1"/>
          <p:nvPr/>
        </p:nvSpPr>
        <p:spPr>
          <a:xfrm>
            <a:off x="3447575" y="4635486"/>
            <a:ext cx="2364751" cy="369332"/>
          </a:xfrm>
          <a:prstGeom prst="rect">
            <a:avLst/>
          </a:prstGeom>
          <a:noFill/>
        </p:spPr>
        <p:txBody>
          <a:bodyPr wrap="none" rtlCol="0">
            <a:spAutoFit/>
          </a:bodyPr>
          <a:lstStyle/>
          <a:p>
            <a:pPr algn="ctr"/>
            <a:r>
              <a:rPr lang="en-US" dirty="0"/>
              <a:t>Product Maintenance</a:t>
            </a:r>
          </a:p>
        </p:txBody>
      </p:sp>
      <p:sp>
        <p:nvSpPr>
          <p:cNvPr id="12" name="TextBox 11">
            <a:extLst>
              <a:ext uri="{FF2B5EF4-FFF2-40B4-BE49-F238E27FC236}">
                <a16:creationId xmlns="" xmlns:a16="http://schemas.microsoft.com/office/drawing/2014/main" id="{8331DF72-8660-4E21-B04E-A3F22F283551}"/>
              </a:ext>
            </a:extLst>
          </p:cNvPr>
          <p:cNvSpPr txBox="1"/>
          <p:nvPr/>
        </p:nvSpPr>
        <p:spPr>
          <a:xfrm>
            <a:off x="372613" y="3224044"/>
            <a:ext cx="8122736" cy="646331"/>
          </a:xfrm>
          <a:prstGeom prst="rect">
            <a:avLst/>
          </a:prstGeom>
          <a:noFill/>
        </p:spPr>
        <p:txBody>
          <a:bodyPr wrap="none" rtlCol="0">
            <a:spAutoFit/>
          </a:bodyPr>
          <a:lstStyle/>
          <a:p>
            <a:r>
              <a:rPr lang="en-US" sz="1800" b="1" dirty="0"/>
              <a:t>Staying current with development means you are up-to-date,</a:t>
            </a:r>
          </a:p>
          <a:p>
            <a:r>
              <a:rPr lang="en-US" sz="1800" b="1" dirty="0"/>
              <a:t>but you need to keep rebasing to stay current… churn can cause rework</a:t>
            </a:r>
          </a:p>
        </p:txBody>
      </p:sp>
      <p:sp>
        <p:nvSpPr>
          <p:cNvPr id="13" name="TextBox 12">
            <a:extLst>
              <a:ext uri="{FF2B5EF4-FFF2-40B4-BE49-F238E27FC236}">
                <a16:creationId xmlns="" xmlns:a16="http://schemas.microsoft.com/office/drawing/2014/main" id="{BD06C9B1-63FE-47B0-B276-CDE3CAAF88AF}"/>
              </a:ext>
            </a:extLst>
          </p:cNvPr>
          <p:cNvSpPr txBox="1"/>
          <p:nvPr/>
        </p:nvSpPr>
        <p:spPr>
          <a:xfrm>
            <a:off x="3022565" y="5294492"/>
            <a:ext cx="5911885" cy="861774"/>
          </a:xfrm>
          <a:prstGeom prst="rect">
            <a:avLst/>
          </a:prstGeom>
          <a:noFill/>
        </p:spPr>
        <p:txBody>
          <a:bodyPr wrap="square" rtlCol="0">
            <a:spAutoFit/>
          </a:bodyPr>
          <a:lstStyle/>
          <a:p>
            <a:r>
              <a:rPr lang="en-US" sz="1600" b="1" dirty="0"/>
              <a:t>By the time you deploy, you know the quality level of the </a:t>
            </a:r>
            <a:r>
              <a:rPr lang="en-US" sz="1600" b="1" dirty="0" smtClean="0"/>
              <a:t>components and </a:t>
            </a:r>
            <a:r>
              <a:rPr lang="en-US" sz="1600" b="1" dirty="0"/>
              <a:t>you can piggy back on the Yocto Project stable support path </a:t>
            </a:r>
            <a:r>
              <a:rPr lang="en-US" sz="1600" b="1" dirty="0" smtClean="0"/>
              <a:t>longer. Can </a:t>
            </a:r>
            <a:r>
              <a:rPr lang="en-US" sz="1600" b="1" dirty="0"/>
              <a:t>benefit from OSV support.</a:t>
            </a:r>
          </a:p>
        </p:txBody>
      </p:sp>
    </p:spTree>
    <p:extLst>
      <p:ext uri="{BB962C8B-B14F-4D97-AF65-F5344CB8AC3E}">
        <p14:creationId xmlns:p14="http://schemas.microsoft.com/office/powerpoint/2010/main" val="3510477419"/>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LTS to CI</a:t>
            </a:r>
            <a:br>
              <a:rPr lang="en-US" dirty="0"/>
            </a:br>
            <a:r>
              <a:rPr lang="en-US" sz="2800" dirty="0"/>
              <a:t>Define quality objectives (OS)</a:t>
            </a:r>
            <a:br>
              <a:rPr lang="en-US" sz="2800" dirty="0"/>
            </a:br>
            <a:endParaRPr lang="en-US" dirty="0"/>
          </a:p>
        </p:txBody>
      </p:sp>
      <p:sp>
        <p:nvSpPr>
          <p:cNvPr id="3" name="Content Placeholder 2"/>
          <p:cNvSpPr>
            <a:spLocks noGrp="1"/>
          </p:cNvSpPr>
          <p:nvPr>
            <p:ph sz="quarter" idx="13"/>
          </p:nvPr>
        </p:nvSpPr>
        <p:spPr/>
        <p:txBody>
          <a:bodyPr/>
          <a:lstStyle/>
          <a:p>
            <a:r>
              <a:rPr lang="en-US" sz="2200" dirty="0"/>
              <a:t>How do you measure what the quality level is?</a:t>
            </a:r>
          </a:p>
          <a:p>
            <a:pPr lvl="1">
              <a:buFont typeface="Arial" panose="020B0604020202020204" pitchFamily="34" charset="0"/>
              <a:buChar char="•"/>
            </a:pPr>
            <a:r>
              <a:rPr lang="en-US" sz="1800" dirty="0"/>
              <a:t>Automation is key!</a:t>
            </a:r>
          </a:p>
          <a:p>
            <a:r>
              <a:rPr lang="en-US" sz="2200" dirty="0"/>
              <a:t>Testing (OS)</a:t>
            </a:r>
          </a:p>
          <a:p>
            <a:pPr lvl="1">
              <a:buFont typeface="Arial" panose="020B0604020202020204" pitchFamily="34" charset="0"/>
              <a:buChar char="•"/>
            </a:pPr>
            <a:r>
              <a:rPr lang="en-US" sz="1800" dirty="0"/>
              <a:t>Frameworks(s)</a:t>
            </a:r>
          </a:p>
          <a:p>
            <a:pPr lvl="1">
              <a:buFont typeface="Arial" panose="020B0604020202020204" pitchFamily="34" charset="0"/>
              <a:buChar char="•"/>
            </a:pPr>
            <a:r>
              <a:rPr lang="en-US" sz="1800" dirty="0"/>
              <a:t>Community Tests</a:t>
            </a:r>
          </a:p>
          <a:p>
            <a:pPr lvl="1">
              <a:buFont typeface="Arial" panose="020B0604020202020204" pitchFamily="34" charset="0"/>
              <a:buChar char="•"/>
            </a:pPr>
            <a:r>
              <a:rPr lang="en-US" sz="1800" dirty="0"/>
              <a:t>Your Own Tests</a:t>
            </a:r>
          </a:p>
          <a:p>
            <a:r>
              <a:rPr lang="en-US" sz="2200" dirty="0"/>
              <a:t>What is acceptable quality?</a:t>
            </a:r>
          </a:p>
          <a:p>
            <a:pPr lvl="1">
              <a:buFont typeface="Arial" panose="020B0604020202020204" pitchFamily="34" charset="0"/>
              <a:buChar char="•"/>
            </a:pPr>
            <a:r>
              <a:rPr lang="en-US" sz="1800" dirty="0"/>
              <a:t>Don’t have to test everything, but you need to test your use cases.</a:t>
            </a:r>
          </a:p>
          <a:p>
            <a:endParaRPr lang="en-US" dirty="0"/>
          </a:p>
        </p:txBody>
      </p:sp>
    </p:spTree>
    <p:extLst>
      <p:ext uri="{BB962C8B-B14F-4D97-AF65-F5344CB8AC3E}">
        <p14:creationId xmlns:p14="http://schemas.microsoft.com/office/powerpoint/2010/main" val="1463023573"/>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LTS to CI</a:t>
            </a:r>
            <a:br>
              <a:rPr lang="en-US" dirty="0"/>
            </a:br>
            <a:r>
              <a:rPr lang="en-US" sz="2800" dirty="0"/>
              <a:t>Define synchronization strategy (OS)</a:t>
            </a:r>
            <a:br>
              <a:rPr lang="en-US" sz="2800" dirty="0"/>
            </a:br>
            <a:endParaRPr lang="en-US" dirty="0"/>
          </a:p>
        </p:txBody>
      </p:sp>
      <p:sp>
        <p:nvSpPr>
          <p:cNvPr id="3" name="Content Placeholder 2"/>
          <p:cNvSpPr>
            <a:spLocks noGrp="1"/>
          </p:cNvSpPr>
          <p:nvPr>
            <p:ph sz="quarter" idx="13"/>
          </p:nvPr>
        </p:nvSpPr>
        <p:spPr/>
        <p:txBody>
          <a:bodyPr/>
          <a:lstStyle/>
          <a:p>
            <a:r>
              <a:rPr lang="en-US" sz="2000" dirty="0"/>
              <a:t>Merge or rebase?</a:t>
            </a:r>
          </a:p>
          <a:p>
            <a:pPr lvl="1"/>
            <a:r>
              <a:rPr lang="en-US" sz="1800" dirty="0"/>
              <a:t>Merge hides technical debt</a:t>
            </a:r>
          </a:p>
          <a:p>
            <a:pPr lvl="1"/>
            <a:r>
              <a:rPr lang="en-US" sz="1800" dirty="0"/>
              <a:t>Rebase brings technical debt ‘to the top’, at the expense of non-FF</a:t>
            </a:r>
          </a:p>
          <a:p>
            <a:r>
              <a:rPr lang="en-US" sz="2000" dirty="0"/>
              <a:t>How often to resync?</a:t>
            </a:r>
          </a:p>
          <a:p>
            <a:pPr lvl="1"/>
            <a:r>
              <a:rPr lang="en-US" sz="1800" dirty="0"/>
              <a:t>Daily – every 2 weeks</a:t>
            </a:r>
          </a:p>
          <a:p>
            <a:r>
              <a:rPr lang="en-US" sz="2000" dirty="0"/>
              <a:t>What happens when there is a conflict?</a:t>
            </a:r>
          </a:p>
          <a:p>
            <a:pPr lvl="1"/>
            <a:r>
              <a:rPr lang="en-US" sz="1800" dirty="0"/>
              <a:t>  Who fixes the problem?</a:t>
            </a:r>
          </a:p>
          <a:p>
            <a:r>
              <a:rPr lang="en-US" sz="2000" dirty="0"/>
              <a:t>Identify “changes”, and communication to users is key</a:t>
            </a:r>
          </a:p>
          <a:p>
            <a:r>
              <a:rPr lang="en-US" sz="2000" dirty="0"/>
              <a:t>If/when to push upstream (lower technical debt)</a:t>
            </a:r>
          </a:p>
        </p:txBody>
      </p:sp>
    </p:spTree>
    <p:extLst>
      <p:ext uri="{BB962C8B-B14F-4D97-AF65-F5344CB8AC3E}">
        <p14:creationId xmlns:p14="http://schemas.microsoft.com/office/powerpoint/2010/main" val="42540612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BC03B3A-E94B-48D3-B1A4-3964E5DCEA89}"/>
              </a:ext>
            </a:extLst>
          </p:cNvPr>
          <p:cNvSpPr>
            <a:spLocks noGrp="1"/>
          </p:cNvSpPr>
          <p:nvPr>
            <p:ph type="title"/>
          </p:nvPr>
        </p:nvSpPr>
        <p:spPr/>
        <p:txBody>
          <a:bodyPr/>
          <a:lstStyle/>
          <a:p>
            <a:r>
              <a:rPr lang="en-GB" dirty="0"/>
              <a:t>Why Should You Care?</a:t>
            </a:r>
          </a:p>
        </p:txBody>
      </p:sp>
      <p:sp>
        <p:nvSpPr>
          <p:cNvPr id="3" name="Content Placeholder 2">
            <a:extLst>
              <a:ext uri="{FF2B5EF4-FFF2-40B4-BE49-F238E27FC236}">
                <a16:creationId xmlns="" xmlns:a16="http://schemas.microsoft.com/office/drawing/2014/main" id="{82C4822C-8E32-4E9A-93B6-F2037F8F5332}"/>
              </a:ext>
            </a:extLst>
          </p:cNvPr>
          <p:cNvSpPr>
            <a:spLocks noGrp="1"/>
          </p:cNvSpPr>
          <p:nvPr>
            <p:ph sz="quarter" idx="13"/>
          </p:nvPr>
        </p:nvSpPr>
        <p:spPr/>
        <p:txBody>
          <a:bodyPr/>
          <a:lstStyle/>
          <a:p>
            <a:r>
              <a:rPr lang="en-GB" dirty="0" err="1"/>
              <a:t>Yocto</a:t>
            </a:r>
            <a:r>
              <a:rPr lang="en-GB" dirty="0"/>
              <a:t> Project Compatible badge requires this</a:t>
            </a:r>
          </a:p>
          <a:p>
            <a:r>
              <a:rPr lang="en-GB" dirty="0"/>
              <a:t>Makes it easier to integrate with other layers</a:t>
            </a:r>
          </a:p>
          <a:p>
            <a:pPr lvl="1"/>
            <a:r>
              <a:rPr lang="en-GB" dirty="0"/>
              <a:t>Less likely to cause conflicts</a:t>
            </a:r>
          </a:p>
          <a:p>
            <a:r>
              <a:rPr lang="en-GB" dirty="0"/>
              <a:t>Easier to test and debug builds</a:t>
            </a:r>
          </a:p>
          <a:p>
            <a:pPr lvl="1"/>
            <a:r>
              <a:rPr lang="en-GB" dirty="0"/>
              <a:t>Can quickly turn features on and off</a:t>
            </a:r>
          </a:p>
          <a:p>
            <a:r>
              <a:rPr lang="en-GB" dirty="0"/>
              <a:t>Can reduce the number of layers you need to create</a:t>
            </a:r>
          </a:p>
          <a:p>
            <a:pPr lvl="1"/>
            <a:r>
              <a:rPr lang="en-GB" dirty="0"/>
              <a:t>Check MACHINE instead of having one layer per machine</a:t>
            </a:r>
          </a:p>
          <a:p>
            <a:pPr lvl="1"/>
            <a:r>
              <a:rPr lang="en-GB" dirty="0"/>
              <a:t>Check features instead of having one layer per feature</a:t>
            </a:r>
          </a:p>
          <a:p>
            <a:r>
              <a:rPr lang="en-GB" dirty="0"/>
              <a:t>Actually simplifies development of your layer</a:t>
            </a:r>
          </a:p>
        </p:txBody>
      </p:sp>
    </p:spTree>
    <p:extLst>
      <p:ext uri="{BB962C8B-B14F-4D97-AF65-F5344CB8AC3E}">
        <p14:creationId xmlns:p14="http://schemas.microsoft.com/office/powerpoint/2010/main" val="1490317884"/>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LTS to CI</a:t>
            </a:r>
            <a:br>
              <a:rPr lang="en-US" dirty="0"/>
            </a:br>
            <a:r>
              <a:rPr lang="en-US" dirty="0"/>
              <a:t>Integration Strategy (Product)</a:t>
            </a:r>
          </a:p>
        </p:txBody>
      </p:sp>
      <p:sp>
        <p:nvSpPr>
          <p:cNvPr id="3" name="Content Placeholder 2"/>
          <p:cNvSpPr>
            <a:spLocks noGrp="1"/>
          </p:cNvSpPr>
          <p:nvPr>
            <p:ph sz="quarter" idx="13"/>
          </p:nvPr>
        </p:nvSpPr>
        <p:spPr/>
        <p:txBody>
          <a:bodyPr/>
          <a:lstStyle/>
          <a:p>
            <a:r>
              <a:rPr lang="en-US" sz="2000" dirty="0"/>
              <a:t>Decide when to integrate into product development</a:t>
            </a:r>
          </a:p>
          <a:p>
            <a:pPr lvl="1">
              <a:buFont typeface="Arial" panose="020B0604020202020204" pitchFamily="34" charset="0"/>
              <a:buChar char="•"/>
            </a:pPr>
            <a:r>
              <a:rPr lang="en-US" sz="1800" dirty="0"/>
              <a:t>Quality Criteria?</a:t>
            </a:r>
          </a:p>
          <a:p>
            <a:pPr lvl="1">
              <a:buFont typeface="Arial" panose="020B0604020202020204" pitchFamily="34" charset="0"/>
              <a:buChar char="•"/>
            </a:pPr>
            <a:r>
              <a:rPr lang="en-US" sz="1800" dirty="0"/>
              <a:t>Time?</a:t>
            </a:r>
          </a:p>
          <a:p>
            <a:r>
              <a:rPr lang="en-US" sz="2000" dirty="0"/>
              <a:t>How to integrate development work</a:t>
            </a:r>
          </a:p>
          <a:p>
            <a:pPr lvl="1">
              <a:buFont typeface="Arial" panose="020B0604020202020204" pitchFamily="34" charset="0"/>
              <a:buChar char="•"/>
            </a:pPr>
            <a:r>
              <a:rPr lang="en-US" sz="1800" dirty="0"/>
              <a:t>Rebase?  Merge?  “next” development?  </a:t>
            </a:r>
            <a:r>
              <a:rPr lang="en-US" sz="1800" dirty="0" err="1"/>
              <a:t>Etc</a:t>
            </a:r>
            <a:r>
              <a:rPr lang="en-US" sz="1800" dirty="0"/>
              <a:t>…</a:t>
            </a:r>
          </a:p>
          <a:p>
            <a:r>
              <a:rPr lang="en-US" sz="2000" dirty="0"/>
              <a:t>How to deal with periods of transition?</a:t>
            </a:r>
          </a:p>
          <a:p>
            <a:pPr lvl="1"/>
            <a:r>
              <a:rPr lang="en-US" sz="1800" dirty="0"/>
              <a:t>What happens when API/ABI changes?</a:t>
            </a:r>
          </a:p>
          <a:p>
            <a:r>
              <a:rPr lang="en-US" sz="2000" dirty="0"/>
              <a:t>Testing</a:t>
            </a:r>
          </a:p>
          <a:p>
            <a:pPr lvl="1"/>
            <a:r>
              <a:rPr lang="en-US" sz="1800" dirty="0"/>
              <a:t>How to catch when something unexpected changed, but didn’t trigger build-time error</a:t>
            </a:r>
          </a:p>
          <a:p>
            <a:pPr lvl="1"/>
            <a:r>
              <a:rPr lang="en-US" sz="1800" dirty="0"/>
              <a:t>May need more diligent functional testing, then otherwise necessary</a:t>
            </a:r>
          </a:p>
          <a:p>
            <a:pPr marL="546100" lvl="1" indent="0">
              <a:buNone/>
            </a:pPr>
            <a:endParaRPr lang="en-US" sz="1800" dirty="0"/>
          </a:p>
        </p:txBody>
      </p:sp>
    </p:spTree>
    <p:extLst>
      <p:ext uri="{BB962C8B-B14F-4D97-AF65-F5344CB8AC3E}">
        <p14:creationId xmlns:p14="http://schemas.microsoft.com/office/powerpoint/2010/main" val="2259332536"/>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Rebase Work</a:t>
            </a:r>
          </a:p>
        </p:txBody>
      </p:sp>
      <p:grpSp>
        <p:nvGrpSpPr>
          <p:cNvPr id="42" name="Group 41">
            <a:extLst>
              <a:ext uri="{FF2B5EF4-FFF2-40B4-BE49-F238E27FC236}">
                <a16:creationId xmlns="" xmlns:a16="http://schemas.microsoft.com/office/drawing/2014/main" id="{4ABFE4BA-EEAF-4E42-BD48-87A84A18E3A3}"/>
              </a:ext>
            </a:extLst>
          </p:cNvPr>
          <p:cNvGrpSpPr/>
          <p:nvPr/>
        </p:nvGrpSpPr>
        <p:grpSpPr>
          <a:xfrm>
            <a:off x="104670" y="1432252"/>
            <a:ext cx="9039330" cy="3720773"/>
            <a:chOff x="694194" y="879801"/>
            <a:chExt cx="10809461" cy="4449395"/>
          </a:xfrm>
        </p:grpSpPr>
        <p:pic>
          <p:nvPicPr>
            <p:cNvPr id="5" name="Picture 4">
              <a:extLst>
                <a:ext uri="{FF2B5EF4-FFF2-40B4-BE49-F238E27FC236}">
                  <a16:creationId xmlns="" xmlns:a16="http://schemas.microsoft.com/office/drawing/2014/main" id="{9622136D-B6F2-40EA-95D2-2E17B63829AB}"/>
                </a:ext>
              </a:extLst>
            </p:cNvPr>
            <p:cNvPicPr>
              <a:picLocks noChangeAspect="1"/>
            </p:cNvPicPr>
            <p:nvPr/>
          </p:nvPicPr>
          <p:blipFill>
            <a:blip r:embed="rId2"/>
            <a:stretch>
              <a:fillRect/>
            </a:stretch>
          </p:blipFill>
          <p:spPr>
            <a:xfrm>
              <a:off x="694194" y="2047164"/>
              <a:ext cx="10631999" cy="3188880"/>
            </a:xfrm>
            <a:prstGeom prst="rect">
              <a:avLst/>
            </a:prstGeom>
          </p:spPr>
        </p:pic>
        <p:cxnSp>
          <p:nvCxnSpPr>
            <p:cNvPr id="6" name="Straight Connector 5">
              <a:extLst>
                <a:ext uri="{FF2B5EF4-FFF2-40B4-BE49-F238E27FC236}">
                  <a16:creationId xmlns="" xmlns:a16="http://schemas.microsoft.com/office/drawing/2014/main" id="{78569856-A449-479D-8429-644BF0F8EB30}"/>
                </a:ext>
              </a:extLst>
            </p:cNvPr>
            <p:cNvCxnSpPr>
              <a:cxnSpLocks/>
            </p:cNvCxnSpPr>
            <p:nvPr/>
          </p:nvCxnSpPr>
          <p:spPr>
            <a:xfrm flipV="1">
              <a:off x="10361356" y="1477186"/>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64754F60-D625-4A95-ACA0-FD7104AC03C7}"/>
                </a:ext>
              </a:extLst>
            </p:cNvPr>
            <p:cNvCxnSpPr>
              <a:cxnSpLocks/>
            </p:cNvCxnSpPr>
            <p:nvPr/>
          </p:nvCxnSpPr>
          <p:spPr>
            <a:xfrm flipV="1">
              <a:off x="9465037" y="1473150"/>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EDBAC2AD-1490-4D61-8DCE-923C269BD703}"/>
                </a:ext>
              </a:extLst>
            </p:cNvPr>
            <p:cNvCxnSpPr>
              <a:cxnSpLocks/>
            </p:cNvCxnSpPr>
            <p:nvPr/>
          </p:nvCxnSpPr>
          <p:spPr>
            <a:xfrm flipV="1">
              <a:off x="8529233" y="1473150"/>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2BD4561-B14E-4A10-B8D0-196A581DE249}"/>
                </a:ext>
              </a:extLst>
            </p:cNvPr>
            <p:cNvCxnSpPr>
              <a:cxnSpLocks/>
            </p:cNvCxnSpPr>
            <p:nvPr/>
          </p:nvCxnSpPr>
          <p:spPr>
            <a:xfrm flipV="1">
              <a:off x="7656161" y="1506690"/>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5FDE2F77-4B28-499D-B034-B948970DCF9A}"/>
                </a:ext>
              </a:extLst>
            </p:cNvPr>
            <p:cNvSpPr txBox="1"/>
            <p:nvPr/>
          </p:nvSpPr>
          <p:spPr>
            <a:xfrm>
              <a:off x="7211167" y="1188426"/>
              <a:ext cx="889987" cy="307777"/>
            </a:xfrm>
            <a:prstGeom prst="rect">
              <a:avLst/>
            </a:prstGeom>
            <a:noFill/>
          </p:spPr>
          <p:txBody>
            <a:bodyPr wrap="square" rtlCol="0">
              <a:spAutoFit/>
            </a:bodyPr>
            <a:lstStyle/>
            <a:p>
              <a:r>
                <a:rPr lang="en-US" dirty="0"/>
                <a:t>2.6 M1</a:t>
              </a:r>
            </a:p>
          </p:txBody>
        </p:sp>
        <p:sp>
          <p:nvSpPr>
            <p:cNvPr id="11" name="TextBox 10">
              <a:extLst>
                <a:ext uri="{FF2B5EF4-FFF2-40B4-BE49-F238E27FC236}">
                  <a16:creationId xmlns="" xmlns:a16="http://schemas.microsoft.com/office/drawing/2014/main" id="{42EAE467-59E6-4F83-9DC4-F7489D4C86AC}"/>
                </a:ext>
              </a:extLst>
            </p:cNvPr>
            <p:cNvSpPr txBox="1"/>
            <p:nvPr/>
          </p:nvSpPr>
          <p:spPr>
            <a:xfrm>
              <a:off x="8084239" y="892919"/>
              <a:ext cx="889987" cy="307777"/>
            </a:xfrm>
            <a:prstGeom prst="rect">
              <a:avLst/>
            </a:prstGeom>
            <a:noFill/>
          </p:spPr>
          <p:txBody>
            <a:bodyPr wrap="square" rtlCol="0">
              <a:spAutoFit/>
            </a:bodyPr>
            <a:lstStyle/>
            <a:p>
              <a:r>
                <a:rPr lang="en-US" dirty="0"/>
                <a:t>2.6 M2</a:t>
              </a:r>
            </a:p>
          </p:txBody>
        </p:sp>
        <p:sp>
          <p:nvSpPr>
            <p:cNvPr id="12" name="TextBox 11">
              <a:extLst>
                <a:ext uri="{FF2B5EF4-FFF2-40B4-BE49-F238E27FC236}">
                  <a16:creationId xmlns="" xmlns:a16="http://schemas.microsoft.com/office/drawing/2014/main" id="{B3C6164D-22C7-4439-A863-BA4454A69B44}"/>
                </a:ext>
              </a:extLst>
            </p:cNvPr>
            <p:cNvSpPr txBox="1"/>
            <p:nvPr/>
          </p:nvSpPr>
          <p:spPr>
            <a:xfrm>
              <a:off x="9020043" y="1191232"/>
              <a:ext cx="889987" cy="307777"/>
            </a:xfrm>
            <a:prstGeom prst="rect">
              <a:avLst/>
            </a:prstGeom>
            <a:noFill/>
          </p:spPr>
          <p:txBody>
            <a:bodyPr wrap="square" rtlCol="0">
              <a:spAutoFit/>
            </a:bodyPr>
            <a:lstStyle/>
            <a:p>
              <a:r>
                <a:rPr lang="en-US" dirty="0"/>
                <a:t>2.6 M3</a:t>
              </a:r>
            </a:p>
          </p:txBody>
        </p:sp>
        <p:sp>
          <p:nvSpPr>
            <p:cNvPr id="13" name="TextBox 12">
              <a:extLst>
                <a:ext uri="{FF2B5EF4-FFF2-40B4-BE49-F238E27FC236}">
                  <a16:creationId xmlns="" xmlns:a16="http://schemas.microsoft.com/office/drawing/2014/main" id="{C8E5ECCF-E5F5-4DAC-AF39-6ECBBBE00956}"/>
                </a:ext>
              </a:extLst>
            </p:cNvPr>
            <p:cNvSpPr txBox="1"/>
            <p:nvPr/>
          </p:nvSpPr>
          <p:spPr>
            <a:xfrm>
              <a:off x="9916362" y="916023"/>
              <a:ext cx="1095172" cy="307777"/>
            </a:xfrm>
            <a:prstGeom prst="rect">
              <a:avLst/>
            </a:prstGeom>
            <a:noFill/>
          </p:spPr>
          <p:txBody>
            <a:bodyPr wrap="square" rtlCol="0">
              <a:spAutoFit/>
            </a:bodyPr>
            <a:lstStyle/>
            <a:p>
              <a:r>
                <a:rPr lang="en-US" dirty="0"/>
                <a:t>2.6 Bugs</a:t>
              </a:r>
            </a:p>
          </p:txBody>
        </p:sp>
        <p:cxnSp>
          <p:nvCxnSpPr>
            <p:cNvPr id="14" name="Straight Connector 13">
              <a:extLst>
                <a:ext uri="{FF2B5EF4-FFF2-40B4-BE49-F238E27FC236}">
                  <a16:creationId xmlns="" xmlns:a16="http://schemas.microsoft.com/office/drawing/2014/main" id="{912DB8F1-7E77-4463-8DAD-771CC25C26FB}"/>
                </a:ext>
              </a:extLst>
            </p:cNvPr>
            <p:cNvCxnSpPr>
              <a:cxnSpLocks/>
            </p:cNvCxnSpPr>
            <p:nvPr/>
          </p:nvCxnSpPr>
          <p:spPr>
            <a:xfrm flipV="1">
              <a:off x="11052250" y="1486268"/>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 xmlns:a16="http://schemas.microsoft.com/office/drawing/2014/main" id="{3C16F5B3-8596-4427-9F34-F533CE847BEB}"/>
                </a:ext>
              </a:extLst>
            </p:cNvPr>
            <p:cNvSpPr txBox="1"/>
            <p:nvPr/>
          </p:nvSpPr>
          <p:spPr>
            <a:xfrm>
              <a:off x="10600844" y="1188426"/>
              <a:ext cx="902811" cy="307777"/>
            </a:xfrm>
            <a:prstGeom prst="rect">
              <a:avLst/>
            </a:prstGeom>
            <a:noFill/>
          </p:spPr>
          <p:txBody>
            <a:bodyPr wrap="square" rtlCol="0">
              <a:spAutoFit/>
            </a:bodyPr>
            <a:lstStyle/>
            <a:p>
              <a:r>
                <a:rPr lang="en-US" dirty="0"/>
                <a:t>2.6 GA</a:t>
              </a:r>
            </a:p>
          </p:txBody>
        </p:sp>
        <p:cxnSp>
          <p:nvCxnSpPr>
            <p:cNvPr id="16" name="Straight Connector 15">
              <a:extLst>
                <a:ext uri="{FF2B5EF4-FFF2-40B4-BE49-F238E27FC236}">
                  <a16:creationId xmlns="" xmlns:a16="http://schemas.microsoft.com/office/drawing/2014/main" id="{216C6C5A-9888-410E-985E-413E05058363}"/>
                </a:ext>
              </a:extLst>
            </p:cNvPr>
            <p:cNvCxnSpPr>
              <a:cxnSpLocks/>
            </p:cNvCxnSpPr>
            <p:nvPr/>
          </p:nvCxnSpPr>
          <p:spPr>
            <a:xfrm flipV="1">
              <a:off x="6865761" y="1486268"/>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B82AA125-BD34-455E-9783-A339293F6691}"/>
                </a:ext>
              </a:extLst>
            </p:cNvPr>
            <p:cNvSpPr txBox="1"/>
            <p:nvPr/>
          </p:nvSpPr>
          <p:spPr>
            <a:xfrm>
              <a:off x="6420767" y="906037"/>
              <a:ext cx="902811" cy="307777"/>
            </a:xfrm>
            <a:prstGeom prst="rect">
              <a:avLst/>
            </a:prstGeom>
            <a:noFill/>
          </p:spPr>
          <p:txBody>
            <a:bodyPr wrap="square" rtlCol="0">
              <a:spAutoFit/>
            </a:bodyPr>
            <a:lstStyle/>
            <a:p>
              <a:r>
                <a:rPr lang="en-US" dirty="0"/>
                <a:t>2.5 GA</a:t>
              </a:r>
            </a:p>
          </p:txBody>
        </p:sp>
        <p:cxnSp>
          <p:nvCxnSpPr>
            <p:cNvPr id="18" name="Straight Connector 17">
              <a:extLst>
                <a:ext uri="{FF2B5EF4-FFF2-40B4-BE49-F238E27FC236}">
                  <a16:creationId xmlns="" xmlns:a16="http://schemas.microsoft.com/office/drawing/2014/main" id="{0A864085-109C-4D85-BE65-E3276ED4AF4C}"/>
                </a:ext>
              </a:extLst>
            </p:cNvPr>
            <p:cNvCxnSpPr>
              <a:cxnSpLocks/>
            </p:cNvCxnSpPr>
            <p:nvPr/>
          </p:nvCxnSpPr>
          <p:spPr>
            <a:xfrm flipV="1">
              <a:off x="4985980" y="1464068"/>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F80158E-B6AA-425B-8296-513B6B68714B}"/>
                </a:ext>
              </a:extLst>
            </p:cNvPr>
            <p:cNvCxnSpPr>
              <a:cxnSpLocks/>
            </p:cNvCxnSpPr>
            <p:nvPr/>
          </p:nvCxnSpPr>
          <p:spPr>
            <a:xfrm flipV="1">
              <a:off x="4089661" y="146003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84AC6B1E-81BE-4D2C-96F8-4B9DD7589653}"/>
                </a:ext>
              </a:extLst>
            </p:cNvPr>
            <p:cNvCxnSpPr>
              <a:cxnSpLocks/>
            </p:cNvCxnSpPr>
            <p:nvPr/>
          </p:nvCxnSpPr>
          <p:spPr>
            <a:xfrm flipV="1">
              <a:off x="3153857" y="146003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57DD6365-917E-450A-89FE-37B4ACAC84C7}"/>
                </a:ext>
              </a:extLst>
            </p:cNvPr>
            <p:cNvCxnSpPr>
              <a:cxnSpLocks/>
            </p:cNvCxnSpPr>
            <p:nvPr/>
          </p:nvCxnSpPr>
          <p:spPr>
            <a:xfrm flipV="1">
              <a:off x="2280785" y="1478074"/>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83834F1D-124A-4A7D-9F40-9243BD122EDA}"/>
                </a:ext>
              </a:extLst>
            </p:cNvPr>
            <p:cNvSpPr txBox="1"/>
            <p:nvPr/>
          </p:nvSpPr>
          <p:spPr>
            <a:xfrm>
              <a:off x="1835791" y="1175308"/>
              <a:ext cx="889987" cy="307777"/>
            </a:xfrm>
            <a:prstGeom prst="rect">
              <a:avLst/>
            </a:prstGeom>
            <a:noFill/>
          </p:spPr>
          <p:txBody>
            <a:bodyPr wrap="square" rtlCol="0">
              <a:spAutoFit/>
            </a:bodyPr>
            <a:lstStyle/>
            <a:p>
              <a:r>
                <a:rPr lang="en-US" dirty="0"/>
                <a:t>2.6 M1</a:t>
              </a:r>
            </a:p>
          </p:txBody>
        </p:sp>
        <p:sp>
          <p:nvSpPr>
            <p:cNvPr id="23" name="TextBox 22">
              <a:extLst>
                <a:ext uri="{FF2B5EF4-FFF2-40B4-BE49-F238E27FC236}">
                  <a16:creationId xmlns="" xmlns:a16="http://schemas.microsoft.com/office/drawing/2014/main" id="{18A34ECE-43F8-45B3-B20B-3B61728B8FDF}"/>
                </a:ext>
              </a:extLst>
            </p:cNvPr>
            <p:cNvSpPr txBox="1"/>
            <p:nvPr/>
          </p:nvSpPr>
          <p:spPr>
            <a:xfrm>
              <a:off x="2708863" y="879801"/>
              <a:ext cx="889987" cy="307777"/>
            </a:xfrm>
            <a:prstGeom prst="rect">
              <a:avLst/>
            </a:prstGeom>
            <a:noFill/>
          </p:spPr>
          <p:txBody>
            <a:bodyPr wrap="square" rtlCol="0">
              <a:spAutoFit/>
            </a:bodyPr>
            <a:lstStyle/>
            <a:p>
              <a:r>
                <a:rPr lang="en-US" dirty="0"/>
                <a:t>2.6 M2</a:t>
              </a:r>
            </a:p>
          </p:txBody>
        </p:sp>
        <p:sp>
          <p:nvSpPr>
            <p:cNvPr id="24" name="TextBox 23">
              <a:extLst>
                <a:ext uri="{FF2B5EF4-FFF2-40B4-BE49-F238E27FC236}">
                  <a16:creationId xmlns="" xmlns:a16="http://schemas.microsoft.com/office/drawing/2014/main" id="{C579BB02-98E6-4A1C-965A-08F4FD733513}"/>
                </a:ext>
              </a:extLst>
            </p:cNvPr>
            <p:cNvSpPr txBox="1"/>
            <p:nvPr/>
          </p:nvSpPr>
          <p:spPr>
            <a:xfrm>
              <a:off x="3644667" y="1178114"/>
              <a:ext cx="889987" cy="307777"/>
            </a:xfrm>
            <a:prstGeom prst="rect">
              <a:avLst/>
            </a:prstGeom>
            <a:noFill/>
          </p:spPr>
          <p:txBody>
            <a:bodyPr wrap="square" rtlCol="0">
              <a:spAutoFit/>
            </a:bodyPr>
            <a:lstStyle/>
            <a:p>
              <a:r>
                <a:rPr lang="en-US" dirty="0"/>
                <a:t>2.6 M3</a:t>
              </a:r>
            </a:p>
          </p:txBody>
        </p:sp>
        <p:sp>
          <p:nvSpPr>
            <p:cNvPr id="25" name="TextBox 24">
              <a:extLst>
                <a:ext uri="{FF2B5EF4-FFF2-40B4-BE49-F238E27FC236}">
                  <a16:creationId xmlns="" xmlns:a16="http://schemas.microsoft.com/office/drawing/2014/main" id="{50552E91-281B-442E-A551-D6EEB281FFA1}"/>
                </a:ext>
              </a:extLst>
            </p:cNvPr>
            <p:cNvSpPr txBox="1"/>
            <p:nvPr/>
          </p:nvSpPr>
          <p:spPr>
            <a:xfrm>
              <a:off x="4540986" y="902905"/>
              <a:ext cx="1095172" cy="307777"/>
            </a:xfrm>
            <a:prstGeom prst="rect">
              <a:avLst/>
            </a:prstGeom>
            <a:noFill/>
          </p:spPr>
          <p:txBody>
            <a:bodyPr wrap="square" rtlCol="0">
              <a:spAutoFit/>
            </a:bodyPr>
            <a:lstStyle/>
            <a:p>
              <a:r>
                <a:rPr lang="en-US" dirty="0"/>
                <a:t>2.6 Bugs</a:t>
              </a:r>
            </a:p>
          </p:txBody>
        </p:sp>
        <p:cxnSp>
          <p:nvCxnSpPr>
            <p:cNvPr id="26" name="Straight Connector 25">
              <a:extLst>
                <a:ext uri="{FF2B5EF4-FFF2-40B4-BE49-F238E27FC236}">
                  <a16:creationId xmlns="" xmlns:a16="http://schemas.microsoft.com/office/drawing/2014/main" id="{8D0EBA97-A4C0-4305-945E-D61C5A6195BE}"/>
                </a:ext>
              </a:extLst>
            </p:cNvPr>
            <p:cNvCxnSpPr>
              <a:cxnSpLocks/>
            </p:cNvCxnSpPr>
            <p:nvPr/>
          </p:nvCxnSpPr>
          <p:spPr>
            <a:xfrm flipV="1">
              <a:off x="5676874" y="1473150"/>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52ED6D3B-B146-48F3-AE4E-37093DAF42F6}"/>
                </a:ext>
              </a:extLst>
            </p:cNvPr>
            <p:cNvSpPr txBox="1"/>
            <p:nvPr/>
          </p:nvSpPr>
          <p:spPr>
            <a:xfrm>
              <a:off x="5225468" y="1175308"/>
              <a:ext cx="902811" cy="307777"/>
            </a:xfrm>
            <a:prstGeom prst="rect">
              <a:avLst/>
            </a:prstGeom>
            <a:noFill/>
          </p:spPr>
          <p:txBody>
            <a:bodyPr wrap="square" rtlCol="0">
              <a:spAutoFit/>
            </a:bodyPr>
            <a:lstStyle/>
            <a:p>
              <a:r>
                <a:rPr lang="en-US" dirty="0"/>
                <a:t>2.6 GA</a:t>
              </a:r>
            </a:p>
          </p:txBody>
        </p:sp>
        <p:cxnSp>
          <p:nvCxnSpPr>
            <p:cNvPr id="28" name="Straight Connector 27">
              <a:extLst>
                <a:ext uri="{FF2B5EF4-FFF2-40B4-BE49-F238E27FC236}">
                  <a16:creationId xmlns="" xmlns:a16="http://schemas.microsoft.com/office/drawing/2014/main" id="{C905A022-43A8-4E48-B018-D412D4E5AFA0}"/>
                </a:ext>
              </a:extLst>
            </p:cNvPr>
            <p:cNvCxnSpPr>
              <a:cxnSpLocks/>
            </p:cNvCxnSpPr>
            <p:nvPr/>
          </p:nvCxnSpPr>
          <p:spPr>
            <a:xfrm flipV="1">
              <a:off x="1490385" y="1473150"/>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 xmlns:a16="http://schemas.microsoft.com/office/drawing/2014/main" id="{760A9C11-43EF-4634-8CBC-16A4D4DC7520}"/>
                </a:ext>
              </a:extLst>
            </p:cNvPr>
            <p:cNvSpPr txBox="1"/>
            <p:nvPr/>
          </p:nvSpPr>
          <p:spPr>
            <a:xfrm>
              <a:off x="1045391" y="892919"/>
              <a:ext cx="902811" cy="307777"/>
            </a:xfrm>
            <a:prstGeom prst="rect">
              <a:avLst/>
            </a:prstGeom>
            <a:noFill/>
          </p:spPr>
          <p:txBody>
            <a:bodyPr wrap="square" rtlCol="0">
              <a:spAutoFit/>
            </a:bodyPr>
            <a:lstStyle/>
            <a:p>
              <a:r>
                <a:rPr lang="en-US" dirty="0"/>
                <a:t>2.5 GA</a:t>
              </a:r>
            </a:p>
          </p:txBody>
        </p:sp>
      </p:grpSp>
      <p:sp>
        <p:nvSpPr>
          <p:cNvPr id="43" name="TextBox 42">
            <a:extLst>
              <a:ext uri="{FF2B5EF4-FFF2-40B4-BE49-F238E27FC236}">
                <a16:creationId xmlns="" xmlns:a16="http://schemas.microsoft.com/office/drawing/2014/main" id="{A727BD68-CFC7-4E56-A843-68CDD52BF99C}"/>
              </a:ext>
            </a:extLst>
          </p:cNvPr>
          <p:cNvSpPr txBox="1"/>
          <p:nvPr/>
        </p:nvSpPr>
        <p:spPr>
          <a:xfrm>
            <a:off x="118074" y="5711509"/>
            <a:ext cx="6396303" cy="246221"/>
          </a:xfrm>
          <a:prstGeom prst="rect">
            <a:avLst/>
          </a:prstGeom>
          <a:noFill/>
        </p:spPr>
        <p:txBody>
          <a:bodyPr wrap="none" rtlCol="0">
            <a:spAutoFit/>
          </a:bodyPr>
          <a:lstStyle/>
          <a:p>
            <a:r>
              <a:rPr lang="en-US" sz="1000" dirty="0"/>
              <a:t>Based on </a:t>
            </a:r>
            <a:r>
              <a:rPr lang="en-US" sz="1000" dirty="0">
                <a:hlinkClick r:id="rId3"/>
              </a:rPr>
              <a:t>http://github.com/WindRiver-OpenSourceLabs</a:t>
            </a:r>
            <a:r>
              <a:rPr lang="en-US" sz="1000" dirty="0"/>
              <a:t> – </a:t>
            </a:r>
            <a:r>
              <a:rPr lang="en-US" sz="1000" dirty="0" err="1"/>
              <a:t>bitbake</a:t>
            </a:r>
            <a:r>
              <a:rPr lang="en-US" sz="1000" dirty="0"/>
              <a:t>, </a:t>
            </a:r>
            <a:r>
              <a:rPr lang="en-US" sz="1000" dirty="0" err="1"/>
              <a:t>oe</a:t>
            </a:r>
            <a:r>
              <a:rPr lang="en-US" sz="1000" dirty="0"/>
              <a:t>-core, meta-</a:t>
            </a:r>
            <a:r>
              <a:rPr lang="en-US" sz="1000" dirty="0" err="1"/>
              <a:t>yocto</a:t>
            </a:r>
            <a:r>
              <a:rPr lang="en-US" sz="1000" dirty="0"/>
              <a:t>, meta-</a:t>
            </a:r>
            <a:r>
              <a:rPr lang="en-US" sz="1000" dirty="0" err="1"/>
              <a:t>openembedded</a:t>
            </a:r>
            <a:endParaRPr lang="en-US" sz="1000" dirty="0"/>
          </a:p>
        </p:txBody>
      </p:sp>
    </p:spTree>
    <p:extLst>
      <p:ext uri="{BB962C8B-B14F-4D97-AF65-F5344CB8AC3E}">
        <p14:creationId xmlns:p14="http://schemas.microsoft.com/office/powerpoint/2010/main" val="1906744753"/>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Development</a:t>
            </a:r>
          </a:p>
        </p:txBody>
      </p:sp>
      <p:sp>
        <p:nvSpPr>
          <p:cNvPr id="3" name="Content Placeholder 2"/>
          <p:cNvSpPr>
            <a:spLocks noGrp="1"/>
          </p:cNvSpPr>
          <p:nvPr>
            <p:ph sz="quarter" idx="13"/>
          </p:nvPr>
        </p:nvSpPr>
        <p:spPr>
          <a:xfrm>
            <a:off x="448853" y="1350962"/>
            <a:ext cx="8233186" cy="4741493"/>
          </a:xfrm>
        </p:spPr>
        <p:txBody>
          <a:bodyPr/>
          <a:lstStyle/>
          <a:p>
            <a:r>
              <a:rPr lang="en-US" sz="1800" dirty="0"/>
              <a:t>Advantages:</a:t>
            </a:r>
          </a:p>
          <a:p>
            <a:pPr lvl="1"/>
            <a:r>
              <a:rPr lang="en-US" sz="1600" dirty="0"/>
              <a:t>Ability to influence quality and features of OSS components</a:t>
            </a:r>
          </a:p>
          <a:p>
            <a:pPr lvl="1"/>
            <a:r>
              <a:rPr lang="en-US" sz="1600" dirty="0"/>
              <a:t>Faster time to market/More up-to-date features</a:t>
            </a:r>
          </a:p>
          <a:p>
            <a:pPr lvl="1"/>
            <a:r>
              <a:rPr lang="en-US" sz="1600" dirty="0"/>
              <a:t>Longer Open Source support window</a:t>
            </a:r>
          </a:p>
          <a:p>
            <a:pPr lvl="1"/>
            <a:r>
              <a:rPr lang="en-US" sz="1600" b="1" dirty="0"/>
              <a:t>*</a:t>
            </a:r>
            <a:r>
              <a:rPr lang="en-US" sz="1600" dirty="0"/>
              <a:t>Lowers perceived maintenance risks, once on stable</a:t>
            </a:r>
          </a:p>
          <a:p>
            <a:pPr lvl="1"/>
            <a:r>
              <a:rPr lang="en-US" sz="1600" dirty="0"/>
              <a:t>Stable API/components after release</a:t>
            </a:r>
          </a:p>
          <a:p>
            <a:r>
              <a:rPr lang="en-US" sz="1800" dirty="0"/>
              <a:t>Disadvantages:</a:t>
            </a:r>
          </a:p>
          <a:p>
            <a:pPr lvl="1"/>
            <a:r>
              <a:rPr lang="en-US" sz="1600" dirty="0"/>
              <a:t>Need to coordinate development and release schedule with YP release</a:t>
            </a:r>
          </a:p>
          <a:p>
            <a:pPr lvl="1"/>
            <a:r>
              <a:rPr lang="en-US" sz="1600" dirty="0"/>
              <a:t>Requires additional testing for risk management</a:t>
            </a:r>
          </a:p>
          <a:p>
            <a:pPr lvl="1"/>
            <a:r>
              <a:rPr lang="en-US" sz="1600" dirty="0"/>
              <a:t>*Once on stable, same long term support risks (Bugs, CVEs, </a:t>
            </a:r>
            <a:r>
              <a:rPr lang="en-US" sz="1600" dirty="0" err="1"/>
              <a:t>etc</a:t>
            </a:r>
            <a:r>
              <a:rPr lang="en-US" sz="1600" dirty="0"/>
              <a:t>)</a:t>
            </a:r>
          </a:p>
          <a:p>
            <a:pPr lvl="2">
              <a:buFont typeface="Arial" panose="020B0604020202020204" pitchFamily="34" charset="0"/>
              <a:buChar char="•"/>
            </a:pPr>
            <a:r>
              <a:rPr lang="en-US" sz="1600" dirty="0"/>
              <a:t>Use commercial OSVs to mitigate this risk</a:t>
            </a:r>
          </a:p>
          <a:p>
            <a:pPr lvl="2">
              <a:buFont typeface="Arial" panose="020B0604020202020204" pitchFamily="34" charset="0"/>
              <a:buChar char="•"/>
            </a:pPr>
            <a:r>
              <a:rPr lang="en-US" sz="1600" dirty="0"/>
              <a:t>Can’t rely on Open Source communities to help with maintenance, long term</a:t>
            </a:r>
          </a:p>
          <a:p>
            <a:pPr lvl="1"/>
            <a:r>
              <a:rPr lang="en-US" sz="1600" dirty="0"/>
              <a:t>Functional capabilities are locked down</a:t>
            </a:r>
          </a:p>
          <a:p>
            <a:pPr lvl="2">
              <a:buFont typeface="Arial" panose="020B0604020202020204" pitchFamily="34" charset="0"/>
              <a:buChar char="•"/>
            </a:pPr>
            <a:r>
              <a:rPr lang="en-US" sz="1600" dirty="0"/>
              <a:t>No or minimal new features</a:t>
            </a:r>
          </a:p>
          <a:p>
            <a:pPr lvl="1"/>
            <a:endParaRPr lang="en-US" sz="2000" dirty="0"/>
          </a:p>
        </p:txBody>
      </p:sp>
    </p:spTree>
    <p:extLst>
      <p:ext uri="{BB962C8B-B14F-4D97-AF65-F5344CB8AC3E}">
        <p14:creationId xmlns:p14="http://schemas.microsoft.com/office/powerpoint/2010/main" val="3880980009"/>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sp>
        <p:nvSpPr>
          <p:cNvPr id="3" name="Text Placeholder 2"/>
          <p:cNvSpPr>
            <a:spLocks noGrp="1"/>
          </p:cNvSpPr>
          <p:nvPr>
            <p:ph type="body" idx="1"/>
          </p:nvPr>
        </p:nvSpPr>
        <p:spPr/>
        <p:txBody>
          <a:bodyPr/>
          <a:lstStyle/>
          <a:p>
            <a:r>
              <a:rPr lang="en-US" dirty="0"/>
              <a:t>DevOps Approach</a:t>
            </a:r>
          </a:p>
        </p:txBody>
      </p:sp>
    </p:spTree>
    <p:extLst>
      <p:ext uri="{BB962C8B-B14F-4D97-AF65-F5344CB8AC3E}">
        <p14:creationId xmlns:p14="http://schemas.microsoft.com/office/powerpoint/2010/main" val="3382672815"/>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sp>
        <p:nvSpPr>
          <p:cNvPr id="3" name="Content Placeholder 2"/>
          <p:cNvSpPr>
            <a:spLocks noGrp="1"/>
          </p:cNvSpPr>
          <p:nvPr>
            <p:ph sz="quarter" idx="13"/>
          </p:nvPr>
        </p:nvSpPr>
        <p:spPr/>
        <p:txBody>
          <a:bodyPr/>
          <a:lstStyle/>
          <a:p>
            <a:r>
              <a:rPr lang="en-US" sz="2000" dirty="0"/>
              <a:t>Regular integration/rebase of open source components</a:t>
            </a:r>
          </a:p>
          <a:p>
            <a:r>
              <a:rPr lang="en-US" sz="2000" dirty="0"/>
              <a:t>Why?</a:t>
            </a:r>
          </a:p>
          <a:p>
            <a:pPr lvl="1"/>
            <a:r>
              <a:rPr lang="en-US" sz="1800" dirty="0"/>
              <a:t>Better understanding of new features</a:t>
            </a:r>
          </a:p>
          <a:p>
            <a:pPr lvl="1"/>
            <a:r>
              <a:rPr lang="en-US" sz="1800" dirty="0"/>
              <a:t>Ability to influence community direction (and features)</a:t>
            </a:r>
          </a:p>
          <a:p>
            <a:pPr lvl="1"/>
            <a:r>
              <a:rPr lang="en-US" sz="1800" dirty="0"/>
              <a:t>Time to market</a:t>
            </a:r>
          </a:p>
          <a:p>
            <a:pPr lvl="1"/>
            <a:r>
              <a:rPr lang="en-US" sz="1800" dirty="0"/>
              <a:t>Continuous ability to incorporate new features</a:t>
            </a:r>
          </a:p>
          <a:p>
            <a:pPr lvl="1"/>
            <a:r>
              <a:rPr lang="en-US" sz="1800" dirty="0"/>
              <a:t>Easier to resolve defects</a:t>
            </a:r>
          </a:p>
          <a:p>
            <a:pPr lvl="1"/>
            <a:r>
              <a:rPr lang="en-US" sz="1800" dirty="0"/>
              <a:t>Keeps technical debt under control</a:t>
            </a:r>
          </a:p>
          <a:p>
            <a:r>
              <a:rPr lang="en-US" sz="2000" dirty="0"/>
              <a:t>Using the in-development version of the </a:t>
            </a:r>
            <a:r>
              <a:rPr lang="en-US" sz="2000" dirty="0" err="1"/>
              <a:t>Yocto</a:t>
            </a:r>
            <a:r>
              <a:rPr lang="en-US" sz="2000" dirty="0"/>
              <a:t> Project</a:t>
            </a:r>
          </a:p>
          <a:p>
            <a:r>
              <a:rPr lang="en-US" sz="2000" dirty="0"/>
              <a:t>Your development is based on in development work, expect to adjust over time to new features</a:t>
            </a:r>
          </a:p>
          <a:p>
            <a:pPr marL="546100" lvl="1" indent="0">
              <a:buNone/>
            </a:pPr>
            <a:endParaRPr lang="en-US" sz="1800" dirty="0"/>
          </a:p>
        </p:txBody>
      </p:sp>
    </p:spTree>
    <p:extLst>
      <p:ext uri="{BB962C8B-B14F-4D97-AF65-F5344CB8AC3E}">
        <p14:creationId xmlns:p14="http://schemas.microsoft.com/office/powerpoint/2010/main" val="3676834931"/>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Integration &amp; Continuous Delivery</a:t>
            </a:r>
          </a:p>
        </p:txBody>
      </p:sp>
      <p:cxnSp>
        <p:nvCxnSpPr>
          <p:cNvPr id="17" name="Straight Arrow Connector 16">
            <a:extLst>
              <a:ext uri="{FF2B5EF4-FFF2-40B4-BE49-F238E27FC236}">
                <a16:creationId xmlns="" xmlns:a16="http://schemas.microsoft.com/office/drawing/2014/main" id="{2967A900-000F-4EB2-90CF-CF6A9B02E27E}"/>
              </a:ext>
            </a:extLst>
          </p:cNvPr>
          <p:cNvCxnSpPr>
            <a:cxnSpLocks/>
          </p:cNvCxnSpPr>
          <p:nvPr/>
        </p:nvCxnSpPr>
        <p:spPr>
          <a:xfrm>
            <a:off x="520192" y="1889969"/>
            <a:ext cx="8242808" cy="0"/>
          </a:xfrm>
          <a:prstGeom prst="straightConnector1">
            <a:avLst/>
          </a:prstGeom>
          <a:ln w="66675">
            <a:solidFill>
              <a:srgbClr val="00B0F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6220E986-8A6C-4A4C-B248-E37C2B2FF524}"/>
              </a:ext>
            </a:extLst>
          </p:cNvPr>
          <p:cNvSpPr txBox="1"/>
          <p:nvPr/>
        </p:nvSpPr>
        <p:spPr>
          <a:xfrm>
            <a:off x="580369" y="1054076"/>
            <a:ext cx="2010166" cy="646331"/>
          </a:xfrm>
          <a:prstGeom prst="rect">
            <a:avLst/>
          </a:prstGeom>
          <a:noFill/>
        </p:spPr>
        <p:txBody>
          <a:bodyPr wrap="none" rtlCol="0">
            <a:spAutoFit/>
          </a:bodyPr>
          <a:lstStyle/>
          <a:p>
            <a:pPr algn="ctr"/>
            <a:r>
              <a:rPr lang="en-US" dirty="0" err="1"/>
              <a:t>Yocto</a:t>
            </a:r>
            <a:r>
              <a:rPr lang="en-US" dirty="0"/>
              <a:t> Project Dev</a:t>
            </a:r>
          </a:p>
          <a:p>
            <a:pPr algn="ctr"/>
            <a:r>
              <a:rPr lang="en-US" dirty="0"/>
              <a:t>(6 Months)</a:t>
            </a:r>
          </a:p>
        </p:txBody>
      </p:sp>
      <p:cxnSp>
        <p:nvCxnSpPr>
          <p:cNvPr id="22" name="Straight Arrow Connector 21">
            <a:extLst>
              <a:ext uri="{FF2B5EF4-FFF2-40B4-BE49-F238E27FC236}">
                <a16:creationId xmlns="" xmlns:a16="http://schemas.microsoft.com/office/drawing/2014/main" id="{F3D58CFF-0BEC-4793-B2AB-8057216271FF}"/>
              </a:ext>
            </a:extLst>
          </p:cNvPr>
          <p:cNvCxnSpPr>
            <a:cxnSpLocks/>
          </p:cNvCxnSpPr>
          <p:nvPr/>
        </p:nvCxnSpPr>
        <p:spPr>
          <a:xfrm>
            <a:off x="1450070" y="4337641"/>
            <a:ext cx="5399897" cy="0"/>
          </a:xfrm>
          <a:prstGeom prst="straightConnector1">
            <a:avLst/>
          </a:prstGeom>
          <a:ln w="6667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 xmlns:a16="http://schemas.microsoft.com/office/drawing/2014/main" id="{BD268CB9-0B32-47BA-836C-64CFEF68B434}"/>
              </a:ext>
            </a:extLst>
          </p:cNvPr>
          <p:cNvCxnSpPr>
            <a:cxnSpLocks/>
          </p:cNvCxnSpPr>
          <p:nvPr/>
        </p:nvCxnSpPr>
        <p:spPr>
          <a:xfrm>
            <a:off x="506775" y="4337641"/>
            <a:ext cx="1371600" cy="0"/>
          </a:xfrm>
          <a:prstGeom prst="straightConnector1">
            <a:avLst/>
          </a:prstGeom>
          <a:ln w="66675">
            <a:solidFill>
              <a:srgbClr val="FFC000"/>
            </a:solidFill>
            <a:prstDash val="sysDot"/>
            <a:headEnd type="oval"/>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 xmlns:a16="http://schemas.microsoft.com/office/drawing/2014/main" id="{F3B709DB-EB84-4DD9-ADA6-69B5281DD558}"/>
              </a:ext>
            </a:extLst>
          </p:cNvPr>
          <p:cNvSpPr txBox="1"/>
          <p:nvPr/>
        </p:nvSpPr>
        <p:spPr>
          <a:xfrm>
            <a:off x="703497" y="3792864"/>
            <a:ext cx="2518638" cy="369332"/>
          </a:xfrm>
          <a:prstGeom prst="rect">
            <a:avLst/>
          </a:prstGeom>
          <a:noFill/>
        </p:spPr>
        <p:txBody>
          <a:bodyPr wrap="none" rtlCol="0">
            <a:spAutoFit/>
          </a:bodyPr>
          <a:lstStyle/>
          <a:p>
            <a:pPr algn="ctr"/>
            <a:r>
              <a:rPr lang="en-US" dirty="0"/>
              <a:t>Product Developments</a:t>
            </a:r>
          </a:p>
        </p:txBody>
      </p:sp>
      <p:sp>
        <p:nvSpPr>
          <p:cNvPr id="12" name="TextBox 11">
            <a:extLst>
              <a:ext uri="{FF2B5EF4-FFF2-40B4-BE49-F238E27FC236}">
                <a16:creationId xmlns="" xmlns:a16="http://schemas.microsoft.com/office/drawing/2014/main" id="{8331DF72-8660-4E21-B04E-A3F22F283551}"/>
              </a:ext>
            </a:extLst>
          </p:cNvPr>
          <p:cNvSpPr txBox="1"/>
          <p:nvPr/>
        </p:nvSpPr>
        <p:spPr>
          <a:xfrm>
            <a:off x="123806" y="2258749"/>
            <a:ext cx="9001182" cy="707886"/>
          </a:xfrm>
          <a:prstGeom prst="rect">
            <a:avLst/>
          </a:prstGeom>
          <a:noFill/>
        </p:spPr>
        <p:txBody>
          <a:bodyPr wrap="none" rtlCol="0">
            <a:spAutoFit/>
          </a:bodyPr>
          <a:lstStyle/>
          <a:p>
            <a:r>
              <a:rPr lang="en-US" sz="2000" b="1" dirty="0"/>
              <a:t>Staying current with development means you are up-to-date,</a:t>
            </a:r>
          </a:p>
          <a:p>
            <a:r>
              <a:rPr lang="en-US" sz="2000" b="1" dirty="0"/>
              <a:t>but you need to keep rebasing to stay current… churn can cause rework</a:t>
            </a:r>
          </a:p>
        </p:txBody>
      </p:sp>
      <p:sp>
        <p:nvSpPr>
          <p:cNvPr id="13" name="TextBox 12">
            <a:extLst>
              <a:ext uri="{FF2B5EF4-FFF2-40B4-BE49-F238E27FC236}">
                <a16:creationId xmlns="" xmlns:a16="http://schemas.microsoft.com/office/drawing/2014/main" id="{BD06C9B1-63FE-47B0-B276-CDE3CAAF88AF}"/>
              </a:ext>
            </a:extLst>
          </p:cNvPr>
          <p:cNvSpPr txBox="1"/>
          <p:nvPr/>
        </p:nvSpPr>
        <p:spPr>
          <a:xfrm>
            <a:off x="326133" y="4618237"/>
            <a:ext cx="8126905" cy="707886"/>
          </a:xfrm>
          <a:prstGeom prst="rect">
            <a:avLst/>
          </a:prstGeom>
          <a:noFill/>
        </p:spPr>
        <p:txBody>
          <a:bodyPr wrap="none" rtlCol="0">
            <a:spAutoFit/>
          </a:bodyPr>
          <a:lstStyle/>
          <a:p>
            <a:r>
              <a:rPr lang="en-US" sz="2000" b="1" dirty="0"/>
              <a:t>With a CI/CD approach to released product, life span of a product</a:t>
            </a:r>
          </a:p>
          <a:p>
            <a:r>
              <a:rPr lang="en-US" sz="2000" b="1" dirty="0"/>
              <a:t>can be longer, as new features are easier to introduce.</a:t>
            </a:r>
          </a:p>
        </p:txBody>
      </p:sp>
    </p:spTree>
    <p:extLst>
      <p:ext uri="{BB962C8B-B14F-4D97-AF65-F5344CB8AC3E}">
        <p14:creationId xmlns:p14="http://schemas.microsoft.com/office/powerpoint/2010/main" val="1397933351"/>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r>
              <a:rPr lang="en-US" sz="2800" dirty="0"/>
              <a:t>Define quality objectives (OS &amp; Product)</a:t>
            </a:r>
            <a:br>
              <a:rPr lang="en-US" sz="2800" dirty="0"/>
            </a:br>
            <a:endParaRPr lang="en-US" dirty="0"/>
          </a:p>
        </p:txBody>
      </p:sp>
      <p:sp>
        <p:nvSpPr>
          <p:cNvPr id="3" name="Content Placeholder 2"/>
          <p:cNvSpPr>
            <a:spLocks noGrp="1"/>
          </p:cNvSpPr>
          <p:nvPr>
            <p:ph sz="quarter" idx="13"/>
          </p:nvPr>
        </p:nvSpPr>
        <p:spPr/>
        <p:txBody>
          <a:bodyPr/>
          <a:lstStyle/>
          <a:p>
            <a:r>
              <a:rPr lang="en-US" sz="2200" dirty="0"/>
              <a:t>How do you measure what the quality level is?</a:t>
            </a:r>
          </a:p>
          <a:p>
            <a:pPr lvl="1">
              <a:buFont typeface="Arial" panose="020B0604020202020204" pitchFamily="34" charset="0"/>
              <a:buChar char="•"/>
            </a:pPr>
            <a:r>
              <a:rPr lang="en-US" sz="1800" dirty="0"/>
              <a:t>Automation is key!</a:t>
            </a:r>
          </a:p>
          <a:p>
            <a:r>
              <a:rPr lang="en-US" sz="2200" dirty="0"/>
              <a:t>Testing (OS)</a:t>
            </a:r>
          </a:p>
          <a:p>
            <a:pPr lvl="1">
              <a:buFont typeface="Arial" panose="020B0604020202020204" pitchFamily="34" charset="0"/>
              <a:buChar char="•"/>
            </a:pPr>
            <a:r>
              <a:rPr lang="en-US" sz="1800" dirty="0"/>
              <a:t>Frameworks(s)</a:t>
            </a:r>
          </a:p>
          <a:p>
            <a:pPr lvl="1">
              <a:buFont typeface="Arial" panose="020B0604020202020204" pitchFamily="34" charset="0"/>
              <a:buChar char="•"/>
            </a:pPr>
            <a:r>
              <a:rPr lang="en-US" sz="1800" dirty="0"/>
              <a:t>Community Tests</a:t>
            </a:r>
          </a:p>
          <a:p>
            <a:pPr lvl="1">
              <a:buFont typeface="Arial" panose="020B0604020202020204" pitchFamily="34" charset="0"/>
              <a:buChar char="•"/>
            </a:pPr>
            <a:r>
              <a:rPr lang="en-US" sz="1800" dirty="0"/>
              <a:t>Your Own Tests</a:t>
            </a:r>
          </a:p>
          <a:p>
            <a:r>
              <a:rPr lang="en-US" sz="2200" dirty="0"/>
              <a:t>What is acceptable quality?</a:t>
            </a:r>
          </a:p>
          <a:p>
            <a:pPr lvl="2">
              <a:buFont typeface="Arial" panose="020B0604020202020204" pitchFamily="34" charset="0"/>
              <a:buChar char="•"/>
            </a:pPr>
            <a:r>
              <a:rPr lang="en-US" sz="1800" dirty="0"/>
              <a:t>Don’t have to test everything, but you need to test your use cases.</a:t>
            </a:r>
          </a:p>
          <a:p>
            <a:endParaRPr lang="en-US" dirty="0"/>
          </a:p>
        </p:txBody>
      </p:sp>
      <p:sp>
        <p:nvSpPr>
          <p:cNvPr id="4" name="TextBox 3">
            <a:extLst>
              <a:ext uri="{FF2B5EF4-FFF2-40B4-BE49-F238E27FC236}">
                <a16:creationId xmlns="" xmlns:a16="http://schemas.microsoft.com/office/drawing/2014/main" id="{1664019D-EFE8-4FB3-A125-36BEF6427E99}"/>
              </a:ext>
            </a:extLst>
          </p:cNvPr>
          <p:cNvSpPr txBox="1"/>
          <p:nvPr/>
        </p:nvSpPr>
        <p:spPr>
          <a:xfrm rot="1110454">
            <a:off x="3043227" y="2791510"/>
            <a:ext cx="6317755" cy="830997"/>
          </a:xfrm>
          <a:prstGeom prst="rect">
            <a:avLst/>
          </a:prstGeom>
          <a:noFill/>
        </p:spPr>
        <p:txBody>
          <a:bodyPr wrap="none" rtlCol="0">
            <a:spAutoFit/>
          </a:bodyPr>
          <a:lstStyle/>
          <a:p>
            <a:r>
              <a:rPr lang="en-US" sz="4800" dirty="0">
                <a:solidFill>
                  <a:srgbClr val="FF0000"/>
                </a:solidFill>
              </a:rPr>
              <a:t>Same as CI approach!</a:t>
            </a:r>
          </a:p>
        </p:txBody>
      </p:sp>
    </p:spTree>
    <p:extLst>
      <p:ext uri="{BB962C8B-B14F-4D97-AF65-F5344CB8AC3E}">
        <p14:creationId xmlns:p14="http://schemas.microsoft.com/office/powerpoint/2010/main" val="3003588655"/>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r>
              <a:rPr lang="en-US" sz="2800" dirty="0"/>
              <a:t>Define synchronization strategy (OS &amp; Product)</a:t>
            </a:r>
            <a:br>
              <a:rPr lang="en-US" sz="2800" dirty="0"/>
            </a:br>
            <a:endParaRPr lang="en-US" dirty="0"/>
          </a:p>
        </p:txBody>
      </p:sp>
      <p:sp>
        <p:nvSpPr>
          <p:cNvPr id="3" name="Content Placeholder 2"/>
          <p:cNvSpPr>
            <a:spLocks noGrp="1"/>
          </p:cNvSpPr>
          <p:nvPr>
            <p:ph sz="quarter" idx="13"/>
          </p:nvPr>
        </p:nvSpPr>
        <p:spPr/>
        <p:txBody>
          <a:bodyPr/>
          <a:lstStyle/>
          <a:p>
            <a:r>
              <a:rPr lang="en-US" sz="2000" dirty="0"/>
              <a:t>Merge or rebase?</a:t>
            </a:r>
          </a:p>
          <a:p>
            <a:pPr lvl="1"/>
            <a:r>
              <a:rPr lang="en-US" sz="1800" dirty="0"/>
              <a:t>Merge hides technical debt</a:t>
            </a:r>
          </a:p>
          <a:p>
            <a:pPr lvl="1"/>
            <a:r>
              <a:rPr lang="en-US" sz="1800" dirty="0"/>
              <a:t>Rebase brings technical debt ‘to the top’, at the expense of non-FF</a:t>
            </a:r>
          </a:p>
          <a:p>
            <a:r>
              <a:rPr lang="en-US" sz="2000" dirty="0"/>
              <a:t>How often to resync?</a:t>
            </a:r>
          </a:p>
          <a:p>
            <a:pPr lvl="1"/>
            <a:r>
              <a:rPr lang="en-US" sz="1800" dirty="0"/>
              <a:t>Daily – every 2 weeks</a:t>
            </a:r>
          </a:p>
          <a:p>
            <a:r>
              <a:rPr lang="en-US" sz="2000" dirty="0"/>
              <a:t>What happens when there is a conflict?</a:t>
            </a:r>
          </a:p>
          <a:p>
            <a:pPr lvl="1"/>
            <a:r>
              <a:rPr lang="en-US" sz="1800" dirty="0"/>
              <a:t>  Who fixes the problem?</a:t>
            </a:r>
          </a:p>
          <a:p>
            <a:r>
              <a:rPr lang="en-US" sz="2000" dirty="0"/>
              <a:t>Identify “changes”, and communication to users is key</a:t>
            </a:r>
          </a:p>
          <a:p>
            <a:r>
              <a:rPr lang="en-US" sz="2000" dirty="0"/>
              <a:t>If/when to push upstream (lower technical debt)</a:t>
            </a:r>
          </a:p>
        </p:txBody>
      </p:sp>
      <p:sp>
        <p:nvSpPr>
          <p:cNvPr id="4" name="TextBox 3">
            <a:extLst>
              <a:ext uri="{FF2B5EF4-FFF2-40B4-BE49-F238E27FC236}">
                <a16:creationId xmlns="" xmlns:a16="http://schemas.microsoft.com/office/drawing/2014/main" id="{3D6E76A2-0C3A-417F-BA3A-1E46570498A2}"/>
              </a:ext>
            </a:extLst>
          </p:cNvPr>
          <p:cNvSpPr txBox="1"/>
          <p:nvPr/>
        </p:nvSpPr>
        <p:spPr>
          <a:xfrm rot="1110454">
            <a:off x="3043227" y="2791510"/>
            <a:ext cx="6317755" cy="830997"/>
          </a:xfrm>
          <a:prstGeom prst="rect">
            <a:avLst/>
          </a:prstGeom>
          <a:noFill/>
        </p:spPr>
        <p:txBody>
          <a:bodyPr wrap="none" rtlCol="0">
            <a:spAutoFit/>
          </a:bodyPr>
          <a:lstStyle/>
          <a:p>
            <a:r>
              <a:rPr lang="en-US" sz="4800" dirty="0">
                <a:solidFill>
                  <a:srgbClr val="FF0000"/>
                </a:solidFill>
              </a:rPr>
              <a:t>Same as CI approach!</a:t>
            </a:r>
          </a:p>
        </p:txBody>
      </p:sp>
    </p:spTree>
    <p:extLst>
      <p:ext uri="{BB962C8B-B14F-4D97-AF65-F5344CB8AC3E}">
        <p14:creationId xmlns:p14="http://schemas.microsoft.com/office/powerpoint/2010/main" val="922107048"/>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r>
              <a:rPr lang="en-US" dirty="0"/>
              <a:t>Integration Strategy (Product)</a:t>
            </a:r>
          </a:p>
        </p:txBody>
      </p:sp>
      <p:sp>
        <p:nvSpPr>
          <p:cNvPr id="3" name="Content Placeholder 2"/>
          <p:cNvSpPr>
            <a:spLocks noGrp="1"/>
          </p:cNvSpPr>
          <p:nvPr>
            <p:ph sz="quarter" idx="13"/>
          </p:nvPr>
        </p:nvSpPr>
        <p:spPr/>
        <p:txBody>
          <a:bodyPr/>
          <a:lstStyle/>
          <a:p>
            <a:r>
              <a:rPr lang="en-US" sz="2000" dirty="0"/>
              <a:t>Decide when to integrate</a:t>
            </a:r>
          </a:p>
          <a:p>
            <a:pPr lvl="1">
              <a:buFont typeface="Arial" panose="020B0604020202020204" pitchFamily="34" charset="0"/>
              <a:buChar char="•"/>
            </a:pPr>
            <a:r>
              <a:rPr lang="en-US" sz="1800" dirty="0"/>
              <a:t>Keep OS and Product in lock step!</a:t>
            </a:r>
          </a:p>
          <a:p>
            <a:pPr>
              <a:buFont typeface="Arial" panose="020B0604020202020204" pitchFamily="34" charset="0"/>
              <a:buChar char="•"/>
            </a:pPr>
            <a:r>
              <a:rPr lang="en-US" sz="2000" dirty="0"/>
              <a:t>Define Release Criteria</a:t>
            </a:r>
            <a:endParaRPr lang="en-US" sz="1800" dirty="0"/>
          </a:p>
          <a:p>
            <a:pPr lvl="1">
              <a:buFont typeface="Arial" panose="020B0604020202020204" pitchFamily="34" charset="0"/>
              <a:buChar char="•"/>
            </a:pPr>
            <a:r>
              <a:rPr lang="en-US" sz="1800" dirty="0"/>
              <a:t>What do we do if we can’t meet the criteria?</a:t>
            </a:r>
          </a:p>
          <a:p>
            <a:pPr lvl="1">
              <a:buFont typeface="Arial" panose="020B0604020202020204" pitchFamily="34" charset="0"/>
              <a:buChar char="•"/>
            </a:pPr>
            <a:r>
              <a:rPr lang="en-US" sz="1800" dirty="0"/>
              <a:t>“Skip” a release – focus on the next version</a:t>
            </a:r>
          </a:p>
          <a:p>
            <a:pPr>
              <a:buFont typeface="Arial" panose="020B0604020202020204" pitchFamily="34" charset="0"/>
              <a:buChar char="•"/>
            </a:pPr>
            <a:r>
              <a:rPr lang="en-US" sz="2000" dirty="0"/>
              <a:t>How long is a release supported for?</a:t>
            </a:r>
          </a:p>
          <a:p>
            <a:pPr lvl="1">
              <a:buFont typeface="Arial" panose="020B0604020202020204" pitchFamily="34" charset="0"/>
              <a:buChar char="•"/>
            </a:pPr>
            <a:r>
              <a:rPr lang="en-US" sz="1800" dirty="0"/>
              <a:t>Short support windows are key</a:t>
            </a:r>
          </a:p>
          <a:p>
            <a:pPr lvl="1">
              <a:buFont typeface="Arial" panose="020B0604020202020204" pitchFamily="34" charset="0"/>
              <a:buChar char="•"/>
            </a:pPr>
            <a:r>
              <a:rPr lang="en-US" sz="1800" dirty="0"/>
              <a:t>The longer an individual release is maintained, the higher the work required</a:t>
            </a:r>
          </a:p>
          <a:p>
            <a:pPr lvl="2">
              <a:buFont typeface="Arial" panose="020B0604020202020204" pitchFamily="34" charset="0"/>
              <a:buChar char="•"/>
            </a:pPr>
            <a:r>
              <a:rPr lang="en-US" sz="1800" dirty="0"/>
              <a:t>Think weeks, not years!</a:t>
            </a:r>
          </a:p>
          <a:p>
            <a:pPr lvl="1">
              <a:buFont typeface="Arial" panose="020B0604020202020204" pitchFamily="34" charset="0"/>
              <a:buChar char="•"/>
            </a:pPr>
            <a:r>
              <a:rPr lang="en-US" sz="1800" dirty="0"/>
              <a:t>Can’t overlook the need for some maintenance activities</a:t>
            </a:r>
          </a:p>
          <a:p>
            <a:pPr lvl="2">
              <a:buFont typeface="Arial" panose="020B0604020202020204" pitchFamily="34" charset="0"/>
              <a:buChar char="•"/>
            </a:pPr>
            <a:r>
              <a:rPr lang="en-US" sz="1800" i="1" dirty="0"/>
              <a:t>Always</a:t>
            </a:r>
            <a:r>
              <a:rPr lang="en-US" sz="1800" dirty="0"/>
              <a:t> backport</a:t>
            </a:r>
          </a:p>
        </p:txBody>
      </p:sp>
    </p:spTree>
    <p:extLst>
      <p:ext uri="{BB962C8B-B14F-4D97-AF65-F5344CB8AC3E}">
        <p14:creationId xmlns:p14="http://schemas.microsoft.com/office/powerpoint/2010/main" val="503236355"/>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from CI to DevOps</a:t>
            </a:r>
            <a:br>
              <a:rPr lang="en-US" dirty="0"/>
            </a:br>
            <a:endParaRPr lang="en-US" dirty="0"/>
          </a:p>
        </p:txBody>
      </p:sp>
      <p:grpSp>
        <p:nvGrpSpPr>
          <p:cNvPr id="34" name="Group 33">
            <a:extLst>
              <a:ext uri="{FF2B5EF4-FFF2-40B4-BE49-F238E27FC236}">
                <a16:creationId xmlns="" xmlns:a16="http://schemas.microsoft.com/office/drawing/2014/main" id="{12C54570-A1F4-404C-8D7B-3468187CCAB4}"/>
              </a:ext>
            </a:extLst>
          </p:cNvPr>
          <p:cNvGrpSpPr/>
          <p:nvPr/>
        </p:nvGrpSpPr>
        <p:grpSpPr>
          <a:xfrm>
            <a:off x="89031" y="1496553"/>
            <a:ext cx="8965938" cy="3570747"/>
            <a:chOff x="498007" y="705978"/>
            <a:chExt cx="11148934" cy="4440140"/>
          </a:xfrm>
        </p:grpSpPr>
        <p:pic>
          <p:nvPicPr>
            <p:cNvPr id="4" name="Picture 3">
              <a:extLst>
                <a:ext uri="{FF2B5EF4-FFF2-40B4-BE49-F238E27FC236}">
                  <a16:creationId xmlns="" xmlns:a16="http://schemas.microsoft.com/office/drawing/2014/main" id="{FE4E75F3-A8CA-4D64-B897-EA6EC915C9B6}"/>
                </a:ext>
              </a:extLst>
            </p:cNvPr>
            <p:cNvPicPr>
              <a:picLocks noChangeAspect="1"/>
            </p:cNvPicPr>
            <p:nvPr/>
          </p:nvPicPr>
          <p:blipFill>
            <a:blip r:embed="rId2"/>
            <a:stretch>
              <a:fillRect/>
            </a:stretch>
          </p:blipFill>
          <p:spPr>
            <a:xfrm>
              <a:off x="498007" y="1762869"/>
              <a:ext cx="11148934" cy="3353745"/>
            </a:xfrm>
            <a:prstGeom prst="rect">
              <a:avLst/>
            </a:prstGeom>
          </p:spPr>
        </p:pic>
        <p:grpSp>
          <p:nvGrpSpPr>
            <p:cNvPr id="33" name="Group 32">
              <a:extLst>
                <a:ext uri="{FF2B5EF4-FFF2-40B4-BE49-F238E27FC236}">
                  <a16:creationId xmlns="" xmlns:a16="http://schemas.microsoft.com/office/drawing/2014/main" id="{F10DA367-80AB-497A-9C83-B0ED8F6C6B6C}"/>
                </a:ext>
              </a:extLst>
            </p:cNvPr>
            <p:cNvGrpSpPr/>
            <p:nvPr/>
          </p:nvGrpSpPr>
          <p:grpSpPr>
            <a:xfrm>
              <a:off x="750695" y="705978"/>
              <a:ext cx="10488867" cy="4440140"/>
              <a:chOff x="750695" y="705978"/>
              <a:chExt cx="10488867" cy="4440140"/>
            </a:xfrm>
          </p:grpSpPr>
          <p:cxnSp>
            <p:nvCxnSpPr>
              <p:cNvPr id="5" name="Straight Connector 4">
                <a:extLst>
                  <a:ext uri="{FF2B5EF4-FFF2-40B4-BE49-F238E27FC236}">
                    <a16:creationId xmlns="" xmlns:a16="http://schemas.microsoft.com/office/drawing/2014/main" id="{A352F73E-9682-4833-8283-E93F4DA4F7B5}"/>
                  </a:ext>
                </a:extLst>
              </p:cNvPr>
              <p:cNvCxnSpPr/>
              <p:nvPr/>
            </p:nvCxnSpPr>
            <p:spPr>
              <a:xfrm flipV="1">
                <a:off x="10794569"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 xmlns:a16="http://schemas.microsoft.com/office/drawing/2014/main" id="{B49D852B-F115-4563-AF0F-7CA92CCBA7CF}"/>
                  </a:ext>
                </a:extLst>
              </p:cNvPr>
              <p:cNvCxnSpPr/>
              <p:nvPr/>
            </p:nvCxnSpPr>
            <p:spPr>
              <a:xfrm flipV="1">
                <a:off x="10125557"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 xmlns:a16="http://schemas.microsoft.com/office/drawing/2014/main" id="{2C0703C3-F322-464B-BE18-9A2828C7615F}"/>
                  </a:ext>
                </a:extLst>
              </p:cNvPr>
              <p:cNvCxnSpPr/>
              <p:nvPr/>
            </p:nvCxnSpPr>
            <p:spPr>
              <a:xfrm flipV="1">
                <a:off x="9575368"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A38645F6-1E43-4493-9BAF-DCC1FC130126}"/>
                  </a:ext>
                </a:extLst>
              </p:cNvPr>
              <p:cNvCxnSpPr/>
              <p:nvPr/>
            </p:nvCxnSpPr>
            <p:spPr>
              <a:xfrm flipV="1">
                <a:off x="8877938"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2AABEC22-6120-43F8-AE93-1BA5EB59088E}"/>
                  </a:ext>
                </a:extLst>
              </p:cNvPr>
              <p:cNvCxnSpPr/>
              <p:nvPr/>
            </p:nvCxnSpPr>
            <p:spPr>
              <a:xfrm flipV="1">
                <a:off x="7940293"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6FD2A1FA-EFD2-4B2B-B024-39231A9894BF}"/>
                  </a:ext>
                </a:extLst>
              </p:cNvPr>
              <p:cNvCxnSpPr/>
              <p:nvPr/>
            </p:nvCxnSpPr>
            <p:spPr>
              <a:xfrm flipV="1">
                <a:off x="7390100" y="1317355"/>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FFA3B7B-F768-43E6-874D-A9ABB12980C2}"/>
                  </a:ext>
                </a:extLst>
              </p:cNvPr>
              <p:cNvCxnSpPr/>
              <p:nvPr/>
            </p:nvCxnSpPr>
            <p:spPr>
              <a:xfrm flipV="1">
                <a:off x="6731422" y="1317355"/>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A050073B-7375-48FF-B27F-F3D53EAE18CA}"/>
                  </a:ext>
                </a:extLst>
              </p:cNvPr>
              <p:cNvSpPr txBox="1"/>
              <p:nvPr/>
            </p:nvSpPr>
            <p:spPr>
              <a:xfrm>
                <a:off x="6329634" y="986996"/>
                <a:ext cx="889987" cy="369332"/>
              </a:xfrm>
              <a:prstGeom prst="rect">
                <a:avLst/>
              </a:prstGeom>
              <a:noFill/>
            </p:spPr>
            <p:txBody>
              <a:bodyPr wrap="none" rtlCol="0">
                <a:spAutoFit/>
              </a:bodyPr>
              <a:lstStyle/>
              <a:p>
                <a:r>
                  <a:rPr lang="en-US" dirty="0"/>
                  <a:t>2.7 M1</a:t>
                </a:r>
              </a:p>
            </p:txBody>
          </p:sp>
          <p:sp>
            <p:nvSpPr>
              <p:cNvPr id="13" name="TextBox 12">
                <a:extLst>
                  <a:ext uri="{FF2B5EF4-FFF2-40B4-BE49-F238E27FC236}">
                    <a16:creationId xmlns="" xmlns:a16="http://schemas.microsoft.com/office/drawing/2014/main" id="{8EF9BCC3-2FC9-43E1-AFD5-D9E049FFCD53}"/>
                  </a:ext>
                </a:extLst>
              </p:cNvPr>
              <p:cNvSpPr txBox="1"/>
              <p:nvPr/>
            </p:nvSpPr>
            <p:spPr>
              <a:xfrm>
                <a:off x="6945106" y="705978"/>
                <a:ext cx="889987" cy="369332"/>
              </a:xfrm>
              <a:prstGeom prst="rect">
                <a:avLst/>
              </a:prstGeom>
              <a:noFill/>
            </p:spPr>
            <p:txBody>
              <a:bodyPr wrap="none" rtlCol="0">
                <a:spAutoFit/>
              </a:bodyPr>
              <a:lstStyle/>
              <a:p>
                <a:r>
                  <a:rPr lang="en-US" dirty="0"/>
                  <a:t>2.7 M2</a:t>
                </a:r>
              </a:p>
            </p:txBody>
          </p:sp>
          <p:sp>
            <p:nvSpPr>
              <p:cNvPr id="14" name="TextBox 13">
                <a:extLst>
                  <a:ext uri="{FF2B5EF4-FFF2-40B4-BE49-F238E27FC236}">
                    <a16:creationId xmlns="" xmlns:a16="http://schemas.microsoft.com/office/drawing/2014/main" id="{1DF675EF-3CBE-42AB-BDA8-AD7323C8ED10}"/>
                  </a:ext>
                </a:extLst>
              </p:cNvPr>
              <p:cNvSpPr txBox="1"/>
              <p:nvPr/>
            </p:nvSpPr>
            <p:spPr>
              <a:xfrm>
                <a:off x="7495299" y="999091"/>
                <a:ext cx="889987" cy="369332"/>
              </a:xfrm>
              <a:prstGeom prst="rect">
                <a:avLst/>
              </a:prstGeom>
              <a:noFill/>
            </p:spPr>
            <p:txBody>
              <a:bodyPr wrap="none" rtlCol="0">
                <a:spAutoFit/>
              </a:bodyPr>
              <a:lstStyle/>
              <a:p>
                <a:r>
                  <a:rPr lang="en-US" dirty="0"/>
                  <a:t>2.7 M3</a:t>
                </a:r>
              </a:p>
            </p:txBody>
          </p:sp>
          <p:sp>
            <p:nvSpPr>
              <p:cNvPr id="15" name="TextBox 14">
                <a:extLst>
                  <a:ext uri="{FF2B5EF4-FFF2-40B4-BE49-F238E27FC236}">
                    <a16:creationId xmlns="" xmlns:a16="http://schemas.microsoft.com/office/drawing/2014/main" id="{CF6FEAEE-72D1-449B-8B11-A8CE968AD541}"/>
                  </a:ext>
                </a:extLst>
              </p:cNvPr>
              <p:cNvSpPr txBox="1"/>
              <p:nvPr/>
            </p:nvSpPr>
            <p:spPr>
              <a:xfrm>
                <a:off x="8432944" y="763357"/>
                <a:ext cx="902811" cy="369332"/>
              </a:xfrm>
              <a:prstGeom prst="rect">
                <a:avLst/>
              </a:prstGeom>
              <a:noFill/>
            </p:spPr>
            <p:txBody>
              <a:bodyPr wrap="none" rtlCol="0">
                <a:spAutoFit/>
              </a:bodyPr>
              <a:lstStyle/>
              <a:p>
                <a:r>
                  <a:rPr lang="en-US" dirty="0"/>
                  <a:t>2.7 GA</a:t>
                </a:r>
              </a:p>
            </p:txBody>
          </p:sp>
          <p:sp>
            <p:nvSpPr>
              <p:cNvPr id="16" name="TextBox 15">
                <a:extLst>
                  <a:ext uri="{FF2B5EF4-FFF2-40B4-BE49-F238E27FC236}">
                    <a16:creationId xmlns="" xmlns:a16="http://schemas.microsoft.com/office/drawing/2014/main" id="{19E827EC-9123-4F27-941C-1A0CE246AF53}"/>
                  </a:ext>
                </a:extLst>
              </p:cNvPr>
              <p:cNvSpPr txBox="1"/>
              <p:nvPr/>
            </p:nvSpPr>
            <p:spPr>
              <a:xfrm>
                <a:off x="9130374" y="1007796"/>
                <a:ext cx="889987" cy="369332"/>
              </a:xfrm>
              <a:prstGeom prst="rect">
                <a:avLst/>
              </a:prstGeom>
              <a:noFill/>
            </p:spPr>
            <p:txBody>
              <a:bodyPr wrap="none" rtlCol="0">
                <a:spAutoFit/>
              </a:bodyPr>
              <a:lstStyle/>
              <a:p>
                <a:r>
                  <a:rPr lang="en-US" dirty="0"/>
                  <a:t>2.8 M1</a:t>
                </a:r>
              </a:p>
            </p:txBody>
          </p:sp>
          <p:sp>
            <p:nvSpPr>
              <p:cNvPr id="17" name="TextBox 16">
                <a:extLst>
                  <a:ext uri="{FF2B5EF4-FFF2-40B4-BE49-F238E27FC236}">
                    <a16:creationId xmlns="" xmlns:a16="http://schemas.microsoft.com/office/drawing/2014/main" id="{14223675-94C0-4FC5-805B-44FC165554F2}"/>
                  </a:ext>
                </a:extLst>
              </p:cNvPr>
              <p:cNvSpPr txBox="1"/>
              <p:nvPr/>
            </p:nvSpPr>
            <p:spPr>
              <a:xfrm>
                <a:off x="9672814" y="764670"/>
                <a:ext cx="889987" cy="369332"/>
              </a:xfrm>
              <a:prstGeom prst="rect">
                <a:avLst/>
              </a:prstGeom>
              <a:noFill/>
            </p:spPr>
            <p:txBody>
              <a:bodyPr wrap="none" rtlCol="0">
                <a:spAutoFit/>
              </a:bodyPr>
              <a:lstStyle/>
              <a:p>
                <a:r>
                  <a:rPr lang="en-US" dirty="0"/>
                  <a:t>2.8 M2</a:t>
                </a:r>
              </a:p>
            </p:txBody>
          </p:sp>
          <p:sp>
            <p:nvSpPr>
              <p:cNvPr id="18" name="TextBox 17">
                <a:extLst>
                  <a:ext uri="{FF2B5EF4-FFF2-40B4-BE49-F238E27FC236}">
                    <a16:creationId xmlns="" xmlns:a16="http://schemas.microsoft.com/office/drawing/2014/main" id="{58CC129E-1B31-4DAF-9A76-729BF332AE0C}"/>
                  </a:ext>
                </a:extLst>
              </p:cNvPr>
              <p:cNvSpPr txBox="1"/>
              <p:nvPr/>
            </p:nvSpPr>
            <p:spPr>
              <a:xfrm>
                <a:off x="10349575" y="977527"/>
                <a:ext cx="889987" cy="369332"/>
              </a:xfrm>
              <a:prstGeom prst="rect">
                <a:avLst/>
              </a:prstGeom>
              <a:noFill/>
            </p:spPr>
            <p:txBody>
              <a:bodyPr wrap="none" rtlCol="0">
                <a:spAutoFit/>
              </a:bodyPr>
              <a:lstStyle/>
              <a:p>
                <a:r>
                  <a:rPr lang="en-US" dirty="0"/>
                  <a:t>2.8 M3</a:t>
                </a:r>
              </a:p>
            </p:txBody>
          </p:sp>
          <p:cxnSp>
            <p:nvCxnSpPr>
              <p:cNvPr id="19" name="Straight Connector 18">
                <a:extLst>
                  <a:ext uri="{FF2B5EF4-FFF2-40B4-BE49-F238E27FC236}">
                    <a16:creationId xmlns="" xmlns:a16="http://schemas.microsoft.com/office/drawing/2014/main" id="{72D95E4B-4528-4CE9-A04B-716FBC802635}"/>
                  </a:ext>
                </a:extLst>
              </p:cNvPr>
              <p:cNvCxnSpPr/>
              <p:nvPr/>
            </p:nvCxnSpPr>
            <p:spPr>
              <a:xfrm flipV="1">
                <a:off x="5215630"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BF4C4018-E0EC-4F63-88BC-0F69F5C23A83}"/>
                  </a:ext>
                </a:extLst>
              </p:cNvPr>
              <p:cNvCxnSpPr/>
              <p:nvPr/>
            </p:nvCxnSpPr>
            <p:spPr>
              <a:xfrm flipV="1">
                <a:off x="4546618"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7BC00D32-011D-4F68-B6A2-2F4FDC561196}"/>
                  </a:ext>
                </a:extLst>
              </p:cNvPr>
              <p:cNvCxnSpPr/>
              <p:nvPr/>
            </p:nvCxnSpPr>
            <p:spPr>
              <a:xfrm flipV="1">
                <a:off x="3996429"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5704BBCA-0725-4133-A647-A1BA778A9811}"/>
                  </a:ext>
                </a:extLst>
              </p:cNvPr>
              <p:cNvCxnSpPr/>
              <p:nvPr/>
            </p:nvCxnSpPr>
            <p:spPr>
              <a:xfrm flipV="1">
                <a:off x="3298999"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73F46ACF-B81F-4B75-8FA6-63C7D8E3C6CB}"/>
                  </a:ext>
                </a:extLst>
              </p:cNvPr>
              <p:cNvCxnSpPr/>
              <p:nvPr/>
            </p:nvCxnSpPr>
            <p:spPr>
              <a:xfrm flipV="1">
                <a:off x="2361354"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E88E4D9A-828B-4B12-9B7F-7B9ECE9A65DB}"/>
                  </a:ext>
                </a:extLst>
              </p:cNvPr>
              <p:cNvCxnSpPr/>
              <p:nvPr/>
            </p:nvCxnSpPr>
            <p:spPr>
              <a:xfrm flipV="1">
                <a:off x="1811161" y="1323612"/>
                <a:ext cx="0" cy="38225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1060B37C-E9F0-442F-BAA2-57416A5C89BA}"/>
                  </a:ext>
                </a:extLst>
              </p:cNvPr>
              <p:cNvCxnSpPr/>
              <p:nvPr/>
            </p:nvCxnSpPr>
            <p:spPr>
              <a:xfrm flipV="1">
                <a:off x="1152483" y="1323612"/>
                <a:ext cx="0" cy="3822506"/>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 xmlns:a16="http://schemas.microsoft.com/office/drawing/2014/main" id="{3E295B51-38B5-4EE7-8D3D-987F46219EF2}"/>
                  </a:ext>
                </a:extLst>
              </p:cNvPr>
              <p:cNvSpPr txBox="1"/>
              <p:nvPr/>
            </p:nvSpPr>
            <p:spPr>
              <a:xfrm>
                <a:off x="750695" y="993253"/>
                <a:ext cx="889987" cy="369332"/>
              </a:xfrm>
              <a:prstGeom prst="rect">
                <a:avLst/>
              </a:prstGeom>
              <a:noFill/>
            </p:spPr>
            <p:txBody>
              <a:bodyPr wrap="none" rtlCol="0">
                <a:spAutoFit/>
              </a:bodyPr>
              <a:lstStyle/>
              <a:p>
                <a:r>
                  <a:rPr lang="en-US" dirty="0"/>
                  <a:t>2.7 M1</a:t>
                </a:r>
              </a:p>
            </p:txBody>
          </p:sp>
          <p:sp>
            <p:nvSpPr>
              <p:cNvPr id="27" name="TextBox 26">
                <a:extLst>
                  <a:ext uri="{FF2B5EF4-FFF2-40B4-BE49-F238E27FC236}">
                    <a16:creationId xmlns="" xmlns:a16="http://schemas.microsoft.com/office/drawing/2014/main" id="{1D8C91F4-FFB2-40E9-BF6B-60DDB21A5B4F}"/>
                  </a:ext>
                </a:extLst>
              </p:cNvPr>
              <p:cNvSpPr txBox="1"/>
              <p:nvPr/>
            </p:nvSpPr>
            <p:spPr>
              <a:xfrm>
                <a:off x="1366167" y="712235"/>
                <a:ext cx="889987" cy="369332"/>
              </a:xfrm>
              <a:prstGeom prst="rect">
                <a:avLst/>
              </a:prstGeom>
              <a:noFill/>
            </p:spPr>
            <p:txBody>
              <a:bodyPr wrap="none" rtlCol="0">
                <a:spAutoFit/>
              </a:bodyPr>
              <a:lstStyle/>
              <a:p>
                <a:r>
                  <a:rPr lang="en-US" dirty="0"/>
                  <a:t>2.7 M2</a:t>
                </a:r>
              </a:p>
            </p:txBody>
          </p:sp>
          <p:sp>
            <p:nvSpPr>
              <p:cNvPr id="28" name="TextBox 27">
                <a:extLst>
                  <a:ext uri="{FF2B5EF4-FFF2-40B4-BE49-F238E27FC236}">
                    <a16:creationId xmlns="" xmlns:a16="http://schemas.microsoft.com/office/drawing/2014/main" id="{953708D8-A28C-4A5B-B51B-95C50B465ABA}"/>
                  </a:ext>
                </a:extLst>
              </p:cNvPr>
              <p:cNvSpPr txBox="1"/>
              <p:nvPr/>
            </p:nvSpPr>
            <p:spPr>
              <a:xfrm>
                <a:off x="1916360" y="1005348"/>
                <a:ext cx="889987" cy="369332"/>
              </a:xfrm>
              <a:prstGeom prst="rect">
                <a:avLst/>
              </a:prstGeom>
              <a:noFill/>
            </p:spPr>
            <p:txBody>
              <a:bodyPr wrap="none" rtlCol="0">
                <a:spAutoFit/>
              </a:bodyPr>
              <a:lstStyle/>
              <a:p>
                <a:r>
                  <a:rPr lang="en-US" dirty="0"/>
                  <a:t>2.7 M3</a:t>
                </a:r>
              </a:p>
            </p:txBody>
          </p:sp>
          <p:sp>
            <p:nvSpPr>
              <p:cNvPr id="29" name="TextBox 28">
                <a:extLst>
                  <a:ext uri="{FF2B5EF4-FFF2-40B4-BE49-F238E27FC236}">
                    <a16:creationId xmlns="" xmlns:a16="http://schemas.microsoft.com/office/drawing/2014/main" id="{A63D88BA-BF57-4C32-9163-845B34941C5E}"/>
                  </a:ext>
                </a:extLst>
              </p:cNvPr>
              <p:cNvSpPr txBox="1"/>
              <p:nvPr/>
            </p:nvSpPr>
            <p:spPr>
              <a:xfrm>
                <a:off x="2854005" y="769614"/>
                <a:ext cx="902811" cy="369332"/>
              </a:xfrm>
              <a:prstGeom prst="rect">
                <a:avLst/>
              </a:prstGeom>
              <a:noFill/>
            </p:spPr>
            <p:txBody>
              <a:bodyPr wrap="none" rtlCol="0">
                <a:spAutoFit/>
              </a:bodyPr>
              <a:lstStyle/>
              <a:p>
                <a:r>
                  <a:rPr lang="en-US" dirty="0"/>
                  <a:t>2.7 GA</a:t>
                </a:r>
              </a:p>
            </p:txBody>
          </p:sp>
          <p:sp>
            <p:nvSpPr>
              <p:cNvPr id="30" name="TextBox 29">
                <a:extLst>
                  <a:ext uri="{FF2B5EF4-FFF2-40B4-BE49-F238E27FC236}">
                    <a16:creationId xmlns="" xmlns:a16="http://schemas.microsoft.com/office/drawing/2014/main" id="{21204C2F-D674-487F-BF9A-1748F5F17C38}"/>
                  </a:ext>
                </a:extLst>
              </p:cNvPr>
              <p:cNvSpPr txBox="1"/>
              <p:nvPr/>
            </p:nvSpPr>
            <p:spPr>
              <a:xfrm>
                <a:off x="3551435" y="1014053"/>
                <a:ext cx="889987" cy="369332"/>
              </a:xfrm>
              <a:prstGeom prst="rect">
                <a:avLst/>
              </a:prstGeom>
              <a:noFill/>
            </p:spPr>
            <p:txBody>
              <a:bodyPr wrap="none" rtlCol="0">
                <a:spAutoFit/>
              </a:bodyPr>
              <a:lstStyle/>
              <a:p>
                <a:r>
                  <a:rPr lang="en-US" dirty="0"/>
                  <a:t>2.8 M1</a:t>
                </a:r>
              </a:p>
            </p:txBody>
          </p:sp>
          <p:sp>
            <p:nvSpPr>
              <p:cNvPr id="31" name="TextBox 30">
                <a:extLst>
                  <a:ext uri="{FF2B5EF4-FFF2-40B4-BE49-F238E27FC236}">
                    <a16:creationId xmlns="" xmlns:a16="http://schemas.microsoft.com/office/drawing/2014/main" id="{44DEC10D-B8F7-49A7-B6E9-C5DA3D6EA6A7}"/>
                  </a:ext>
                </a:extLst>
              </p:cNvPr>
              <p:cNvSpPr txBox="1"/>
              <p:nvPr/>
            </p:nvSpPr>
            <p:spPr>
              <a:xfrm>
                <a:off x="4093875" y="770927"/>
                <a:ext cx="889987" cy="369332"/>
              </a:xfrm>
              <a:prstGeom prst="rect">
                <a:avLst/>
              </a:prstGeom>
              <a:noFill/>
            </p:spPr>
            <p:txBody>
              <a:bodyPr wrap="none" rtlCol="0">
                <a:spAutoFit/>
              </a:bodyPr>
              <a:lstStyle/>
              <a:p>
                <a:r>
                  <a:rPr lang="en-US" dirty="0"/>
                  <a:t>2.8 M2</a:t>
                </a:r>
              </a:p>
            </p:txBody>
          </p:sp>
          <p:sp>
            <p:nvSpPr>
              <p:cNvPr id="32" name="TextBox 31">
                <a:extLst>
                  <a:ext uri="{FF2B5EF4-FFF2-40B4-BE49-F238E27FC236}">
                    <a16:creationId xmlns="" xmlns:a16="http://schemas.microsoft.com/office/drawing/2014/main" id="{ACD3F313-AD5F-47B9-B01A-728AD00D84F7}"/>
                  </a:ext>
                </a:extLst>
              </p:cNvPr>
              <p:cNvSpPr txBox="1"/>
              <p:nvPr/>
            </p:nvSpPr>
            <p:spPr>
              <a:xfrm>
                <a:off x="4770636" y="983784"/>
                <a:ext cx="889987" cy="369332"/>
              </a:xfrm>
              <a:prstGeom prst="rect">
                <a:avLst/>
              </a:prstGeom>
              <a:noFill/>
            </p:spPr>
            <p:txBody>
              <a:bodyPr wrap="none" rtlCol="0">
                <a:spAutoFit/>
              </a:bodyPr>
              <a:lstStyle/>
              <a:p>
                <a:r>
                  <a:rPr lang="en-US" dirty="0"/>
                  <a:t>2.8 M3</a:t>
                </a:r>
              </a:p>
            </p:txBody>
          </p:sp>
        </p:grpSp>
      </p:grpSp>
      <p:sp>
        <p:nvSpPr>
          <p:cNvPr id="37" name="TextBox 36">
            <a:extLst>
              <a:ext uri="{FF2B5EF4-FFF2-40B4-BE49-F238E27FC236}">
                <a16:creationId xmlns="" xmlns:a16="http://schemas.microsoft.com/office/drawing/2014/main" id="{6DA62AC0-852B-4CD6-A6F3-242D655BF63A}"/>
              </a:ext>
            </a:extLst>
          </p:cNvPr>
          <p:cNvSpPr txBox="1"/>
          <p:nvPr/>
        </p:nvSpPr>
        <p:spPr>
          <a:xfrm>
            <a:off x="118074" y="5711509"/>
            <a:ext cx="6396303" cy="246221"/>
          </a:xfrm>
          <a:prstGeom prst="rect">
            <a:avLst/>
          </a:prstGeom>
          <a:noFill/>
        </p:spPr>
        <p:txBody>
          <a:bodyPr wrap="none" rtlCol="0">
            <a:spAutoFit/>
          </a:bodyPr>
          <a:lstStyle/>
          <a:p>
            <a:r>
              <a:rPr lang="en-US" sz="1000" dirty="0"/>
              <a:t>Based on </a:t>
            </a:r>
            <a:r>
              <a:rPr lang="en-US" sz="1000" dirty="0">
                <a:hlinkClick r:id="rId3"/>
              </a:rPr>
              <a:t>http://github.com/WindRiver-OpenSourceLabs</a:t>
            </a:r>
            <a:r>
              <a:rPr lang="en-US" sz="1000" dirty="0"/>
              <a:t> – </a:t>
            </a:r>
            <a:r>
              <a:rPr lang="en-US" sz="1000" dirty="0" err="1"/>
              <a:t>bitbake</a:t>
            </a:r>
            <a:r>
              <a:rPr lang="en-US" sz="1000" dirty="0"/>
              <a:t>, </a:t>
            </a:r>
            <a:r>
              <a:rPr lang="en-US" sz="1000" dirty="0" err="1"/>
              <a:t>oe</a:t>
            </a:r>
            <a:r>
              <a:rPr lang="en-US" sz="1000" dirty="0"/>
              <a:t>-core, meta-</a:t>
            </a:r>
            <a:r>
              <a:rPr lang="en-US" sz="1000" dirty="0" err="1"/>
              <a:t>yocto</a:t>
            </a:r>
            <a:r>
              <a:rPr lang="en-US" sz="1000" dirty="0"/>
              <a:t>, meta-</a:t>
            </a:r>
            <a:r>
              <a:rPr lang="en-US" sz="1000" dirty="0" err="1"/>
              <a:t>openembedded</a:t>
            </a:r>
            <a:endParaRPr lang="en-US" sz="1000" dirty="0"/>
          </a:p>
        </p:txBody>
      </p:sp>
    </p:spTree>
    <p:extLst>
      <p:ext uri="{BB962C8B-B14F-4D97-AF65-F5344CB8AC3E}">
        <p14:creationId xmlns:p14="http://schemas.microsoft.com/office/powerpoint/2010/main" val="835416200"/>
      </p:ext>
    </p:extLst>
  </p:cSld>
  <p:clrMapOvr>
    <a:masterClrMapping/>
  </p:clrMapOvr>
  <p:transition>
    <p:fade/>
  </p:transition>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14A94C8E-3E2B-4AD9-8D67-7815198BE085}">
  <ds:schemaRefs>
    <ds:schemaRef ds:uri="http://purl.org/dc/elements/1.1/"/>
    <ds:schemaRef ds:uri="http://schemas.openxmlformats.org/package/2006/metadata/core-properties"/>
    <ds:schemaRef ds:uri="http://purl.org/dc/dcmitype/"/>
    <ds:schemaRef ds:uri="http://purl.org/dc/terms/"/>
    <ds:schemaRef ds:uri="http://schemas.microsoft.com/office/2006/documentManagement/typ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C5CC5FB6-44E0-47C0-972B-EBB94824D4B0}">
  <ds:schemaRefs>
    <ds:schemaRef ds:uri="http://schemas.microsoft.com/sharepoint/v3/contenttype/forms"/>
  </ds:schemaRefs>
</ds:datastoreItem>
</file>

<file path=customXml/itemProps3.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69198</TotalTime>
  <Words>9220</Words>
  <Application>Microsoft Office PowerPoint</Application>
  <PresentationFormat>On-screen Show (4:3)</PresentationFormat>
  <Paragraphs>1574</Paragraphs>
  <Slides>201</Slides>
  <Notes>65</Notes>
  <HiddenSlides>1</HiddenSlides>
  <MMClips>0</MMClips>
  <ScaleCrop>false</ScaleCrop>
  <HeadingPairs>
    <vt:vector size="4" baseType="variant">
      <vt:variant>
        <vt:lpstr>Theme</vt:lpstr>
      </vt:variant>
      <vt:variant>
        <vt:i4>1</vt:i4>
      </vt:variant>
      <vt:variant>
        <vt:lpstr>Slide Titles</vt:lpstr>
      </vt:variant>
      <vt:variant>
        <vt:i4>201</vt:i4>
      </vt:variant>
    </vt:vector>
  </HeadingPairs>
  <TitlesOfParts>
    <vt:vector size="202" baseType="lpstr">
      <vt:lpstr>YoctoTemplate_1</vt:lpstr>
      <vt:lpstr>Yocto Project Summit – Lyon Day 1 : Thursday 31 October 2019  </vt:lpstr>
      <vt:lpstr>Agenda – Yocto Project Summit - Day 1</vt:lpstr>
      <vt:lpstr>1. Welcome and Keynote</vt:lpstr>
      <vt:lpstr>2. Creating Friendly Layers</vt:lpstr>
      <vt:lpstr>About Me</vt:lpstr>
      <vt:lpstr>About This Talk</vt:lpstr>
      <vt:lpstr>There Shall Be No Victims</vt:lpstr>
      <vt:lpstr>What Is A Friendly Layer?</vt:lpstr>
      <vt:lpstr>Why Should You Care?</vt:lpstr>
      <vt:lpstr>But can’t you just dynamically set BBLAYERS?</vt:lpstr>
      <vt:lpstr>Layers To Learn From</vt:lpstr>
      <vt:lpstr>Documenting Your Layer</vt:lpstr>
      <vt:lpstr>Keep layer.conf simple</vt:lpstr>
      <vt:lpstr>Adding New Content in Layers</vt:lpstr>
      <vt:lpstr>Modifying Existing Recipes</vt:lpstr>
      <vt:lpstr>_remove: Use with caution</vt:lpstr>
      <vt:lpstr>Using Overrides</vt:lpstr>
      <vt:lpstr>Example: Toolchain Override in meta-clang</vt:lpstr>
      <vt:lpstr>Using Features</vt:lpstr>
      <vt:lpstr>Conditional Syntax</vt:lpstr>
      <vt:lpstr>Conditional Inclusion</vt:lpstr>
      <vt:lpstr>Include vs Require Statements</vt:lpstr>
      <vt:lpstr>Example: Distro Features in meta-virtualization</vt:lpstr>
      <vt:lpstr>Example: Conditional inheritance in meta-security</vt:lpstr>
      <vt:lpstr>Adding Sanity Checks</vt:lpstr>
      <vt:lpstr>Example: Sanity Checks in meta-virtualization</vt:lpstr>
      <vt:lpstr>Using Anonymous Python Functions</vt:lpstr>
      <vt:lpstr>Using Classes to Modify Recipes</vt:lpstr>
      <vt:lpstr>Modifying BBCLASSEXTEND</vt:lpstr>
      <vt:lpstr>yocto-check-layer Script</vt:lpstr>
      <vt:lpstr>In Summary: Think About Downstream Developers</vt:lpstr>
      <vt:lpstr>Parsing Details: bblayers.conf</vt:lpstr>
      <vt:lpstr>Parsing Details: layer.conf</vt:lpstr>
      <vt:lpstr>Future Work</vt:lpstr>
      <vt:lpstr>   Thank You     Any questions?</vt:lpstr>
      <vt:lpstr>3. Yocto Project and CVEs</vt:lpstr>
      <vt:lpstr>Overview: Security and Yocto Project</vt:lpstr>
      <vt:lpstr>Overview: Yocto Project Security Management</vt:lpstr>
      <vt:lpstr>PowerPoint Presentation</vt:lpstr>
      <vt:lpstr>Resources:</vt:lpstr>
      <vt:lpstr>Security and Yocto Project: Paper by NCC</vt:lpstr>
      <vt:lpstr>Some security related links/useful tools:</vt:lpstr>
      <vt:lpstr>PowerPoint Presentation</vt:lpstr>
      <vt:lpstr>Background: CVEs</vt:lpstr>
      <vt:lpstr>Background: CVEs</vt:lpstr>
      <vt:lpstr>Quality of CVEs: Issues </vt:lpstr>
      <vt:lpstr>Quality of CVEs: Issues (2) </vt:lpstr>
      <vt:lpstr>Quality of CVEs: Examples 1 </vt:lpstr>
      <vt:lpstr>Quality of CVEs: Examples 2 </vt:lpstr>
      <vt:lpstr>Quality of CVEs: Some Good News</vt:lpstr>
      <vt:lpstr>CVE Tools 1: CVE System Analysis </vt:lpstr>
      <vt:lpstr>CVE Tools 2: CVE Build/Source Analysis </vt:lpstr>
      <vt:lpstr>CVE Tools 3: Catch CVEs Early and Often</vt:lpstr>
      <vt:lpstr>PowerPoint Presentation</vt:lpstr>
      <vt:lpstr>The Security Homepage process statement</vt:lpstr>
      <vt:lpstr>The Security Homepage process statement</vt:lpstr>
      <vt:lpstr>Yocto Security Team</vt:lpstr>
      <vt:lpstr>Branches maintained with security fixes</vt:lpstr>
      <vt:lpstr>Policy for updating package versions for the stable branches</vt:lpstr>
      <vt:lpstr>A practical discussion between Mark and Ross</vt:lpstr>
      <vt:lpstr>A practical discussion between Mark and Ross - 2</vt:lpstr>
      <vt:lpstr>In Practice: If you want to know if your project is vulnerable</vt:lpstr>
      <vt:lpstr>In Practice: If you find a security vulnerability</vt:lpstr>
      <vt:lpstr>PowerPoint Presentation</vt:lpstr>
      <vt:lpstr>Meta-Security</vt:lpstr>
      <vt:lpstr>PowerPoint Presentation</vt:lpstr>
      <vt:lpstr>Security build flags</vt:lpstr>
      <vt:lpstr>PowerPoint Presentation</vt:lpstr>
      <vt:lpstr>CVE-CHECK</vt:lpstr>
      <vt:lpstr>CVE-CHECK</vt:lpstr>
      <vt:lpstr>CVE-CHECK</vt:lpstr>
      <vt:lpstr>Cve-check</vt:lpstr>
      <vt:lpstr>Yocto Project CPE to Recipe Mapping</vt:lpstr>
      <vt:lpstr>Security Response Tool (SRTool)</vt:lpstr>
      <vt:lpstr>PowerPoint Presentation</vt:lpstr>
      <vt:lpstr>Yocto Project CPE to Recipe Mapping</vt:lpstr>
      <vt:lpstr>4. Transitioning from long term stable to CI/CD</vt:lpstr>
      <vt:lpstr>Terms</vt:lpstr>
      <vt:lpstr>Stable Release Strategy</vt:lpstr>
      <vt:lpstr>Long Term Stable Traditional OSS device development model </vt:lpstr>
      <vt:lpstr>Long Term Stable</vt:lpstr>
      <vt:lpstr>Long Term Stable</vt:lpstr>
      <vt:lpstr>Long Term Stable</vt:lpstr>
      <vt:lpstr>Continuous Integration &amp; Development</vt:lpstr>
      <vt:lpstr>Continuous Integration/Development</vt:lpstr>
      <vt:lpstr>Long Term Stable</vt:lpstr>
      <vt:lpstr>Long Term Stable</vt:lpstr>
      <vt:lpstr>Moving from LTS to CI Define quality objectives (OS) </vt:lpstr>
      <vt:lpstr>Moving from LTS to CI Define synchronization strategy (OS) </vt:lpstr>
      <vt:lpstr>Moving from LTS to CI Integration Strategy (Product)</vt:lpstr>
      <vt:lpstr>Rebase Work</vt:lpstr>
      <vt:lpstr>Continuous Integration &amp; Development</vt:lpstr>
      <vt:lpstr>Continuous Integration &amp; Continuous Delivery</vt:lpstr>
      <vt:lpstr>Continuous Integration &amp; Continuous Delivery</vt:lpstr>
      <vt:lpstr>Continuous Integration &amp; Continuous Delivery</vt:lpstr>
      <vt:lpstr>Moving from CI to DevOps Define quality objectives (OS &amp; Product) </vt:lpstr>
      <vt:lpstr>Moving from CI to DevOps Define synchronization strategy (OS &amp; Product) </vt:lpstr>
      <vt:lpstr>Moving from CI to DevOps Integration Strategy (Product)</vt:lpstr>
      <vt:lpstr>Moving from CI to DevOps </vt:lpstr>
      <vt:lpstr>Continuous Integration &amp; Continuous Delivery</vt:lpstr>
      <vt:lpstr>Recap</vt:lpstr>
      <vt:lpstr>LTS to DevOps A journey, doesn’t happen overnight!</vt:lpstr>
      <vt:lpstr>Questions?</vt:lpstr>
      <vt:lpstr>5. Binary Package Feeds for Yocto</vt:lpstr>
      <vt:lpstr>Download the presentation</vt:lpstr>
      <vt:lpstr>6. Yocto Project state of the Union panel talk</vt:lpstr>
      <vt:lpstr>7. Creating a Yocto/OE-core BSP layer for the Google Coral Dev Board</vt:lpstr>
      <vt:lpstr>About me</vt:lpstr>
      <vt:lpstr>Session overview</vt:lpstr>
      <vt:lpstr>Coral Dev Board - Hardware</vt:lpstr>
      <vt:lpstr>Coral Dev Board - Software</vt:lpstr>
      <vt:lpstr>Coral Dev Board - Software</vt:lpstr>
      <vt:lpstr>Coral Dev Board - Software</vt:lpstr>
      <vt:lpstr>Coral Dev Board - Software</vt:lpstr>
      <vt:lpstr>meta-coral</vt:lpstr>
      <vt:lpstr>meta-coral</vt:lpstr>
      <vt:lpstr>meta-coral</vt:lpstr>
      <vt:lpstr>meta-coral</vt:lpstr>
      <vt:lpstr>meta-coral - bootable</vt:lpstr>
      <vt:lpstr>meta-coral - Edge TPU</vt:lpstr>
      <vt:lpstr>meta-coral - Edge TPU</vt:lpstr>
      <vt:lpstr>meta-coral - Works</vt:lpstr>
      <vt:lpstr>meta-coral - Future work</vt:lpstr>
      <vt:lpstr>meta-coral - Future work</vt:lpstr>
      <vt:lpstr>Demo</vt:lpstr>
      <vt:lpstr>8. Building Container Images with the Yocto Project</vt:lpstr>
      <vt:lpstr>1. Why Build Containers?</vt:lpstr>
      <vt:lpstr>To Push to a Container Registry</vt:lpstr>
      <vt:lpstr>To Include in a Rootfs</vt:lpstr>
      <vt:lpstr>2. Dockerfile - Simple</vt:lpstr>
      <vt:lpstr>Hello World! Application</vt:lpstr>
      <vt:lpstr>Hello World! Dockerfile</vt:lpstr>
      <vt:lpstr>Hello World! Build and Prepare</vt:lpstr>
      <vt:lpstr>Hello World! Inspect and Run</vt:lpstr>
      <vt:lpstr>The ‘git’ Container</vt:lpstr>
      <vt:lpstr>Build the ‘git’ Container</vt:lpstr>
      <vt:lpstr>Hello World! Multi Stage</vt:lpstr>
      <vt:lpstr>What have we learned about Dockerfiles</vt:lpstr>
      <vt:lpstr>3. About Container Images</vt:lpstr>
      <vt:lpstr>Open Container Initiative(OCI) Container Format</vt:lpstr>
      <vt:lpstr>Docker Image Format</vt:lpstr>
      <vt:lpstr>4. Using Yocto to Create a Container RootFS</vt:lpstr>
      <vt:lpstr>image-container.bbclass</vt:lpstr>
      <vt:lpstr>Configure a New Build and ‘local’ Layer</vt:lpstr>
      <vt:lpstr>Populate ‘local’ layer</vt:lpstr>
      <vt:lpstr>hello_0.1.bb</vt:lpstr>
      <vt:lpstr>Hello-world.bb</vt:lpstr>
      <vt:lpstr>Build, Import, Inspect and Run</vt:lpstr>
      <vt:lpstr>Summary</vt:lpstr>
      <vt:lpstr>5. Size</vt:lpstr>
      <vt:lpstr>Shrinking Size</vt:lpstr>
      <vt:lpstr>6. Cross Compile</vt:lpstr>
      <vt:lpstr>Multiconfig</vt:lpstr>
      <vt:lpstr>Multiconfig Setup</vt:lpstr>
      <vt:lpstr>Multiconfig Setup</vt:lpstr>
      <vt:lpstr>Multiconfig Build</vt:lpstr>
      <vt:lpstr>7. Saving Time</vt:lpstr>
      <vt:lpstr>Builder Container</vt:lpstr>
      <vt:lpstr>2. Put the Whole Build into a Container</vt:lpstr>
      <vt:lpstr>3. Use the Container to Build More Containers </vt:lpstr>
      <vt:lpstr>8. DevOps Example</vt:lpstr>
      <vt:lpstr>Use Container Build in Test and Deploy</vt:lpstr>
      <vt:lpstr>Using Docker Python Bindings</vt:lpstr>
      <vt:lpstr>Using Docker Python Bindings</vt:lpstr>
      <vt:lpstr>9. Future Work / Ideas</vt:lpstr>
      <vt:lpstr>Container Registry Fetcher</vt:lpstr>
      <vt:lpstr>Write container metadata</vt:lpstr>
      <vt:lpstr>meta-overc</vt:lpstr>
      <vt:lpstr>Use cube-builder to Seed a Build Container</vt:lpstr>
      <vt:lpstr>Questions</vt:lpstr>
      <vt:lpstr>9. Resulttool or: How I Learned to Stop Worrying and Love testresults</vt:lpstr>
      <vt:lpstr>Download the slides from here:</vt:lpstr>
      <vt:lpstr>Bonus Slides</vt:lpstr>
      <vt:lpstr>Outline</vt:lpstr>
      <vt:lpstr>What is the Runqueue?</vt:lpstr>
      <vt:lpstr>What is the Runqueue?</vt:lpstr>
      <vt:lpstr>Traditional Runqueue Execution</vt:lpstr>
      <vt:lpstr>Traditional Runqueue Execution</vt:lpstr>
      <vt:lpstr>Traditional Runqueue Execution</vt:lpstr>
      <vt:lpstr>Traditional Runqueue Execution</vt:lpstr>
      <vt:lpstr>Traditional Runqueue Execution</vt:lpstr>
      <vt:lpstr>What is the purpose of Hash Equivalence?</vt:lpstr>
      <vt:lpstr>Runqueue Execution with Hash Equivalence Server</vt:lpstr>
      <vt:lpstr>Runqueue Execution with Hash Equivalence Server</vt:lpstr>
      <vt:lpstr>Runqueue Execution with Hash Equivalence Server </vt:lpstr>
      <vt:lpstr>Runqueue Execution with Hash Equivalence Server </vt:lpstr>
      <vt:lpstr>Runqueue Execution with Hash Equivalence Server </vt:lpstr>
      <vt:lpstr>Runqueue Execution with Hash Equivalence Server  </vt:lpstr>
      <vt:lpstr>Runqueue Execution with Hash Equivalence Server</vt:lpstr>
      <vt:lpstr>Signature Generation with Hash Equivalence Server</vt:lpstr>
      <vt:lpstr>Signature Generation with Hash Equivalence Server  </vt:lpstr>
      <vt:lpstr>Signature Generation with Hash Equivalence Server</vt:lpstr>
      <vt:lpstr>Signature Generation with Hash Equivalence Server </vt:lpstr>
      <vt:lpstr>Signature Generation with Hash Equivalence Server </vt:lpstr>
      <vt:lpstr>Signature Generation with Hash Equivalence Server </vt:lpstr>
      <vt:lpstr>Signature Generation with Hash Equivalence Server </vt:lpstr>
      <vt:lpstr>Live Demo &amp; Exercise</vt:lpstr>
      <vt:lpstr>The Role of Reproducible Builds</vt:lpstr>
      <vt:lpstr>Alternative Output Hash Methods</vt:lpstr>
      <vt:lpstr>Questions and Answers</vt:lpstr>
      <vt:lpstr>Thank you for your participation!</vt:lpstr>
    </vt:vector>
  </TitlesOfParts>
  <Company>Red Peak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Reyna, David</cp:lastModifiedBy>
  <cp:revision>1015</cp:revision>
  <dcterms:created xsi:type="dcterms:W3CDTF">2014-10-15T17:08:45Z</dcterms:created>
  <dcterms:modified xsi:type="dcterms:W3CDTF">2019-10-31T01:41:46Z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