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82" r:id="rId2"/>
    <p:sldId id="276" r:id="rId3"/>
    <p:sldId id="278" r:id="rId4"/>
    <p:sldId id="283" r:id="rId5"/>
    <p:sldId id="287" r:id="rId6"/>
    <p:sldId id="309" r:id="rId7"/>
    <p:sldId id="284" r:id="rId8"/>
    <p:sldId id="285" r:id="rId9"/>
    <p:sldId id="286" r:id="rId10"/>
    <p:sldId id="288" r:id="rId11"/>
    <p:sldId id="289" r:id="rId12"/>
    <p:sldId id="290" r:id="rId13"/>
    <p:sldId id="293" r:id="rId14"/>
    <p:sldId id="291" r:id="rId15"/>
    <p:sldId id="305" r:id="rId16"/>
    <p:sldId id="292" r:id="rId17"/>
    <p:sldId id="294" r:id="rId18"/>
    <p:sldId id="297" r:id="rId19"/>
    <p:sldId id="298" r:id="rId20"/>
    <p:sldId id="299" r:id="rId21"/>
    <p:sldId id="302" r:id="rId22"/>
    <p:sldId id="300" r:id="rId23"/>
    <p:sldId id="303" r:id="rId24"/>
    <p:sldId id="304" r:id="rId25"/>
    <p:sldId id="301" r:id="rId26"/>
    <p:sldId id="295" r:id="rId27"/>
    <p:sldId id="307" r:id="rId28"/>
    <p:sldId id="308" r:id="rId29"/>
    <p:sldId id="296" r:id="rId30"/>
    <p:sldId id="306" r:id="rId31"/>
    <p:sldId id="314" r:id="rId32"/>
    <p:sldId id="310" r:id="rId33"/>
    <p:sldId id="311" r:id="rId34"/>
    <p:sldId id="312" r:id="rId35"/>
    <p:sldId id="313" r:id="rId36"/>
    <p:sldId id="277" r:id="rId37"/>
    <p:sldId id="280" r:id="rId38"/>
    <p:sldId id="281" r:id="rId39"/>
  </p:sldIdLst>
  <p:sldSz cx="9144000" cy="6858000" type="screen4x3"/>
  <p:notesSz cx="6858000" cy="9144000"/>
  <p:embeddedFontLst>
    <p:embeddedFont>
      <p:font typeface="Exo Medium" panose="020B0604020202020204" charset="0"/>
      <p:regular r:id="rId41"/>
      <p:bold r:id="rId42"/>
      <p:italic r:id="rId43"/>
      <p:boldItalic r:id="rId44"/>
    </p:embeddedFont>
    <p:embeddedFont>
      <p:font typeface="ＭＳ Ｐゴシック" panose="020B0600070205080204" pitchFamily="34" charset="-128"/>
      <p:regular r:id="rId45"/>
    </p:embeddedFont>
    <p:embeddedFont>
      <p:font typeface="Cambria Math" panose="02040503050406030204" pitchFamily="18" charset="0"/>
      <p:regular r:id="rId46"/>
    </p:embeddedFont>
    <p:embeddedFont>
      <p:font typeface="Intel Clear" panose="020B0604020203020204" pitchFamily="34" charset="0"/>
      <p:regular r:id="rId47"/>
      <p:bold r:id="rId48"/>
      <p:italic r:id="rId49"/>
      <p:boldItalic r:id="rId50"/>
    </p:embeddedFont>
    <p:embeddedFont>
      <p:font typeface="DejaVu Sans" panose="020B060303080402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8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7B1EA52-1679-4E16-A06F-F2ED08C9E971}">
  <a:tblStyle styleId="{87B1EA52-1679-4E16-A06F-F2ED08C9E9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834" y="0"/>
      </p:cViewPr>
      <p:guideLst>
        <p:guide orient="horz" pos="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vinicio\Desktop\Malama_Springs%20-%20Cop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vinicio\Desktop\Malama_Springs%20-%20Copy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number of FAILED/ERROR tests through time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Sheet3!$A$2:$A$28</c:f>
              <c:strCache>
                <c:ptCount val="27"/>
                <c:pt idx="0">
                  <c:v>2019-01-27</c:v>
                </c:pt>
                <c:pt idx="1">
                  <c:v>2019-02-04</c:v>
                </c:pt>
                <c:pt idx="2">
                  <c:v>2019-02-23</c:v>
                </c:pt>
                <c:pt idx="3">
                  <c:v>2019-02-27</c:v>
                </c:pt>
                <c:pt idx="4">
                  <c:v>2019-02-28</c:v>
                </c:pt>
                <c:pt idx="5">
                  <c:v>2019-03-10</c:v>
                </c:pt>
                <c:pt idx="6">
                  <c:v>2019-03-18</c:v>
                </c:pt>
                <c:pt idx="7">
                  <c:v>2019-04-02</c:v>
                </c:pt>
                <c:pt idx="8">
                  <c:v>2019-04-04</c:v>
                </c:pt>
                <c:pt idx="9">
                  <c:v>2019-04-15</c:v>
                </c:pt>
                <c:pt idx="10">
                  <c:v>2019-04-17</c:v>
                </c:pt>
                <c:pt idx="11">
                  <c:v>2019-04-26</c:v>
                </c:pt>
                <c:pt idx="12">
                  <c:v>2019-04-29</c:v>
                </c:pt>
                <c:pt idx="13">
                  <c:v>2019-04-30</c:v>
                </c:pt>
                <c:pt idx="14">
                  <c:v>2019-05-02</c:v>
                </c:pt>
                <c:pt idx="15">
                  <c:v>2019-05-04</c:v>
                </c:pt>
                <c:pt idx="16">
                  <c:v>2019-05-13</c:v>
                </c:pt>
                <c:pt idx="17">
                  <c:v>2019-05-15</c:v>
                </c:pt>
                <c:pt idx="18">
                  <c:v>2019-05-21</c:v>
                </c:pt>
                <c:pt idx="19">
                  <c:v>2019-05-24</c:v>
                </c:pt>
                <c:pt idx="20">
                  <c:v>2019-05-29</c:v>
                </c:pt>
                <c:pt idx="21">
                  <c:v>2019-06-02</c:v>
                </c:pt>
                <c:pt idx="22">
                  <c:v>2019-06-04</c:v>
                </c:pt>
                <c:pt idx="23">
                  <c:v>2019-06-07</c:v>
                </c:pt>
                <c:pt idx="24">
                  <c:v>2019-06-19</c:v>
                </c:pt>
                <c:pt idx="25">
                  <c:v>2019-06-21</c:v>
                </c:pt>
                <c:pt idx="26">
                  <c:v>2019-06-22</c:v>
                </c:pt>
              </c:strCache>
            </c:strRef>
          </c:cat>
          <c:val>
            <c:numRef>
              <c:f>Sheet3!$B$2:$B$28</c:f>
              <c:numCache>
                <c:formatCode>General</c:formatCode>
                <c:ptCount val="27"/>
                <c:pt idx="0">
                  <c:v>8</c:v>
                </c:pt>
                <c:pt idx="1">
                  <c:v>753</c:v>
                </c:pt>
                <c:pt idx="2">
                  <c:v>795</c:v>
                </c:pt>
                <c:pt idx="3">
                  <c:v>784</c:v>
                </c:pt>
                <c:pt idx="4">
                  <c:v>781</c:v>
                </c:pt>
                <c:pt idx="5">
                  <c:v>777</c:v>
                </c:pt>
                <c:pt idx="6">
                  <c:v>778</c:v>
                </c:pt>
                <c:pt idx="7">
                  <c:v>769</c:v>
                </c:pt>
                <c:pt idx="8">
                  <c:v>344</c:v>
                </c:pt>
                <c:pt idx="9">
                  <c:v>314</c:v>
                </c:pt>
                <c:pt idx="10">
                  <c:v>445</c:v>
                </c:pt>
                <c:pt idx="11">
                  <c:v>557</c:v>
                </c:pt>
                <c:pt idx="12">
                  <c:v>449</c:v>
                </c:pt>
                <c:pt idx="13">
                  <c:v>449</c:v>
                </c:pt>
                <c:pt idx="14">
                  <c:v>934</c:v>
                </c:pt>
                <c:pt idx="15">
                  <c:v>466</c:v>
                </c:pt>
                <c:pt idx="16">
                  <c:v>467</c:v>
                </c:pt>
                <c:pt idx="17">
                  <c:v>467</c:v>
                </c:pt>
                <c:pt idx="18">
                  <c:v>776</c:v>
                </c:pt>
                <c:pt idx="19">
                  <c:v>792</c:v>
                </c:pt>
                <c:pt idx="20">
                  <c:v>220</c:v>
                </c:pt>
                <c:pt idx="21">
                  <c:v>616</c:v>
                </c:pt>
                <c:pt idx="22">
                  <c:v>183</c:v>
                </c:pt>
                <c:pt idx="23">
                  <c:v>72</c:v>
                </c:pt>
                <c:pt idx="24">
                  <c:v>56</c:v>
                </c:pt>
                <c:pt idx="25">
                  <c:v>45</c:v>
                </c:pt>
                <c:pt idx="26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C0-4AA3-A801-E2253DD9E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59680"/>
        <c:axId val="181561984"/>
      </c:lineChart>
      <c:catAx>
        <c:axId val="18155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1984"/>
        <c:crosses val="autoZero"/>
        <c:auto val="1"/>
        <c:lblAlgn val="ctr"/>
        <c:lblOffset val="100"/>
        <c:noMultiLvlLbl val="0"/>
      </c:catAx>
      <c:valAx>
        <c:axId val="1815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# of FAILED/ERROR tests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number of FAILED/ERROR tests through time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Sheet3!$A$2:$A$28</c:f>
              <c:strCache>
                <c:ptCount val="27"/>
                <c:pt idx="0">
                  <c:v>2019-01-27</c:v>
                </c:pt>
                <c:pt idx="1">
                  <c:v>2019-02-04</c:v>
                </c:pt>
                <c:pt idx="2">
                  <c:v>2019-02-23</c:v>
                </c:pt>
                <c:pt idx="3">
                  <c:v>2019-02-27</c:v>
                </c:pt>
                <c:pt idx="4">
                  <c:v>2019-02-28</c:v>
                </c:pt>
                <c:pt idx="5">
                  <c:v>2019-03-10</c:v>
                </c:pt>
                <c:pt idx="6">
                  <c:v>2019-03-18</c:v>
                </c:pt>
                <c:pt idx="7">
                  <c:v>2019-04-02</c:v>
                </c:pt>
                <c:pt idx="8">
                  <c:v>2019-04-04</c:v>
                </c:pt>
                <c:pt idx="9">
                  <c:v>2019-04-15</c:v>
                </c:pt>
                <c:pt idx="10">
                  <c:v>2019-04-17</c:v>
                </c:pt>
                <c:pt idx="11">
                  <c:v>2019-04-26</c:v>
                </c:pt>
                <c:pt idx="12">
                  <c:v>2019-04-29</c:v>
                </c:pt>
                <c:pt idx="13">
                  <c:v>2019-04-30</c:v>
                </c:pt>
                <c:pt idx="14">
                  <c:v>2019-05-02</c:v>
                </c:pt>
                <c:pt idx="15">
                  <c:v>2019-05-04</c:v>
                </c:pt>
                <c:pt idx="16">
                  <c:v>2019-05-13</c:v>
                </c:pt>
                <c:pt idx="17">
                  <c:v>2019-05-15</c:v>
                </c:pt>
                <c:pt idx="18">
                  <c:v>2019-05-21</c:v>
                </c:pt>
                <c:pt idx="19">
                  <c:v>2019-05-24</c:v>
                </c:pt>
                <c:pt idx="20">
                  <c:v>2019-05-29</c:v>
                </c:pt>
                <c:pt idx="21">
                  <c:v>2019-06-02</c:v>
                </c:pt>
                <c:pt idx="22">
                  <c:v>2019-06-04</c:v>
                </c:pt>
                <c:pt idx="23">
                  <c:v>2019-06-07</c:v>
                </c:pt>
                <c:pt idx="24">
                  <c:v>2019-06-19</c:v>
                </c:pt>
                <c:pt idx="25">
                  <c:v>2019-06-21</c:v>
                </c:pt>
                <c:pt idx="26">
                  <c:v>2019-06-22</c:v>
                </c:pt>
              </c:strCache>
            </c:strRef>
          </c:cat>
          <c:val>
            <c:numRef>
              <c:f>Sheet3!$B$2:$B$28</c:f>
              <c:numCache>
                <c:formatCode>General</c:formatCode>
                <c:ptCount val="27"/>
                <c:pt idx="0">
                  <c:v>8</c:v>
                </c:pt>
                <c:pt idx="1">
                  <c:v>753</c:v>
                </c:pt>
                <c:pt idx="2">
                  <c:v>795</c:v>
                </c:pt>
                <c:pt idx="3">
                  <c:v>784</c:v>
                </c:pt>
                <c:pt idx="4">
                  <c:v>781</c:v>
                </c:pt>
                <c:pt idx="5">
                  <c:v>777</c:v>
                </c:pt>
                <c:pt idx="6">
                  <c:v>778</c:v>
                </c:pt>
                <c:pt idx="7">
                  <c:v>769</c:v>
                </c:pt>
                <c:pt idx="8">
                  <c:v>344</c:v>
                </c:pt>
                <c:pt idx="9">
                  <c:v>314</c:v>
                </c:pt>
                <c:pt idx="10">
                  <c:v>445</c:v>
                </c:pt>
                <c:pt idx="11">
                  <c:v>557</c:v>
                </c:pt>
                <c:pt idx="12">
                  <c:v>449</c:v>
                </c:pt>
                <c:pt idx="13">
                  <c:v>449</c:v>
                </c:pt>
                <c:pt idx="14">
                  <c:v>934</c:v>
                </c:pt>
                <c:pt idx="15">
                  <c:v>466</c:v>
                </c:pt>
                <c:pt idx="16">
                  <c:v>467</c:v>
                </c:pt>
                <c:pt idx="17">
                  <c:v>467</c:v>
                </c:pt>
                <c:pt idx="18">
                  <c:v>776</c:v>
                </c:pt>
                <c:pt idx="19">
                  <c:v>792</c:v>
                </c:pt>
                <c:pt idx="20">
                  <c:v>220</c:v>
                </c:pt>
                <c:pt idx="21">
                  <c:v>616</c:v>
                </c:pt>
                <c:pt idx="22">
                  <c:v>183</c:v>
                </c:pt>
                <c:pt idx="23">
                  <c:v>72</c:v>
                </c:pt>
                <c:pt idx="24">
                  <c:v>56</c:v>
                </c:pt>
                <c:pt idx="25">
                  <c:v>45</c:v>
                </c:pt>
                <c:pt idx="26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C0-4AA3-A801-E2253DD9E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47616"/>
        <c:axId val="181662464"/>
      </c:lineChart>
      <c:catAx>
        <c:axId val="18164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2464"/>
        <c:crosses val="autoZero"/>
        <c:auto val="1"/>
        <c:lblAlgn val="ctr"/>
        <c:lblOffset val="100"/>
        <c:noMultiLvlLbl val="0"/>
      </c:catAx>
      <c:valAx>
        <c:axId val="1816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# of FAILED/ERROR tests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0.54461</cdr:x>
      <cdr:y>0.11898</cdr:y>
    </cdr:from>
    <cdr:to>
      <cdr:x>0.58759</cdr:x>
      <cdr:y>0.18251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="" xmlns:a16="http://schemas.microsoft.com/office/drawing/2014/main" id="{0CD79C75-A691-427B-98EC-702DCEEF6237}"/>
            </a:ext>
          </a:extLst>
        </cdr:cNvPr>
        <cdr:cNvSpPr/>
      </cdr:nvSpPr>
      <cdr:spPr>
        <a:xfrm xmlns:a="http://schemas.openxmlformats.org/drawingml/2006/main">
          <a:off x="4979879" y="574002"/>
          <a:ext cx="393055" cy="30650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74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Yocto Project Summit 2019              Lyon, France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1917" y="5559736"/>
            <a:ext cx="4159250" cy="655637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798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833055" y="2991445"/>
            <a:ext cx="6846738" cy="87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804990" y="4125917"/>
            <a:ext cx="6874805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marR="0" lvl="0" indent="-171450" algn="r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r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"/>
              <a:buNone/>
              <a:defRPr sz="165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057400" marR="0" lvl="5" indent="-276225" algn="l" rtl="0"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165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400300" marR="0" lvl="6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6711546" y="6460201"/>
            <a:ext cx="197055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Yocto Project | The Linux Foundation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833055" y="2991445"/>
            <a:ext cx="6846738" cy="87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804990" y="4125917"/>
            <a:ext cx="6874805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marR="0" lvl="0" indent="-171450" algn="r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r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"/>
              <a:buNone/>
              <a:defRPr sz="165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057400" marR="0" lvl="5" indent="-276225" algn="l" rtl="0"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165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400300" marR="0" lvl="6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6711546" y="6460201"/>
            <a:ext cx="197055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Yocto Project | The Linux Foundation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345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57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40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63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6" y="408517"/>
            <a:ext cx="8227438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4" y="1380069"/>
            <a:ext cx="8228012" cy="45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6" y="6460201"/>
            <a:ext cx="197055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Yocto Project | The Linux Foundation</a:t>
            </a:r>
            <a:endParaRPr sz="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3" r:id="rId3"/>
    <p:sldLayoutId id="2147483660" r:id="rId4"/>
    <p:sldLayoutId id="2147483662" r:id="rId5"/>
    <p:sldLayoutId id="2147483663" r:id="rId6"/>
    <p:sldLayoutId id="2147483665" r:id="rId7"/>
    <p:sldLayoutId id="2147483666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builder.yocto.io/pub/releases/yocto-3.0.rc2/testresults/testresult-regressions-report.tx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builder.yocto.io/pub/releases/yocto-3.0.rc2/testresults/testresult-report.tx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it.yoctoproject.org/cgit/cgit.cgi/yocto-testresults/tree/runtime/poky/qemux86-64/core-image-sato-ptest-fas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Oe-selftest" TargetMode="External"/><Relationship Id="rId2" Type="http://schemas.openxmlformats.org/officeDocument/2006/relationships/hyperlink" Target="https://wiki.yoctoproject.org/wiki/Image_test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ki.yoctoproject.org/wiki/Ptes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yoctoproject.org/cgit/cgit.cgi/poky/tree/scripts/oe-selftes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yoctoproject.org/cgit/cgit.cgi/ptest-runner2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Resulttoo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46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store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4070234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store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usage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store [-h] [-a] [-e] [-x EXECUTED_BY] source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git_dir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takes a results file or directory of results files and stores them into the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destination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repository, splitting out the results files as configured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source         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source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file/directory/URL that contain the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test</a:t>
            </a:r>
            <a:b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</a:b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                   result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files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to be stored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git_dir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the location of the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repository to store the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results in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-a, --all             include all files, not just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testresults.json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files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-e, --allow-empty     don't error if no results to store are found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-x EXECUTED_BY, --executed-by EXECUTED_BY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add executed-by configuration to each result file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090" y="5014830"/>
            <a:ext cx="85282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used on the </a:t>
            </a:r>
            <a:r>
              <a:rPr lang="en-US" dirty="0" err="1" smtClean="0"/>
              <a:t>autobuilder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clone git://git.yoctoproject.org/yocto-testresults.git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resulttool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store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&gt;/&lt;path&gt;/&lt;to&gt;/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testresults.json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yocto-testresults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Other files (for instance, logs) can also be included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–a </a:t>
            </a:r>
            <a:r>
              <a:rPr lang="en-US" dirty="0" smtClean="0"/>
              <a:t>option</a:t>
            </a:r>
          </a:p>
          <a:p>
            <a:r>
              <a:rPr lang="en-US" dirty="0" smtClean="0"/>
              <a:t>Contributions can added to the </a:t>
            </a:r>
            <a:r>
              <a:rPr lang="en-US" dirty="0" err="1" smtClean="0"/>
              <a:t>yocto-testresults-contrib</a:t>
            </a:r>
            <a:r>
              <a:rPr lang="en-US" dirty="0" smtClean="0"/>
              <a:t>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3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regression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3881048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regression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usage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regression [-h] [-b BASE_RESULT_ID] [-t TARGET_RESULT_ID]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base_result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target_result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regression analysis comparing the base set of results to the target results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base_result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base result file/directory/URL for the comparison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target_result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target result file/directory/URL to compare with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-b BASE_RESULT_ID, --base-result-id BASE_RESULT_ID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(optional) filter the base results to this result 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 TARGET_RESULT_ID, --target-result-id TARGET_RESULT_ID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(optional) filter the target results to this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result</a:t>
            </a:r>
            <a:b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</a:b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                   ID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359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regression-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git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50454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regression-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git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regression-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--help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usage: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regression-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[-h] [-b BASE_RESULT_ID]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    [-t TARGET_RESULT_ID] [--branch BRANCH]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    [--branch2 BRANCH2] [--commit COMMIT]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    [--commit-number COMMIT_NUMBER]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    [--commit2 COMMIT2]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    [--commit-number2 COMMIT_NUMBER2]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        repo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regression analysis comparing base result set to target result set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repo                  the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repository containing the data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-b BASE_RESULT_ID, --base-result-id BASE_RESULT_ID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(optional) default select regression based on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configurations unless base result id was provided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 TARGET_RESULT_ID, --target-result-id TARGET_RESULT_ID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(optional) default select regression based on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configurations unless target result id was provided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792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97070" y="408600"/>
            <a:ext cx="8828689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regression-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git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documentation </a:t>
            </a:r>
            <a:r>
              <a:rPr lang="en-US" sz="20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(cont’d)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4834862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regression-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git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regression-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--help</a:t>
            </a:r>
          </a:p>
          <a:p>
            <a:endParaRPr lang="en-US" b="1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options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-b BASE_RESULT_ID, --base-result-id BASE_RESULT_ID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(optional) default select regression based on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configurations unless base result id was provided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 TARGET_RESULT_ID, --target-result-id TARGET_RESULT_ID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(optional) default select regression based on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configurations unless target result id was provided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--branch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BRANCH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, -B BRANCH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Branch to find commit in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--branch2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BRANCH2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Branch to find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comparision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revisions in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--commit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COMMIT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Revision to search for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--commit-number COMMIT_NUMBER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Revision number to search for, redundant if --commit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is specified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--commit2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COMMIT2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Revision to compare with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--commit-number2 COMMIT_NUMBER2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Revision number to compare with, redundant if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--commit2 is specified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070" y="5896303"/>
            <a:ext cx="8874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autobuilder.yocto.io/pub/releases/yocto-3.0.rc2/testresults/testresult-regressions-report.txt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60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report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4062352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report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usage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report [-h] [--branch BRANCH] [--commit COMMIT] [-t TAG]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source_dir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print a text-based summary of the test results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source_dir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source file/directory/URL that contain the test result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files to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summarise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--branch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BRANCH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, -B BRANCH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Branch to find commit in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--commit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COMMIT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Revision to report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 TAG, --tag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TAG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source_dir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is a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repository, report on the tag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specified from that repository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354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report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example of output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4062352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37424A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$ </a:t>
            </a:r>
            <a:r>
              <a:rPr lang="en-US" sz="1200" b="1" strike="noStrike" spc="-1" dirty="0" smtClean="0">
                <a:solidFill>
                  <a:srgbClr val="37424A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cat testresult-report.txt</a:t>
            </a:r>
            <a:endParaRPr lang="en-US" sz="1200" b="0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spc="-1" dirty="0">
              <a:solidFill>
                <a:srgbClr val="808080"/>
              </a:solidFill>
              <a:latin typeface="Courier New" panose="02070309020205020404" pitchFamily="49" charset="0"/>
              <a:ea typeface="DejaVu Sans"/>
              <a:cs typeface="Courier New" panose="02070309020205020404" pitchFamily="49" charset="0"/>
            </a:endParaRP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...</a:t>
            </a:r>
            <a:endParaRPr lang="en-US" sz="1200" b="1" spc="-1" dirty="0">
              <a:solidFill>
                <a:srgbClr val="808080"/>
              </a:solidFill>
              <a:latin typeface="Courier New" panose="02070309020205020404" pitchFamily="49" charset="0"/>
              <a:ea typeface="DejaVu Sans"/>
              <a:cs typeface="Courier New" panose="02070309020205020404" pitchFamily="49" charset="0"/>
            </a:endParaRP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=========================================================================================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qemux86 </a:t>
            </a:r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PTest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Result Summary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=========================================================================================</a:t>
            </a:r>
            <a:b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</a:br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-----------------------------------------------------------------------------------------</a:t>
            </a:r>
            <a:endParaRPr lang="en-US" sz="1200" b="1" spc="-1" dirty="0">
              <a:solidFill>
                <a:srgbClr val="808080"/>
              </a:solidFill>
              <a:latin typeface="Courier New" panose="02070309020205020404" pitchFamily="49" charset="0"/>
              <a:ea typeface="DejaVu Sans"/>
              <a:cs typeface="Courier New" panose="02070309020205020404" pitchFamily="49" charset="0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Recipe                       | Passed       | Failed    | Skipped     | Time(s)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-----------------------------------------------------------------------------------------</a:t>
            </a:r>
            <a:endParaRPr lang="en-US" sz="1200" b="1" spc="-1" dirty="0">
              <a:solidFill>
                <a:srgbClr val="808080"/>
              </a:solidFill>
              <a:latin typeface="Courier New" panose="02070309020205020404" pitchFamily="49" charset="0"/>
              <a:ea typeface="DejaVu Sans"/>
              <a:cs typeface="Courier New" panose="02070309020205020404" pitchFamily="49" charset="0"/>
            </a:endParaRP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binutils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     | 197          | 0         | 5   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binutils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-gas                 | 1184         | 0         | 0   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binutils-ld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  | 1401         | 0         | 313 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gcc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          | 106250       | 66        | 24394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gcc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-g++                      | 116784       | 38        | 12469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gcc-libatomic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| 22           | 1         | 27  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gcc-libgomp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  | 1137         | 1         | 1329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gcc-libitm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   | 23           | 1         | 23  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gcc-libstdc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++-v3             | 7732         | 32        | 4722        | -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glibc</a:t>
            </a:r>
            <a:r>
              <a:rPr lang="en-US" sz="1200" b="1" spc="-1" dirty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                       | 5947         | 47        | 7           | -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-----------------------------------------------------------------------------------------</a:t>
            </a:r>
          </a:p>
          <a:p>
            <a:r>
              <a:rPr lang="en-US" sz="1200" b="1" strike="noStrike" spc="-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200" b="0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70" y="5896303"/>
            <a:ext cx="795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Excerpt from: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autobuilder.yocto.io/pub/releases/yocto-3.0.rc2/testresults/testresult-report.txt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02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log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3960" y="793427"/>
            <a:ext cx="8409600" cy="4960988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log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sz="13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usage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: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log [-h] [--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PTEST] [--dump-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DIR]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[--reproducible REPRODUCIBLE] [--prepend-run] [--raw]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[--raw-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] [--raw-reproducible]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source</a:t>
            </a:r>
          </a:p>
          <a:p>
            <a:endParaRPr lang="en-US" sz="13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show the logs from test results</a:t>
            </a:r>
          </a:p>
          <a:p>
            <a:endParaRPr lang="en-US" sz="13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source                the results file/directory/URL to import</a:t>
            </a:r>
          </a:p>
          <a:p>
            <a:endParaRPr lang="en-US" sz="13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PTEST         show logs for a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endParaRPr lang="en-US" sz="13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--dump-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DIR      Dump all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log files to the specified directory.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--reproducible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REPRODUCIBLE</a:t>
            </a:r>
            <a:endParaRPr lang="en-US" sz="13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show logs for a reproducible test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--prepend-run         Dump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results to a subdirectory named after the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test run when using --dump-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. Required if more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than one test run is present in the result file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--raw                 show raw (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) logs. Deprecated. Alias for "--raw-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--raw-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show raw </a:t>
            </a:r>
            <a:r>
              <a:rPr lang="en-US" sz="13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log</a:t>
            </a:r>
          </a:p>
          <a:p>
            <a:r>
              <a:rPr lang="en-US" sz="1300" b="1" spc="-1" dirty="0">
                <a:solidFill>
                  <a:srgbClr val="808080"/>
                </a:solidFill>
                <a:latin typeface="Courier New"/>
                <a:ea typeface="DejaVu Sans"/>
              </a:rPr>
              <a:t>  --raw-reproducible    show raw reproducible build logs</a:t>
            </a:r>
            <a:endParaRPr lang="en-US" sz="1300" b="0" strike="noStrike" spc="-1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36" y="5715005"/>
            <a:ext cx="904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example, --dump-</a:t>
            </a:r>
            <a:r>
              <a:rPr lang="en-US" dirty="0" err="1" smtClean="0"/>
              <a:t>ptest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2"/>
              </a:rPr>
              <a:t>http://git.yoctoproject.org/cgit/cgit.cgi/yocto-testresults/tree/runtime/poky/qemux86-64/core-image-sato-ptest-fast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93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test results into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resulttool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Two easy routes:</a:t>
            </a:r>
          </a:p>
          <a:p>
            <a:pPr lvl="1"/>
            <a:r>
              <a:rPr lang="en-US" dirty="0"/>
              <a:t>lib/</a:t>
            </a:r>
            <a:r>
              <a:rPr lang="en-US" dirty="0" err="1"/>
              <a:t>oeqa</a:t>
            </a:r>
            <a:r>
              <a:rPr lang="en-US" dirty="0"/>
              <a:t> – python </a:t>
            </a:r>
            <a:r>
              <a:rPr lang="en-US" dirty="0" err="1"/>
              <a:t>unittest</a:t>
            </a:r>
            <a:r>
              <a:rPr lang="en-US" dirty="0"/>
              <a:t> </a:t>
            </a:r>
            <a:r>
              <a:rPr lang="en-US" dirty="0" smtClean="0"/>
              <a:t>based</a:t>
            </a:r>
          </a:p>
          <a:p>
            <a:pPr lvl="1"/>
            <a:r>
              <a:rPr lang="en-US" dirty="0" err="1" smtClean="0"/>
              <a:t>ptest</a:t>
            </a:r>
            <a:r>
              <a:rPr lang="en-US" dirty="0" smtClean="0"/>
              <a:t> – package tests</a:t>
            </a:r>
          </a:p>
          <a:p>
            <a:pPr marL="546100" lvl="1" indent="0">
              <a:buNone/>
            </a:pPr>
            <a:endParaRPr lang="en-US" dirty="0" smtClean="0">
              <a:hlinkClick r:id="rId2"/>
            </a:endParaRPr>
          </a:p>
          <a:p>
            <a:pPr marL="5461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wiki.yoctoproject.org/wiki/Oe-selftest</a:t>
            </a:r>
            <a:endParaRPr lang="en-US" dirty="0" smtClean="0">
              <a:hlinkClick r:id="rId2"/>
            </a:endParaRPr>
          </a:p>
          <a:p>
            <a:pPr marL="5461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wiki.yoctoproject.org/wiki/Image_tests</a:t>
            </a:r>
            <a:endParaRPr lang="en-US" dirty="0" smtClean="0"/>
          </a:p>
          <a:p>
            <a:pPr marL="546100" lvl="1" indent="0">
              <a:buNone/>
            </a:pPr>
            <a:r>
              <a:rPr lang="en-US" dirty="0">
                <a:hlinkClick r:id="rId4"/>
              </a:rPr>
              <a:t>https://wiki.yoctoproject.org/wiki/Ptest</a:t>
            </a:r>
            <a:endParaRPr lang="en-US" dirty="0" smtClean="0"/>
          </a:p>
          <a:p>
            <a:pPr lvl="1"/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7782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ib/</a:t>
            </a:r>
            <a:r>
              <a:rPr lang="en-US" dirty="0" err="1" smtClean="0"/>
              <a:t>oeqa</a:t>
            </a:r>
            <a:r>
              <a:rPr lang="en-US" dirty="0" smtClean="0"/>
              <a:t> tests (aka </a:t>
            </a:r>
            <a:r>
              <a:rPr lang="en-US" dirty="0" err="1" smtClean="0"/>
              <a:t>oe-selftest</a:t>
            </a:r>
            <a:r>
              <a:rPr lang="en-US" dirty="0" smtClean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277" y="853017"/>
            <a:ext cx="8233186" cy="499745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cripts/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oe-selftest</a:t>
            </a:r>
            <a:r>
              <a:rPr lang="en-US" dirty="0" smtClean="0"/>
              <a:t> is the test runner</a:t>
            </a:r>
          </a:p>
          <a:p>
            <a:pPr lvl="1"/>
            <a:r>
              <a:rPr lang="en-US" dirty="0" smtClean="0"/>
              <a:t>commonly used to run internal “self tests”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also run runtime tests on target through a </a:t>
            </a:r>
            <a:r>
              <a:rPr lang="en-US" dirty="0" err="1" smtClean="0"/>
              <a:t>ssh</a:t>
            </a:r>
            <a:r>
              <a:rPr lang="en-US" dirty="0" smtClean="0"/>
              <a:t> tunnel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 err="1" smtClean="0"/>
              <a:t>qemu</a:t>
            </a:r>
            <a:r>
              <a:rPr lang="en-US" dirty="0" smtClean="0"/>
              <a:t> target, but any target with a known IP address and </a:t>
            </a:r>
            <a:r>
              <a:rPr lang="en-US" dirty="0" err="1" smtClean="0"/>
              <a:t>ssh</a:t>
            </a:r>
            <a:r>
              <a:rPr lang="en-US" dirty="0" smtClean="0"/>
              <a:t> or serial console can be used</a:t>
            </a:r>
          </a:p>
          <a:p>
            <a:pPr lvl="1"/>
            <a:endParaRPr lang="en-US" dirty="0" smtClean="0"/>
          </a:p>
          <a:p>
            <a:pPr marL="5461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git.yoctoproject.org/cgit/cgit.cgi/poky/tree/scripts/oe-selftest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4059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o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e-selftest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4501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oe-selftest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--help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--help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usage: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[-h]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(-a | -R SKIPS [SKIPS ...] | -r RUN_TESTS [RUN_TESTS ...] | -m | --list-classes | -l)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[-j PROCESSES] [--machine {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random,all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}] [-t SELECT_TAGS]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[-T EXCLUDE_TAGS]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Script that runs unit tests against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bitbake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and other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Yocto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related tools. The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goal is to validate tools functionality and metadata integrity. Refer to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https://wiki.yoctoproject.org/wiki/Oe-selftest for more information.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-a, --run-all-tests   Run all (unhidden) tests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-R SKIPS [SKIPS ...], --skip-tests SKIPS [SKIPS ...]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Run all (unhidden) tests except the ones specified.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Format should be &lt;module&gt;[.&lt;class&gt;[.&lt;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test_method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&gt;]]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</a:p>
          <a:p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835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resulttool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oe-selftest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Orling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o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e-selftest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documentation (cont’d)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4732386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oe-selftest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--help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--help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: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smtClean="0">
                <a:solidFill>
                  <a:srgbClr val="FF0000"/>
                </a:solidFill>
                <a:latin typeface="Courier New"/>
                <a:ea typeface="DejaVu Sans"/>
              </a:rPr>
              <a:t>-r RUN_TESTS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[RUN_TESTS ...], --run-tests RUN_TESTS [RUN_TESTS ...]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                  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Select what tests to run (modules, classes or test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methods). Format should be: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</a:t>
            </a:r>
            <a:r>
              <a:rPr lang="en-US" b="1" spc="-1" dirty="0">
                <a:solidFill>
                  <a:srgbClr val="FF0000"/>
                </a:solidFill>
                <a:latin typeface="Courier New"/>
                <a:ea typeface="DejaVu Sans"/>
              </a:rPr>
              <a:t>&lt;module&gt;.&lt;class&gt;.&lt;</a:t>
            </a:r>
            <a:r>
              <a:rPr lang="en-US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test_method</a:t>
            </a:r>
            <a:r>
              <a:rPr lang="en-US" b="1" spc="-1" dirty="0">
                <a:solidFill>
                  <a:srgbClr val="FF0000"/>
                </a:solidFill>
                <a:latin typeface="Courier New"/>
                <a:ea typeface="DejaVu Sans"/>
              </a:rPr>
              <a:t>&gt;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-m, --list-modules    List all available test modules.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--list-classes        List all available test classes.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-l, --list-tests      List all available tests.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-j PROCESSES, --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num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-processes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PROCESSES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number of processes to execute in parallel with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--machine {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random,all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}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Run tests on different machines (random/all).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 SELECT_TAGS, --select-tag SELECT_TAGS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Filter all (unhidden) tests to any that match any of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the specified tag(s).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 EXCLUDE_TAGS, --exclude-tag EXCLUDE_TAGS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Exclude all (unhidden) tests that match any of the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specified tag(s). (exclude applies before select)</a:t>
            </a:r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031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Running a single “self” test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508711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b="1" spc="-1" dirty="0">
                <a:solidFill>
                  <a:schemeClr val="bg2"/>
                </a:solidFill>
                <a:latin typeface="Courier New"/>
                <a:ea typeface="DejaVu Sans"/>
              </a:rPr>
              <a:t>$ 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oe-selftest</a:t>
            </a:r>
            <a:r>
              <a:rPr lang="en-US" b="1" spc="-1" dirty="0">
                <a:solidFill>
                  <a:schemeClr val="bg2"/>
                </a:solidFill>
                <a:latin typeface="Courier New"/>
                <a:ea typeface="DejaVu Sans"/>
              </a:rPr>
              <a:t> 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–r 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devtool</a:t>
            </a:r>
            <a:endParaRPr lang="en-US" b="1" spc="-1" dirty="0">
              <a:solidFill>
                <a:schemeClr val="bg2"/>
              </a:solidFill>
              <a:latin typeface="Courier New"/>
              <a:ea typeface="DejaVu Sans"/>
            </a:endParaRP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2019-10-28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09:15:06,691 -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WARNING - meta-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layer not found in BBLAYERS, adding it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09:15:11,413 -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Adding layer libraries: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09:15:11,413 -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 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&lt;path&gt;/&lt;to&gt;/poky/meta/lib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09:15:11,414 -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 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&lt;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path&gt;/&lt;to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&gt;/poky/meta-</a:t>
            </a:r>
            <a:r>
              <a:rPr lang="en-US" sz="1200" b="1" spc="-1" dirty="0" err="1" smtClean="0">
                <a:solidFill>
                  <a:srgbClr val="808080"/>
                </a:solidFill>
                <a:latin typeface="Courier New"/>
                <a:ea typeface="DejaVu Sans"/>
              </a:rPr>
              <a:t>yocto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-</a:t>
            </a:r>
            <a:r>
              <a:rPr lang="en-US" sz="1200" b="1" spc="-1" dirty="0" err="1" smtClean="0">
                <a:solidFill>
                  <a:srgbClr val="808080"/>
                </a:solidFill>
                <a:latin typeface="Courier New"/>
                <a:ea typeface="DejaVu Sans"/>
              </a:rPr>
              <a:t>bsp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/lib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09:15:11,414 -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&lt;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path&gt;/&lt;to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&gt;/poky/meta-</a:t>
            </a:r>
            <a:r>
              <a:rPr lang="en-US" sz="1200" b="1" spc="-1" dirty="0" err="1" smtClean="0">
                <a:solidFill>
                  <a:srgbClr val="808080"/>
                </a:solidFill>
                <a:latin typeface="Courier New"/>
                <a:ea typeface="DejaVu Sans"/>
              </a:rPr>
              <a:t>selftest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/lib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09:15:11,415 -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Running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bitbake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-e to test the configuration is valid/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parsable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09:15:14,122 -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Adding: "include selftest.inc" in /build/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ttorling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/build-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conf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local.conf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09:15:14,123 -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Adding: "include bblayers.inc" in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bblayers.conf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09:15:15,887 -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test_devtool_add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(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devtool.DevtoolAddTests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09:16:07,847 -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 ... ok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09:16:07,848 -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test_devtool_add_fetch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(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devtool.DevtoolAddTests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09:17:40,931 -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 ... 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Ok</a:t>
            </a:r>
          </a:p>
          <a:p>
            <a:r>
              <a:rPr lang="en-US" sz="12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10:01:19,076 -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SUMMARY: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10:01:19,077 -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() - Ran 38 tests in 2760.686s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2019-10-28 10:01:19,077 -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INFO -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oe-selftest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OK - All required tests passed (successes=38, skipped=0, failures=0, errors=0)</a:t>
            </a:r>
            <a:endParaRPr lang="en-US" sz="12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42123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>
                <a:solidFill>
                  <a:srgbClr val="0098DB"/>
                </a:solidFill>
                <a:latin typeface="Arial"/>
                <a:ea typeface="ＭＳ Ｐゴシック"/>
              </a:rPr>
              <a:t>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ib/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Arial"/>
                <a:ea typeface="ＭＳ Ｐゴシック"/>
              </a:rPr>
              <a:t>oeqa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directory structure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199"/>
            <a:ext cx="8409600" cy="4890042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tree poky/meta/lib/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oeqa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–L 1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poky/meta/lib/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oeqa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buildperf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controllers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core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files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manual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oetest.py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runexported.py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smtClean="0">
                <a:solidFill>
                  <a:srgbClr val="FF0000"/>
                </a:solidFill>
                <a:latin typeface="Courier New"/>
                <a:ea typeface="DejaVu Sans"/>
              </a:rPr>
              <a:t>runtime</a:t>
            </a:r>
            <a:endParaRPr lang="en-US" b="1" spc="-1" dirty="0">
              <a:solidFill>
                <a:srgbClr val="FF000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│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├──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case.py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│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├── </a:t>
            </a:r>
            <a:r>
              <a:rPr lang="en-US" b="1" spc="-1" dirty="0" smtClean="0">
                <a:solidFill>
                  <a:srgbClr val="FF0000"/>
                </a:solidFill>
                <a:latin typeface="Courier New"/>
                <a:ea typeface="DejaVu Sans"/>
              </a:rPr>
              <a:t>cases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…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│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   ├── gcc.py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…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│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   ├── ping.py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…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sdk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sdkext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selftest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targetcontrol.py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└──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utils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endParaRPr lang="en-US" b="1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445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The </a:t>
            </a:r>
            <a:r>
              <a:rPr lang="en-US" sz="2600" b="1" spc="-1" dirty="0" err="1" smtClean="0">
                <a:solidFill>
                  <a:srgbClr val="0098DB"/>
                </a:solidFill>
                <a:latin typeface="Arial"/>
                <a:ea typeface="ＭＳ Ｐゴシック"/>
              </a:rPr>
              <a:t>testresult.json</a:t>
            </a: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file – in your </a:t>
            </a:r>
            <a:r>
              <a:rPr lang="en-US" sz="2600" b="1" spc="-1" dirty="0" err="1" smtClean="0">
                <a:solidFill>
                  <a:srgbClr val="0098DB"/>
                </a:solidFill>
                <a:latin typeface="Arial"/>
                <a:ea typeface="ＭＳ Ｐゴシック"/>
              </a:rPr>
              <a:t>builddir</a:t>
            </a: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!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508711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b="1" spc="-1" dirty="0">
                <a:solidFill>
                  <a:schemeClr val="bg2"/>
                </a:solidFill>
                <a:latin typeface="Courier New"/>
                <a:ea typeface="DejaVu Sans"/>
              </a:rPr>
              <a:t>$ 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cat ./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tmp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/lib/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oeqa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/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testresults.json</a:t>
            </a:r>
            <a:endParaRPr lang="en-US" b="1" spc="-1" dirty="0">
              <a:solidFill>
                <a:schemeClr val="bg2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"oeselftest_fedora-29_qemux86-64_20191023074504":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"configuration":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"HOST_DISTRO": "fedora-29",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"HOST_NAME": 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"&lt;hostname&gt;",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"LAYERS":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"meta":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"branch": "master",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"commit": "f484aa6090c5fa3f69c3aed0cab154ed1f46b7ac",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commit_count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": 56002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},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"MACHINE": "qemux86-64",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"STARTTIME": "20191023074504",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"TEST_TYPE":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oeselftest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"result":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devtool.DevtoolAddTests.test_devtool_add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devtool.DevtoolAddTests.test_devtool_add_fetch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}</a:t>
            </a:r>
            <a:endParaRPr lang="en-US" sz="12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5336627" y="3823138"/>
            <a:ext cx="3405351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pc="-1" dirty="0">
                <a:solidFill>
                  <a:schemeClr val="bg1"/>
                </a:solidFill>
                <a:latin typeface="Courier New"/>
                <a:ea typeface="DejaVu Sans"/>
              </a:rPr>
              <a:t>&lt;module&gt;.&lt;class&gt;.&lt;</a:t>
            </a:r>
            <a:r>
              <a:rPr lang="en-US" b="1" spc="-1" dirty="0" err="1">
                <a:solidFill>
                  <a:schemeClr val="bg1"/>
                </a:solidFill>
                <a:latin typeface="Courier New"/>
                <a:ea typeface="DejaVu Sans"/>
              </a:rPr>
              <a:t>test_method</a:t>
            </a:r>
            <a:r>
              <a:rPr lang="en-US" b="1" spc="-1" dirty="0">
                <a:solidFill>
                  <a:schemeClr val="bg1"/>
                </a:solidFill>
                <a:latin typeface="Courier New"/>
                <a:ea typeface="DejaVu San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49876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>
                <a:solidFill>
                  <a:srgbClr val="0098DB"/>
                </a:solidFill>
                <a:latin typeface="Arial"/>
                <a:ea typeface="ＭＳ Ｐゴシック"/>
              </a:rPr>
              <a:t>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ib/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Arial"/>
                <a:ea typeface="ＭＳ Ｐゴシック"/>
              </a:rPr>
              <a:t>oeqa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directory structure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199"/>
            <a:ext cx="8409600" cy="4890042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tree poky/meta/lib/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oeqa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–L 1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poky/meta/lib/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oeqa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buildperf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controllers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core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files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manual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oetest.py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runexported.py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smtClean="0">
                <a:solidFill>
                  <a:srgbClr val="FF0000"/>
                </a:solidFill>
                <a:latin typeface="Courier New"/>
                <a:ea typeface="DejaVu Sans"/>
              </a:rPr>
              <a:t>runtime</a:t>
            </a:r>
            <a:endParaRPr lang="en-US" b="1" spc="-1" dirty="0">
              <a:solidFill>
                <a:srgbClr val="FF000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│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├──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case.py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│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├── </a:t>
            </a:r>
            <a:r>
              <a:rPr lang="en-US" b="1" spc="-1" dirty="0" smtClean="0">
                <a:solidFill>
                  <a:srgbClr val="FF0000"/>
                </a:solidFill>
                <a:latin typeface="Courier New"/>
                <a:ea typeface="DejaVu Sans"/>
              </a:rPr>
              <a:t>cases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…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│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   ├── gcc.py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…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│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   ├── ping.py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…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sdk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sdkext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selftest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├── targetcontrol.py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└──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utils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endParaRPr lang="en-US" b="1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684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A simple test: ping.py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508711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b="1" spc="-1" dirty="0">
                <a:solidFill>
                  <a:schemeClr val="bg2"/>
                </a:solidFill>
                <a:latin typeface="Courier New"/>
                <a:ea typeface="DejaVu Sans"/>
              </a:rPr>
              <a:t>$ cat lib/oeqa/runtime/cases/ping.py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#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 SPDX-License-Identifier: MIT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from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subprocess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import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Popen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, PIPE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from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oeqa.runtime.case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import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OERuntimeTestCase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from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oeqa.core.decorator.oetimeout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import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OETimeout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class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PingTest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OERuntimeTestCase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):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@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OETimeout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(30)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def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test_ping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(self):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output = ''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count = 0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while count &lt; 5: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cmd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= 'ping -c 1 %s' %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self.target.ip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proc =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Popen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cmd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, shell=True,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stdout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=PIPE)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output +=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proc.communicate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()[0].decode('utf-8')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if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proc.poll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() == 0: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count += 1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else: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count = 0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msg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= ('Expected 5 consecutive, got %d.\n'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'ping output is:\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n%s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' % (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count,output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))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self.assertEqual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(count, 5,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msg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=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msg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)</a:t>
            </a:r>
            <a:endParaRPr lang="en-US" sz="12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75667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tests (</a:t>
            </a:r>
            <a:r>
              <a:rPr lang="en-US" dirty="0" err="1" smtClean="0"/>
              <a:t>ptest</a:t>
            </a:r>
            <a:r>
              <a:rPr lang="en-US" dirty="0" smtClean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277" y="853017"/>
            <a:ext cx="8233186" cy="4997450"/>
          </a:xfrm>
        </p:spPr>
        <p:txBody>
          <a:bodyPr/>
          <a:lstStyle/>
          <a:p>
            <a:r>
              <a:rPr lang="en-US" dirty="0" smtClean="0"/>
              <a:t>On target run time tests</a:t>
            </a:r>
          </a:p>
          <a:p>
            <a:pPr lvl="1"/>
            <a:r>
              <a:rPr lang="en-US" dirty="0" smtClean="0"/>
              <a:t>commonly used to run unit tests</a:t>
            </a:r>
          </a:p>
          <a:p>
            <a:pPr lvl="1"/>
            <a:r>
              <a:rPr lang="en-US" dirty="0" smtClean="0"/>
              <a:t>NOT limited to unit tests, but should still be self-contained</a:t>
            </a:r>
          </a:p>
          <a:p>
            <a:r>
              <a:rPr lang="en-US" dirty="0" err="1" smtClean="0"/>
              <a:t>ptest</a:t>
            </a:r>
            <a:r>
              <a:rPr lang="en-US" dirty="0" smtClean="0"/>
              <a:t>-runner</a:t>
            </a:r>
          </a:p>
          <a:p>
            <a:pPr lvl="1"/>
            <a:r>
              <a:rPr lang="en-US" dirty="0" smtClean="0"/>
              <a:t>is a compiled C program</a:t>
            </a:r>
          </a:p>
          <a:p>
            <a:pPr lvl="1"/>
            <a:r>
              <a:rPr lang="en-US" dirty="0" smtClean="0"/>
              <a:t>looks for </a:t>
            </a:r>
            <a:r>
              <a:rPr lang="en-US" dirty="0" err="1" smtClean="0"/>
              <a:t>ptest</a:t>
            </a:r>
            <a:r>
              <a:rPr lang="en-US" dirty="0" smtClean="0"/>
              <a:t> enabled packages in a known directory</a:t>
            </a:r>
            <a:br>
              <a:rPr lang="en-US" dirty="0" smtClean="0"/>
            </a:br>
            <a:r>
              <a:rPr lang="en-US" dirty="0" smtClean="0"/>
              <a:t>(by default /</a:t>
            </a:r>
            <a:r>
              <a:rPr lang="en-US" dirty="0" err="1" smtClean="0"/>
              <a:t>usr</a:t>
            </a:r>
            <a:r>
              <a:rPr lang="en-US" dirty="0" smtClean="0"/>
              <a:t>/lib/{foo}/</a:t>
            </a:r>
            <a:r>
              <a:rPr lang="en-US" dirty="0" err="1" smtClean="0"/>
              <a:t>ptest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requires a “run-</a:t>
            </a:r>
            <a:r>
              <a:rPr lang="en-US" dirty="0" err="1" smtClean="0"/>
              <a:t>ptest</a:t>
            </a:r>
            <a:r>
              <a:rPr lang="en-US" dirty="0" smtClean="0"/>
              <a:t>” executable script to actually run the tests (python, shell, </a:t>
            </a:r>
            <a:r>
              <a:rPr lang="en-US" dirty="0" err="1" smtClean="0"/>
              <a:t>perl</a:t>
            </a:r>
            <a:r>
              <a:rPr lang="en-US" dirty="0" smtClean="0"/>
              <a:t>, anything that is executable)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collateral (test code, source, special development artifacts) is also stored in /</a:t>
            </a:r>
            <a:r>
              <a:rPr lang="en-US" dirty="0" err="1" smtClean="0"/>
              <a:t>usr</a:t>
            </a:r>
            <a:r>
              <a:rPr lang="en-US" dirty="0" smtClean="0"/>
              <a:t>/lib/{foo}/</a:t>
            </a:r>
            <a:r>
              <a:rPr lang="en-US" dirty="0" err="1" smtClean="0"/>
              <a:t>ptest</a:t>
            </a:r>
            <a:endParaRPr lang="en-US" dirty="0" smtClean="0"/>
          </a:p>
          <a:p>
            <a:pPr marL="546100" lvl="1" indent="0">
              <a:buNone/>
            </a:pP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https://git.yoctoproject.org/cgit/cgit.cgi/ptest-runner2/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3290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Enabling </a:t>
            </a:r>
            <a:r>
              <a:rPr lang="en-US" sz="2600" b="1" spc="-1" dirty="0" err="1" smtClean="0">
                <a:solidFill>
                  <a:srgbClr val="0098DB"/>
                </a:solidFill>
                <a:latin typeface="Arial"/>
                <a:ea typeface="ＭＳ Ｐゴシック"/>
              </a:rPr>
              <a:t>ptest</a:t>
            </a: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in the recipe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4724503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$ cat poky/meta/recipes-support/attr/acl_2.2.52.bb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SUMMARY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= "Utilities for managing POSIX Access Control Lists"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SRC_URI = "${SAVANNAH_GNU_MIRROR}/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acl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/${BP}.src.tar.gz \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file://configure.ac;subdir=${BP} \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file://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run-ptest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\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inherit </a:t>
            </a:r>
            <a:r>
              <a:rPr lang="en-US" sz="1200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ptest</a:t>
            </a:r>
            <a:endParaRPr lang="en-US" sz="1200" b="1" spc="-1" dirty="0">
              <a:solidFill>
                <a:srgbClr val="FF0000"/>
              </a:solidFill>
              <a:latin typeface="Courier New"/>
              <a:ea typeface="DejaVu Sans"/>
            </a:endParaRP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PTEST_BUILD_HOST_FILES =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builddefs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PTEST_BUILD_HOST_PATTERN = "^RPM"</a:t>
            </a:r>
          </a:p>
          <a:p>
            <a:r>
              <a:rPr lang="en-US" sz="1200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do_install_ptest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()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tar -c --exclude=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nfs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test/ | ( cd ${D}${PTEST_PATH} &amp;&amp; tar 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xf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 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install -d ${D}${PTEST_PATH}/include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install -m 644 ${S}/include/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builddefs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${S}/include/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buildmacros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${S}/include/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buildrules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${D}${PTEST_PATH}/include/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}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RDEPENDS_${PN}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-</a:t>
            </a:r>
            <a:r>
              <a:rPr lang="en-US" sz="1200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ptest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=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acl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bash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coreutils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perl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perl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-module-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filehandle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perl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-module-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getopt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std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perl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-module-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posix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shadow"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BBCLASSEXTEND = "native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nativesdk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  <a:endParaRPr lang="en-US" sz="12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30210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run-</a:t>
            </a:r>
            <a:r>
              <a:rPr lang="en-US" sz="2600" b="1" spc="-1" dirty="0" err="1" smtClean="0">
                <a:solidFill>
                  <a:srgbClr val="0098DB"/>
                </a:solidFill>
                <a:latin typeface="Arial"/>
                <a:ea typeface="ＭＳ Ｐゴシック"/>
              </a:rPr>
              <a:t>ptest</a:t>
            </a: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script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5213234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$ cat poky/meta/recipes-support/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attr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/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acl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/run-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ptest</a:t>
            </a:r>
            <a:endParaRPr lang="en-US" b="1" spc="-1" dirty="0" smtClean="0">
              <a:solidFill>
                <a:schemeClr val="bg2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#!/bin/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sh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#This script is used to run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acl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test suites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umask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077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EXT3_IMAGE=ext3.img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EXT3_MOUNT_POINT=/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mnt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/ext3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trap '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rm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-f ${EXT3_IMAGE}' EXIT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dd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if=/dev/zero of=${EXT3_IMAGE}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=1M count=1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if [ "$?" 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eq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0 ]; then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echo "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PASS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: dump ext3.img"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else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echo "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FAIL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: dump ext3.img"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exit 1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fi</a:t>
            </a:r>
          </a:p>
          <a:p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mkfs.ext3 -F ${EXT3_IMAGE}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if [ "$?" -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eq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0 ]; then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echo "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PASS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: mkfs.ext3 -F ext3.img"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else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echo "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FAIL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: mkfs.ext3 -F ext3.img"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exit 1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fi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95295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your build for automated </a:t>
            </a:r>
            <a:r>
              <a:rPr lang="en-US" dirty="0" err="1" smtClean="0"/>
              <a:t>ptest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267" y="853017"/>
            <a:ext cx="8233186" cy="4532312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local.conf</a:t>
            </a:r>
            <a:r>
              <a:rPr lang="en-US" dirty="0" smtClean="0"/>
              <a:t> (or </a:t>
            </a:r>
            <a:r>
              <a:rPr lang="en-US" dirty="0" err="1" smtClean="0"/>
              <a:t>site.conf</a:t>
            </a:r>
            <a:r>
              <a:rPr lang="en-US" dirty="0" smtClean="0"/>
              <a:t> or </a:t>
            </a:r>
            <a:r>
              <a:rPr lang="en-US" dirty="0" err="1" smtClean="0"/>
              <a:t>auto.conf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CustomShape 2"/>
          <p:cNvSpPr/>
          <p:nvPr/>
        </p:nvSpPr>
        <p:spPr>
          <a:xfrm>
            <a:off x="488267" y="1537136"/>
            <a:ext cx="8409600" cy="3145223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 Runtime testing of images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 The build system can test booting virtual machine images under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qemu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(an emulator)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 after any root filesystems are created and run tests against those images. It can also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 run tests against any SDK that are built. To enable this uncomment these lines.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 See classes/test{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image,sdk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}.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bbclass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for further details.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IMAGE_CLASSES +=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testimage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testsdk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TESTIMAGE_AUTO_qemuall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= "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1“</a:t>
            </a:r>
          </a:p>
          <a:p>
            <a:endParaRPr lang="en-US" sz="1200" b="1" strike="noStrike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#TEST_TARGET = "</a:t>
            </a:r>
            <a:r>
              <a:rPr lang="en-US" sz="1200" b="1" spc="-1" dirty="0" err="1" smtClean="0">
                <a:solidFill>
                  <a:srgbClr val="808080"/>
                </a:solidFill>
                <a:latin typeface="Courier New"/>
                <a:ea typeface="DejaVu Sans"/>
              </a:rPr>
              <a:t>simpleremote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“ # if you are not using QEMU but running on a HW target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TEST_TARGET_IP = "</a:t>
            </a:r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192.168.7.1“ # or another TAP or HW IP address</a:t>
            </a:r>
            <a:endParaRPr lang="en-US" sz="12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TEST_SERVER_IP = "192.168.7.1"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DISTRO_FEATURES_append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= "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TEST_SUITES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= "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ping </a:t>
            </a:r>
            <a:r>
              <a:rPr lang="en-US" sz="1200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ssh</a:t>
            </a:r>
            <a:r>
              <a:rPr lang="en-US" sz="1200" b="1" spc="-1" dirty="0">
                <a:solidFill>
                  <a:srgbClr val="FF000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 err="1">
                <a:solidFill>
                  <a:srgbClr val="FF0000"/>
                </a:solidFill>
                <a:latin typeface="Courier New"/>
                <a:ea typeface="DejaVu Sans"/>
              </a:rPr>
              <a:t>ptest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</a:p>
          <a:p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IMAGE_INSTALL_append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= " 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-runner </a:t>
            </a:r>
            <a:r>
              <a:rPr lang="en-US" sz="1200" b="1" spc="-1" dirty="0" err="1" smtClean="0">
                <a:solidFill>
                  <a:srgbClr val="808080"/>
                </a:solidFill>
                <a:latin typeface="Courier New"/>
                <a:ea typeface="DejaVu Sans"/>
              </a:rPr>
              <a:t>acl-ptest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</a:t>
            </a:r>
            <a:endParaRPr lang="en-US" sz="12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4240925" y="3807263"/>
            <a:ext cx="1537138" cy="512379"/>
          </a:xfrm>
          <a:prstGeom prst="borderCallout1">
            <a:avLst>
              <a:gd name="adj1" fmla="val 18750"/>
              <a:gd name="adj2" fmla="val -8333"/>
              <a:gd name="adj3" fmla="val 81731"/>
              <a:gd name="adj4" fmla="val -5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order is important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4351283" y="4738997"/>
            <a:ext cx="1883979" cy="551794"/>
          </a:xfrm>
          <a:prstGeom prst="borderCallout1">
            <a:avLst>
              <a:gd name="adj1" fmla="val 18750"/>
              <a:gd name="adj2" fmla="val -8333"/>
              <a:gd name="adj3" fmla="val -44643"/>
              <a:gd name="adj4" fmla="val -18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only want to run a single </a:t>
            </a:r>
            <a:r>
              <a:rPr lang="en-US" dirty="0" err="1" smtClean="0"/>
              <a:t>ptest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943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resulttool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October of 2018, in an effort to move away from </a:t>
            </a:r>
            <a:r>
              <a:rPr lang="en-US" dirty="0" err="1" smtClean="0"/>
              <a:t>Testopia</a:t>
            </a:r>
            <a:r>
              <a:rPr lang="en-US" dirty="0" smtClean="0"/>
              <a:t> (a plugin for Bugzilla):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anual test cases were migrated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meta/lib/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oeqa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/manual/*.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Test results 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oeselftest</a:t>
            </a:r>
            <a:r>
              <a:rPr lang="en-US" dirty="0" smtClean="0"/>
              <a:t>, etc. output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testresults.json</a:t>
            </a:r>
            <a:r>
              <a:rPr lang="en-US" dirty="0" smtClean="0"/>
              <a:t> (standardized </a:t>
            </a:r>
            <a:r>
              <a:rPr lang="en-US" dirty="0"/>
              <a:t>format)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meta/lib/oeqa/core/runner.py</a:t>
            </a:r>
          </a:p>
          <a:p>
            <a:pPr marL="76200" indent="0">
              <a:buNone/>
            </a:pPr>
            <a:endParaRPr lang="en-US" dirty="0" smtClean="0"/>
          </a:p>
          <a:p>
            <a:r>
              <a:rPr lang="en-US" dirty="0" smtClean="0"/>
              <a:t>Managing those result files needed a new command line tool, enter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resulttool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2" y="4178364"/>
            <a:ext cx="9088322" cy="738664"/>
          </a:xfrm>
          <a:prstGeom prst="rect">
            <a:avLst/>
          </a:prstGeom>
          <a:solidFill>
            <a:srgbClr val="D4D4D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4ef72d55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(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Yeoh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Ee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Peng 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2018-10-23 …)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class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OETestResultJSONHelper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(object):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4ef72d55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(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Yeoh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Ee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Peng 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2018-10-23 …)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  <a:cs typeface="+mn-c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4ef72d55 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(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Yeoh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Ee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Peng 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2018-10-23 …)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testresult_filename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= '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testresults.json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0670506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The results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4724503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$ cat 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tmp</a:t>
            </a:r>
            <a:r>
              <a:rPr lang="en-US" b="1" spc="-1" dirty="0" smtClean="0">
                <a:solidFill>
                  <a:schemeClr val="bg2"/>
                </a:solidFill>
                <a:latin typeface="Courier New"/>
                <a:ea typeface="DejaVu Sans"/>
              </a:rPr>
              <a:t>/log/</a:t>
            </a:r>
            <a:r>
              <a:rPr lang="en-US" b="1" spc="-1" dirty="0" err="1" smtClean="0">
                <a:solidFill>
                  <a:schemeClr val="bg2"/>
                </a:solidFill>
                <a:latin typeface="Courier New"/>
                <a:ea typeface="DejaVu Sans"/>
              </a:rPr>
              <a:t>oeqa</a:t>
            </a:r>
            <a:endParaRPr lang="en-US" b="1" spc="-1" dirty="0" smtClean="0">
              <a:solidFill>
                <a:schemeClr val="bg2"/>
              </a:solidFill>
              <a:latin typeface="Courier New"/>
              <a:ea typeface="DejaVu Sans"/>
            </a:endParaRP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"runtime_core-image-sato-sdk_qemux86-64_20191029091356": {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       "MACHINE": "qemux86-64",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       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"STARTTIME": "20191029091356",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"TEST_TYPE": "runtime"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"result":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ping.PingTest.test_ping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ptest.PtestRunnerTest.test_ptestrunner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ptestresult.acl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.$_:_&lt;&gt;_f":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ptestresult.acl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.$_:_&lt;_f":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"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ptestresult.acl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.$_:_&lt;_</a:t>
            </a:r>
            <a:r>
              <a:rPr lang="en-US" sz="1200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fifo</a:t>
            </a:r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": {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"status": "PASSED"</a:t>
            </a:r>
          </a:p>
          <a:p>
            <a:r>
              <a:rPr lang="en-US" sz="1200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},</a:t>
            </a:r>
          </a:p>
          <a:p>
            <a:r>
              <a:rPr lang="en-US" sz="1200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2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86207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can we do with all this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5116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C67CD040-FC9D-4F46-B337-C8025BBE80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857251"/>
          <a:ext cx="9144000" cy="48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310" y="5963307"/>
            <a:ext cx="807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Marco Vinicio </a:t>
            </a:r>
            <a:r>
              <a:rPr lang="en-US" dirty="0"/>
              <a:t>Leon </a:t>
            </a:r>
            <a:r>
              <a:rPr lang="en-US" dirty="0" smtClean="0"/>
              <a:t>Sarkis, Kyle </a:t>
            </a:r>
            <a:r>
              <a:rPr lang="en-US" dirty="0" err="1" smtClean="0"/>
              <a:t>Neary</a:t>
            </a:r>
            <a:r>
              <a:rPr lang="en-US" dirty="0" smtClean="0"/>
              <a:t>, Amanda Brindle and Amber Elliot for contributions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9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CBCB55-2072-4813-AA53-206B24C5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42B782-E42A-45CD-A18D-A5DD4FEB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AD6097F4-DCEA-4966-AA56-8ABA54E1ACE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5613" y="816158"/>
                <a:ext cx="8228012" cy="4567767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2000" dirty="0">
                    <a:latin typeface="+mj-lt"/>
                  </a:rPr>
                  <a:t>1) </a:t>
                </a:r>
                <a:r>
                  <a:rPr lang="en-US" sz="2000" b="0" dirty="0">
                    <a:latin typeface="+mj-lt"/>
                  </a:rPr>
                  <a:t>Compute </a:t>
                </a:r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moving average </a:t>
                </a:r>
                <a:r>
                  <a:rPr lang="en-US" sz="2000" b="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0" dirty="0">
                    <a:latin typeface="+mj-lt"/>
                  </a:rPr>
                  <a:t>) for each value in our data 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,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7620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is a value between 0 and 1 which defines the weight given to the latest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. A value of zero means we will ignore the latest value.</a:t>
                </a:r>
              </a:p>
              <a:p>
                <a:pPr marL="76200" indent="0">
                  <a:buNone/>
                </a:pPr>
                <a:r>
                  <a:rPr lang="en-US" sz="2000" dirty="0"/>
                  <a:t>We have defined a value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= 0.1 </a:t>
                </a:r>
                <a:endParaRPr lang="en-US" sz="2000" dirty="0"/>
              </a:p>
              <a:p>
                <a:pPr marL="76200" indent="0">
                  <a:buNone/>
                </a:pPr>
                <a:r>
                  <a:rPr lang="en-US" sz="2000" dirty="0"/>
                  <a:t>2) Compute how much the latest value moved from the moving average</a:t>
                </a: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76200" indent="0">
                  <a:buNone/>
                </a:pPr>
                <a:r>
                  <a:rPr lang="en-US" sz="2000" dirty="0"/>
                  <a:t>If the value moved away more than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20% </a:t>
                </a:r>
                <a:r>
                  <a:rPr lang="en-US" sz="2000" dirty="0"/>
                  <a:t>then it will be marked as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anomaly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6097F4-DCEA-4966-AA56-8ABA54E1A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5613" y="816158"/>
                <a:ext cx="8228012" cy="4567767"/>
              </a:xfrm>
              <a:blipFill rotWithShape="0">
                <a:blip r:embed="rId2"/>
                <a:stretch>
                  <a:fillRect l="-964" r="-2669" b="-15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5310" y="5963307"/>
            <a:ext cx="807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Marco Vinicio </a:t>
            </a:r>
            <a:r>
              <a:rPr lang="en-US" dirty="0"/>
              <a:t>Leon </a:t>
            </a:r>
            <a:r>
              <a:rPr lang="en-US" dirty="0" smtClean="0"/>
              <a:t>Sarkis, Kyle </a:t>
            </a:r>
            <a:r>
              <a:rPr lang="en-US" dirty="0" err="1" smtClean="0"/>
              <a:t>Neary</a:t>
            </a:r>
            <a:r>
              <a:rPr lang="en-US" dirty="0" smtClean="0"/>
              <a:t>, Amanda Brindle and Amber Elliot for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C67CD040-FC9D-4F46-B337-C8025BBE80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857251"/>
          <a:ext cx="9144000" cy="48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="" xmlns:a16="http://schemas.microsoft.com/office/drawing/2014/main" id="{0CD79C75-A691-427B-98EC-702DCEEF6237}"/>
              </a:ext>
            </a:extLst>
          </p:cNvPr>
          <p:cNvSpPr/>
          <p:nvPr/>
        </p:nvSpPr>
        <p:spPr>
          <a:xfrm>
            <a:off x="744195" y="1851223"/>
            <a:ext cx="2729865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CD79C75-A691-427B-98EC-702DCEEF6237}"/>
              </a:ext>
            </a:extLst>
          </p:cNvPr>
          <p:cNvSpPr/>
          <p:nvPr/>
        </p:nvSpPr>
        <p:spPr>
          <a:xfrm>
            <a:off x="3981305" y="2672180"/>
            <a:ext cx="523952" cy="307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CD79C75-A691-427B-98EC-702DCEEF6237}"/>
              </a:ext>
            </a:extLst>
          </p:cNvPr>
          <p:cNvSpPr/>
          <p:nvPr/>
        </p:nvSpPr>
        <p:spPr>
          <a:xfrm>
            <a:off x="6243944" y="1941709"/>
            <a:ext cx="628408" cy="273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CD79C75-A691-427B-98EC-702DCEEF6237}"/>
              </a:ext>
            </a:extLst>
          </p:cNvPr>
          <p:cNvSpPr/>
          <p:nvPr/>
        </p:nvSpPr>
        <p:spPr>
          <a:xfrm>
            <a:off x="7178367" y="2550736"/>
            <a:ext cx="266992" cy="24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F4A4E05-15D3-4EAE-8728-18DF76B2CCE6}"/>
              </a:ext>
            </a:extLst>
          </p:cNvPr>
          <p:cNvCxnSpPr/>
          <p:nvPr/>
        </p:nvCxnSpPr>
        <p:spPr>
          <a:xfrm flipV="1">
            <a:off x="7428039" y="2227543"/>
            <a:ext cx="337053" cy="335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C04CDC-AB20-4142-B52A-86CED5452D7D}"/>
              </a:ext>
            </a:extLst>
          </p:cNvPr>
          <p:cNvSpPr txBox="1"/>
          <p:nvPr/>
        </p:nvSpPr>
        <p:spPr>
          <a:xfrm>
            <a:off x="7829477" y="1840194"/>
            <a:ext cx="971623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/>
              <a:t>Extract test classes from anomaly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310" y="5963307"/>
            <a:ext cx="807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Marco Vinicio </a:t>
            </a:r>
            <a:r>
              <a:rPr lang="en-US" dirty="0"/>
              <a:t>Leon </a:t>
            </a:r>
            <a:r>
              <a:rPr lang="en-US" dirty="0" smtClean="0"/>
              <a:t>Sarkis, Kyle </a:t>
            </a:r>
            <a:r>
              <a:rPr lang="en-US" dirty="0" err="1" smtClean="0"/>
              <a:t>Neary</a:t>
            </a:r>
            <a:r>
              <a:rPr lang="en-US" dirty="0" smtClean="0"/>
              <a:t>, Amanda Brindle and Amber Elliot for contributions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7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CBCB55-2072-4813-AA53-206B24C5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42B782-E42A-45CD-A18D-A5DD4FEB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test classes from anomaly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3283C54-0DD1-4522-9A6D-B417733A6B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2000" dirty="0"/>
              <a:t>From raw data pull class info, sort from largest to smallest and highlight top 3 classes.</a:t>
            </a:r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1100" dirty="0"/>
          </a:p>
          <a:p>
            <a:pPr marL="7620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NOTE: </a:t>
            </a:r>
            <a:r>
              <a:rPr lang="en-US" sz="1100" dirty="0"/>
              <a:t>Test case level information is not shown because of the amount of different values won’t fit in the ppt</a:t>
            </a:r>
          </a:p>
          <a:p>
            <a:pPr marL="76200" indent="0">
              <a:buNone/>
            </a:pP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2A730EA-48E1-4C6A-94AB-2862CF9499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3825" y="2623767"/>
          <a:ext cx="2059641" cy="24688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22058">
                  <a:extLst>
                    <a:ext uri="{9D8B030D-6E8A-4147-A177-3AD203B41FA5}">
                      <a16:colId xmlns="" xmlns:a16="http://schemas.microsoft.com/office/drawing/2014/main" val="2635976388"/>
                    </a:ext>
                  </a:extLst>
                </a:gridCol>
                <a:gridCol w="769406">
                  <a:extLst>
                    <a:ext uri="{9D8B030D-6E8A-4147-A177-3AD203B41FA5}">
                      <a16:colId xmlns="" xmlns:a16="http://schemas.microsoft.com/office/drawing/2014/main" val="2101044049"/>
                    </a:ext>
                  </a:extLst>
                </a:gridCol>
                <a:gridCol w="568177">
                  <a:extLst>
                    <a:ext uri="{9D8B030D-6E8A-4147-A177-3AD203B41FA5}">
                      <a16:colId xmlns="" xmlns:a16="http://schemas.microsoft.com/office/drawing/2014/main" val="4021972837"/>
                    </a:ext>
                  </a:extLst>
                </a:gridCol>
              </a:tblGrid>
              <a:tr h="172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558575788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ptestresult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valgrind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79631727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perl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844741066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strace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196109848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990450607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busybox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740368714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gstreamer1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408543718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python3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253172606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util-linux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318499562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dbus</a:t>
                      </a:r>
                      <a:r>
                        <a:rPr lang="en-US" sz="1100" u="none" strike="noStrike" dirty="0">
                          <a:effectLst/>
                        </a:rPr>
                        <a:t>-test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621448995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glib-2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819869582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lttng</a:t>
                      </a:r>
                      <a:r>
                        <a:rPr lang="en-US" sz="1100" u="none" strike="noStrike" dirty="0">
                          <a:effectLst/>
                        </a:rPr>
                        <a:t>-tools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838195671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openssl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245731978"/>
                  </a:ext>
                </a:extLst>
              </a:tr>
              <a:tr h="1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ptestresult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python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583634828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2B3515A-5899-44FA-AE14-30826DBD1118}"/>
              </a:ext>
            </a:extLst>
          </p:cNvPr>
          <p:cNvSpPr txBox="1">
            <a:spLocks/>
          </p:cNvSpPr>
          <p:nvPr/>
        </p:nvSpPr>
        <p:spPr>
          <a:xfrm>
            <a:off x="455613" y="3278177"/>
            <a:ext cx="2756974" cy="1160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are the test cases, classes and suites which are generating more failed/error tests? 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5310" y="5963307"/>
            <a:ext cx="807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Marco Vinicio </a:t>
            </a:r>
            <a:r>
              <a:rPr lang="en-US" dirty="0"/>
              <a:t>Leon </a:t>
            </a:r>
            <a:r>
              <a:rPr lang="en-US" dirty="0" smtClean="0"/>
              <a:t>Sarkis, Kyle </a:t>
            </a:r>
            <a:r>
              <a:rPr lang="en-US" dirty="0" err="1" smtClean="0"/>
              <a:t>Neary</a:t>
            </a:r>
            <a:r>
              <a:rPr lang="en-US" dirty="0" smtClean="0"/>
              <a:t>, Amanda Brindle and Amber Elliot for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639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1964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01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resulttool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commit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scripts/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resulttool</a:t>
            </a:r>
            <a:r>
              <a:rPr lang="en-US" dirty="0" smtClean="0"/>
              <a:t> </a:t>
            </a:r>
            <a:r>
              <a:rPr lang="en-US" dirty="0"/>
              <a:t>in February, 2019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4204" y="2586196"/>
            <a:ext cx="8015592" cy="2677656"/>
          </a:xfrm>
          <a:prstGeom prst="rect">
            <a:avLst/>
          </a:prstGeom>
          <a:solidFill>
            <a:srgbClr val="D4D4D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commit 1fd5ebdb06224489ad056e261962e23ece36fc87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Author: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Yeoh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Ee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Peng &lt;ee.peng.yeoh@intel.com&gt;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Date:   Thu Feb 14 13:50:37 2019 +0800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  <a:cs typeface="+mn-c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: enable merge, store, report and regression analysis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  <a:cs typeface="+mn-c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   OEQA outputs test results into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json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files and these files were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   archived by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Autobuilder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during QA releases. Example: each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oe-selftest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  <a:cs typeface="+mn-c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   run by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Autobuilder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for different host distro generate a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testresults.json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 file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.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  <a:cs typeface="+mn-cs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  <a:cs typeface="+mn-cs"/>
              </a:rPr>
              <a:t>...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04" y="5580993"/>
            <a:ext cx="4336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also: </a:t>
            </a:r>
            <a:r>
              <a:rPr lang="en-US" dirty="0">
                <a:hlinkClick r:id="rId2"/>
              </a:rPr>
              <a:t>https://wiki.yoctoproject.org/wiki/Resulttool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910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by Contributor Name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1878806"/>
            <a:ext cx="5715000" cy="3533775"/>
          </a:xfrm>
        </p:spPr>
      </p:pic>
      <p:sp>
        <p:nvSpPr>
          <p:cNvPr id="4" name="AutoShape 2" descr="data:image/png;base64,iVBORw0KGgoAAAANSUhEUgAABLAAAALmCAYAAABSJm0fAAAgAElEQVR4XuydB3hUVfrGv/SENEKv0rsURUFBioB0REF0FevaXbuCuru21bXu37J2XUVs2MCGoig2lKoiRekQQhJCIIGE9Pp/3hPucOfmTksmk3tn3u955kkyc+655/zOmdF5+b73hFVXV1cLgwRIgARIgARIgARIgARIgARIgARIgARIgAQsSiCMApZFV4bDIgESIAESIAESIAESIAESIAESIAESIAESUAQoYHEjkAAJkAAJkAAJkAAJkAAJkAAJkAAJkAAJWJoABSxLLw8HRwIkQAIkQAIkQAIkQAIkQAIkQAIkQAIkQAGLe4AESIAESIAESIAESIAESIAESIAESIAESMDSBChgWXp5ODgSIAESIAESIAESIAESIAESIAESIAESIAEKWNwDJEACJEACJEACJEACJEACJEACJEACJEACliZAAcvSy8PBkQAJkAAJkAAJkAAJkAAJkAAJkAAJkAAJUMDiHiABEiABEiABEiABEiABEiABEiABEiABErA0AQpYll4eDo4ESIAESIAESIAESIAESIAESIAESIAESIACFvcACZAACZAACZAACZAACZAACZAACZAACZCApQlQwLL08nBwJEACJEACJEACJEACJEACJEACJEACJEACFLC4B0iABEiABEiABEiABEiABEiABEiABEiABCxNgAKWpZeHgyMBEiABEiABEiABEiABEiABEiABEiABEqCAxT1AAiRAAiRAAiRAAiRAAiRAAiRAAiRAAiRgaQIUsCy9PBwcCZAACZAACZAACZAACZAACZAACZAACZAABSzuARIgARIgARIgARIgARIgARIgARIgARIgAUsToIBl6eXh4EiABEiABEiABEiABEiABEiABEiABEiABChgcQ+QAAmQAAmQAAmQAAmQAAmQAAmQAAmQAAlYmgAFLEsvDwdHAiRAAiRAAiRAAiRAAiRAAiRAAiRAAiRAAYt7gARIgARIgARIgARIgARIgARIgARIgARIwNIEKGBZenk4OBIgARIgARIgARIgARIgARIgARIgARIgAQpY3AMkQAIkQAIkQAIkQAIkQAIkQAIkQAIkQAKWJkABy9LLw8GRAAmQAAmQAAmQAAmQAAmQAAmQAAmQAAlQwOIeIAESIAESIAESIAESIAESIAESIAESIAESsDQBCliWXh4OjgRIgARIgARIgARIgARIgARIgARIgARIgAIW9wAJkAAJkAAJkAAJkAAJkAAJkAAJkAAJkIClCVDAsvTycHAkQAIkQAIkQAIkQAIkQAIkQAIkQAIkQAIUsLgHSIAESIAESIAESIAESIAESIAESIAESIAELE2AApall4eDIwESIAESIAESIAESIAESIAESIAESIAESoIDFPUACJEACJEACJEACJEACJEACJEACJEACJGBpAhSwLL08HBwJkAAJkAAJkAAJkAAJkAAJkAAJkAAJkAAFLO4BEiABEiABEiABEiABEiABEiABEiABEiABSxOggGXp5eHgSIAESIAESIAESIAESIAESIAESIAESIAEKGBxD5AACZAACZAACZAACZAACZAACZAACZAACViaAAUsSy8PB0cCJEACJEACJEACJEACJEACJEACJEACJEABi3uABEiABEiABEiABEiABEiABEiABEiABEjA0gQoYFl6eTg4EiABEiABEiABEiABEiABEiABEiABEiABCljcAyRAAiRAAiRAAiRAAiRAAiRAAiRAAiRAApYmYHsB68iRI5KVlSW5ubmSk5MjhYWFkpSUJC1btlSPFi1aSFxcnKUXIdQGV1xcLOXl5Y5pY70Y9iNQVFQkFRUVjoHHxsZKdHR0nSaC921lZaW6Njw8XBISEurUDy8iARIgARIgARIgARIgARIgARIITgK2FLCqqqpk06ZN8tNPP0lqaqrHlenXr59MnjxZCVqMxifw73//W/Ly8hwDmTNnjtu1geC1d+9e6dmzZ+MPniNwELjzzjsF70UtmjVrJnPnzlUClC9RXV0td9xxh9Ml9957r8THx/vSDduSAAmQAAmQAAmQAAmQAAmQAAkEMQHbCVg7d+6U119/XUpLS31eluOPP15mzZrFjCyfyfn3AqOAdfvtt0urVq1q3QTCxtq1a+Xjjz9WmXS33nqrfwfC3upFwChgobOxY8fKhAkTfOrXTMC65557mIXlE0U2JgESIAESIAESIAESIAESIIHgJmAbAQtfcpctWyZLly6t14pAKLnxxhvrXOpUr5vzYkXAGwELJWUvvvii7N+/X13Tpk0bClgW2z9mAhaGeMstt0jbtm29Hi0FLK9RsSEJkAAJkAAJkAAJkAAJkAAJhCwB2whYCxYskHXr1pku1KBBg6RTp04qSwdlRyhPy87OlpUrV8rhw4drXdOxY0e59tprJTIyMmQXvjEn7o2AhZLBZ555xjFMCliNuWLm93YlYPlaSkgBy3pryxGRAAmQAAmQAAmQAAmQAAmQgNUI2ELA+v333+Wdd96pxW7YsGGqZCkxMdGUK74Yb9y4UV2r9+pB46FDh8rMmTOtth4hMR6sid4Da8iQIbUy4ihgWX8ruBKwMPIxY8bIxIkTvZoEBSyvMLERCZAACZAACZAACZAACZAACYQ0AcsLWBA6Hn744VoC1HnnnSeDBw/2avFg9P7888/XanvfffdJkyZNvOqDjQJLgAJWYHnX5W7uBCz0d/PNN0u7du08dk0ByyMiNiABEiABEiABEiABEiABEiCBkCdgeQHrjTfeUCcO6uOcc84RZO34EjAD/+CDD5wuqYvhtC/3ZNu6E6CAVXd2gbrSk4DVtGlTdbpgRESE2yFRwArUivE+JEACJEACJEACJEACJEACJGBfApYWsMrKygSnkenL/2DCjlPrfA18Sb7//vulqKjIcSk8sB588EEJDw93292hQ4ckMzNT9u3bpx7oq3379uqBDJOkpCSPw8FcNENyNIbJtebBlZGRoUodc3JypKSkRPXXsmVLOfHEE037LigokN9++031hwy15ORkZXIOH7DjjjvO7VjS09PV+BHwKoJnGAL9wGPswIED6nc8j9f79+9vmkVTUVEh69evFwhNubm5EhMTo8YAHr1795awsDCX48A9ME8tOnTo4GgPBlgj9IvTB7UAk0suucTxt56f/kb5+fmCkypxDzzAHXsG48L48LsnQcXjYooob7UjR444mmINvNkHuADzwzy1SEhIkJSUlFq3xdi3b9/umAvm1rx5c7V3MBc8wL2xwihgwYPu4MGDTsMZPXq0TJ482e0Q6yNgYa/ifYBHVlaW2rtRUVFq/+K90LlzZ9MTLvUDssp70wwS3uv4fMD7AT8xN7xf8MDnT2Ouf2PtO96XBEiABEiABEiABEiABEggNAlYWsD69ddf5b333nNamSuuuEJ69uxZp9Vavny5fPbZZ0rw6d69u3pAJHIltkCk+Oijj2Tz5s1u7wdBAeIKBB9XYZwL5oEvoS+99JISxVwFfL6mT5+uxlhZWSmffPKJrFq1ymX7Pn36yKxZswSiiDEggECw02LkyJEyZcoU+fDDDwUZaq4Cwthf//pXiYuLU03WrFkjixYtqlXWqV0PIWP27NnqC7ZZuDNxf/zxx5Vg4ynAu1+/fo5mEBkXLlwo27Zt83SpnHzyyTJp0iRTRh4vPtoAvmrwZtMCQsl1113n1eXIBNTzxppddtlljmvLy8vVPgVno3eb8QZdunRR+8ObUj2vBudDI6OAhYMRXnvtNSktLXXq5aabbnK5F9DQVwEL7cEG7wUIqZ4CYvCMGTOkW7dupk2t8N40Dgz7+fXXX3f72YBrTjnlFDnzzDN5IIWnTcDXSYAESIAESIAESIAESIAEbE/A0gLWCy+8ILt373ZARrbBAw88UGfoEAMgDniTtbBs2TL56quvvL4XsrimTZsmw4cP9+pLMkSmpUuXOpmZu7oZBBeIFDiVT5/F5ao9BLq77rqrVmaZUcDCWJEJtGXLFo/z1MrBkBW1evVqj+3RAGMwyyzyt4CFLJX//Oc/Ttl1ngYYGxurPJrciY7u+tixY4e8/PLLTk3uvfdeR0abq2shQt59991OwotejIM4g36RReZLQACDEBbIMApYt912m8rAmj9/vtMwPJUS+iJgYb+++uqrtTK9vJn3RRddpDIKjWEUsBrjvakfE8RNiLGexEvtGrzfITBDSGeQAAmQAAmQAAmQAAmQAAmQQLASsLSAhS/6+mwOY6ZKQy0KyvPeffdd0+5h+g6xCqKJWbgqmTLLJvNl/PiSqj+5z9O1ELyMYppRwPLUh/F1CBHISvM2UEqIL9bGcCdgPf3006pUylNomXj4kg/xyli6hjWCOAWxEqV+mLsx8IX/lltu8XQr09fNSlKnTp0qyGpzF3/88YeTwGMsY0Vmm1mGHdYfWXWFhYWma4D5QkDTsuTqNCkfLzITsFq3bi1mvnWjRo1S2X5m4a2AhbXGgQ5m7wO8L8EH5YBYazPxByWe//jHP2plXFrhvalx+frrrwUPs8D7Dxlnrj57UFqNElkGCZAACZAACZAACZAACZAACQQjAcsKWGZfas1EGX8vCjI8UMZm/AIMw/cRI0Y4Ti2EhxMykT7//PNaQ5gzZ47ysNKHqy/JEB5OP/10VQ6HkjtkiH355Zfy008/uZza0KFDBePBF1p8mYUXFcqp9IEv6//85z+dnnMnYJ1wwgmqnBJlVihXRHkcSt1cZYHAXwhlWfBhwpdqZCQtWLCgVvkYRMjExESncbgTsLSG3pq4m50wiXEha03vdYWyRJSjpqWlOY3lb3/7m/IOq0tgnb799lvHpVhzrL27+N///udU5ogS0bPOOktdAtZ///vfnZijRGzChAlOmV3FxcWyZMmSWkLXGWecIXgEKlwJWBjfQw89VGsv3Hjjjaps1hjeClg//vijLF682Ony448/Xglj8AbTx9atW1X5L/zZ9GEsPcVrVnhvYhwQh8FNH/h8OPvss9V+1rz6wBcskCWqD+xj7GcGCZAACZAACZAACZAACZAACQQjAcsKWBBm/vWvfzkxv/TSS6Vv374Nug7/93//51Smhy+NV155pUv/HAgtKHXUe/F07NhRbrjhBqdxuvqSfMEFF8igQYNqzQllUvgSbgx4Sw0cOLDW85q/l/6FRx991CnbxJWAhS/HKJsyhlmfaOOqPQzi//vf/zp1c80110jXrl2dnvOngGXMWBk/fryMGzfOdI9AHHzsscecMnjGjBkjEydOrNOegk8RMoL0gVP3jGKK9jqEB2RJ6QNld8haQuzZs0eee+45x8ueBIm3335biZdaQACF31SgwpWAhfsbM83wHLLIcI3RRN9bAQvijj4DEB52eG+68rCDyIy9ps/ihCAIgVMfVnhvYjzz5s1z8ttD9iCyqsDNLFD6C88xfZgJdIHaD7wPCZAACZAACZAACZAACZAACTQkAcsKWCgjQzmZPq6//nqPp+zVBxZKzYweWxBDIIq4ixUrVjidmIe2l19+ufTq1ctxmdmX5NNOO00ZMJsFxCuIWPpwJ2hABIDnlD5jCtk8yNLSwkzAQgYVvKDMTmJEOZYxiwslbxBhXPmIGX3LzjnnHBkyZIjTPPwpYBm/9Hsq4/vhhx9U1hzmAaHppJNOEpS31TXgSwYRUwt3p+4Z94kxY8v4eo8ePZRA4ypg/v/kk0+qtcM6QziFwBmocCdgYQxvvvmmOl1THyixxBrpwxsBC2WD2Df60It/ruaMzMSff/7Z8TIyti6++GKn5lZ4bxrFSwzQGzEKGWnIxtLCLPMyUPuB9yEBEiABEiABEiABEiABEiCBhiRgWQEL5u0QQ/QBv6KGNCpG2RxOl9MCIsd9990n0dHRbtcAohFO99N70xiFL7Mvyegb3j1mgdKnRx55xOklTxloaK8vmTKWx5kJWK6MrbUb33PPPYJMFi30JW9m44b5tN7k3ayszZ8C1jfffKPM8PVrBoEC/ltmARN1PDytqbdvOuO6Yj2xrmbxxBNPSFZWluMlY0msmYiB0xIhirnKMkJWVyB9r/Tz8iRgeVtK6I2AhQxHGNvD60w7pVIrvXS3VkZR0MxHzwrvTeM+hrB86623etyGZll9+Czy1/72OAA2IAESIAESIAESIAESIAESIIEAEbCsgIUvqfCi0sdVV10lKBtqqIDnE04A08JVqZzZ/SGi4EuoFsZMD+OXZE+ZEih3g+G0Psy8tfSvGwWS6667Tjp37uxoYiZgQaCC+bWrQMmd3iAdogFELFeB7CZkOWlhlsHmTwHLLFMP90Z204ABA1TJKXyXXAlA9d1LEFaQpabPfDPz1TITJO+//34n8cksiw7jgyimzQX7H8KqFcKTgIUxelNK6I2A5et8ISZv375dVq5cKfBJ06Jnz56CAwD0YYX3prEcFAcwQOD0JiBY6Q8pQBkpykkZJEACJEACJEACJEACJEACJBBMBCwrYJmVr7nyi/LXghjFGmS/wGDdmzCeXGgsDzN+SYaoAlNrV4EsIZQE6gN+S0b/IP3r8J+CD5UW3ghYmLO7wAl/2dnZjibG0kjjtUZj84YWsCB+gIu70xEh+KAcD6IiHv7OWMKJlVh/LcyETyMXVydqGkVUs7VBKSlM/yFq4aTFxgpvBCyMzayUEAciTJs2TQ29PgIWfMgyMzNVVhay27BX8bve90rPxxsBqzHemygFRUmoPlx5XxnX23gq4/nnny84lIFBAiRAAiRAAiRAAiRAAiRAAsFEwLICFiAbvyD7IijVZZGM5XIXXnihEgm8CWP5F3yJ9CWARgELmTTIKHMVZgKWJ7HJVwHLOEazsRgFLE8+ZIEWsDBmlFG9/PLLgmwsbwICEIzbceKiPwInGz777LOOriCYIStG7yuGAwn0JabIAoKYYgyIOR9//LHKHPImIGChxBDm5IEObwUsV6WEOOgAvl2+ClgQK3H645o1a1yekumKhTcCVmO8N3FapyvRzdd1xQmlOLmSQQIkQAIkQAIkQAIkQAIkQALBRMDSApax1Ayn2eFUu/oEhKSoqChVimj0nzKKDN6YKGtj2b9/v+AEQ33oBSejgIUMGvTvKgIhYMGI3WhabxyPHQQsjBm8PvvsM1m1apXXooY/BVHjXtX7lRnFzdjYWEH5oLuyRszjiy++cPIfc7fvkdEFwRV7O1DhrYCF8fz555/y+uuvOw0NZbTIMoTQh9Mb9eGqtNV46qSvc/VGwAr0e9NMwPN1Xvr2ODQBhycwSIAESIAESIAESIAESIAESCCYCFhawEImCkyYtcAX3Yceesj0xDxvFsV4yiBObps8ebIMGjRIXQ7PLc0gGn//5S9/kRNPPNGbrmXbtm3yv//9z9HWKA5RwDqG0Z8eWMbFgScVTnCEIT9+6g3ozRZy6NChMnPmTK/W2F0jZAQh+0wLfYmgsSzQ7CQ+s74hbED8Wr9+vfKSclcmietbtGght99+e53fH75C8EXAQt9Gnyc8h5M4UUrojYBldtqnfsx4z8H8HCWAeOAUUAhnH374oaOZFQUsDA4nhmLvagGBvXXr1r4uiWqPayHCMUiABEiABEiABEiABEiABEggmAhYWsAyO4nQl6wo40J9//33KqtFH/r+5s+fr4QCLcaPHy/wcPImkDGzaNEiR1OIY/hSqgUFrGMUG1LAMq4VPJE2b94smzZtUmKQWcAs31u/IVd7AeWByODTB+YJzzKYvOvFCYg1zZs392ZbObXBPTAX7NEtW7aYZpoF0v/IVwHLVSkhTO+fe+45p7kaM7BycnLk0UcfrcVs8ODBSoCGYBUfH1/rdRwogIMFtLCqgIXsTWRxajFr1iyBlxqDBEiABEiABEiABEiABEiABEighoClBSxkoEBc0H/5R9kRhCG9v5A3i2lm9o2MDZRyaX0Z/ZsGDhwos2fP9qZ75VukzxaDtw88frSggHUMY0MIWBB3IJDAPN9VoM0nn3yiMpr0gTXGWtc3XnrpJdm5c6ejm4suukiio6Pl1VdfdTzXtm1bueWWW9zeCl5IOLUQbV0F3hM///yzkziDtr6cnFnf+foqYOF+EODmzZvndGucgqn3B8OLRgHLLPvKGzEb6w1OWpj5W1nhvWk0uoen2YwZM7xaIhx4gRJafx9O4NXN2YgESIAESIAESIAESIAESIAEAkTA0gIWGCxevFh+/PFHJxwo+4NxtS9h/CKLa8eMGaPMvLUwfpHF88iegWjmLlCmdt999zllxGB8GKervgPts4Nx5OfnK3NxLezugYWSOpRtHjx4ULHHfJAF5c5bCkImfL/0gsmUKVNk1KhRvmwn07bI8nrjjTccr+HEQxi6o5xRC5QromzRLF555RWBIbxm5o1ywFatWrkd14IFC2TdunWONp4MyOs9SV0HdRGwcLlZKaFxXEYBC6IXxC8tunTpItdee63H6RhPFjXz0bOCgLV06VL55ptvHPOBTxo+eyCAuguIV/jsgaAJIR6fVVOnTvX68AmPANmABEiABEiABEiABEiABEiABCxCwPICFr6gQXAwntDliwG3mTAF/sbSMQgi8NjSB0qUzjvvPLfLhbJElCfq49Zbb1V+PFpY4UuynQSsffv2yZNPPungB3+nuXPnOjHGnsDpbfqAyT9ECneBNdb7SWF9sc71DYho+nJBLbMPzyPwNwQ2V6KE0TDfm9PkFi5cKKtXr3YM/YQTThCUEQYi6ipgQfBFFp67U/eMApaxxM4bo/INGzbIW2+95YQCJ1CiZFEfVnhvGo3+MT74g5155plulxKiF8QvfcyZM8dtJmIg9gbvQQIkQAIkQAIkQAIkQAIkQAL+JmB5AQsTRoYJMk2M0b9/f5VB5apsDIINTqYzloyhH1f+VvDLgW+OPpDRAONts1i7dq3ApFsfRv8rvGaFL8l2ErCMnkcQf1DuiSwrfRjL9nCyJDymXJVTGbOk0BdK+tyV6/nypvvoo49k5cqVppd4Kkk182hDGSrKUc0CZYYQvfQltmZ7dceOHQI/OS0SExMFJWr1jboKWLivWSmhfjxGAcuYaYZ1RimxKzEQ80VGm54N+oeoDHFZH1Z4b2I8OKURpvP6cOeFZcbQ28y0+q49rycBEiABEiABEiABEiABEiCBQBOwhYAFKO7KjpBVAXNmZOlA6IBxNzJ48GVQy37Rg8XJgjhh0CzKy8tVxpfx9Dr0j7JAmEXjHunp6UqoMBPHbrzxRtXOal+S7SRgFRYWKsFKHzBax+l+iGHDhikxAuV577zzjlM7lF+hfBMlfPBXQtngoUOHZPny5U5+SK4Ejfq8CbOysuSJJ54w7cJTdlheXp7KTNIH9hoycTBfCKP4G2wwb3i26bOY8Nq9995bS7wzij/gYzScr8uc6yNg4X5YN315pX4MRgELPlYoA9YH3mPIntOf1odTRLHOOFTBLFBihyw5q703MR68P5EdaPzMwmfP6aefrj5TINhBuITYqc+80+Zz9dVXS7du3eqynLyGBEiABEiABEiABEiABEiABCxNwDYCFiia+Vj5Srdz584CIcGdCTxOecOJhHWJadOmyYgRI2pdaoUsDzsJWACI8kBXZWY4HRJZdAijAba364Y9cP3119cSG7293lW7xx9/XCCk6AMZQ/Aq8hQQJVAWWJc466yzlNBlDKsKWBCJIdgYxWKM3yhgoZT4kUceqWX2jrbIykPGHXzNjBlXZhwh8ulPLLTCe1Mb508//SSffvppXZZfXK1/nTrjRSRAAiRAAiRAAiRAAiRAAiRgMQK2ErDADtkVS5Ys8eqLqp41zLTPOOMMVQoYERHhcRkyMjKUiKX3SnJ3EcQQnDoHc3azsMKXZLsJWO7EnL59+8qll16qUOMEtueee05lxXkb2A+4Htkt/g6zbCFv/Ky0caDsFfvcl5gwYYLgHmZhVQELY926davTKY3a+I0CFp7H+j777LOmWZVm80bG2hVXXKEEzv379zuawFcKWW1aWOG9qR8/TrLEmIuKirzeAr54AnrdKRuSAAmQAAmQAAmQAAmQAAmQgIUI2E7AAjtkWeBLJ7yqcAKdu4BQMXz4cEHGjtE/ydM6QBhBmRaEFLMsEVyPPnGqHLKuUOLmKlBqiDJILTz5IaGMCCVaWkAgQwaKu4CIAzNoLYyljMayPG+ygp5++mmBmKfFzTffLO3atXM5DKOpNDzKcNqjPjAPlEFpAc+q5s2bm/YJIQcm1cZMLJzOh1P6tECZIBjj1EoIda4C+wGG7fjCj/k3RBQXF6tSPn3ArwmCirexd+9elXGIUwndBQQ4ZP3py+iM7eHRBq82LVBWCYGovoE56TOe3K2ju3sZBTa0Rbaa2fq487XT7oFSYoh5KBXGiZTGQxZ69OghV155pWNIVnhvGvkg4wyZWBibO7N7mPbjPZaSklLf5eT1JEACJEACJEACJEACJEACJGBpArYUsPREkaWALCl4HOEB4QcePxA48PCXSAFRAr5amZmZAp+sZs2aKdEFYo67ckRLr76NBgdvKU1EhBAELyNX3CHUYa3wwJd/iFYQF7FeMESHqGGXgJCB7CHsuyNHjqg5w4QdDGDYjbmFYmCNUaaJB7zD8H5s3769OtAh2N6P2mcP9jP2A/Yx5omfrkzsQ3FPcM4kQAIkQAIkQAIkQAIkQALBTcD2AlZwLw9nRwIkQAIkQAIkQAIkQAIkQAIkQAIkQAIkQAGLe4AESIAESIAESIAESIAESIAESIAESIAESMDSBChgWXp5ODgSIAESIAESIAESIAESIAESIAESIAESIAEKWNwDJEACJEACJEACJEACJEACJEACJEACJEACliZAAcvSy8PBkQAJkAAJkAAJkAAJkAAJkAAJkAAJkAAJUMDiHiABEiABEiABEiABEiABEiABEiABEiABErA0AQpYll4eDo4ESIAESIAESIAESIAESIAESIAESIAESIACFvcACZAACZAACZAACZAACUyNQsgAACAASURBVJAACZAACZAACZCApQlQwLL08nBwJEACJEACJEACJEACJEACJEACJEACJEACFLC4B0iABEiABEiABEiABEiABEiABEiABEiABCxNgAKWpZeHgyMBEiABEiABEiABEiABEiABEiABEiABEqCAxT1AAiRAAiRAAiRAAiRAAiRAAiRAAiRAAiRgaQIUsCy9PBwcCZAACZAACZAACZAACZAACZAACZAACZAABSzuARIgARIgARIgARIgARIgARIgARIgARIgAUsToIBl6eXh4EiABEiABEiABEiABEiABEiABEiABEiABChgcQ+QAAmQAAmQAAmQAAmQAAmQAAmQAAmQAAlYmgAFLEsvDwdHAiRAAiRAAiRAAiRAAiRAAiRAAiRAAiRAAYt7gARIgARIgARIgARIgARIgARIgARIgARIwNIEKGBZenk4OBIgARIgARIgARIgARIgARIgARIgARIgAQpY3AMkQAIkQAIkQAIkQAIkQAIkQAIkQAIkQAKWJkABy9LLw8GRAAmQAAmQAAmQAAmQAAmQAAmQAAmQAAlQwOIeIAESIAESIAESIAESIAESIAESIAESIAESsDQBCliWXh4OjgRIgARIgARIgARIgARIgARIgARIgARIgAIW9wAJkAAJkAAJkAAJkAAJkAAJkAAJkAAJkIClCVDAsvTycHAkQAIkQAIkQAIkQAIkQAIkQAIkQAIkQAIUsLgHSIAESIAESIAESIAESIAESIAESIAESIAELE2AApall4eDIwESIAESIAESIAESIAESIAESIAESIAESoIDFPUACJEACJEACJEACJEACJEACJEACJEACJGBpAhSwLL08HBwJkAAJkAAJkAAJkAAJkAAJkAAJkAAJkAAFLO4BEiABEiABEiABEiABEiABEiABEiABEiABSxOggGXp5eHgSIAESIAESIAESIAESIAESIAESIAESIAEKGBxD5AACZAACZAACZBAXQlUV0t1eZlIWbn6WfN7mWwL6yAxUVLziAyT6MhjP8PC6nozXkcCJEACJEACJEACoUuAAlborj1nTgIkQAIkQAKhSaC6SqoLC6WqsFCqiwrU7+qB348KUaLEqHIlRilhqqxGmDr2e2nNcy5iRpN/uXwNAlYMBK2oMPUzFj+PCl01P0Wij74WHVnTBgJYk5gwaZkYJi0cj3CJjQrNJeSsSYAESIAESIAEQo+AZQWsjIwM+frrr9WKDBkyRPr27et2dd555x0pKyuTwYMHS//+/f2yklVVVRIeHu7oq6KiQt566y3199ixY6Vjx45+uU+gOpk/f75UV1e7vF1cXJwkJSVJhw4dpE+fPhIZGRmoodXrPl988YVkZ2erPYK9wiABEiABEggtAkpU0otQEKeKIEodFaeOilRKsMJzxUUNDsidgOXPmyfE1ha1IHDpha7kJkz58idz9kUCJEACJEACJNA4BCwrYH333Xcye/ZsRaVt27by448/Snx8vEtK7dq1U6/94x//kL/97W/1prl48WJ55JFH5KeffnL0VVhYKD169FB/Qww644wz6n2fQHagMfLmnhCD3nzzTcXe6jF9+nRZu3atXHXVVXLfffdZfbgcHwmQAAmQQB0JVOXnSVX2fqk6sF8qD+yXquxs9ROilNUiUAKWN/OOihBpmRguLZL02Vs1Ilfr5HDp2ipc0IZBAiRAAiRAAiRAAlYmYAsBCwD/+te/yoMPPuiSpT8FrEWLFsn111+v7pWZmem4Z7AIWBClBgwY4MQSmVnIYvr9998dz7do0UI+/fRT6dy5s5X3sFDAsvTycHAkQAIk4DOBqtycGpFKiVU1IhWEq+rSEp/7aqwLrCRgecPguOY1Qpb+0TqZmVvesGMbEiABEiABEiCBwBCwjYAFHB9++KEMGzbMlIw/Bax3331Xbr311qAVsG655RaZM2eOKUeIdI8//ri8/PLL6vXbb7/dwSIwW9L3u2zbtk2OHDkibdq0kfbt2/veAa8gARIgARJoFALHRCqIVdmOzCqpqGiU8fjzpnYTsMzmHh8TJt00Uat1jbiFv+HHxSABEiABEiABEiCBQBOwlYCFzKEffvhBEhISanGigOV562iM3AlY6AXeX2PGjBEIQ4MGDRJ4TDFIgARIgARIoD4EqvIOS2VmulTuSZWKtN1SmZZan+4sf20wCFiuILdvViNk6bO12jZltpblNyUHSAIkQAIkQAI2J2ALAQvlg6+99ppCfdlll8m///1vnwSsgwcPqus3bNggmzdvln379ikR7MQTT5SLL75YJk+e7OjvmmuukS1btijxBjF+/HgJCwuT559/Xgk7eg8sZCshK2zNmjUSGxsrI0aMUOVsuMYYlZWV8vbbb8vPP/8sf/zxh+zatUv5S/Xq1Utdd8UVV0hU1LGjhDZt2iT/+c9/BKITfJ1w/xUrVihPrk6dOqmx33zzzY7xeLMPvRWw0Nell14qS5cuVd3qyyjxN8zsYZoPnzCUHBYUFMjQoUPl5JNPVqWXMII3BoTHefPmycaNGxX/nj17Su/eveWcc86RcePG1av9Qw89pNZr4sSJ8pe//MUbFGxDAiRAAiTQgARwOl/V/n1SmbVPKtN2S0VaqlTlHGzAO1qv62AWsMxox0WHOTK0+rQPl4HHRQhLEK23LzkiEiABEiABErAzAVsIWBBukDW0evVqxfr999+X0047zYm7qwwsCD4QwCCyuAqYvsP8HeHK6BzCF07l0wQsiE8QYszimWeekZkzZzpe2r9/vzIYh9G4q0CmEwQh7dRDCD7nn3++Q2iDib1ZfPTRR0o88ia8FbD0Xl8wc//mm28c3efk5Ki5aQKf8b7wzYJYeNJJJzleeuONN+TOO+90OcTrrrtO/vnPf9a5PT2wvFl9tiEBEiCBhiNQdTC7RqyCaJWxV2VXVZfYx6+qIciEmoBlxrBNcpgM7BQhgzpFyPEdwqVdyrGTnRuCOfskARIgARIgARIIbgK2ELBWrVqlsp80/yuzUkJXAhaye/7880+BsPL3v/9dBg8erDKIcMrhq6++6hChkPHUrFkz2bFjh3z88cfyxBNPqJX/9ttv1U9kShUVFTllPHXt2lVlQSGbSOsP2V4ICDxaqeO//vUvefHFF9XzEMpOPfVUad68uaxcuVIWLFjgELbeeustVbqH0AQsbfudeeaZKksLmV5ffvmlY3yjR49W2VDehCcBC/ND9hn8vzSB6q677pIbbrhBdY81QGaWJmhB+DvvvPMkLi5OnRJ52223qXZgDdER8y8uLpZu3bqp5ydMmCD33nuvpKSkyG+//SbPPfecaof49ddfVUaar+1xLQUsb1afbUiABEjAPwRw4p8mVlVlZdb8npnun86DqBcKWLUXUxO0kJ3Vp124HNeCglYQbXlOhQRIgARIgAQanIBtBKzjjjtOXn/9dSVCIS655BJ5+OGHHYDMBCxkPEHcQJhlbc2fP18g0CAgWg0ZMkT97o2JO0QaCEn6jK0lS5bI5Zdf7tSfPpsJAo8m8mgDR2bX2LFj1Z/IUrrxxhvV73oBCyIcspj0gX4gfiH27NnjVH7oatfox4oyRH0gs8qYpQZxDMyjo6NrjQnroJ3UqPWj5415YD6//PKLQHxDLFu2TPr06eO4bWpqqhIlwfLRRx+VSZMm+dwenVHAavDPCd6ABEggxAnkF1fL5swq2bS3UuJK82TK8kdCnIjn6VPA8sxIE7T6to+Qvu1rPLUYJEACJEACJEACJOCKgK0ELPhIwTNJKyV87733lH8UwkzAgniEjCp4OCH7RyvP02Ag60rzq9L35Y2AdfXVV6tsIn1kZ2cr03MExLEzzjhDZXthDHv37pUTTjhBiTX6KCkpkQEDBijxCJlPOPUPoRew9GPTroV4pYlhyJoy850yLrqr8khjO2SUoaTP6E0FTy5kpiGzav369Srzyhiad5Zm/p6VlaX8uhAo+4SoNXDgQImIiFDPgQ9KM7XwtT2uo4DFDzgSIAES8C+BikqR1INVsjmzUjbtrZLC0mqnG8xZX1N2z3BNgAKW77sDgtbxHSMEHlp920VIz7YUtHynyCtIgARIgARIIHgJ2ErAwjJoWTv4HSVn33//vSQmJpoKWPpl27lzpzJwx/X4HWbiKC3UwlcB67HHHpMLL7zQaWeUl5crg3XEK6+8IlOmTHF6HQIXxoD7Q9TC75oYh4b60wH1AhaM37t06eLUF0obtftjHk2bNvW4SzUBC6IdfKyqq6tVyR6EPJRTIiBOQRxDqaUxzj33XGUiDyEKGW1m8eyzzwpM1REZGRnKAP+CCy5Q66QF7gHDdWSenX766bXEN1/bU8DyuPRsQAIkQAIeCWQeqqoRrTKqZPeBKrftb99wt4RVu2/j8YZB3oACVv0XGCbwfdpFyPEdw2VItwhpTw+t+kNlDyRAAiRAAiRgYwK2E7DAWl9KiFMEH3nkEZcCFoQqZBO5M1BHn74KWFqGlX7tXQlYKM+75557BIbr7sKVgGUmUOkFLl8FLP19tPHAg2ratGmO4UEgwymB+sBpjTh18Oyzz1b+VWbxwQcfyE033aRegkCXnJwspaWlcvfddws8vswCvmAwcofYhfC1PQUsG38CcegkQAKNRuBQYbXsOXhMtDJmWbkb2NnVq6T7hs8abex2uDEFLP+v0sldI+TkbhEypGuEdGzO7Cz/E2aPJEACJEACJGBtArYUsGAmjmwgzQAc4hPMxBEQQ2AujkC2FbKNNG8nnKgHA3X8RIkbDNGHDx+u2iLraNSoUep3b0oIvRWwIMZA8IHwg0DW2MiRI1UZHYzhUT6IMcH8HYbwc+fOVe30ApUmBOm3kr8FLPT99ddfK28xbZz4G8b2WkAshIE7mEJENIuXXnpJ7r//fvVSWlqaU3lgbm6uLF++XBnef/HFF06eWxAZIWLpw9v2FLCs/SHD0ZEACViDQGl5TVmgEq0OVElaTt0zqPomFciU5cd8KBtzhjmxTWRXcnM5GNtEoisrpV1RvvTOzZaafxJpvKCA1bDsB3eJEAhayMzqRDP4hoXN3kmABEiABEjAIgRsKWCBnb6UEL5S2ul/egELfk3wbUKY+Ujpy/D0JwD6U8BCyR3ENgQ8q+BzpWUa4bkjR44oIQsBU3TNpL4xBCyMAQKalikF37B58+Y5tup9990nL7/8siqThHion4fWSDOXR5kgTjJEVhqErLy8PIcXFtrCzwynS86aNUtdqnlm+doe11LAssinCYdBAiRgOQJV1SJbMqtkS2al+llU5uxlVZ8BW8EHa198kqxsc1ytabQoKZKRGbvqM716X0sBq94Ive7ghM7HxKwuLZmZ5TU4NiQBEiABEiABmxGwrYAFzvpTBDXuegELHlEQqSBwbdiwodbS6MUanPKnmZZD7EKZHULzccLv+hMFvc3AeuGFF+SBBx5QfUH06dy5s9M4Fi1a5DjNDxlIyERCNJaAhWw1ZKLt27dPjUPv5aUvD4SwBYFLH3oDdpjt//e//1UCIoREBAQrnCapD5jhf/bZZyozDWWMvrZHXxSwbPapw+GSAAk0OIFd2RCtqmTLvkrJLfCfaKUf+O0b75WwqooGn4u7Gyzr2F3yomNNmww4uE+65+U02vgoYDUO+oHHHSsz7NaaYlbjrALvSgIkQAIkQAINQ8DWApaxlBCI9AIWspm0Uje9QIWT/yCuPPXUUw6qEJoghCA+/fRTueaaa9TvuO7444+Xli1bCq7r0aOHet5bAQviDEQaxA033CBz5sxRZXXIQFq6dKlcfvnljjFofl54orEELNwbJX6zZ89W44L4h7I/eFkhOwqm67t27VJm7xCxtBJMnLKIeWqlkosXL1YZV3pvrUmTJikvLIh4OH0Qr6G8EgEOEPp8bY9rKWA1zIcDeyUBErAXAZiwb9lXI1zh94aOs6pXS48Nn7q9DeQtPMqrj/6UMPW383PmbcrRznFd7Wuqo2KkZbduLu/fuuiIDN+3p6ExuOyfAlajoXfcuH/HY5lZPdpQzGr8FeEISIAESIAESKB+BGwtYGHqe/bsUR5SWugFrN9++02mTp3qeA2lb61atXIYuutLD2+//XZV3odYv369QGzRB07Ra9++vc8CFkrnRowY4ShxhPADYQdj07y5tHGcfPLJ8sknn6jbNqaAhftDbFu4cKEaCzLZcOoiAqcmaqIT/kbmFE6BRLmgFvpyTZx0CFP3Dz/80GkdYGyvnz/uBXHQ1/bolAJW/T4EeDUJkIB9CeQWVjtKBJF15TZwamBVuVQja6qqXKS6XOTo79X4Wz1qXqv5+2i7o69VV+v/rpAmYSXS9HCqKKFJwmp+6gSnhsn7OjbDmJgY6dq1q8sptywulBGZuxttcSlgNRp60xv36xAuJ3eNVJ5ZvdpSzLLW6nA0JEACJEACJOAdAcsKWHoBZ82aNdKhQweXM0KW1J133qleN5qBf/XVV8pXSiuJ0zq57LLL5I477lCG4zBwx/8Ew69KiyeffFKQlaWJLMjkOu2006R79+6qiT6jS7tGfwrhq6++6hDBYMKO8RlPQhwzZowj6+jGG29U3SCDCSIbsp40Y/otW7ZIUlKS0/z1r5uZvJvBateunXoaPlV4uAt4ig0bNswxf5iuw6cKgWyru+66S5VnagFhDtlYyKQCJ30gc+3555+XF1980cm4HW1gCP/oo49K69atHZf42l4TsJA1h9MeGSRAAiRgBwL4b0ZdHsUl5ZKdVyY5+WWSV1DmEKSMIhQEKMdz1ZUBRxIhIpF4hIlEqd+ra/4++pz2e81rNe0cr0t1zTVOz9W8HuV4rlrWdO4lJZFoWTv65GZLn0PZAZ+3dkMKWI2G3uONB3WKkNF9ImVUnwhJimtsu3+Pw2UDEiABEiABEiCBowQsK2D5c4VQrpaZmSn79+9X4hDEsIgI/K+1+0CJIoQviDMooatPILMoOztb0tPTJT4+Xglm0dHR9emy0a8tKytT5YTg27t3b6cTB80Ghy9q8MnCOqSkpKhSQnfr4Gv7RgfCAZAACdiWAMq66yImuboGn4vu+sN/EwIbYSLhkSLhURJ29Kf6OyxKPR8WXvPT9Lmwmuuc2h197rw9b0l0VcVR4alGoDomMEmDnwS4O6mZrGtZ848z+mhSUSZj9+6UqKrAC3faOChgBXaH1+VuzeLDZNRRIQvlhgwSIAESIAESIAFrEwgJAcvaS8DRkQAJkAAJ6AlA3KmvmOROQDK+hr8DHRDvo6KinB7wR9Q/h78rJErySyIktyhCSiuPCUkSphedjopPxueUyKRrF+b/L+hnyRrpsb6m9L2xIi2xqexIbiGHY2IlvLpa2hXmS7/c/RJfXtZYQ1L3pYDVqPh9vvmJnSOUmDW6T4QkxDIry2eAvIAESIAESIAEAkCAAlYAIPMWJEACJGBnAp6yiczEJlfXeOoLryP7NZARFhamhCOjgKSJSWbCktlr+nbe/O5ujjBj35BWqR5Wjj5JBTJ1+cOWGGJ5eESjZlwZIVDAssS28HkQzRPDZHRvlBdGCnyzGCRAAiRAAiRAAtYhQAHLOmvBkZAACZCARwJadhJKeCEcaYIQ/sbv2s+6lLaZiUtWyE5yJSyZiU7eCEdmbcLDG/+LanFZtaxPqxGu0nICK+J53HhuGsxZ/4/6XB6011LAsv/SntQ1Qkb1jpTRfSOkSTSzsuy/opwBCZAACZCA3QlQwLL7CnL8JEACjUrAU0aRUUjypbRNf612ndWzk/yRtQSBKZRi3+Eqh3CVXxxob6z6k771j39JREVp/TsKsh4oYAXPgrZMCjtq+h4pfdo1vtgdPGQ5ExIgARIgARLwjQAFLN94sTUJkICFCUDcceedVFfxSJ/pZBSVAo3D6J3kbdmb0VvJ1d9m2UkosWP4n8DmjCpZv7dSNu21dpmgp5lPl7XSc/3HnpqF3OsUsIJzyYd007yyIiXW/ADM4Jw4Z0UCJEACJEACFiBgSQELJ9sxSIAEgpuAvzKT9OKSXbOTfMla8uYE1eDeOfaeXWFptWxIQ8ZVpaTn2qdM0B313kmFMm35Q/ZemAYYPQWsBoBqoS5bJ9dkZZ3eN1J6tGFWloWWhkMhARIgARIIYgKWFLDmzp0bxMg5NRIggYYi0BDZSZ7MuhtqLuw3uAhkHIK3VY1wVVBivzJBT6tBH6zahChgedo1wfP6pIGRMmVQlPRpTyEreFaVMyEBEiABErAiAUsKWC+99JIVWXFMJEACfiTga+mbN0beVjDi9iMidhUEBLZkVsm6PZXyR7q9ywQ9LcUtmx+UyLJiT81C6nUKWCG13GqyZ/SHkBUp/TtGhN7kOWMSIAESIAESCAABSwpYAZg3b0ECJEACJEACDUYA/lZrd1fItn3BUSboCdT0sF+k5+8feWoWUq9TwAqp5XaaLMoKJw+KlBM7U8gK3V3AmZMACZAACTQEAQpYDUGVfZIACZAACYQkAWRa/bK7UrZnhYZwpS0yfbBqb3cKWCH5EeA06RG9I2XywEiB8TuDBEiABEiABEig/gQoYNWfIXsgARIgARIIcQIb99YIVzv3N7xwFVOZI4kVeyS66rCUhSdLQWQnKYlo0egrQB8s5yWggNXoW9IyAzi1R4RMHhQlw3pQyLLMonAgJEACJEACtiRgCwErPT1d9u/fL0VFRdK6dWvp2LGjxMXF1Rl4VlaW6i8vL0+SkpKkU6dOkpKS4rI/tN+4caOjff/+/aVt27am7Xfv3i1r166Vli1byumnn17nMfJCEiABEiAB6xPYkFYjXO3KbnjhCjSSyrdLy9JfaoE5GHOi5EX1alRgt2x5SCJLCxt1DFa6OQUsK62GNcZyclcIWZEysnekNQbEUZAACZAACZCAzQhYWsDKz8+Xr776SgoKCmph7dChg4wbN07CwsK8Rl5YWChLly6Vw4cP17qmTZs2MnHixFr9paWlybJly2q1P/XUU6V37961nn/77belrKxMhg0bJr16Ne6XCa/BsCEJkAAJkIBPBH7fUyNcpR4IjHCFwUVUl0jnwo9FxPwUwz3x06UirIlP8/Bn4+lhv0rP3xf5s0tb90UBy9bL16CDP6FzhCotHNOPQlaDgmbnJEACJEACQUfAsgJWeXm5vP/++0oMUv/jHhEhzZo1k5ycHKmqqvnC0KJFC5k2bZpXi1JZWSkLFiwQ9IuIjo5W10Mcg1CG6NKli4wePdqpP1xTUlKiMrROOeUU2bBhg2RkZAhOO5s9e7bgZDQtNm/eLKtWrZKYmBi54IILvBoXG5EACZAACdiHwLrUGuFqz8HACVcancSK3dKqZJVLWAdiTpb8qO6NBrNXUpGcufzfjXZ/q92YApbVVsR648FphcjIGt+fQpb1VocjIgESIAESsCIBywpYa9askT/++EMx69mzp8poQrYVxKslS5ZIdna2em369OlK2PIUy5cvlx07dqhmyN4aO3asEqEQW7ZskZUrV6rfhwwZIv369VO/I2MLIhrivPPOkyZNmqj7v/nmm+onMra0UkL8/c477yiBbOTIkdKtWzdPQ+LrJEACJEACNiHw6+4a4WpvTmCFq+qCvVJ1ZLdUH0mVlMg8adXKtddVbnR/ORR9fKMSpQ/WMfwUsBp1K9rq5n3ahSuPLIhZDBIgARIgARIgAdcELCtgvfvuu1JcXKxEJmQzRUVFOWZx4MABWbx4sfobflQnnXSSxzWG6FRRUaEyr84//3yHeKVd+PnnnytRDBlVF110kXoa3lcQyyCcXXrppY57aFlZQ4cOlb59+6rnkZn166+/KpELYheDBEiABEjA/gQ+2ZwvmZmxkpHb8MJVdVm+EqqqjqRKNUSrkhwngPjvCzwbXcW+uNFSFGHuzxiolbh56yMSVXIkULez9H0oYFl6eSw5uEGdImTmEJq9W3JxOCgSIAESIAFLELCsgJWamqqM1hMTEx0ikUYMWU5vvfWW+rNPnz6qtM9doHzwjTfeUE2QzTV8+PBazbXyP7wwY8YMSU5OFk0oMwpYyLQqLS0VzQcL2VcYD+4zZswYt18wLLHqHAQJkAAJkIBbAr/kHJYFezIktjJGwlI7NAit6oI9UpUPsapGtJLqSuf7hEdKWFwbCWvSWsKatJHwuNbSPmKnxFXVZCDroySipWTEjWuQcfrS6Znhv0mvdQt9uSRo21LACtqlbfCJjTs+Us4ZEiU92tRUCjBIgARIgARIgARqCFhWwHK3QCtWrJCtW7eqJlOnTlUn/rkLnDa4aFGNsSyytZC1ZYxdu3bJDz/8oJ7WSgDhvwVTdsTMmTPViYUQz/BcdXW1TJkyRVq1aqUyr5CBlZCQILNmzeLeIgESIAESsCmBPYXF8v6eDPkm64BjBqPCekjRwYR6zai6LK9GqMqvKQesLs2t1V9YTIqExdWIVUq0gngV29ypXXh1mbQsXSsJFWmO5wsjOwj8ryrDYus1Rn9cTB+sYxQpYPljR4VuH1ERokQsZGSlxHt/YFHoEuPMSYAESIAEQoGAbQQsGKdDZEpPT1em6gicHDhp0iSP64QMqfnz56t23bt3lxEjRtS65vfff5d169ap5/U+WAsXLlQm73FxcTJw4EBBphYEMa0UEVlXyMjCPcaPHy/t27f3OB42IAESIAESsBaBoopKWbg3U95NzZCKaudT/gYkNpOYVNele2Yz0ZcCVh3ZI1JtKEEMj6oRquLaSPjRDCuIVxIR4xWYiOpiia7Kl/LwJKkIi/PqmkA1og9WDWkKWIHaccF9n7ZNw5SQddZJx6w0gnvGnB0JkAAJkAAJuCZgGwELJXraCYKYTnx8vJx77rlery2yppBRBU8teFTFxh77l2qIT/C10k48HDBggAwePFj1ffDgQYE/lnbyIZ5DH+PGjVNi1erVq+XPP/9UJYcoPWSQAAmQAAnYi8CXmdnyQVqmpBcVuxz4qKhuUpSVZPp6delh5Vnl8K4qPVyrXVhMM+fMHBbcGgAAIABJREFUKohWMZ4PILEXyZrR3rTtUYkurjndN5SDAlYor77/5z6gY40/1mm9IvzfOXskARIgARIgAZsQsI2A9cEHH0hERIQydteEJhjawnPKUwkh1mLjxo3yyy+/qGVB9hSysHCC4KFDh+THH3+UI0eOmc4OGjRITjjhBMcSFhUVKZEqNzdXmjZtqny34M2FcUD4griFTDBkhB0+fFiQzYW2KCns3bu3HHfccTbZDhwmCZAACYQOgV9zD8vCtH2Cn56id0KyJO7pKiLVR32rjgpWBWnm2VXx7ZRnVU2WVc1PCQ+NDIozI9ZJr98+9IQ06F+ngBX0S9woExzTr8Yfq1db+mM1ygLwpiRAAiRAAo1KwDYClp7S9u3b5aefflJP4dTA2bNn1zpV0IzqRx99pAQms4Awpb2mLyF0tzo///yzbNu2TZo1aybTp083zdbC9fqMrkZdbd6cBEiABEhAZVoh4wqZV54iuqhQEnIPSkLuAWl+OE+qimpnFoXFtjjmWaV5V8U09dR10L7eM6lYpi9/MGjn5+3EKGB5S4rtfCUQES4qGwtCVvME+mP5yo/tSYAESIAE7EvAlgIWcGviEX5HOV/Hjh29WgWU/G3ZssVREhgVFaWuhb8VBC6EZuLurkP4cL377rvKzH3atGnSokUL+eSTT1TmFTLDhg0bpjy78MAphjB3R9kjgwRIgARIoPEIQLiCSXt+eUWtQYRVVyuhKl4JVgcl/nCuiMEPS8KjJQzZVbrMKuVdFR7ZeJOy4J3pg0UPLAtuy6AbUuvkGn+sGSeHRnZn0C0gJ0QCJEACJOAzAUsLWPC8gt8USgeNAVP3pUuXqqddnSzojkZhYaESn1Dmh0hNTZXvvvtO/X7WWWdJSkqKW5jff/+97N69W51CiNMIEfPmzVM/tXJC/K55b5166qmqnJBBAiRAAiQQeAKrDh5SwtUfecfKxWMKC2qEqtwDknAoR6JKantglcYnSnFSshQnJktJYpIMaNVHSg92DvwEbHbHG3c8LjGFnkszbTYtn4bLDCyfcLFxPQgc3wH+WJEysjeF9Hpg5KUkQAIkQAI2IGBJAUvvLdW3b18ZOnRoLZQQjyAiIbzJmILglZOTo8zWO3WqfZrUl19+Kfv27VOC2SWXXOJ26SB+vf/++6rN2WefrXyx4JP13nvvqecuvPBCQWYXQsvKgm/WKaecYoMtwSGSAAmQQPAQ0MoFv0rPUtlVNYLV0ewqwzSrIiOlKDnFIVbViFbJUh12rESnTWysdDrQXarKmPHgbpdMi/hdev/2QfBspDrMhAJWHaDxknoRGN2nxh+rT3v6Y9ULJC8mARIgARKwLAFLCligpZ06CMP1888/v5bH1WeffaY8pxA4jdBTeZ7mfwWBCgKTPqsL4hMEKWRkwdh94sSJbhfsm2++kb1790q7du1kwoQJqi1KCmHobhSwPv74Y2UU70qIs+zO4MBIgARIwMYEsrOz5YNffpM/t22X6NyDptlVJQnIrmqqMqs0sao85tgJta6mPzyhnZTtaW1jOg0/9B5JxXJWiPtgUcBq+H3GO9QmALn94hHRcvEIiuzcHyRAAiRAAsFHwLICFkzaYdaOaN26taAED2V9OPFv+fLlylsKoS/hw98wVceJgYhRo0Y5SgHXrVunTgdEdO3aVXlUIUsqLy9PFi9e7DjZcMaMGSpLy1Xk5+fLwoUL1cszZ86UpKRjx6q//vrrSgQbP368tG/fXrV58803paKiQoYPHy49e/YMvh3EGZEACZBAIxNAufnOnTsdvoNpaWm1RlQZGSVFTVNURlVxYtLRn64/691NKTkqSo4v6CFlBTGNPHNr3z7UfbAoYFl7fwb76AZ1ilAi1sDjattwBPvcOT8SIAESIIHgJWBZAQtC1QcffKBK87SA4AQxCCIRAn/DHD0m5tiXiFWrVsnmzZvV63ohCf2hxA+ZUlrgBEP0p4U3XlpaqSGM32Eer48lS5ZIVlaWIGts8ODByiMLfyPr6y9/+YvTOIN3S3FmJEACJNCwBPbv3+8QrPbs2aP+IcIYJQlJUpzcVIoTkqQEHlYJyVKh+29FfUd4SmIbqUxtW99ugvr6G3b+n8QW5Ab1HN1NjgJWyC69ZSbObCzLLAUHQgIkQAIk4CcClhWwMD/8q/qKFSsc2Vb6OXfp0kVlNWleU9prOGVQy8DSC1h4Hd5V8M1CaYk+IDjBn6pbt25usaIUECWBCLOyxSNHjqjX9aIY2tLA3U+7ld2QAAmEHIHS0lL13wBkWOGwDbPsqtjYWEls01b2RMfKwdh4h4dVQ8KKCg+TUyt6SfGhuIa8ja37nha5Xnr/WuMXGYpBASsUV92ac2Y2ljXXhaMiARIgARLwnYClBSxtOpWVlZKbmyso34NhOkoJkdVU10AWFgzdIZA1a9bMqQzQXZ8oT0RZI7yvTjjhBNOm+LK1ceNG5c+VmJgovXr1khYtWtR1qLyOBEiABEKKAA7TgGCFB7Kr8LlvjDZt2kiHDh2UZ2Fyq1byXUmVfJET+BPvBie2kPDUjiG1Pr5MtkdSiZy1/AFfLgmqthSwgmo5bT8ZZmPZfgk5ARIgARIgARGxhYDFlSIBEiABEgg+AvjHBM27CtlVOBzDGHFxcerkWPzDAYQriFbwRUSsOJArb+zeK7sLjpWaB5rS6PAeUnggIdC3tc39QtkHiwKWbbZpSA2U2VghtdycLAmQAAkEHQEKWEG3pJwQCZAACViTQGZmphKs4A+I7CqUXRsDAhU8BvFTe0DE0kdpVZW8sWuvfJiW2egTHZCYIjGpnRt9HFYdwPW7npS4IzUnBodaUMAKtRW3z3yZjWWfteJISYAESIAEnAlQwOKOIAESIAES8DsBHMCheVdBrEpPT691jyZNmshxxx2nTm3VxKqWLVu6HctvuXkyf1eabMkv8PuY69rh6KhuUph17ETauvYTjNdNjVwvfULUB4sCVjDu6OCaE7Oxgms9ORsSIAESCAUCFLBCYZU5RxIgARJoYAIQqCBYIbsKRuuusqsgWOmzq2DA7m2gXPDt3bWFMG+vb6h2vROSJHGP+0NAGureVu+3e1KJnB2iPlgUsKy+Ozk+EGA2FvcBCZAACZCAnQhQwLLTanGsJEACJGABAjjRVfOugljlKrsK3lWa2TpEq+bNm9dp9FvzC2TezjRZdyivTtcH4qJRsZ2lKCMlELey3T1C1QeLApbttmpID5jZWCG9/Jw8CZAACdiGgK0ErB9++EH96z5i0qRJDiNfK9D+7bffZMOGDeqExOnTpzfYkBYuXKgyG7p16yYjRoxweR+YIS9btszx+rRp0+r85bGuk6mqqqrXaZF1vS+vIwES8C8BfJ5AsEIpIB4FBbXL92Cyjuwq/NQyrKKjo+s9kE/Ss+T1nWlSVFlZ774asoPOTeKlRXoPCatGPgNDT+Bvu5+WJvnZIQeFAlbILbntJxwWJnLxadFy8Ygo28+FEyABEiABEghOArYRsMrLy2Xw4MFy8GCNGeytt94qt99+u2VW5T//+Y888cQT0rNnT/n+++8bbFynnnqq+gJ5zjnnyH//+1/T+yAj4uyzzxYcR4+47rrr5B//+IeE4f9MAhSLFy+WRx55RH766acA3ZG3IQES8AcBCORaKSA+azIyMmp1Gx8fr8Qqvdl6s2bN/HF7Rx8HSspk3q40WZZ1wK/9NmRnI5t0lOK9LRryFrbse0rUBun7y3u2HHt9Bk0Bqz70eG1jEkA21hWjo6VP+/DGHAbvTQIkQAIkQAK1CNhGwPr666/lkksucUwgISFB/vjjD4mKssa/EllFwDKKV7fddpvgEchYtGiRXH/99eqWOHWMQQIkYF0CEKkgWOEnPj/Msqtgsq43W2/Tpk2DfvYuz85R4lVGUYl1wZmMrE1srHQ+2EMqSyNtNe6GHmz35FI5+8d/NfRtLNc/BSzLLQkH5AOB+JgwuXZctEwayM8zH7CxKQmQAAmQQAMTsI2Adfnll8uSJUtkzJgx8u233yosL7/8skydOrWBEXnXfVZWlspUwKlaffr08e6iOrRyl4FlFK/uuusuueGGG+pwl/pd8u6776oMOQpY9ePIq0nA3wTy8vKUWJWamqoEKzOBGf84ALFKb7betGlTfw/FtL/K6mrldfVBmn2F7+EJ7aRsT+uA8LLTTULRB4sClp12KMfqisCsoVFyzdj6l4OTMAmQAAmQAAn4g4AtBKz9+/fLCSecoOb72muvqQdK04YNGyYffvihPzjYpg9XApZRvLr//vvlyiuvbJR5UcBqFOy8KQnUIgChSp9dBfN1YyC7Cmbr+Kl5V0VERASc5h95R5R4tfFwfsDv7c8bJkVFSf+CHlJWEOPPbm3f13Wpz0h8Xpbt5+HLBChg+UKLba1M4OSuESobq1MLlhRaeZ04NhIgARIIBQK2ELBeeuklgSCD2LJli3zxxReODB8Yu/fo0aPWWr333nsqY2vChAkSFxcnTz31lMo2mDFjhiCbC4brn332mZxxxhkyfPhwefXVV+W7775TX/ZwzeTJk2XWrFlSWVkp8+bNk2+++UZ+/PFH9QUPWWB33HGHtGhxzOvk448/FjzwRVAba2lpqVxzzTVSXV0tTz/9tOoDY1++fLkaLwS42bNnqzF4G2YCllG8gvfUxRdfXKvL/Px8ufHGG9XzGL8xUwzZGTfddJN6HZ5Zeq7gDA4bN25U3lrw+urdu7fy4ho3bpzjXpgv1mjbtm3qufHjxyvvreeff16tgxYQHj///HP59ddfla/ZySefLJjb3/72N0lMTHQa+3333acyRlCWiOy7t956S5KSkpRZ/lVXXSXJycne4mM7EghaAocPH3ZkV+EzwVV2FT6j9NlVVnj/LNq7T4lXZVVVQbE+QxNbS1Vqu6CYi78mMSVqo/T95V1/dWeLfihg2WKZOEgvCbRKqikpHNmbJYVeImMzEiABEiCBBiBgeQEL4g9O24OwBDHk9ddfl0OHDkm/fv0UjquvvlruvffeWmgefPBBJZp07dpVXauPTz/9VIlJMEEfNGiQOgJeM4fXt3vmmWeU2PT+++/X6h8CDvqIjKz5D7mZBxayHTQRCKbqH330kekSYvyYhzdhFLCM4tWTTz4p5513nmlXBw4ckIEDB6rXPvjgAyXc6QNlkCeeeKJ6CmLckCFD1O9vvPGG3HnnnS6HB5P4f/7zn+p1nEBmFps3b1ZCE0Q0iGRfffWVaTt8uYaY2LdvX8frEMj+/PNP07XEyWh6YcwbhmxDAsFAQDNax2cAygGLiopqTatDhw61zNYDeZiDJ87lVVXy/LZU+SJzv6emtno9MjxMhlX0kuJDx0R7W02gAQbbLblUZoSYDxYFrAbYSOyy0QlcMoKnFDb6InAAJEACJBDCBCwvYCFDZ9q0aWqJIGxMmjRJ/Y5MHwhR8GtZv359LRFDE7C0tUW2DjJ7tm/fLjAZf/TRR51O8cOJhqNGjVKZWRCB9IIW7o9MH8Szzz7rEF8gpkFUQ3gSsNCmf//+MmfOHHVy1++//y633HKLuhZzwN/wz/IUegEL5uzIKNNOG7znnnsUF1dRFwGruLhYunXrprpEZhrEtpSUFPntt9/kueeekxUrVqjXsE7ITtuxY4cSv3AiI0LzK+vVq5fKxEI2FbzLEGB66aWXqnmvXr1amc3DQBqiI7LhNIN+TcDSWCHrKycnR4llZuKlJ4Z8nQTsRiA3N1cJ8ZpYpb3n9fPA5xsyqyAC472B96Mxm9FK895TWCzPb9stvx/Ks9Kw/DaWwYktJDy1o9/6C4aOQs0HiwJWMOxazsGMwOg+kSobq0Vi4E635kqQAAmQAAmQAAhYXsCaO3euKhmDyIPytZiYGl8RCCMXXnih+t0s60gvYCF7SCud05YdZXbIwEJAVNLEJPyNzKuHH35YvYbSNggyWtaCXtBB1hGyjxCeBCyUG8K3C6VvWixcuNBhso7srKFDh3rclZqABTEMIpv+iyzGij61rDBjZ3URsH755Rc588wzVVfLli1zKjtEWR/KIDE3CIKauOjKAwvi1siRI1VfMJeHybw+9GKlvgxSL2B5y8kjSDYgAYsSQNap3mgdopWr7CqIVRDENe8qi06p1rBWHTwkz23bLdklpXYZcp3GOSq8hxQdSKjTtcF40bV7npOEw/Y16Pd1TShg+UqM7e1EoHPLcCVindQl8J6JduLEsZIACZAACfiXgKUFLH0JHnyrHnjgAcfsKyoqVLkbRByUAcJbSh96AWvTpk3SrFkzp9f1AhaEsebNmzteX7NmjZx11lnqb4hZM2fOdLr2tNNOU18wke2ErCeEJwELAhmEMn2g/A3lkQiU6em9pFwtsyZg6V8fPHiwyoBCmN1Ha1sXAUtfVoh5QwxEGaJm8ox1MApmrgQsZKz9/e9/V8PZunWraXaINr8pU6bIK6+8otpqAhbKNr///nv/vgPYGwk0MgFkE+7evVuVAUKsMsuugvCtZVdpZuvx8fGNPPK63R5+Vy9tT63bxTa7akBiisSkdrbZqBtuuJOjNkm/XxY03A0s1jMFLIstCIfjdwLIv4KINXNIlN/7ZockQAIkQAIkYEbA0gIWjL61zKmbb77ZcRKhNhF4XKH0DPHll1/KgAEDHHPUBCxkbmmG4noAegHLaHasZRahvd4LSrse5Yhr1671ScAyyxI7cuSIoLQOMX/+fK/M3I0CFvy5MO/TTz/d8cUXz0FsMkZdBCz0ccEFFzgJR2A6ceJEGTt2rLqvPqsM7V0JWCj300QprSzUOEaUDqKMUC9WaQIWroGhP4ME7EoAh0LoTwWEaIWsTmMgq0pvtt66dWu7Ttkx7qrqanl+e6p8lh5aJ9GNiuomRVnHMm9tv5D1mECo+WBRwKrHZuGltiIweVBNSWGTaJYU2mrhOFgSIAESsCEBSwtYMD7XBCpPbFFO+Nhjj9USsFBqZ2YYrglYZlk9egHLKIzhBnURsMwEKpQFde/evc4CFry8TjnlFHU9BDWMC4GSPpT7tWzZ0glbXQUsnKZ49913q1JOs8CJhSil1MosXQlYOBkRxvfehiYsagIWTijEvRgkYBcCeM/h80TLrkJGozEgAGtiFUzXUQ7ojR+eXRhgnBlFJfL89t3yS85hOw3bL2PtlZAkSXtqfAQZIqHkg0UBizs+lAj0a4+Swhjp0z48lKbNuZIACZAACQSYgGUFLH15Hb7cQZQxC5SiIWMHoZ10h9+1DCyz8kK8rglYOO3OKKrYQcCCkbnm4aVxefzxx5UfGGLMmDGqLDE8/Nj/SOgFLLMsLfBDVhXCLPMMRtI4lRFZUijZ1Lijvd4PzJWAhWw6ZNVhLZ966im3Wx1iGLK7EJqAhevdnYYY4PcOb0cCTgRQTmvMriopKalFCaWAWjkgxKpWrVoFNcm1OYeVWXtmcW0WQT1x3eRGxXWWovSUUJmu23lem/aCJBxKDwkWFLBCYpk5SR2B+JgwlYk1aWDNCd0MEiABEiABEvA3AcsKWMim0kSOlStXqgwFs9CLJQ899JA61Q4RigJWeXm5TJ06VZndI5A1de211zqwHTp0SPr166f+NvPcQrbZX//6V/W6JmChT/jy5OXlKc8xLVAKtWrVKpk1a5Z6Si8UuhKwsJ5alhz6NDObh3iIL/04RU0rTaSA5e+3PfvzB4Hs7GyVXaWdDLh///5a3SYnJzvEKs1sPTY21h+3t0UfizP2y7Nbd0l1PUcbV1kh8RXlcjg6RirC7Pev+52axEurjB4iVSyvmRzzh/Rb8049d4Q9LqeAZY914ij9T2DW0Ci5Zmy0/ztmjyRAAiRAAiFPwJIClt6gHSfrffLJJy4XKj8/X3r37q1e79q1q8oQQvZOKApYYKDPXMPfixcvdghPEKM0IfCOO+6Qm266yYkrspsgbOkFLM2cHs9BsELmiD6uvvpq+eyzz1TZk2Yk/9577zlOdczIyHCUFn799ddyySWXqMv1pwxq/UEAgKk9MrtgTI9+ERSwQv5zqtEBlJWVKaN1TazCT1fZVVo5IMzWXWWONvqEAjCA13amyXt7Mup1p8SKMjkxN1vaFtdk2SK2J6bIr83s5wk2oklHKdlrnklcL0g2u7hrcpnM/PF+m426bsOlgFU3brwqOAgM6xkht02OkaZNKNwHx4pyFiRAAiRgDQKWFLC+/fZbgacV4v/+7//k/PPPd0vrtttukwULak420nyhQlXAAgN4Vc2dO1fxgLAEnsgEQWgnKOL3Tz/9VAlFEAFxQuCjjz7q4KxlYEGU0gzXJ02apLK6OnfuLBAZ8Rp8yhD6UyLRL05oREAQO/7445UfF4RF+HRpQteLL74oZ555pmqXnp6uygMxVgQM+rWTIClgWePDIpRGAa8qvVhlll3VtGlTJehqD7zXYmJiQgmT6VwLKypV1tW3+w/Wm8WkzN2SXF5aq5/dCcmyunnbevcfyA5ax8ZK14M9paKUR86Hig8WBaxAvsN4LysS6NMuXG6bEiNdWtovc9aKPDkmEiABEiABEUsKWFdeeaV8/vnnan30vlauFmzNmjUOsQOCynPPPReyGVhgVF1dLZdddpksXbpUIdOf3vf222/LnDlzHChxoqDmZYXMEZhNIzQBC30hUwveVVqgXU5OjuM6ZJksXLhQevTooZqsX79eIHbp4/vvv1cnC27atElmzJjhdC1KBeEdpAX8vVBuqPl3UcDiR1VDEsAhBXqjdbwH8Jw+IL5qvlX4CbP1Zs2aNeSwbNn37oIieXbbbtl0OL/e4+9akCdDcva57Gdx+65SEGmvEpXhCe2kbI/9ssfqvZiGDq7Z+6Ik5u71d7eW648CluWWhANqBAJtksOUiHViZ4r3jYCftyQBEiCBoCNgOQFLXxKoF17ckYfIMmzYMIf4smXLFnnmmWeUkKUvRdP3oRmem51SqDdxhwiEDCJ9aKcj4uQ9mJcjnnjiCUG5nd4UXn/KoJnnVHFxsXTrVnM6ldnrZnM+9dRT1TzPPfdct0boMGwfPny4Qyh69tlnlXCEQIkfMqn0JuwjR45UpvAQnvbt26eys0466STVHqVSyIhCxpT+Grw2fvx4lbnVurXzlzKYyb/wwguO9sjwQlsEvIPuuecedQ99QExDNh18uKKiohwvTZgwQfl63XLLLU7iW9C9GzmhgBDA/kZ2lZZhhf1oDGRXaaWA+InsKv2eDMhAbXaTNTmH5JmtuyW7pHbGVF2mcnJOlnQrcH1q4YoW7SQtPqkuXTfaNYlRkTKwsKeUHgntTL1J0X/K8WvfbrR1CNSNKWAFijTvY3UCMZGiRKyx/WjubvW14vhIgARIwOoELCdgWR1YsIwPot/evXvl4MGD0qdPH4mLi/M4NXhoobQK5VQpKSmqlDAiwvW/qFVVVSkxDMKUVsKovwnKELUxtGnTRokEZsbuHgfGBiTgggBEYgi+eGiilVl2lV6sQnYV9jfDewL+MmvX7picvU8GHDog7WNdZ1h937qjZMXGez9Ii7QcmthaqlLbWWQ0jTOMUPHBooDVOPuLd7UuAZxQeM6QY/9Aad2RcmQkQAIkQAJWJUABy6orw3GRAAn4TACCqSZW4ScyEY0BcUpfDgizdXdCrM+DCLEL/GHWDmQRFRXSdF+6NN23VxJyDypRHSK5WRRHRMonHbrbknREWJgMr+wlxYc8/6OBLSfo5aBDwQeLApaXm4HNQorAX06NkitPt1f5d0gtECdLAiRAAhYnQAHL4gvE4ZEACZgTQImuXqxChhVOC9QHfNT0YhV+N8sGJGPfCZRVVcmTm3fW26w9pqjgqHCVLrEFR9RAqsPCJLdDJ2nTvLl0Ly2qNTg7lg/qJzE4sYWEp3b0HXoQXXFN+suSmFPjuRisQQErWFeW86ovgQkDImXu1NAupa4vQ15PAiRAAqFKgAJWqK48500CNiOQmZnpdDKgWXYVjNW1UwFRFojsKu0wAJtN19LDPVRWLo/+uV3W5ebVeZzxh3KUcJWyL10iymuEx7K4JpLbvpMc6tBJymJrMpTaFRdIx6IjklBRLrnRsbI7PlkOR9v/i8/o8B5SeCChzvzsfuHEmM3Sf81bdp+G2/FTwArq5eXk6klgSLcIefi82Hr2wstJgARIgARCjQAFrFBbcc6XBGxAoLCw0EmsQqYVPNj0gbI/Y3YVTrRkNCyB9KJi+fem7bKroLBON0ren6lEq+SsDMf1hU2bqYyrQ+07qeyrUIj+iSkSm2peIhkK8++SVCbnLL8/qKdKASuol5eT8wOB7m3C5aW/hnY5tR8wsgsSIAESCCkCFLBCark5WRKwJgFkV+nLAXG4gDGQXWU0W7fmbIJ3VFvzC+T+jVslp9S5VNPTjJFhBdEKGVfIvNLicJv2KuPqSEvnU0w99Rcsr4+O7iqF+5KDZTo+zyPYfbAoYPm8JXhBCBJonhAmr10VJwmxofGPFyG4xJwyCZAACfiVgCUFrF27dvl1kuyMBEjAWgRKSkqcMqzMsqv0YhUyrRITE601iRAbzW+5h+Xu9Vukorra65nHFB5xCFcxhQXquqrISMk5mm1VnBi64g1Y9IxPkuS0bl7zDLaGV2f8T5IO7g62aTnmQwEraJeWE/MzgfAwkVeujJPOLcL93DO7IwESIAESCDYClhSw5s6dG2ycOR8SIAE3BJo3b+5UDtihQwfyshCBH7Nz5N+btnk9IpwiqPytMtMkvLJSXVeSkOjwt6qI4glUGsxRsZ2kKKOZ12yDqeGEmC0yYM2bwTQlp7lQwArapeXEGojAY+fHyuAuEQ3UO7slARIgARIIBgKWFLBefPHFYGDLOZAACbghoM+wSkgIXTNrq2+SJZnZ8tSWnV4NE6IVHsnZ+xztjzRvpfytDrelKGkGsVOTeGmd3kOqq0OvfCbYfbAoYHn1scFGJOBE4I5pMTK+fySpkAAJkAAJkIApAUsKWFwrEiABEiCBxifwYVrIC/jjAAAgAElEQVSmvLJjj9uBRJaVOk4TbHI419E2t/1xypS9oFmLxp+IxUcwoklHKdkbmpyC2QeLApbF33gcnmUJXD46Wi4YFmXZ8XFgJEACJEACjUeAAlbjseedSYAESMCyBN5OTZc3du11Ob7YI/k1/laZeyW6pEi1q4iJkZwOnZVwVdok3rJzs9rAWsXESLfcXlJREnqlM1dlvibJB7zL8LPaunkaDwUsT4T4Ogm4JkARi7uDBEiABEjAjAAFLO4LEiABEiABJwIfpGXK/1xkXiXkZCvhqln6scysouQUOdT+OOVxVRUReiKMP7bP8IR2UrYn9E5jHB+7VQaufsMfCC3XBwUsyy0JB2QzAteNi5aZQ5iJZbNl43BJgARIoEEJ2ELASk9Pl/3790tRUZG0bt1aOnbsKHFxcXUGk5WVpfrLy8uTpKQkgRdPSkqKy/7QfuPGjY72/fv3l7Zt25q23717t6xdu1Zatmwpp59+ep3HyAtJgARIoDEIfJKeJc9vM5wMV13tOE0w6UCWY1h5rdrKoQ6dBD8Z9SOQGBkpg4p6ScmR0DK475xULrOW31c/eBa9mgKWRReGw7IVgZsnxsi0E+mJZatF42BJgARIoAEJWFrAys/Pl6+++koKCmqOX9cHTikbN26chIV5b3xbWFgoS5culcOHD9fqr02bNjJx4sRa/aWlpcmyZctqtT/11FOld+/etZ5/++23paysTIYNGya9evVqwKVj1yRAAiTgXwJfZO6Xp7fscnQaVVpy9DTBvRKXf/RzMyxMcjp2EXhcIfOK4T8CQxNbS1VqO/91aJOegtUHiwKWTTYgh2l5AjR2t/wScYAkQAIkEDAClhWwysvL5f3331diECIiIkKaNWsmOTk5UlVVpZ5r0aKFTJs2zStYlZWVsmDBAkG/iOjoaHU9xDEIZYguXbrI6NGjnfrDNSUlJSpD65RTTpENGzZIRkaGhIeHy+zZsyUy8ti/Cm3evFlWrVolMTExcsEFF3g1LjYiARIgASsQ+DQ9S547mnkVl58nTfftlWYZaQKTdkRZXBPJ7dBZnShYHhNrhSEH3RjCw8JkRGUvKTpU9wxjO0K5ct88aZq9w45DdztmClhBt6ScUCMSuPvsGBndh5lYjbgEvDUJkAAJWIKAZQWsNWvWyB9//KEg9ezZU2U0IdsK4tWSJUskOztbvTZ9+nQlbHmK5cuXy44dNf+DjOytsWPHKhEKsWXLFlm5cqX6fciQIdKvXz/1OzK2IKIhzjvvPGnSpIm6/5tvvql+ImNLKyXE3++8844SyEaOHCndunXzNCS+TgIkQAKWIPDR3n3y4vZUSTy4X2VcQbjSAqcIwpQdGVeMhidwYmILiUjt2PA3stAdzojdLoNWv26hEflnKBSw/MORvZCARuCBWbEyrAd9FrkjSIAESCCUCVhWwHr33XeluLhYiUzIZoqKOmbieODAAVm8eLFaN/hRnXTSSR7XEKJTRUWFyrw6//zzHeKVduHnn3+uRDFkVF100UXqaXhfQSyDcHbppZc67qFlZQ0dOlT69u2rnkdm1q+//qpELohdDBIgARKwA4H3d++VRT+tUB5XELC0ONy2g8q2OtK8lR2mEVRjPD2ihxRkJwTVnNxNplNSuZwbhD5YFLBCZgtzogEk8Nj5sTK4C0WsACLnrUiABEjAUgQsK2ClpqYqo/XExESHSKSRQ5bTW2+9pf7s06ePKu1zFygffOONmlOOkM01fPjwWs218j+8MGPGDElOThZNKDMKWMi0Ki0tFc0HC9lXGA/uM2bMGGUKzyABEiABKxOAF+D8736UnRvXS2zBETXUqohIyTkO/ladpCQh0crDD+qxHZ+QInF7Ogf1HI2TC0YfLApYIbWFOdkAEnjqoljp35EiVgCR81YkQAIkYBkClhWw3BFasWKFbN26VTWZOnWqOvHPXeC0wUWLFqkmyNZC1pYxdu3aJT/88IN6WisBhP8WTNkRM2fOVCcWQjzDc9XV1TJlyhRp1aqVyrxCBlZCQoLMmjXLMovLgZAACZCAkQBOdf39999lxU8/SkWNnaASqzR/q8pIHlluhV0zOrqrFO5LtsJQAjKGK/bPl5SsbQG5V6BuQgErUKR5n1Ak8MJlcdKzbY0VCIMESIAESCB0CNhGwIJxOkQmfPmCqToCJwdOmjTJ42ohQ2r+/PmqXffu3WXEiBG1rsEXunXr1qnn9T5YCxcuVCbvcXFxMnDgQEGmFgQxrRQRWVfIyMI9xo8fL+3bt/c4HjYgARIggUATwGeX/nMO92+fWCUrup0ih9vwcyvQ6+Hpfj3jkyQ5LXS8FMfF7ZATVs3zhMVWr1PAstVycbA2JPDqlXHSuSVFLBsuHYdMAiRAAnUmYBsBCyV62gmCmG18fLyce+65Xk8cWVPIqIKnFjyqYmOPnaIF8Qm+VtqJhwMGDJDBgwervg8ePCjwx9JOPsRz6GPcuHFKrFq9erX8+eefquQQpYcMEiABErAKAXxmQrRClij+AUCLIZUb5OTKTdKpKlP+n73rAIvq6KIXWHpRFEWpYkXF3rGjscQYxcTeNYmpxjQ1saSYxBTTm+kmaqLGmmgssfeKUX97x96woKIg8H9nNrM+YIHdZct7u/d+n5+w+2bmzpm36Duce+7BBk/R8PB+akmZ81Ag0NI3mm6fLrxJiTOA5ow+WExgOcOdyXtQOwJTn/KjsGA3tafJ+TECjAAjwAhYCQHNEFh//PEHeXh4CGN3STTBMB2eU4WVEAKrPXv20Pbt2wVsUE9BhYUOglevXqW1a9dSaqreAwZRu3ZtqlOnjuH727dvC5IqJSWFihcvLny34M2FPEB8gdyCEgyKMPjK4IER16KkMDY2lqKiuHuXle5XnoYRYARMQAA/f/BzCAQ7fsYh8POoSfniVH/beArOvpFjliP1HqdnIu83qjBhCb7EDghE+fpR2bOVKSvLNR7OnM0HiwksO3xIeAlGgIhmDfejkgGu8XOSD5wRYAQYAVdHQDMElvKgDh8+TOvXrxcvoWtg375983QVNHaw8+bNEwSTsQAxJd9TlhAWdINs2LCBDh06RCVKlKAuXboYVWthvFLR5eo3HO+fEWAEbIdAcnKyIK7wswk+fYiIiAhCx9QGxW6R+9dt8138eJ1B9GT047ZLjme2CIHm/pF0JznEorFaGzT04lQqce6A1tLON18msJzmKHkjGkBg/ot+FOjDJJYGjopTZAQYAUagSAhoksDCjiV5hK9RzhcZGWkSEFAkHDhwwFAS6OnpKcbC3woEF0KauBc0IXy4ZsyYIR4SO3fuTCEhIbRgwQKhvIIyLD4+XpTs4A+6GMLcHWWPHIwAI8AIWBuBvXv3UlJSklCayoiLixN+flCB0qkkog/rF7pscu1+9Hi5pwq9ji+wHwKlvL2pUkoVyrjj/B232vgepbqbf7IfuDZeiQksGwPM0zMCuRBYPNKfvHQMCyPACDACjIAzI6BqAgv+LfCbQulg7oCp+7Jly8TL+XUWLOjgbt26JcgnlNUgTpw4QatWrRJfd+3alYKDgws899WrV9Px48dFF0J0I0T8/LPegFaWE+Jr6b3VpEkT/YMkByPACDACVkAAJPquXbto69atdOrUKcOMzZo1Ez8Tw8LC9K9dPkr0ViWTVzxTsxcNKf+cydfzhbZHID6gLGWcLGP7hRy8QlTQPeq57nUHZ2G95ZnAsh6WPBMjYCoCK17jXxabihVfxwgwAoyAFhFQJYGl9JaqVq2aKH/JHSCPQCIhTFFMgfC6cuWKMFuPjo7OM9+SJUvo3LlzgjAbOHBggWcJ8mvWrFnimsTEROGLBZ+smTNnitf69etHUHYhpCoLvlmNGzfW4j3COTMCjICKEEBjCZQJbty4kW7evCkyA+EOkrxBgwY5lZ63rhC9Wsrs7M/HPUoDK75g9jgeYBsEAnQ6qnO7Ct1J9bLNAiqa1Zl8sJjAUtGNxam4DALFfN1o7gt+LrNf3igjwAgwAq6GgCoJLByC7DoIw/XevXvn8bj666+/hOcUAt0ICyvPk/5XIKhAMClVXSCfQEhBkQVj9w4dOhR4HyxfvlwoHqBwaN++vbgWaggYuucmsObPny9MlPMj4lzthuP9MgKMgGUIgLQHcbVp0ybDBDExMYIYVzadMLyZdY9ohOWEx6VqXWlApRcpy835S9csOxH7jmoUGEpZJ/5T1dl3abuuNuTidCp5bp9d17TVYkxg2QpZnpcRKBiBuAgP+mzA/W7jjBcjwAgwAoyA8yCgWgILJu0wa0eEhoYKdQFUBuj4t27dOkNLeGUJH66FqTo6BiJatmxpKAXcuXOnePhDlC9fXnhUQSV1/fp1WrhwoaGzYbdu3YRKK7+4ceMGzZkzR7z9yCOPUFBQkOHSKVOmCBKsXbt2FB4eLl6fOnUq3bt3j5o2bUqVK1d2njuHd8IIMAJ2QQC+Vtu2bRPefTLq1q0r1FYVKlTIP4eX/Iky0oqU45XYTjS08suU5m45EVakBHiwAQF3qI2zY+lWiq9To5Lgd4zqbfrRKfbIBJZTHCNvQqMIdKylo5c7eWs0e06bEWAEGAFGID8EVEtggaj6448/RGmeDBBOIINkdy18D3N0b+/7/0Bt3ryZ9u/fL4YoiSTMhxI/KKVkoIMh5pNhipeWLDWE8TvM45WxePFiOn/+PEE1Vq9ePeGRhe+h+urVq1eOPPmWZAQYAUYgPwTwc0+qrS5cuCAuw88VEOEgrtA0osB4pyrRhYNWAfha5fb0ZNVX6KqbcxMnVgHLxpPUCQwh3QnTGpbYOBWbTe9MPlhMYNnsNuGJGQGTEHgiwYt6NtZbenAwAowAI8AIOAcCqiWwAC9M3OHzgk5+uQOlM3iYk15T8n10GZQKLCWBhffhXQXfrIsXL+aYDg+GKMMpUM1AJEoBURKIMFa2mJqaKt5XkmK4lg3cnePDwrtgBGyNAH42gbiCyvTu3btiOahMoRgFwY6fVYXG1x2IDugbXFgrblRMoOeqjaLz7vqmFxyOQ6C1RyW6edG5z8FZfLCYwHLc54RXZgQkAhMe9aH4ylwKz3cEI8AIMALOgoCqCSwJcmZmJqWkpBDK92CYjlJCqJosDaiwYOgOgqxEiRI5ygALmhPliShrhPeVUc8ZIvHQiZIf+HMFBgZSlSpVCldLWLoRHscIMAJOgcDRo0dp+/bttGPHDsN+UHIMYj0uLs70Pc4YRrTxe9OvN+PKmzEt6MW4V+mkx/2yaTOG86VWQiAuIJh8T5az0mzqnGbwpd8o5OxedSZnRlZMYJkBFl/KCNgQAfhhwReLgxFgBBgBRkD7CGiCwNI+zLwDRoARYATyIrBr1y5C2TMILBnoutqwYUNCmbJZsfQdokXjzBpi7sW3o5vQqJpj6JBHsLlD+XorItDKuwLdOuu8RGKC33Gqt+kHKyLmmKmYwHIM7rwqI2AMgSnDfCmypOW//GZUGQFGgBFgBNSBABNY6jgHzoIRYARcBIGbN2+KMkE0qoCyFIEuqs2aNRP+VsrGECZDsm0a0dQBJl9elAvTIhvQuFpjaI+uVFGm4bFFQKCSfyAVT65YhBnUPTQy6B71Wve6upM0ITsmsEwAiS9hBOyEQDFfN5rypC8F+brZaUVehhFgBBgBRsAWCDCBZQtUeU5GgBFgBHIhgIYOKBGEvxWaSiDQrRRefvC3sjiOriP69iGiO6kWT2HuwLthtenNOuNoh2cZc4fy9VZCoJVvNN06XcJKs6lvGmfwwWICS333FWfk2gigjBDlhByMACPACDAC2kWACSztnh1nzggwAhpAAL55aC6xe/duQ7bwtYK/FXyuihQpJ4m+7Ux07n9FmsaSwellqtO79V6nTZ7hlgznMUVEINLXj8LOVqasLOdUEwy+PINCzuwpIkqOHc4ElmPx59UZAWMIdKylo5c73e9ezigxAowAI8AIaAsBJrC0dV6cLSPACGgAgezsbFEmuGHDBkpOTjZkjDJBeFyFhoZaZxcgr/Yuss5cFsxyr1QV+rDB67TaK9qC0TykqAi08I+ktOSQok6jyvGt/U5Q/U22aUhgrw0zgWUvpHkdRsA8BHo29qQnEkzo6mvetHw1I8AIMAKMgB0Q0ByBdeHCBVq8eLGApmPHjtZ7ELQS2PPnz6dr166J2Xx8fKhXr16Fzrxp0yY6ePCguK5kyZLUuXPnQsfwBYwAI6A+BNApNSkpSZQJpqbqS/rQOVX6W/n6+lov6dnPE639wnrzWThTZsny9Gmjt2iZV4yFM/AwSxEo5e1Nla9WofQ05+uuFRmUSb3WjbcUGlWMYwJLFcfASTACRhEAgQUii4MRYAQYAUZAWwhojsAC2fPII48IlOfMmUNNmjRRFeJ4UD127Jghp40bN1K5cgW3PG/VqhUdOnRIjKlduzb9/fffqtoTJ8MIMAIFI3D27FnaunUr4fMuA597+FvVqlXL+vCt+Zxozgjrz2vhjFnFI+mrJhNooXclC2fgYZYiEB9QljJOOqcXmdZ9sJjAsvSu5nGMgH0QeKWTN3WopbPPYrwKI8AIMAKMgFUQYALLKjDenyQ3gTV27Fh6+umn811l//791KZNG8P7TGBZ+UB4OkbAhghAOQnSCp9jGXXq1BHEemHEtcVpoWQQpYMqi6ygMvR9k3dorm+syjJz7nT8dTqql1aF0m44XznMoCuzqNTpXZo9QCawNHt0nLgLITChuw/FV3I+FasLHSFvlRFgBFwMASawrHzguQmsatWq0fLly/Nd5aOPPiL8kcEElpUPhKdjBKyMwL1792jnzp2iTBCdBRGenp6iTBD+ViVK2LAz3IUDRJM7EV05buVdWWe6bP+S9HOzd2mmb5x1JuRZTEKgYUBpyj7pfGb6rfxOUoNN35mEgRovYgJLjafCOTECOREo5utGE7p7U/UIJrH43mAEGAFGQAsIMIFl5VOSBFbZsmXp3LlzYnYYOcfE5PWHgdFzfHw8nTx5kgksK58DT8cIWBsBeNtt27ZNEFd37twR05cqVYqaN29ODRo0IA8PG//nNzNDT14dzJ8Qt/aeLZkv2yeIprV4j6b52aB00pKEXGAM+hC2zI6lWylW9FhTAW4RQZnUW8M+WExgqeAm4hQYARMQiCzpThN7+lDZ4s7Z1dUECPgSRoARYAQ0g4DTEVhHjx6lL7/8Uigk4CsVHR0tPGh69OhBCQkJOQ7m7t279OSTTxKIpM8++0wopeA/hQdUBMilvn370gMPPGDygUoCa8CAATR37ly6efMm5VdGuGvXLmFEHxAQIMoIFyxYYNQD6/Lly/TTTz/R7t27RakSiDGMqVu3LmGdBx98ME9+a9asoZ9//pn27Nkjrq9cuTLFxsbSo48+Sm3btjW6H4yZMmWKWAdjoB4DdiiBrFChQo4x//vf/2jSpEkUFhZGb7zxBn399deilGr9+vUCc+Q2YsQIqlSJPXFMvnn4QlUicOrUKYL33vbt2w354b7GZ71q1ar2y3nmU0QbvrXfekVZydOXZrb8gH4KqFuUWXisGQjUCShJupNRZozQxqVa9sFiAksb9xhnyQgAgRaxOnq9mzeDwQgwAowAI6ByBJyKwPrll1/o1VdfzRdykFETJ04knU5v2Hjr1i0DwZKYmEjz5s0zOvb111+nYcOGmXSUksAaPHgwubu7048//iiIIGNlhO+88w599dVXNHDgQKHomDlzZh4CC4TQkCFDBBGWXzzzzDM0ZswYw9u//vorjR49Ot/rQUiBVJMBAm/48OHCFD+/eP/996l///6Gt0F29e7d20CkrV271uhQYIqyKg5GQGsIgCwGmX3kyBFD6g0bNhT+VuHhdi7XWjmJaP5IbUHorqO5CR/StwENtZW3hrNN0FWi1AsBGt5B3tQHpvxBpU/9q8k9MYGlyWPjpF0YgaGtvKhPPHcmdOFbgLfOCDACGkDAaQgspRk6FEDvvvsuVa9eXSiJPvzwQ1q5cqU4jrfeeosee+wx8bWSwML3NWrUoFdeeYUiIyPp33//pRdeeEFcB7UTvvfz8yv0SJUEVpcuXahr165iDB6ElSqmzMxMgtkz1FUgjmbNmmWUwIJaat++fRQSEkKvvfYa1atXj+DBs2rVKkGOyTJFKKLgvZOWlmZYp3379gTyLTg4mJKSkgRZJruk7dixg1DmiJg2bRqNHKl/OIZKDRjgvb1794o1ZYnjkiVLqGbNmuI6SWBJQB5++GGBq4+PD+G6jz/+WLyFDou//fZbobjxBYyAGhBIT08XSit8Xq9cuSJSwucen+vGjRuLnwV2j93ziX7oZvdlrbXgXwmT6MsgdXWLtdbe1DZP9YDi5Hcyb7m62vI0J5+W/snUcKNGlIe5NsYEljknzdcyAupA4L2ePtSggo0tAdSxVc6CEWAEGAFNIuA0BFbnzp0JpAweMOFTU6xYMcOBgCyCemj16tXiNZTIgRBSElj4HmqnoKAgwzgQS88995z43lQlkZLAAlkmSSoopKCUkoEcQXBhXZQ7vvzyy3kILHkNxoDgwtzKUCrO5s+fT1CH4OEbZBJixYoVOUqcTpw4IcoisSYUVShfvHr1qiD6ECCbQGZBOSbj+vXrwt8HCjClwbySwALJBtWXMl566SX6/fffxUsgwGByzcEIqBWBlJQU2rx5syCu8PMCgfJY+FuBNHZYnN2j9726dtphKVhj4SWt36NPijW3xlQ8RyEItPauQDfP3v93TOuAhQdlUh+N+mAxgaX1u4/zd0UEypd2pw96+1CwP/thueL5854ZAUZA/Qg4BYEF1YRsWZ9fuZ/0m8KRgKSB0khJYEFtBeWRMuCnhQdYBAia/LyjlGOUBBZKBEFiTZ48OU8Z4bhx44SCCh5c48ePF2qv3CWEyA/lS2fPniWoqZTEEtaE6qpdu3ZieYxFruiKBv8pBHJBKSF8rKTBNNRbsoQS1+ChvVs3vboD/l8gqXLHd999J3yuEAcPHqTAwMAcCiy5tnIcyCuQWIgDBw7kIAbV/7HgDF0FAZCrIK7x80EGCF18dnL7vjkEk28fItr7t0OWtvaiK1q9TR8Ub23taXm+XAhU9A+k4OSKToWLVn2wmMByqtuQN+NCCLSroaNRndkPy4WOnLfKCDACGkLAKQisw4cPU8uWLQXsUomU+wxA3ERF6Q1uZRmhksD65JNPqGfPnjmGpaamUpUqVcRrUDuZYuaem8CCKgzqMIQsI0Qu8MWCqmnRokVCpWWMwFImAzINZZJQUeFrmLOjtFCGkkTq06ePQW2G96FK69ChgzCKb926dQ4yafr06QbiLjk5OQe5JedWqrqWLl0qSi2VCixjXRZRstmvXz8xBfIsXry4hj4WnKqzIwAVJj6Pyg6gTZs2FQpFdBZURSx5i+hvPXHsLLGmxZv0bgnjTSScZY9q2Ecr32i6dbqEGlKxSg4Drs6h0OQkq8xlz0mYwLIn2rwWI2BdBJ55wIu6NeDqAeuiyrMxAowAI1B0BJyCwMKDqCSfcntNKSGCfxM8p6SJuZLAMkZQ3b59mypW1P8m21ICKysrS5TgwasKflLPPvusUHygKyK8uuBJ5ebmli+BBaIKhusoJywolAQWuitC4QWlmbFAOSMwwLrwBwN5B5ILXRuNhSw9VOKgJLCMEVSFvV/0W5dnYATMQwCNErZs2SKIqxs3bojBKDUG6Qxjdi8vL/MmtOXV+5cSfdPRlis4bO4NzcfRWyU7OGx9V1g4wtePIs5VpsxM5yiBaeF/ihptnKy5o2MCS3NHxgkzAgYEPD2IPuzjQzUi2Q+LbwtGgBFgBNSEgCoJrGvXrgkDcfjSSPWSBE2SP/he+lLBQ6pTp07iksWLF4uSudyBTnuycxgMy0eMGJGjhNBWBBbykN0GZTdCrA9yCSV2sszOmAILxBFKBGUHQozHgzb+RqkfDNOhGkGgZE+q0OTegR8e1mH4jvJAZSdDkGIgsVDeCEUa4syZM4LUyh0wsH/wwQfFy3PnzhVm1kqCCsowpecYrmMCS00fc9fOBaQ1fm7IBgZAA+QxSm5lUwJVIXT7KtGXbYlO71RVWtZMZkuzV2l8yEPWnJLnyoVAC/9ISksOcQpcwoOyqM+6cZrbCxNYmjsyTpgRyIFAtXC9H5avl3P8MoCPlxFgBBgBZ0BAlQTWjBkz6MUXXxT45i5rW7ZsGQ0aNEi8t3z5ckHmgKiJi4sTr3355ZcGTyflAZ06dYoaNWokXpo0aRKhzM4eCiysp/TfgrE6zNtBJqHMLjY2VuRkjMBCJz/kijDmM6Us05O+XhkZGQIzmK9LLyyMhzE1/K66d+8u5pOG7CgJHDx4sHht69atFBERkee+VprZr127VqjSmMByho+/c+8BpbYgcJWltrjvobiS5cSqRGDW00Trtac2MRfLHfGv0Gul9V1aOayPQIi3N8VerUJ305xDPaBFHywmsKx/X/OMjIC9EehSz5OGt1eRQtveAPB6jAAjwAioDAFVElhKldWff/5J9evXN8Am1Ux4Acqg0qVLi/dkeSAILZBcuQ3PYUIOM3KE9GyyF4EF9Re8deC3g45m8MWqXLlyDp8qYwQWPKRAUqFrIDx7codUcuF1aTIPwgvEFwKEVe4H9WHDhtFff/1FZcuWFXkoywOfeOIJg1m7XAslkFCBgQRAHsAc2DKBpbJPMqdjQACebSCuULaLQNMCkFZQK+ZWCqoOti1TiKYPUV1atkpoV5MXaGToo7aa3uXnjQ8oSxknyzgFDv2vzaUyJ3doai9MYGnquDhZRiBfBF560JserK1jhBgBRoARYARUgIAqCayLFy8auuGVL19eqLFAYkH9A9IGkZsAgnk7SuIQ8MMC0eXn50cgj6ZMmULwfUJ07NhRdP9D2IvAwlrSa0qeuSzhk98bI7DgmYXcEcouiPDy+fzzz+nTTz813ELffPONUHYpTeOxV3hhoUMjjOPxXmJiohgzdOhQmjBhgnqO4fIAACAASURBVPhaSYQBNyjcUEqYlpYmfLug/kLgPanWYgJLBZ9eTsGAAPzqUCII4gr3LQKEK8oEUfJqrDRWdfCd30f05QNEN/TEm6vE3kbP0Ytle7nKdu26Tz+dBzVIi6XbN7SvHmjuf5oab/zGrvgVdTEmsIqKII9nBNSBQJCvmyglrFTGXR0JcRaMACPACLgwAqoksCRZ8tVXX+V7NFBZybJBXASiasiQIYSSOBnolnf8+HGD91NCQoIgr7y99a1x7UlgQcHUtu397lt42AaxJMMYgZWUlEQPPXTfJwa+PVCcSUN3PKDD3wfx8ssvC6IPODz//PM0e/Zsw9wYd+XKFQMOGIeywEqVKolr8B7WkR3ZYOgeExMjOh3KkPPL75nAcuGfGira+vnz5wVppWxygPsaiquqVauqKFMTUvk+kWjPAhMudL5LDjZ8ioaH6buWclgXgYaBoZR9Isy6kzpgtrCgLOqrMR8sJrAccKPwkoyAjRCoW85DkFhGrGJttCJPywgwAowAI2AMAdUSWPByAoH1wQcf5MgbHjZQFcHMPHeAvJk+fbowJVcalkOt9cADDwjDdBify1B2GVQqnOT7UHJUqFBBfGvsfWOAtmrVSnTzUyqc5HV4qD527JjBf0o5HrnBiF16U8n3QMhBBSXLoeTrUEKNGjWK3nzzTTEOSjWUXiKg0Pr666+FQbsSB7yHcsD333+fQkNDc6QPLCZOnGhQp8k34RsG1daAAQNyXK/s/HjgwAEKCgrK931jJu/8cWQEioIA7jncg4cPHzZMg26f+IyhPFZz8c9Eor/0KlFXjSP1H6dnIvT+hhzWRaA1xdLNK77WndQBs2nNB4sJLAfcJLwkI2BDBHo29qQnErSvaLUhRDw1I8AIMAI2R0C1BJbceXp6uvBpQtt7KCr8/f1NAuXSpUtCUQSVExRHWg6U/509e5YuXLggFFgwWvfwKNyYFyQgFCoYFxwcLLAobBw8r2B4D2UX/MR8fbX/0KPls+fccyKwadMmQVxJ5SHuT+lvhZJhTcahFfrSQQ46XncwPRn1GCNhZQTqBJQk3ckoK89q/+n6XZ9PZU9ss//CFq7IBJaFwPEwRkDFCIzp6k0J1dgPS8VHxKkxAoyAkyOgegLLyfHn7TECjEAhCEBFCNIKf0DmIqCygr+VssGDJoG8e5Poy7ZEJ7dqMn1bJJ1cuz89Xu5JW0zt0nMm6CpR6oUATWPQLOA0NdmgHR8sJrA0fbtx8oyAUQRKB+n9sCJLsh8W3yKMACPACDgCASawHIE6r8kIMAKFIgAlIEgrdL6UAVUgFFcVK1YsdLwmLpj9PNHaLzSRqj2TPFOzFw0p/5w9l3T6taoFFCf/kzGa3mfZwCzqt36cZvbABJZmjooTZQTMQiC+sgdNePS+JYlZg/liRoARYAQYgSIhwARWkeDjwYwAI2BtBNA8AMQVSodlxMfHC8VVyZIlrb2c4+bbPp3o1/6OW1/lK5+Pe5QGVnxB5VlqK70E7wqUejanX6G2dkCkJR8sJrC0dndxvoyA6QgMbO5FA5p7mj6Ar2QEGAFGgBGwCgJMYFkFRp6EEWAEioIAvNfQhADE1fXr18VUaAwA0qpp06ak0zmZ38Slw3rfq6vJZsOW4eFD6e5+5J+RYvZYrQ24VK0r9av8itbSVm2+FfwCqcQpbasX+974k8KOb1EtxsrEmMDSxDFxkoyARQjo3Ik+6e9L1cK5lNAiAHkQI8AIMAIWIsAEloXA8TBGgBEoOgIpKSmCtNqwYYNhsujoaFEmWKtWraIvoNYZfupB9O9ss7JL8Y2iHWGJdDqopp7gu3uBql/8h2IvrzJrHq1dfCX2IRpcZSTddSu8cYXW9uaIfFv5lqNbp4MdsbRV1mwacIbiN3xtlblsPQkTWLZGmOdnBByLQOOKHvRODy4ldOwp8OqMACPgagioksA6duyYq50D75cRcDkEQFzt3bvXsG8QViCuQGA5dayYRLRgpFlbvO1ZnBbEvkF3dIF5xjU+/RtVvbTCrPm0dvHVyu1pWNXRdN2N25cX9ewifP0o8lxlupfpVtSpHDK+TGAW9deIDxYTWA65RXhRRsCuCDzXzou61udSQruCzosxAoyASyOgSgJr5EjzHu5c+gR584yAhhHw8PAQpBVKBVEy6PRxdK2+dDAzw6yt7gjrRrtDOxkd459xlXr872Wz5tPixdcrtqFnq4+mi25+WkxfVTm38I+ktOQQVeVkTjJa8cFiAsucU+VrGQFtIlAiwI0+6edDESW4lFCbJ8hZMwKMgNYQUCWBNXnyZK3hyPkyAoyAmQjUrFmTYM7uMnHvrp68Orbe7C3/XWk0XQiolO+4bvvHUrE758yeV2sDbpZvQSPiXqNT7nmVaFrbiyPzLenlRdWuxdKdNG2WZfa58ReFH9/sSAhNWpsJLJNg4osYAc0j0K6GjkZ19tb8PngDjAAjwAhoAQFVElhaAI5zZAQYAUbALATmvUy06mOzhsiL/6kwgk4H1ch3bI+9r5B/uvObugOAW9HxNLLWWDriXswiLHmQHoH4gDDKOBmqSTjiA85S0w1fqT53JrBUf0ScICNgNQTGdPGmhOpO1nDGaujwRIwAI8AIWA8BJrCshyXPxAgwAoyAcQT2LyX6pqNF6Jx0D6PFpfuTd9nKRseXunWMHjr0jkVza3VQWmQDGlN7PO31KKHVLTg8bz8PD2pwN5ZuX9eer1hoQDYN2DDW4RgWlgATWIUhxO8zAs6DQLlS7qKUMMhXm/6CznMSvBNGgBFwdgSYwHL2E+b9MQKMgOMR+CKB6PBqs/NYpmtKy3VNxLgqkaHkHpCTsHHLzqJ2Rz+msNT9Zs+t9QF3w+vQ63XG005daa1vxWH5NwwMpewTYQ5bvygLa8EHiwmsopwwj2UEtIfAow096am22vulgPaQ5owZAUbAlRHQHIGVlpZGu3btIjc3N2rUqJFFZ3f+/Hm6cOECXb9+XRhHo+tZcHD+bcVx/Z49ewzX16hRg8qWLWt07ePHj9O2bduoVKlS1Lp1a4vy40GMACPgRAis/Iho/itmbQiqqwW6BDrtXobcKJta3NtOzTN3UHKppnSqWG26owugMjcPUezlVRScdtqsuZ3p4vQycfRO/Tdos874z2Nn2qut9pJAVSn1ivbawPdOXUgRxzbZCharzMsEllVg5EkYAU0h8H4vH6pfXpv+gpoCmpNlBBgBl0VAcwTWggULKCVF7/UyePBgsw7u1q1btGzZMrp27VqecWXKlKEOHToIYkwZycnJtGJF3hb1TZo0odjY2DzzTJ8+ndLT04U5dZUqVczKjy9mBBgBJ0Pgwn6iT1sQ3bpi8saW6prRCl1jcX1M1mlBXMVlHjZ5vKtdmFG6Cn3Q4C1a6xnhalu3yn7rBJQk3ckoq8xlz0maBJyjZhu+tOeSZq/FBJbZkPEARkDzCNSM8hClhByMACPACDACtkFAUwTW7t27aceOHQYkzCGwMjMz6ffff6eMDH37ei8vLwoJCaGbN2/SjRs39A+LMTHUqlWrHEhjzJ07d4RCq3HjxoQczpw5Q+7u7tS3b1/S6e4bNu7fv582b95M3t7e1KdPH9ucGM/KCDAC2kFg2iCirb+alO8J93D6U6iuQsmdsqilUF1tp4Ds2yaNd+WL7pUsT580epuWe0W7MgwW7z1BV4lSLwRYPN4RA0sHZNNAlftgMYHliDuD12QEHI/A0FZe1Cfe0/GJcAaMACPACDghApohsKCamj9/PmVnZ1tEYK1bt46OHDkixkZERFCbNm0ECYU4cOAAbdqkL0Vo2LAhVa9eXXwNxdasWbPE1z179iQ/Pz/KysqiqVOnir+h2JKlhPj+t99+EwRZixYtqEKFCk54u/CWGAFGwGQEdv5B9HNPky5Xqq4qZJ2i5ve2U7WsoyaN5Yv0CGQWj6Qvm7xDf3vzz15z74nqAcXJ72SMucMcfr3afbCYwHL4LcIJMAIOQcDHk+iT/r5UuYz+OYODEWAEGAFGwHoIaILAAjn0xx9/0O3bOZUI5iiwQDrdu3dPKK969+5tIK8klIsWLaKLFy8KRVX//v3Fy/C+Wrx4sSgrHDRokAF1qcqCB1e1atXE61IdBpILZBcHI8AIuDAC6bf0pYOndxYIwnH3CPpT15rOuIeSB2VSy3vbRMmgf3aaC4Nn+dazgsrQt/ETab6P8Y6Nls/s/CMTvCtQ6tkgTW20d+oiiji2UbU5M4Gl2qPhxBgBmyPQrIqO3nzE2+br8AKMACPACLgaApogsDZs2ECHDh0SpFPlypWFYgphKoGF8sFff9WX8WB806ZN85yzLP/DG926daNixYrRpUuXaOHChXkILCit7t69S9IHCwTbtGnTCOskJCQIU3gORoARcGEEFo0nWvp2gQAs0TWnlTp9I4qKWSep+b0dVDXrmAuDZp2tZ/uH0I/NJ9IfPvpfLnCYhkAFv0AqcaqiaRer5KrGgeep+fovVJJN3jSYwFLt0XBijIBdEHihozc9VOe+1YhdFuVFGAFGgBFwcgRUT2CdPXuWli5dKo4BxBO6ECYlJYnvTSWw0G1w7ty5Ykz9+vUJXQRzx7Fjx2jNmjXiZVkCCDN2mLIjHnnkEdGxECWCeA2ljJ06daLSpUsLXy4osAICAqh79+5Ofsvw9hgBRqBABE5s1quvsu4ZvewYVFeeCXTWrTTp6B61+k915Zt9h4G1EgLZPsVoaov3abpf3p/1VlrCKadp5VuObp3OvyOv2jZdKiCbBqnYB4sJLLXdMZwPI2BfBEoHuYlSwjLFcjaIsm8WvBojwAgwAs6FgKoJLJBFM2fOFKQRugR27NiRdu3aZTaBBYXUL7/8Ik6uYsWK1Lx58zyn+O+//9LOnfpyH6UP1pw5c4TJu6+vL9WqVYug1AIhJksRobqCIgtrtGvXjsLDw53rDuHdMAKMgHkIfJ9ItGeB0TGLdc1p1X+qq8pZJ4TqqkrWcfPm56tNQ8DTj2a0+pB+9q9t2vV8FYX7+FLU+Sp0L1M7D1tq9sFiAos/VIwAI/BgbR299CCXEvKdwAgwAoyAtRBQNYG1ZMkSOnfunPClgq8USCNLCCyABdUUFFUoQ8RcPj73W9yCfIKvFd5H1KxZk+rVqye+vnz5MsEfC9fIwBxt27YVZNWWLVto3759ouQQpYccjAAj4MII7Pid6Je+eQA45h5JC3QJdM69FHkK1dVWQV750F0XBssOW/fwpDmtJ9F3AfXtsJhzLNHCP5LSkkM0s5leNxdT5NH1qsyXCSxVHgsnxQjYHYHXu3lTi1guJbQ78LwgI8AIOCUCqiWw4HkF7ysEyKLIyEjxtaUE1p49e2j79u1iDhBhUGGhg+DVq1dp7dq1lJqaajjg2rVrU506dQzfwzweJFVKSgoVL16cqlatSoGBgYLwAvEFcgvqMKjE0C0Rai5ci5LC2NhYioqKcsqbhzfFCDACCgSys4g+bkJ0clsOWP7WtaDVuobiNaitQFxBfcVhPwT+bPMRfRXY2H4LanilEl5eFHc9ltJue2hiF40DLlDzDZ+rMlcmsFR5LJwUI2B3BCqVcaevBvmSBzcltDv2rrIgvJ6VYovC9o1nU/g22yJQnYTmafkFRCRoela+fHmKi4uzRQp2nxPYS79tLA5LIX9//wLzuHXrlmhSh0Cllz2awKGhHXy7EW3atDHwK3YHrIgLqpLAwoHOnj1bfBBjYmKoVatWhm1aSmBhgnnz5gmCyViAmJLvKUsIC8JXmsuXKFGCunTpYlSthfFKRVcRz4uHMwKMgFoRWPUx0byXDdkddY8UXlfn3EqRF2UYVFfepFd6ctgXgcWt36dPizWz76IaXS0+IIwyToZqIvsQ/2wavHGsKnNlAkuVx8JJMQIOQeDJNl7UvZGnQ9bmRZ0fgbCwMLM2CeHFjz/+aNYYUy9GozM8v5sSaK720ksvUefOnU25XNXXjBkzhn7++WeR49ChQ2nChAkF5vv666/T999/L64ZP348PfnkkzbfHziWSpUqiXVgr/TAAw/YfE1bLKBKAmvBggVCwYQAmeThcf83wSdPniQYuyMaN24sOgRGREQItZMpgZI/dDGULLWnp6dgH+FvBYILIU3cC5rvzp07NGPGDGHmjg9dSEgIybzBKsfHxxOM4fEHOZrCxJqSP1/DCDACKkTg+lm9+urqKZHc37qWtFrXQHyNzoJQXaHTIIdjEVje+h36sNj9X4g4Nhv1ru7r4UGN7sbSrete6k1SkZkjfLDcPL2IfLzJzdvnvz/6r8n7/mvTvdpSWjpRWkY23cHf6dmUlqH/W3yfka1/Pz2bsrI1ATUnyQgwAhYiEFrMTaiwgv214zFo4VZ5mAMQkAQWnodNIbMgDnnjjTdskqmSwDKWD97H87wyZs2aRc2aafuXjDdv3qSWLVsK+yMEeIEGDfTPArlj69at1LVrV/Fyo0aNhHBHyXfY5GCIiAksWyFLJKRtMG43NZo0aSJK9cwJHCDIJ0l8nThxglatWiWmwA0VHFxwJ6bVq1fT8ePHRRdCdCNESNZVlhPiNem9ZUmO5uyHr2UEGAEHIrBgJNGKSXTEPUqors67hRCUVq2F19V24XvFoQ4EVrd8iyYGt1FHMirOomFgKGWfMO83uo7aTs9bSyjqyLoiL+/mH0AepUPJzc+f8LWbvz+542/F93jd3c+fSPGLtSIvTESpadmUciubUm7+90d+neu1G2nMdFkDb56DEXAEAn2betKQltr4xYAj8OE1LUdAklbPPfccvfrqq5ZPZIWRSgJr9OjRNHz48DyzopTt888/p0mTJon3YOuzY8cOK6zu2Ck2btxIjz76qEgCJZLLly/P4buN19PS0kT5piTxNm/ebDe7ISawbHh/gIUEwMYCpBP+IGCmjgBjW6FChQIzOnPmDF25ckWYrUdHR+e5VhrGY86BAwcWOBdyA1OMSExMFL5Y8MlCx0REv379CMouhFRlwTcLijEORoARcDIETu0g+jieFrnF05r/VFfVso4K4qpCll6RxaEuBNa3GE8TSrRXV1IqzKY1VaWbV+43PFFhiiKlRoEXqcX6z0xOz71YcXIvFSrIKvztXjqUPEqVFkSV2uN2ejYdPp9FR85nib8PX8iiE5fuN5lRe/6cHyPgygj4ebnRl4N8KDqEzbBc+T6wxd61RmBJDEBu4bkfAa9qU9RjtsDPmnOOHTuWfvrpJzHls88+S6+99lqO6d9++236+uuvxWuffPKJXbyvZAJMYFnzpM2Yy1IPLOl/BYIKBJNSpgfyCYQUiDEwwB06dCgwI7Cpp06dEh+y9u31D0EoKYShO0JJYM2fP18YxVerVk1IBDkYAUbAuRA48s1jtOBYNl1wK0k+2XepdeYWUTKoo0zn2qiT7WZLs9dofIhePcthHIE6gSVJd0L9TUhK+mfTkHx8sNyLB5NHVDnSRZUjj4goQVi5eTtXS/uMTNKTWecz6ciF/4it80xq8eeaEVAjAp3r6mhEB+f6GaRGnF0tJ2sQWFAGffvttwQVERqSIWDl065dO/FsK4UjhWFrigJLzjFnzhyCagwBE3Q0bpNhbj4gho4cOULPPPOMsO9BFRTUTVA6wdoHfk+PPfaY0VK9ZcuW0Q8//JBj37D/gc0QlGJo1Pbee+8VtnXxPkgi2BHJUkKIZOCHjdi5c6ehcgscgqzekhODxAMOSUlJwoYI/AEay2FP5cqVM7r+9evX6auvvqJNmzYJFRtsjbAesMS56XT3O6DmJrCk7zhKGmGujyZ38PXGmas5VOmBVRBghRFY6F6IjoEI1KHKUkDcMPLDCEkfbmSopHDoCxcuFB0FEd26dRMqrfzixo0bhA8b4pFHHqGgoCDDpVOmTBEkGA49PDxcvI4uDJBJNm3alGBUx8EIMALOg8DCXz6ntXtPiw1VzzxCLTK3U0yW/nsO9SOwvelIGlOqi/oTdWCGCbpKlHrBNI9JB6ZJ0gfLIzySdOXKk0e58uJvN18/R6bl0LX3nMqkPaeySP4Nry0ORoARcDwCn/b3oRqR2uj06ni0OANTECgqgXX48GEaPHiwIE2MBQiZyZMni6qjwsIcAgsk0yuvvCKm/Pvvv6l27dria0vyefDBB8WzPqx8Fi9ebDRNPKPjeV0Z6AT4/PPPG70eVVsgwPA3CCJTA9eCJ0BgT3/99ZfgCCCSAU8BCyMQhSCbZHz00UeEP/nFN998I8glZYDw6tOnD8F/y1jAg+u7776j0FB9Yx4lgQXRjiTZco/94osvDPmbumd7Xud0BBaY1v379wsMlUQSTNtR4gellAwwkiCXZNSvX59q1KhRIP6y1BCMrJIlxiB8WM6fP09eXl5Ur1494ZGF78FY9+rVi7yd7Le+9rxReS1GQE0I4B9WlAdfvHiRfLPvUMJ/qit3YtWDms7JlFz+bfIijQrV/yeDIy8C1QOKk99J07oJOQI/lOLgQbC6XwoFhpVyRAqaWXPfmSzadyaT8DdILfhtcTACjID9EWhZVUfjE1mFZX/knXdFSWD17t2bnn766QI3iudSqHmgUkJkZmYSyJ89e/aI799//32hVgIR9eeff9LEiRPF6wMGDDBJhWQqgQXSBetILyiIUEDsWJqPJLCQK+Z58803qW7dupScnEzvvPMOYX4EyCQ8pyMgjAHhhQDZA2N7YAk+AcSaJIbMJbAw37hx4wydHj/88ENhN4TOg4jcHQCXLl0qCEQEDPbhHQauATmju6EU54AYk1ZIqPCCWOfy5cti3McffywUVFCugfOAKguhVHopCSy8B1HPiBEjhMgGXuDoTCnnk+ehxk+N5gis3bt3G0ze5EErgUWXQXnISgIL1+DQYL6Oh05lgHCCP1VhPlq4UVASiOjRowf5++f0y0hNTRXvK0kxXMsG7mq89TknRsAyBPAP37p1esPouMzDQnVVLuuMZZPxKFUg8L9Gw+mlsj1VkYsak0jwrkCpZ++rjR2ZY1iwO1ULd6fypdwpin1kinQUktDacTyTth7lkucigcmDGQEzEXjrUR9qWplVWGbCxpfng4C53lEHDx6kwMBAMRvIjhdeeEF8DUVU69atc6wCvyaU5yFWrFhB8HUuKJQEFgzN8cwsAyqklJQUofRC+ZwkS0C6wTuqKPkoCSxUV4G8kgHrH2nlM2rUKIPiCoqmbdu2CVJozZo1QoQiA5yDtBWyhMACYdWmTZs8HRdBMiqVVqgCA1cANRRINFR6Kcv+MA9UXCDTHn74YaGEQ3zwwQf06aefiq9BNEKIowyoqCT5CJsjkF1KAgvqLwhzlPcOxDhDhw4V04DTQAmpGkNzBJY1QIQKC4bu6HRYokSJHGWABc0PJhLKCxw06lGNBT60YLDxgcQPhipVquSQB1ojf56DEWAE7I8APv/4BwIEuJ+fHyW4/UvNr/xFbsQqBvufhvVX3N/waRoR1tf6EzvBjBX8AqnEqYoO2YmvlxtVCnWn8vhTyp1KBHALelscxJmULNp6TE9kMZllC4R5TkYgJwJ1ynnQpD7qb5LB56YNBIpCYD3++OO0aNEiQZKgjC93oBEaiBXEu+++S4MGDSoQFCWBZQp6aMYGMksKQyzNRxJYUFfhl825AyojkEDwk4KqCYKTqCi9z+dnn31G8LzKHSBzQOpYQmBhLii5YE8kA2V7ENNI8hCvo3IMRBfCGIGI16HIgjcWlGVSSSbJN1SE4b3cASVWrVq1xJ6lmbySwBo2bJhBESbH4hlHlnHmVomZcpb2usYlCSx7gcvrMAKMgHMgoFRdocy4hf9Zil7t2DbFzoGsunZxuP4T9GxEwV1o1ZWx/bJp7VuObp4OtsuCXjqiymU8qEpZd/HHz5tJK7sA/98iZ65mGYgsJrPsiTyv5WoIvNLJmzrUum+w7Gr75/1aDwFJYKHMLz8/J7kaSgdhSi4DJWuyXCy3+kpeIwkhkEsozSsoCiOwQMLExMSIMsbExMQ8zdMszUcSWFB9wXg9d8j3n3zySRo/frzYM9ZCwMQ9Li4uzxipYrKUwMKEr776qigZRKBpHAg7ZShVT/DoLlmyZJ489u7da/AngzIMHtzS1B3kFro5GgtYGK1du9ZQRqgksKDggsm7MiDukSWK33//vcFw3np3qnVmYgLLOjjyLIwAI+CECEBiDdXVpUuXxG+G8BuSZrWrEE1qRJRywgl3zFs6VncIPRWll09z3Ecg3NeXos9XoYx7tiGT3N2JqpQBYeVBlcu6U5CvbdbhMzUPASazzMOLr2YEzEGgYqg7fTnIlzy5ktAc2PhaIwhYauKOkj7ZeMwUYI2ZoOcepySw4CMluwziOpBnHh753/BFySc3QZU7r86dOwsbIklgKX2noJSSaizlOFleWRQCC+QVSCwEPLdKlcrp14nOj4WRgsqcUPYH8io2Nla8PGnSJGHkbixQGoo9oJvh8uXLc5QQGlNYMYFlyqeAr2EEGAFGQKUIgLhav369yA7taFE7DkNF+vsNoiVvqTRrTssaCCTX7k+Pl3vSGlM51Rwt/CMpLfl+xxxrbK5yGXeqXFavtgr2Z9LKGpjaao5D57JozYF7tPZAJp29yg0rbIUzz+taCAxL8KIejT1da9O8W6sjYCmBJf+PC+sblKIVVh4I6x1ZYpbfJkw1cc9vPP7PbUk+ksBS+mkp18hNYKGDHzylECCzjDVygxE6DOBtSWDNmDGDXnzxRZEHOgbCpqSggNcVfqkunkmIhPH8E088YXQIFHkgrqDsmj17NhNYVv/k8YSMACPACKgAAaiu0GEQ/3hC5gzVVdOmTfWZXT5K9GEDorRrKsiUU7AlAqdr9qah5Z+15RKam7uElxfFXY+ltNtFkwvoPIhqR3lQrWgPiinlrjkcXD3hjEyiNfv1RNaGQ/c7Obs6Lrx/RsASBEoHuQkVVkn297MEPh7zHwJFIbBQcrdx40ZBYBnzUsIS//vf/8T/iVF66ONT5eCMEwAAIABJREFUsHdbUQksS/Mxl8BCdQU8ohCffPIJ9eyZt5kP1Fr4hbYtCSylTxY8yIwRhDC+P336tPDhRokhlGyy1LJv376ELoe5A2o2kF0wh0epJsg4ZQkhK7D4xwcjwAgwAhpHAD/o8Y/Uhg0bxE7wjxpUVxEREfd3NvcFotWfaXynnL6pCJyL606DKo4w9XKXuK5pQBilnwy1aK9QWNWK8qDa0R4UEshqK4tAVNmgYxf/U2Xtz6TkK6zKUtnxcDoaQaB3vCc91up+9zONpM1pqgiBohBYb731lqGznbEugytXrjR4JY0YMYJGjhxZ4M6LSmBZmo+5BBY2IceUL1+eVq1aRZ6e99WQaNyG5wCELQks/MIcqjOEssugBBlm8yCgUP6IgOl7sWLFROdIlAcidu7cSaGhOf9vhlLDIUOGiPclQccElh0/tGAOcTAHDhwgmJgVL15cGK2hwx8OHIwwR+EIZGVlkTuMRhwQ+BCdP39eMPeyJamlaSQlJREM7IKDgwkdGDgYgaIigJ8tUF2hOyk6g+C3UGhpmyNO7yT6oF5Rl+LxGkPgYrWu1L/yKxrL2nbp+nh4UOO7sXTruukPW5El3QVpBfLKhytlbHc4Dpw5O5to7YF7tHzvPdp4KNOBmfDSjID2EMDPRaiwWJGqvbNTS8aSwOrUqVMeY+78ckRZGQibCxcuUJ06dcRlIHImT54snrPxi10or6DwAcmC2LJli6F0Lb95i0pgWZqPJQTWunXrDMqrRo0a0bhx44QnGJ41R40aZdi3LQks4Ijujl9++aWAFCQhyCmczfXr1+mbb74xmNLDdB3m64gTJ06I0kAEVFvw0pJlhfhl/ODBg0UHQuSO53CQXkxg2ekTi4fKp556Kt/VcCg//fQTVa1a1U4ZaXOZhQsX0nvvvWfw9LH3LqQcVNbgFmV9mNV9/PHHhHaoaEXKwQhYigD+ccbPGEin5T8AkOQabUc8fTDRFn0XEQ7XQuBy7EM0KHY0ZRCrhnDyDQNDKftEWKE3QWyYB9Ut507VwotWcljoQnyBqhBIOp5Ji3ffo5V7ubxQVQfDyagagU51dPRiR29V58jJqRcBo/9vLSTdf//9l0qXLi2ukmblcgier0F2SOIKr6NMDWRWYVFUAsvSfCwhsLAW1EnGSvDwHkQykgTatGlTYVs3+n5hJu4YhDW6du1K+/btM8wB43Xl93junT9/vhDyyIBnFjywZOCa1NRUUTaIKFu2rHjOkdUkTGBZdITmDQITCUZSBszXcBD4YOBAt23bZnjv999/N8j8zFvF+a+eO3cuPfus3svl7NmzDtkwE1gOgZ0XLQABSHBRMgjVFdrRQnXVuHFj4yOOrCH6vDXj6cIIXK3cnh6v+hqlunHLc9wGrakq3bxi3AcjLsKD6sV4UKUyjlH8uvBtqqqt7zuTRYt3ZdCSXfcoK1tVqXEyjIAqEfiknw/VjGLCX5WHo/KkLCGwUM0SEnK/McuePXuE6gjEljJAiqCLXvv27U1CIT09XXTJQ7z22muGZ1CTBisuMjcfadL+zDPP0JgxY/Ish6odcAfGTN5hdA6Tc7wPAqhhw4YEA3R8D+8oKJzgT2VJTJ06VeCKwJ7gYWUsgNvnn38ujNxBaCkDpYBQZinPS74PD63Ro0fToUOHDENwHTx8oeRSdle8ffs2VaxYUVwHvzM8+yhD2YXwxx9/pI4dO1qyZZuPccuGBEGFgXpPMI84wAYNGtDPP/9M6HygDKgmQIwgcA0YRo68CCi7GzgDgYVSxDNnzoguDay84zveXARQSgviSqquIJuG6grkeL7xQyLRbv75Yi7Wznb99Ypt6Om4MXSZ+LfkdQJLku5EVI4jRokgiKvypZm4crZ7vyj7gU/W4l33BJF1O12V/+UsyvZ4LCNgNQSax+rojW7874vVAOWJLEIgLS2Njh8/Tnfu3BHKnVKlSgnTcEeFLfOBzxVUaCivMxbDhw8XxBaeE3777Te7QABqBmWUp06dEtwHShoLM85HYiDejh49KhRakkC0S8IOWES1BBYYT+lvlF9rS+CllM4ppZAOwFK1SzobgaVaoDkx1SMA5SbIK3TzwD9W+M0Dat4Lii3nd9HMpCmUeOEENd/JJJbqD9nGCaaWb0nP1xhDZ9z8bbyS+qdP0FWm1Av+VLecnriKDmHiSv2n5rgMz169T2Sl3GIiy3EnwSurGYEPevuIn6ccjAAjYHsE4Hd78uRJGjp0KE2YMCHHgkeOHKEWLVqI11566SXxh0MdCKiWwIKUD9I9xPfff08wpTMWMDB77rnnhBwP0rrcrSfXrFlD8+bNE479kO2hlhWqHaguUFanlOKhNBHtMsF8fvbZZ4QcIBeEwRsC/k2o/X3ggQfypIKxYGZBFmEdzNu0aVPh34WHZpintW7dmgYOHJhjLFhlmK5BDSIlm5AttmvXTpjw5We6DjZ40aJFoiMB6pOhQMOHELJJmFDLwH5gUC1lhZgXLPrXX39Nvr6+4jKMh48YpKTACXWzwKlu3briDFBTXNQoqITQ3PVR/4s/qM9+8803RWowGYQ3FiS0qAXG/oDp+vXrxXXYC+6PSpUqFXUrPF6DCGRmZgriStav437A5zF3xw5jW3tt08f0T7LeI6tZYKQgslowkaXBu8B6Kd+KjqeXa4+nY273f9Zab3btzNS4eGl6vFwMRZRg4ko7p+b4TC/eyKaZmzJo/o4MxyfDGTACKkOgbZyOXn2YVVgqOxZOx0kRAIcwZ84csTvYFjVr1kw8R8OsHuV80oMKnRhjY2OdFAXtbUu1BNaNGzcMNwo6Inz66adUv359kxFGCSLqbqdNm5bvGJA0aJkJaR5CaWyGdpUgvozF66+/TsOGDcvxFlhZ+HAZC5QmgRQCGQQjdRmQLaJDwLFjx4yOA+uLThBKszbg8vzzzxNUacYCZA1qVlF+icivJlq24ATBg7ra3LW2yrnzqyU2+TCIRKknCKXcJu6WrG/MxB1EZe/evQ3E29q1a42mhzMtTHFjzr74WvUjgH98UF589epV8VkCAQ3C15TYl3KEBv4zOs+lTGSZgp5zX5MW2YBerfMG7Xe/b6bp3Du+v7saxYOoS0QZal7auI+Dq+DA+ywaAjuOZ9LMzRmEvzkYAWdCoLjuOgXqbtK1e8Uo9Z75ndK/HepLFUP5FwPOdE/wXtSJAMr04BVV0HMwCK48ncnVuR2XyUq1BBZOAATUlClTDIcBcgYlP82bNxcPoMHBwfke1D///GNQO0E19fDDDwvTsl27dtFff/1lIKeU5IySwMLENWrUoFdeeUW0pIQ6CkZoCBBf+B4eTAjkiFwRIKkef/xx0ul0Yg3Z6lK+JwksKEKgbIJaC/H++++LB2souaAUmThxomE+JekFdRHKJhFPPPEEDRo0SOQBphgkGj6AIPxAzKH9JuSPUCuhax8CDDKiSpUqQokFPPGAD8UY9lCvXj0C+YfxIMJkFwMonHJ7kJnzKcmPwLJk/YIILJkTzvuxxx4TNcNQv8n927OG2Rx8+FrrI4D7GJ8lmBsicG9DdSU7rpiy4sTt39Hco8vyvbSpUGSdpJY755syHV/jZAjcCa9D4+u+Sbs8XIPICfbypK4RZalbVFnycueHKye7nR22nfnbMwSRBWUWByOgZQRAXDUstoNKe102bOPUnXDafL0B3c3yMnlrjzb0pKfamn69yRPzhYwAI5AHAXgr//DDD+J5UYpKILhARVSHDh2oZs2ajJrKEFA1gYVSPrS2BGFhLEAwQSnVv39/8vfP6UfSq1cvggoHaht04VOazykN4iEVnDVrlpheSWCB0IE6CN3JZICBhdQQIZU8KAGsUKGCeA0KoI8++ihHqih/hGILoVRgKduVTp8+XTxYKwMlcG+//bZ4acWKFaLsUVmLizzQEUIZKCdEBwYESC9ZgpmfB5bSZwwYAAtlKNt+ggTDB9nSMEZgWbp+YQQWSDF0VlCGUiGHWmeQexzOi8DevXuF6uratWuC6AY5bI6CE8icSj1HPZe8QBlZhbeCF0TWxWRqmWRctem8SPPO0svE0YQGb9FWj1CnBuOBsqXokcgwignQ/+KGgxGwJgKirHBzBoHM4mAEtIrAw6UWU5AuNU/6Z++WoZUpei8dU6KYnxt9N9SXQgIdZ5xtSp58DSPgbAig0RP+QIjCoV4EVE1gSdjg3wQSCp5UshZVCSnae0IFpXTcB0mRnJwsOifkrlmF+gneUPCQUnYvVBJYUFtBfaUMOPtD/YWQrSd37txp8OdCiVxu138oqkC0QRmlJLCg0sL6+bXlRJc9WeaEmlworZRKr4MHD+bwupJ5SjM6eIaBPEPkR2BhvyDF0JkQrVFz+21BdQXPLAQIN7l3S25nYwSWpesXRmAZyxXlndJ8D55gSmLSkv3wGHUiAHIaxBUUiQiQVgkJCUbbzha2gy93T6df9ptHSMX/R2S1YiKrMHid6v2M0lXovYZv03pdmFPtC5upWiyQHo0Ko2alcnYBdrqN8oZUgQCXFariGDgJCxCI8T1JTYvr/+9hLNafr0jX0k3/BQC8sJpXYTN3C46ChzACjIAVEYiLi7PibNaZShMElnKraCu5detW2rBhgyC1ZM0qyvqWLVuWh0ACSQLSC35TkAWCDENJkRyHsiKUFCKUBBaUXz179syBMtpTovQOAXUSVB3w2Bo5cqR4DUSQsZBqMCWBhVI25IK8c6uv5BwyL5BdMCuHkkuSUlJplXs9lP5hbyD1Vq9eLd42pQshyDn4YsEUH1+jtFFJFtqCwFLmbs76hRFYuDdiYmJyQIPSSZjiI7Avpa+YdT5KPIujEQDhCvLq+vXrotwVn098vi2Ja3dvUK8lL9KVO9csGU5NQGRdSqbWO8wjwCxajAepAoF7JSvQx43foRWekarIp6hJBHnqBHHVPSqM3B3YPruo++Dx2kRgzrYMmro+g1LTuKxQmyfoelnXC/qXqvofynfjKFOCFycHI8AIMAJaQQCCj7Fjx6ouXc0RWEoEYWgOdZIsFwPATz/9tLgEKiuQUPCLKsiYLT8CSxJUyvVu374tfLQQ8n3pSYWSQ3TxMxbDhw8ndA2UBBZKI6VxvCl3BFRQUF9hPFRopoYk1AoisEBUATeU8xUUtiKwLFm/MALLGEElTd6xRyawTL2DtHFdRkaGIK5AbCOgXITqCp1JLY1fD8ynL3bl3wDC1HmbBEZQ4qXT1HrHXFOH8HUaRiAzOIo+j59ISzzLaXgXRCgX7BkdTpF++k61HIyAIxA4djFLkFhrDxRexu2I/HhNRkCJQFX/g1QvaFe+oMAsuqDnEWugqUalhDX2xXMwAozAfQTwC3t7BRNYZiCNMiCYpqEEECbr6LpXUMC7Ceoq+F3JzoFKs3OonJo2bSrKieAlhR/wMEkHKVNUAuurr76id955R6SXnwKrT58+Qg2lVGDBEO7y5cvCRB3lgQUF1CQoNZREGMgydGUsKOD5JZVd+RFYUFuBHJP/oKJzIUoQ8TfWgwE6cEOgBK9ly5YFrgkF1/Hjx4X6SxJ9cgC8ylDWpfQcs3T9wggs2WFRmSwTWGZ8ADV0KQhQGLVDdQXCCqqrunXrFmkHmdmZ1HvJS3T8xukizaMc3BhE1uUzlLBd36qXw3kRyAoqS980fY/+9Nb/skNLUcLLkwaUj6KOYaW1lDbn6uQILNihV2NdvcVqLCc/ak1vL1CXSl1KLTa6hztZPjTnQmfKJvM8rWpGedAn/Xw0jQsnzwgwAoyAtRFQrQJLEjzoqAcz9YICpWEoEZMEllIpBSUGyu58fXP+JhkdANFJUOlBpSwhNFWB9ffff4tudwhjHlhQh4AkA1mlJLCkJ5Qxw3G5VzCsIN/KlCkjyCSQVrKrIcg9YwZzIIXu3LlDYWFhBp+n/AgsdOaTBvnGFFbKsjuUSgLLggL7RNdCmMtLs3t5vew22LFjR9HdEGHp+kxgWfvHgPbmS09PF8SVVF2hwQDuz6J0ypQozDu6nN7dPtkmoDQKjKBuTGTZBFs1TZrtH0I/NP+AZvvoS861EM1Ll6SBMZEU6c+qKy2cl6vlmHwli6auy6CV+1iN5Wpnr6X9xvofovpB/+ZIGbTruqvxlHwnwqKtvN3dh5pUYi8si8DjQYwAI+CUCKiWwHrttddE2RzixRdfJJiqe3jk/QEOQ25JrMAjatiwYZSUlEQPPfSQGGvMywoqIaksgsH60qVLxbWWEFggpmR7TRBpkmCSd4vSPFxJYL311ls0ebL+IVl2GVTeYUryaMSIEcJn659//qGBAweKy5RdBuU4+IPBaB2KKqWyTNnxEObwsiOjJP7yK3/EmiCuENK0vqBPQZcuXUQpIvy9fvvtN8OlV65cEUb2iMGDBxsUa5auzwSWU/4sMnlTUF2hZBAlxLh3obqqU6eOyeMLu/CxFWNo1+WDhV1WpPdBZEGR1YYVWUXCUc2Ds32K0S+tPqTffaqrOU3y13nQgJhI6hpZVtV5cnKMABD4+9979Ov6dLp0g9VYfEeoE4ESnlcp2ucUBepu0tWM4nQ8LYpuZgZYnGyLWB293s3b4vE8kBFgBBgBZ0NAtQQWugjiwVSWt6H0rEePHlS9enXx0Ir3UZImy/dwMNK8G0SOfKCNj48X5Iufn77zBwgvzAPiCREdHU2bNm0SX1tCYGGcJFQkQYOSQCimoM6C+boMJYGlzBEqM5BZKG2EPxaUV3379jXkiH1GRkaKtp4giXbs2CGmxJiHH35YfH369GkaPXq0UKIhvv76a+ratav4GkoVdF1EAAusg+6M48aNM5CESoIKCq7PP/88R5niN998I9YuKJSkHIznYV6PuXBGUKchoL6CCguhJCnNWZ8JLGf7MWTaftDRE/ey9GuD4rJNmzZWNeRfcWoTjd74kWkJWeGqhoLIOkttt8+2wmw8heoQ8PKj6a0m0a9+tVSXGhJqWDKYBpSPpEqB/qrMj5NiBIwhcPZaNk1dl07L9rAai+8Q10Dgi4G+VC3c3TU2y7tkBFSEADy1IXyBGAPP4fCwRpWTsSoomTYaNsAOKb+AIKdsWfN+aYj1IUKBZQoakYEXKKghGXLAL/xxPXysICTJb03sD89W4AbyayynoiMRqaiWwEJyKJMD6YNufQUFyuymT58uzJtlgERCV0IZILJwQChxQ4AEkySW7AZoKYGFcc8++6xByZVfrsgJpvMylMoovAYyDXPJvPDahx9+KMgsGSC3unXrZiD2sA/cmPAAk4HyRJQburvr/7HbtWuXgTSS18CTC+SgVKrJ9UuXLm0gCJQYvfzyy0IJV1BcunSJatXK/0Etd15KpZw56zOBpbYfI7bPBw0SoLpCJ1D8gAW5jfJfa8cL6ybS+rN6gtieoSeyzlHb7X/Yc1leyx4IeHjSHwkf0w/+RfNms2aqHm5uNLB8pDBq52AEtIrAn0n3aPKKu3Q3Q6s74LwZAdMQeLiuJz3fwcu0i/kqRoARsAoCEMusXbvWKBkF6xKIanIHSC7YEBUWqEgyJUCgoYGbMZ9tiHMgLoFoRhngT1DdlTvgcx0bG5vndXAosGYBV1KlijasL1RNYAFhkCwgLOB1A88qZYBJxA0Ez6WoqKgc7127dk2on0ASKQMG43i9XLlywrAc8cMPPxA8sZTeWcZK5tLS0qhChQpiTO73cYPhhoUCCrlKA3SUPsIPCiwo/kauysDro0aNyrM35Ilr27dvn+dGu3jxIo0fP16oUZQBIu+ll16iIUOGkKenZ473UEoJFZVUtKE8EwbuKJ+EEkoSe3IQPljIC1ihDNIULzKMhYE6Sh6xLxnIC6TbhAkT8uRlyfrSOwtm87Ir47p166hnz55iSajsQOopQ/m+MZN3U36I8DX2RwCqKxBX27dvF4s3btxYqK6KFStm9WRQNojyQUdGAxBZV87RA9uYyHLkOdhi7fltP6VvAu7/ksUWa5gyZ63gIBoQE0VxxQNNuZyvYQRUjcCeU5k0eUU6HTibpeo8OTlGoCgI+Hq50XdDfSgsmFVYRcGRxzICpiIAMcnChQtFZRQCz/Xw07569aphCog2cjeOwjP6okWLCl3GVAJryZIlhmd0WAChYRVUVfDYRnh5eYlnbKXXN57bUQEVHBwsnpsgAoB6C8IWiGKU6jE8E2/evJm8vb0JTee0EqonsJRAQo6HUjncHCBUoBAqLHDIaF2LsSCfAgOt+592MJZgaCHly82AIjfc+LjB8UEYO3YsPf3000ZTBjkGhRhuuIiICKEykV5V+e0Re8LeMDeM3kHoFSRpBCsMogqEkpIAwDxgdlHWCAUW1jfmN1YY1sr3ocYCLjgjKMsK2ost1jcnV75WnQhAOQjyCqQr7kuorgpS+BV1Fx8m/UCzDi8p6jRWGc9EllVgVN0kC9tMoi8C9b84cUR0DAulEbHlHbE0r8kI2AyBW3ezBYkFfywORsBZERjQ3IsGNs/5y2ln3SvvixFwNALz5s0jiGEQ+MW5FMrgOX327NmCQAIhJL2pZb4QcMhfunfv3t3o8zTGgTAqLFAGuHixvrMpnts7d+5sEIJA1LNz507xHipSpHUSKrlmzZolXoewAyotPP9PnTpV/N2hQwdDKSG+h2c19tKiRQuDSKewvNTwvqYILDUAljsHEEIwTEeg22GnTp1yXPLHH3/Q888/L17DDQUvLw5GgBHIHwH84wDiSnq9QSmJLpbWJp+VGVxKS6HeS16k6+k3VXU09QPDKTHlArXbqv/HiEP7CCxt/R59XKy53TfSLyaC+sdE2n1dXpARsBcCc7dlCCIrk8VY9oKc17EjAmWLQ4XlS37ebnZclZdiBFwPAVR/yGZkqOh55JFHcoCA5xOomhB47scv2WWgdA8lfFBGKS2ALEERdj8QtyBQkQXvLRlKUgpKK+l7LUkvCEdgXSRDqrLgH4wKJgT2gL2A5JJVTJbk6YgxTGBZAXV0IYQKCkojGKlDrgevHkjyYGwOBQkUY+giqJT4WWFpnoIRcCoE8BsFlMbiMxMaGipUV7LLpy03Ou3gn/TZv7/acokizV1PEFkXqf3WnCXRRZqUBzsMgZWt3qb3i7e22/rDq5SnTuGhdluPF2IEHIXAzpOZNHl5Oh25wCyWo86A17UdAsPbe1GXeqzCsh3CPDMjQEKRdPToUUI1UcWKFfOYn+M9eGMhYMcDY3cZEK7IypHcohZzsUXFGSqtQKjBnyp3SFJKSbIhZ5Q+5iawQMhhHumDBQJs2rRpBAukhIQEwWFoKZjAssJpwYcJZvP5BW6K+fPniwdyDkaAEciLAEpoQVxJ1RV+UEN1hXJXe0T/ZSPpwNX7jRDssaYlazCRZQlq6hyztuUb9E7wAzZNrriXJ42Jq0w1i+f0BLTpojw5I+BgBK7dzqZvV3CXQgcfAy9vAwRiw9zpq0G+NpiZp2QEGAFTEADxg/LCGzduiBJCPP8rbXLgMQ37IKic/P39CYooVJaUKFFClCHCpscaoTRqR4fB+vXri2lhbQRTdgSUYyC3QMjhNeQlFWNSRYbnLJQ6ai2YwLLSiUGGB5N0GLhLn6mmTZuKzoi4gZi8shLQPI3TIQDVFUoGUbcNLzeorvDD2F6x8vRmGrVhkr2Ws8o6df9TZHVgRZZV8HTUJBubj6U3S3a0yfLlA/zos/o1yOu/brQ2WYQnZQRUjMD0DRn005p0FWfIqTEC5iMwLtGbWlXVmT+QRzACjIDFCBw6dEh4O4OQgnczAgbuSm9e+G7PnTu3wDXgVw3FE0oMzQ14ch05ckTkAQINgXkSExNFGaCMOXPmiPdR9YX8YNSO3HBt7969heoKiiyQcbkVZObm5KjrmcCyAfJgOmGmXpgJuw2W5ikZAc0ggK6fUF0lJSWJnEH4grxS/hC2x2ZAXoHE0mLUCQynblcvUYctM7SYPudMRNuajaaxIZ2tikXDksE0oVbeVslWXYQnYwQ0gMCCHRn0+VImsTRwVJyiiQg0ruhB7/TwMfFqvowRYASKigCeV2bOzGnhUalSpTy+1iC5NmzYYFgOhBGasoEXQGmf7GgIzyxLyguXLVsmugnKAM/Qo0ePPM9NsDVCJ0QQVDKgFkNlC8odt2zZQvv27RPG8OhgqMVQJYF17Jh1SnlwoyhJJHO/1+KBcs6MgBYQwG8CoLrCPwr4bQSIq7i4OLunjrJBlA9qPeoEhFPitUvUkYksTR5lUvwr9GrprlbJfUD5SOpbzjoSdaskxJMwAg5GYOXee/TBwruUkengRHh5RsBKCHw71JcqhrpbaTaehhFgBApCAMondANE50D4W0HBhEB1FdRUPj56QhlVWHv37hVf45kGVVgyUGWCX9qjnBBhie/UypUrRWdEEGJ4fkJ4eHgI7+3KlSvn2ALeB0mVkpJCxYsXp6pVq4pmWCgxhHcWyK2OHTuKyhfMiWoYXIuSwtjYWEPXRbXeGaoksEaO1P4DpVoPnPNiBNSEALpygrxyVHMDGLfDwN1ZovZ/RNaDTGRp7kh3Nx5Br5Qpmg/Bu7WrUr0SxTW3d06YEbA1AofOZdGYWXco5Va2rZfi+RkBmyPQv5knDWphfgmSzRPjBRgBJ0cAxA9UVijlQ4DEevDBBw27xvsgj4x5+EqDdVwcExNDrVq1shgtqKxAqslyRnQhRDfCwgK5QykGT64uXbqIJnS51VqYAw206tWrV9h0DntflQTW5MmTHQYIL8wIMAL2QaB58+ZUvXp1+yxmZJUb6Tep15IX6VJaisNysNXCgsi6fpke3Py7rZbgeW2AwL6Gz9ILYb0tmvm7RrUp2p/NfS0Cjwe5BAJQYD3xQxolX+EOhS5x4E68yZhS7vTD4/zz3omPmLemcgRkt0GkOXDgQGHobkr8+uuvQsFljfI9dChEIzkEFFiwYikooP6aMWOGKGXs3LkzhYSEiGoYKK9g34IGWqiCwx9UsMHcHUb0agxVElhqBIpzYgQYAedC4I9SwqQDAAAgAElEQVTDS+iDpB+ca1O5dlMrIIwSr6dQp82/OfU+nWlzBxs8ScPD+5u1pV/i61IZH2+zxvDFjICrIvD81Dv0v1NcT+iq5+8s+57Q3YfiK3k4y3Z4H4yA6hC4e/euKBs0Fps3bxbm6AjZ7c+UDaAbIMr4UM736KOPFjoEii4QXp6enkav/fnnn8XruZVgxi5evXo1HT9+nJQeXHK8LCfEOJljkyZNRDmhGoMJLDWeCufECDACNkfgsRVjadflAzZfRw0L1AwIo25MZKnhKEzK4Wi9x+jpyMGFXhvoqaPJDWtRiDeXkhQKFl/ACCgQ+HRJOv2VlMGYMAKaRaB9TR2NfIh/caHZA+TEVYvAiRMnCGQPlEpKYkeZ8Jo1a4RSCdGvXz9BMM2fP190+0P5IEit3AEy6pdffhEvR0RECAuVgkJ2E8xPrYXywalTp4opoqKiqE2bNvlOBw+uWbNmiffRtRC+WEpzerkHvC9VWfDNgr+WGoMJLDWeCufECDACNkVgw7kkGrH2XZuuocbJQWRBkfUQK7LUeDw5cjpRZxANi3483zyj/f3o/TrVKNjL+G/lVL9BTpARcDACP61Op+kbmcRy8DHw8hYi4O/tRj894UshgW4WzsDDGAFGwBgCqampNHv2bPGWMaIJJuooxQOBBOIK5A8CXlIXL14UXxtTZe3YsYN2794t3gcxBIKooFiyZAmdO3dOXAK1FlRbyti5c6cwXzdlPpQaouQwLCyM2rdvL8agpBCG7gglgQUi7urVq1StWjVq1KiRKm8SzRFYaWlptGvXLlGbaSmo58+fpwsXLgiWNCgoiKKjows0PsP1e/bsMVxfo0YN0TnNWECat23bNtE2s3Xr1qo8dE6KEXB1BCZu/5bmHv3HZWGoASLrxlXqvGm6y2KghY2fqtWXHot5Ok+qdYKL0Zi4ygQFFgcjwAhYjsA3y9Np9lYmsSxHkEc6EoHn2nlR1/r8SwxHngGv7ZwIKD2uQOTA1BwNp6BkWrp0qeAEEHXr1qVatWqJr48ePUpr164VX6MzYadOnQTPgEB3QvADUHWhLLFPnz4G4GCqjo6BiJYtWxo4ieTkZFqxYoV4HWuj8RUINQSuR9dDzKfT6ahXr175lhneuHGDoOZC5CbWpkyZIuZo164dhYeHi2ug6gI5B0+t3N0N1XLamiOwpKwNAA4eXHiJhRJo3HTLli0T7SJzB9pIdujQQRBjylDePMrX86sLlXWjMEKrUqWKWs6Z82AEGIH/ELiZcZse/Xs4XbmT9+eAq4FUI6AsJd64xkSWig/+bI2eNLjCcEOGjUOCaVT1SuTnwd4nKj42Tk1DCHy2JJ3+5HJCDZ0YpyoRqFPOgyb18WFAGAFGwMoIQIU1d+5cQtmfDC8vL+FfJQNilYceeijHyv/88w+dPn06xxiQQXIeDw8PUZaIsTKUflpKIgnvS98qeS3Gg3CS84G3gKIqP2ENxkklV2RkJLVt2zZHvuhkCKEO9oaugxDi4HuY0oMUy88DzMpwmz2dpggsyO4gv5NhDoEFAzTI5CD7Q+Cg4L5/8+ZNAjOJMNbSEmMgsUNrSsj9kMOZM2fEwfbt21ewnjJg5oabMDezavap8ABGgBGwGQKLTqymN7Z8abP5tThxnCCyrtPDm6ZpMX2nz/lC9UdoQKUXqWmpEjS6eiXyMrHbjdMDwxtkBKyEwAcL79LS3fesNBtPwwjYD4EvBvpStXDTOqDZLyteiRHQPgLgB0AgXblyJcdmwAHUqVNHqLJyB8glcAUo7VOSX7gOXALIJqiplLFlyxaDAis3gYXrUAWWlJSUZz74WMH3Sqq8jCGOUkCUBCJ69OiRp6sgiDq8D5JNGWo2cEeemiGwoJoCwLgxZJhDYK1bt46OHDkihkJ+hwOXLS8PHDhAmzZtEu81bNiQqlevLr5WGp717NlTtJjEzQhpHf6GYksynvj+t99+EwRZixYtqEKFCtr/5PIOGAEnRGDkhg9p1ektTrizom+p+n9EVhcmsooOppVnuFT1YSrx5DzyyKUStvIyPB0j4LIIvD3/Lq3axySWy94AGt14z8ae9EQCN/LQ6PFx2hpAAKqry5cvE7oSlixZskDCSLkdEGApKSmCNMI4yTtYumVwIZgPfATmy68zoXJ+lCcePnxYeF+BdDMW2BdIMuwRPluoIIPIR82hCQIL5BBqUeGWrwxzCCxZzwnlVe/evfPcRNJ4DYqq/v31LcwhoYO0DvK8QYMGGZaWqix4cKEuFiHVYbipQHZxMAKMgPoQOHXzvCgfzMq+LwlWX5aOz0gQWanXqctGVmQ5/jSIKLYd0ZCZRD7FVJEOJ8EIOCsC42ffoQ2HMp11e7wvJ0QgPNidfhrmSzoWYTnh6fKWGAFGwBgCmiCwNmzYQGAQwVzCTAyKKYSpBBbKB3/99VcxBuNhSpY7ZPkfXu/WrRuhZeWlS5do4cKFeQgsKK3AVkp5HQi2adOmEdZJSEgQpvAcjAAjoD4Eph38kz77V/+zgKNwBKoJIusGdd2ob9PL4QAEyjUmGjyTKDjSAYvzkoyA6yEwasYd2n6MSSzXO3nt7nhcoje1qspNPbR7gpw5I8AImIOA6gmss2fPCrd/BIgndCFEHSjCVAILnQJgxIaoX78+oYtg7jh27BitWbNGvCxLACEZhCk7Qrr2o0QQr6GUEd0FSpcuLXy5oMAKCAig7t27m4M/X8sIMAJ2ROCJleNo56X9dlzROZZiIstB5xgaSzRkFlHZOAclwMsyAq6JwPO/3qH/nWYSyzVPX3u7bl1NR2O7emsvcc6YEWAEGAELEFA1gQWyaObMmcJXCl0C4dq/a9cuswksKKR++eUXAU/FihWpefPmeaCC2drOnTvF60ofLLSdRA0rDNfQJhNKLRBishQRqisosrCGMeM1C86EhzACjIANENhz5RANWf6aDWZ2nSmrBpShxNRUSmRFlu0PPagM0dDZRDHxtl+LV2AEGIE8CHT//Dal3Lzvu8oQMQJqRcDTg+inJ/woLDhnJ3W15st5MQKMACNQFARUTWDJto/wpYKvFEgjSwgsAATVFBRVKEPEXD4+99vOgnyCr5VsjYmuAmgliYChGfyxlJ0EMAfaUIaHh5PsHICSQ5QecjACjIA6Efhy9zT6Zb++EwdH0RCIBZF18yYlbphKbsQPeEVD08hoTx+ioXOIqnW0+tQ8ISPACJiGwK272fTwRzm9V00byVcxAvZHYFgbL+rRyNP+C/OKjAAjwAjYGQHVEljwvIL3FQJkUWSk3v/DUgIL7vrbt28Xc4AIgwoLHQTRXnLt2rWENpIyateuncOpH+bx+/btE87/aFlZtWpV4dIPwgvEF8gtqMOgEkOHAKi5cC1KCmNjYykqKsrOx8rLMQKMQG4Eui9+nk7cOMPAWBGBWP8ylHjrplBkuSk6xFpxCdecatDvRHW5GYhrHj7vWk0IHLmQRcN+TFNTSpwLI2AUgeoR7vT5AF9GhxFgBBgBp0dAlQTWrVu3aPbs2YIYiomJoVatWhkOwlICCxPMmzdPEEzGAsSUfE9ZQljQHSDN5UuUKEFdunQxqtbCeKWiy+nvKN4gI6BCBNae3U4vrXtPhZk5R0pVQGTdvkWJG6eRexb7xhTpVHt+Q9R0WJGm4MGMACNgPQTWHbxHb8y5a70JeSZGwEYIfNTXh2pHe9hodp6WEWAEGAF1IKBKAmvBggVCwYQAmeThcf+H8cmTJwnG7ojGjRuLDoERERFC7WRKoOQPXQxlSaCnp6dQd8HfCgQXQpq4FzTfnTt3aMaMGcLMvXPnzhQSEkIybz8/P4qPjycYw+MPcoS5u7+/vykp8jWMACNgZQQmbPua/jy20sqz8nS5ETAQWZumk3vmPQbIXAQenkjUdpS5o/h6RoARsDECszZn0Lcr0228Ck/PCBQNgcT6nvRsO6+iTcKjGQFGgBFQOQKqJLCmTZsmjNtNjSZNmohSPXMCKi+QT5L4OnHiBK1atUpM0bVrVwoODi5wutWrV9Px48dFF0J0I0T8/PPP4m9ZToivpfeWJTmasx++lhFgBIwjkJp+i7r9/Sxdu3u/TJixsi0Clf1DKfH2bUrc9Bt5ZJr+s9y2Wal89mZPEfX4SuVJcnqMgOsi8OmSdPoriX+eue4doP6dlwp0o5+G+ZKfF5u5q/+0OENGgBGwFAFVElgoHwTBZCxAOuEPAmbqiGbNmlGFChUKxODMmTN05coVgtl6dHR0nmulYTzmHDhwYIFzIbdZs2aJaxITE4UvFnyy0DER0a9fP4KyCyFVWfDNgmKMgxFgBOyLwIrTm2n0hkn2XZRXEwhUEkRWGiVunk66e/zgl+9tUb4Z0dNLiLz8+M5hBBgBlSKQmUX02qw7tP0Yl0mr9Ig4LSIa29WbWlfTMRaMACPACDgtAqoksApC21IPLOl/BYIKBJOyLBHkEwgpEGMwdu/QoUOBB758+XI6deoUhYWFUfv27cW1KCmEoXtuAmv+/PnCKL5atWrUqFEjp72ReGOMgFoReG/H9zTnyFK1pucSef2fvfOAjqra3vg3M+mB0JuASJEqHanSu4JSlCIoYC/YFXn28lCf5W/vjSJdEBQEEZFeBAQpgqD03mvqlP/aJ95wk0ySyWRmcu/cb6/lemHm3H32/p0L+j723iddyEpG39WTEOHkLJlMhx5bLF28qsJ/P1jiNwOTNDWBA6fcGD0lGYfP8PZVUx9kGAffq3EEHukZHcYZMjUSIAGrEwg7AUtuL5QbA8Xat2+f0Qq4YcMGdTugWLVq1dSMKqmSOnv2LObMmaNuFBTr16+fqtLKyc6dO4cZM2aor/v374+EhISMpWPHjlUiWLdu3VCxYkX1+YQJE+B0OtGmTRvUrFnT6u8b8yeBkBPo/+MD2Hf+cMj35YbZCdQQISspCX1XTUGkM5mIhMDgz4BWd5AFCZCASQgs/8uF52fwzy+THJflwqxU0o5x9/A2QssdPBMmAQsRCDsBa/Xq1di2bZs6Qr2QJEPbpcVPKqU0i4iIUOKSZs2aNUP9+vVzPX6t1VAGv3fp0iXT2nnz5uHIkSOIiopC06ZN1Yws+bVUfQ0aNAjR0fwbEQv93mKqBiDw+/E/cfei5wwQCUPQE6geXxb9klLQd/UURKZZ+Ir69g8C/d/hy0ECJGAyAhOWp2HsUg51N9mxWSbcd2+JwVWVeRuhZQ6ciZKAxQiYTsDatGkT1q9fr45pxIgR2Y5LbhnUKrD0ApYslNlVMnz92LFjmZ4TwUnmU+U1R0taAaUlUGzAgAHZbhU8f/68+l4vislaDnC32O8qpmsYAp9umYovtk43TDwMJDMBEbL6ipC1ZgqiUi0mZF3ZMb110JE+L5FGAiRgLgIvfZeCJdt426q5Ts0a0Y5oF4Wh1/DfLdY4bWZJAtYjYDoBKxBHJFVYMtBdbjosWbJkpjbA3PxLe+LOnTvV7KvGjRt7XZqSkoLNmzfjxIkTKFq0KGrVqoXSpUsHImz6IAESyCeBO355Bn+c2J7Pp7g81ASqxZVF3+RU9P1tCqJTEkO9fej3iy+dLl5VbhL6vbkjCZBAQAgcO+fBk5OTse+kOyD+6IQEAkWgcRUH3hwSEyh39EMCJEAChiJgSQHLUCfAYEiABIJCYPe5Axgw7+Gg+KbT4BC4JGRNQ3TKheBsYgSvQ78Gmud+260RwmQMJEACuRNY87dL3UxIIwEjEbABmPZgHEoWkZ9oJEACJBBeBChghdd5MhsSIIF/CUzbOQ9v/P4leZiQQNW4Muibkoa+v01HTPJ5E2aQS8idHgP6vBFeOTEbErAwgSmr0vD5r5yHZeFXwJCpP9ErGj0aRBgyNgZFAiRAAgUhQAGrIPT4LAmQgGEJPL78dSw5+Jth42NgeRNIF7Kc6PvbtPAQsq7sADywKO/EuYIESMBUBF6ZnYJftnIelqkOLcyD7Vo/AqN78/KoMD9mpkcCliRAAcuSx86kSSC8CZxJOYcb5tyHRCdbO8LhpK/IELKmIzb5nHlTEvFKRCwaCZBAWBE4dcGDJ6ckY9cxzsMKq4M1cTJlEmyYMjLOxBkwdBIgARLwToACFt8MEiCBsCOwYN8KPL3q7bDLy+oJVYkrjb4pLvRd+y3iks6aC0fP5wH5h0YCJBCWBH7904n/zkoJy9yYlDkJvHtrDK6q5DBn8IyaBEiABHIgYFgBa8+ePVi8eHFG2C1btkTt2rVzPcikpCRMnTo1Y03Xrl1RsWLFkB2+3EA4efJktV/Pnj1Rrlw59fOPP/6IY8eOoW7dumjevHnI4gnWRmvWrMG2bdsy3Pft2xfFihXLdbus5zl06FBERPjfm3/o0CEsWLBA7TlkyBBERlr7umCNr81mw7BhHA49Zu0nmLVrYbB+C9BvIRNQQlaqO13ISjxTyNH4sH2N9sCDv/qwkEtIgATMTODV71OwcAtbCc18huEU+9A2kRjRPiqcUmIuJEACJADDClhz587FnXfemXFEAwYMwDvvvJPrkYlQdMcdd2Ss+eabb9CpU6eQHfPx48fRsGFDtd/06dPRpk0b9fMNN9yAtWvX4q677sILL7wQsniCtdEzzzyDr776KsP922+/jYEDB+a63bPPPosvv7w0UPuvv/5C0aJF/Q5xyZIlGDx4sHpexLS8BDS/NzLJg99//z3uueceFa2Ie1a3PnPux8GLR/ONwQ473GALSL7BFdIDl2tC1roZiL94upCi8GFbEa9ExKKRAAmENYE9x914aEIyLiR7wjpPJmcOAnUrOvD+sBhzBMsoSYAESMBHAqYRsCSfXbt2ISYm5z+I7777bvzwww8ZqVPA8vEtyOeyrAJWhw4dMGnSpBy9OJ1OVX124cKFjDUUsPIJPY/lFLAuAdp04i/c/svT+QLcNK0GajkrobgnHqftF7DdsR8bInflywcXFx6ByrGl0TfNjX7rZiL+4qnCC8TbzmwdNNZ5MBoSCDKByavS8AVvJQwyZbr3lcCMh+NQPM7m63KuIwESIAHDEzCVgDVu3DhIW6A3O3/+PGrVqpXpK6MIWDt27IDEV758+ZC2NAbr7csqYMk+W7ZsQcmSJb1uuXz5ckgFnd4oYAX2dChgXeL5zV/f492N430G3Cm1IWo7K2VbvyViL5ZGbfHZDxcWPoHKsaXQN82Dvuu/Q5ELJws/ILYOFv4ZMAISKAQCUoW1Zb+rEHbmliSQmYDcRCg3EtJIgARIIFwImELAqlChAg4fPowbb7wR7733nlf2s2bNwn333WdIAStcXhYtD03AKlKkSEZVVW5thKNGjYKIiRSwgvcmUMC6xPbJFW9i0YHVPsEu7y6Bfsmtc1w7NWYpTtrP++SLi4xDoJISsqCErKIXThReYLx1sPDYc2cSKEQCq/924elpvAW3EI+AW/9LoFO9CDx9QzR5kAAJkEDYEDCFgPXggw9mCFc5tREOHz5cDfW+9dZbMX58evWFtwosmZ303XffqblJmzdvhogwderUQePGjTFy5EiULl0643A/+ugj/Pbbb3kedoMGDfDoo48ipxlYr7zyCqQKq0ePHhg0aFAmf/mJR4bEy5wjj8eDd999FwsXLlQD4pctW6Z8tm7dWg0091al5nK5MHHiRKxYsQJbt25V7ZgiDErVWtu2bdXsMF8HoWsCVrVq1XDVVVdBxJOc2ghTU1PVGmkf1J+NtwosYTF27Fhs2rRJCZbSdigzxUSYrF69ejZu2gysDRs2qOH5v/76q5o1VrNmTbRq1UrtJ2eb1U6cOKFmeMk+8h7IXvIeNGnSRD1z7bXXZnrkv//9L/7++2888MADkIsCpk2blnHBQOfOndUsLhnOf/bsWXzwwQdYunSperckjv79+6szy8rW3/P4888/8f7776tzlDzatWuH6667DgkJCbj33ntV3FaegeXyuNB99h04m+Kb6NQ4rTpapeV8OYRUYEklFs2cBJSQ5QT6risEIYutg+Z8aRg1CQSIwNvzUjBnAwe6Bwgn3fhJoFicDTMfjvPzaT5GAiRAAsYjYAoBa/78+Ur8EfPWRnj69GnUq1dPfS/D02+66Sb1s17AkjlMTz31VLZKIP2RiIghIoh2c2HWmVo5HZ8m3uRniLs/8Vy8eBFXXnmlCkNu/hMhzps9//zzkNg1O3r0qBogL+JOTtaoUSPMmTMHdrs9z7dUL2AJU21wvog2pUqVyvS8iGwiClWpUgUPP/wwHnnkEfW9XsASQU5EyhkzZuS49//+9z/ccsstGd/rh7iLkCaCXFaT85w9e3YmEUvaGW+77bZM87iyPnf//ffj6acvzVASQWvjxo3o0qWLEg29mVQACgsRmLLaiBEjMGbMmAKfh4ig8q55M301nJUFrA3Ht+GuRc/m+Q5rC1perIkmtvTfU95sSdQWbKWA5TNPoy6sGFsSfZ12VZGVcP548MNk62DwGXMHEjA4gSNnPHhoQhJOnOdAd4MfVdiH98GwWNSpmPd/34c9CCZIAiQQFgRMIWBJhY1Uv4j44K2NcOrUqUoYkQqkN998U/2vmF7A+vnnnzFs2DD1uVQpXX/99ahRowb++OMPNfhdE4P04oVU3Zw65X0g8NChQzNEEKnIueaaa3KswPJ2C6E/8egFLMmjfv36eOKJJ1C5cmUlsGjikIgZ8uu4uPS/cXnppZfwySefqJ9FmJHqJBGaVq1apSqXNGHL15lhegFLqt6Eo9j//d//ZaswE2Hq22+/VXFWqlQJDz30kFqrF7BkX2kzFJNbI2WtVIdJpZiIQnv3plfAiJAp1W5iegFLfi3ikghcxYsXh4hJX3/9tVp39dVXKxFLM1knIpNU2onvpk2bQsREES7llkSpxhLTz/TSBCz5XNiKQFi7dm0Vz4cffpjpD4LHHntMVXAdO3ZMsdaENb245895nDt3Dt27d1csJHZhLee/c+dOxUtjJMFYWcAat20WPtiUuV3V25/URZKiUPFYMVS7UAZVq1bN8Q/zyTFL1FB3WngQuOxfIavf77ORcC7/t1T6TOGeuUDdnj4v50ISIIHwJDBrXRreX5AanskxK9MQuLVtJIa1jTJNvAyUBEiABHIjYBoBa9GiRRBxQOyff/5BbGxsRl7SlidtW2+88QbatGnjVcDS1rRo0QIzZ86EzXbpRg79LXkiRIkglZuNHj06o03xrbfeUi1kYvmpwPInHr2AJSKGCHrSOqaZVDCJ0Ccmgpzkqn9G+GkMtWekhU7a4MQkLxGc8jK9gCUxyJ6yd9Y2Qmm301r/RHASUS2rgKWvnpPnRczSV4FJW56IUNKCKFVi0jIpphewpI1uwoQJmdr0RGT6/PPP1dp9+/YhIiJCCXUiJoppoqM+V6nu+89//qM+EhFM2gLF9AKWVPjJO6aZdo7y66x816xZoyrlxEQkFbHM3/OQtsFXX31V+ZJ3XRMNs7538msrC1gPLR2DlYc35PgKx6ZEotKxBFQ6Vkyt8dg8SKhaCpWiy2V75o+I3VgRlb2iLq/fH/ze+AQ0Iavvhu9R7OyRwAbcZCAwfHJgfdIbCZCAaQk8PCEZmznQ3bTnFw6B177Mjg+HX/r/TeGQE3MgARKwLgHTCFgiQEjFiZjMSerWrZv6WdrjZH6VmFS5yG1/3iqwpEJFhIwyZcqo6hm9yTwimVM0d+7cbBU7WV8NmYslM5HEsraa5UfA8icevfgh1VZSeaM3EfZknpWYzAGTaiMR56SSbP/+/YqTfsaXrEtOTlZVTSIQyRyvxx9/PM/fDVkFLH01mb7SSMQmaS+UWVbSeifiT1YBa/Xq1ejXr5/aU9aLSJXVPvvsM7zwwgvqY61ySy9g6d8H7Vk5yzvvvFP9UiqupDJL+AkLEXikmilru6RUXWnvlVT1aSw1AUtmWi1evDhTeHKpwGuvvaY+E8FKquE007+bWuurv+ehtbPKvCtNmNMHIu+kvJtiVhWwUl1paD9zKJzu7Dc/RaU5lGgl/zjc6eL1wTLncKjMOVyITUVDZ1XUdFZESXdRnLSfw/aIA5x9leefBOZfUCG2BPq6HOj7+/coHigh6+FlQLVLIrf5KTEDEiCBghBYut2JF2emFMQFnyWBAhP44bE4xEVf+sv7AjukAxIgARIoJAKmEbDKlSsHaduTSix9G6FWNSNijYg2e/bs8SpgaXxFxBBBQ1qvpL1L5gqJiCICjphUyUi1jDfT3/QmQoK05Tkcjoyl+RGw/IlHL2B5u/VPxDsZyi7mbVaYtLVJxZUIXSLkyM8iumjmTRTzxiGrgCUimMyhEtO3EWqiy3PPPacEQm8ClgyW14Q4rVIq657r1q1TLZ9iP/30kxIy9QKWiEoiLult5cqV6j0Rk8qvsmXLZvpeGEj+8r7IzyK86edXeROwRPTSWhM1Z1r7qvw6a/z6CrSCnoe8l9Le+OSTT2aIgPqEZH6ZzDkTs6qAte7YFtz7a7rQqZnDZUel4wmofLQYIp3pv1cPlz6Pg6XP4Xw8/w+F1z/oLPhhhZgS6OuOgFRkFT+T3kbsl7W+Exj0qV+P8iESIIHwJfD8jBQs/4sD3cP3hI2f2f8Gx6BZ1Uv/n8X4ETNCEiABEvBOwFQCll4s0NoItflScvubVPLkJGBJlZWIPlLNo4lV3pDkJGDJbYR9+vRRj0iVkLTM6dsY5fP8CFj+xKMXsLwJIomJiRmtZfrvT548CRGRchr6rnHwV8CS5+VZOR9p55syZQpkZpNW6SbsZP6VNwFL2j7lXGS2lIiJ3kx/plpeegFLq7DSP5uTgCVClQhwuQ20Fz/eBCyp6HrxxRczhah/J7MKR3phryDnofcjbYTaLDd9IHqRz6oC1qdbpuKLrdMVFpsHqHi8mBKuYlIj1GdHS15QVVdni/Bqc/4L0TuB8hlC1g8oceZQ/jBFxQOPrgQuS68UppEACZCARuCPfS48+g3/3cM3ovAIDG8XhVuuiSy8ALgzCZAACQSIgKkErDNnzqh2NDFpG46m/gIAACAASURBVJOftTlFWmtZTgKWtKCJeCUmYonMMWrWrJm6oe6qq65S84VEjPAmYIlY1rNnTyV8SQuetMxJRVhWy4+A5U88/ghYKSkpag6TVCGJyXB0EZkaNmyoqrWkfVCGup84cULdEqgNU8/t/cpagSVrpTJOKuTENm3apOZz3XfffZlaMr0JWFLFJkPNxQ4ePJhpNpkWg8QubXxiMr+sZcuWmSqwpJKqWLH0mUaaeROw5N2QFkFNwJT3R3KX/xVRMiYmJmO+lQy3b9++vXKntRBKPpK73vIrYPl7HlJhJnHL/hJHVlu2bBkGDhyoPraqgHX7L09j04m/cNmJoqh0tBjik9MHlh4vcVFVXJ1OSMrtteZ3JJBBoFyGkDUHJc8c9I1M58eBG173bS1XkQAJWI7A2/NSMGcDq7Asd/AGSbh5dQdeHRhjkGgYBgmQAAn4T8BUApakOXz4cMjNd9IeJq1kMqxb2su0W/a8CVj6yiS55U5mCGWtntJECv2gcNlPhJ3evXtn3PL2yy+/KNHLm/kqYPkbjz8ClghJAwYMUOHKkHGZc6UfYK9vOxw5cqS6mS8v8yZgpaamKiFQRBZpI5Qb+uScZD7Urbfeqlx6E7CkJXDEiBHqe61SK+v++uH02gBzfQWWrwKWxCW3VIrpK6y0/fQinP5GxkAKWP6ehzASVnJhgFwckNX0rZhWFLASnckY8Pk9qHysGIpejFZ4TiUk4kDZczhZLDGvV5rfk4BXAuViiqOvOxJ9N85BydO5CFnFLgMeWQGUrEKSJEACJOCVwN4Tbowcm4zEVA8JkUDICRSNsWHWo+m3k9NIgARIwMwETCdgSQWOCC1iUpUibWdfffUVevTooT7zJmD9/vvv6NWrl/re2+yo3bt3Z1TeiCgmQoGYzDDq379/RvWSXtTwdui+Clj+xuOPgPXxxx/j5ZdfVuFKVdIVV1yRKXQ9T28VRt7y9CZgyTqZZSVCijCUVj2xP/74Qw3OF/MmYOnPS2Y4acPatX3dbreqmpI2Qal+k2osGb7uj4ClzVATP1IlltWk+kzOWEwbgi8/B1LA8vc83nnnHbz+enp1x4YNGzJVAOoZyfdWE7C2bt2KOb/8iJMHjis+0iK4v+xZVXlFI4FAECgrQpYnCn03zEGp0weyu7zuZaD704HYij5IgATCmMDXS1LxzYq0MM6QqRmZwNi7Y1G5lN3IITI2EiABEsiTgOkELP1sJS07bR6W/NqbgKW/DU5uKBRxIi4u/W8htm/friqUpNJKrEqVKli1ahVkRpUIKvPmzVOfv/LKK2rGVlqa9//wKFWqlM8zsPyJR2LwR8CSgfQyTF3sgQceUCKT3Ogo+UmF1O23357xkkillHajXm5vTk4Clr6NTZ7v0KEDJk2alOHKm4AlX+qFozFjxqgqO6kSEwFRKsKkWkpMvtOqtfwRsMSXtJ6K6QUqmTEltwmKSKSZCE0yX00skAKWv+ehb3+8+uqrVTustLHK+ygtmF9++WVG7FYRsOQiBnnn5Pew+v0Rm4q95c+oWVc0EggGgTLRxdAP0ei78UeUOrUvfYtydYBHlgNxJYKxJX2SAAmEEYEziR5VhXX4jDuMsmIqZiHwZO9odKufPheURgIkQAJmJWA6AUtAi+iiCUsy90eqqjTLaQaW1nqorRMhSyqv5GY3ManK0UQsqeoSkalt27Y+n6tUVcmNhDJbSkzEGpmzJaYNmtdXGOU3Hpnb5Y+AdfbsWZWHlpv4adKkCSRebRaUlrsII7Nnz84z55wELBFT6tWrl+H33XffxU033ZThLycBS4bMS4Xc3r171VqJsWrVqhlVXPLZ448/rtofNfNHwNJXvokfESvldkJtoLv+HdDvF0gBqyDnIcKqVARqJrO75ObDrJcShLuAJe+JCFdaFV2JEiWw/7JzWBuzM893lwtIIBAERMjqq4SseSjd6TGgXXpVMI0ESIAE8iIwc20aPvw5Na9l/J4EAk6gd5NIPNwjfT4ojQRIgATMSsCwApYIVFp1kL4NTUDrq1j0w7blO/k/9DLkW0z/nQyAlxvktGoe7cCkDVE+l9Y6Gegt9sUXX6jB3iJy+WrS1iWVTdI+JyZzmzR/moB1zz33qNsAxfIbj4go+tlZ+goiLUapWKpevbr6pf57mRE1evTobDfvyTwwaS9cv349HnzwQfWctOiJqJObydwxmSNWrVo1Naxdb/oqp6yzqfSzrKR6Jj4+PuNRyU0G6esrieTLFi1aqCH02hwt7QF9tZdU4CQkJGSKY/Xq1apiTkyEDhGnxKQ9VGLUhEvtIansevLJJ9W7IO+NPjeZgSaM7r//fjz9dOY2Ib0ol1U4koHtIsQF8jxktpjEoI9f3lNp/9SG6IergCU5yww0OQsxqaKU9lL5/d7q20Fwe/g32r7+ecV1gSFQO6Eyvur6GiIj0ueu0UiABEjAFwJ3f5mEv4/y31m+sOKawBGoUc6OT2+PDZxDeiIBEiCBQiBgWAErWCykAmb//v1wOp1K7ClatGiwtvLJb6ji8Xg8OHbsGA4cOKCEIxFooqKM97cwMs9JzkcqxkREzDps3yeoeSySsxeRR6rsRKyrVKmSqp4LpRXkPCR+qUI6ffq0mgOXVbwLZR6h2Esq9ES4kgo0MZmBJreCikAs7/Cfp/7GsJ9HhyIU7kECmQiMbDAUw+r0IRUSIAESyBeBGWvT8BGrsPLFjIsDQ2DeqHhEsYswMDDphQRIoFAIWE7AKhTK3JQESCDfBOSGTBGupF1Usy5duuCaa67JmGEnn0/dOQ9v/n5pBli+N+IDJOAHgZIxxfB1l1dxWXzuFat+uOYjJEACYU7gQrIHUoV15CxvJAzzozZcev83JAYNq4T2L20NB4EBkQAJmJoABSxTHx+DJ4HwIyCtlyJcLV68OOPSBBGt5FIAb9Vmz65+F/P3Lgs/EMzI0AQGXnktHm9ym6FjZHAkQALGJTBuWSrGL+ONhMY9ofCM7I6OURjcKjI8k2NWJEACliBAAcsSx8wkScD4BKStUqqtRLiSmWhicrFA586dUbJkyRwT6Dt3JA5cOGL8BBlhWBH4ovN/0bB07bDKicmQAAmEjoBUX0kVllRj0UggVATa1HTgpRtjQrUd9yEBEiCBgBOggBVwpHRIAiSQXwIrV65UwpVcbiDWoEEDNaA9rwsFTqecQ7dZrILJL2+uLxiBTpVa4n9tHi+YEz5NAiRgeQIyB0vmYdFIIFQESsTb8O1DcaHajvuQAAmQQMAJUMAKOFI6JAES8JXAunXrlHAlFwyIyVB6GdBesWJFn1wsO7QOjy57zae1XEQCgSLwautH0aWy77fUBmpf+iEBEggvAv8cdeOuL5PCKylmY3gCE++LQ/niNsPHyQBJgARIwBsBQwpYu3btCshpSUuSzXbpD+j8/jogQdAJCZBANgIXLlxQwpXciilWpUoVJVzJ7Zj5sY83T8ZXf87IzyNcSwIFIlC3ZHWM6/q/AvngwyRAAiSgEXh9Tgp+2uQkEBIIGYGn+0SjU11eRRgy4NyIBEggoAQMKWCNGjUqoEnSGQmQgDEJlC9fHj169EDdunX9CvD+xS/it6Ob/XqWD5GAPwQeaTwcN9fs5c+jfIYESIAEshH4Y68Lj05MJhkSCBmBfldH4v6uUSHbjxuRAAmQQCAJGFLA+vTTT33KMWtFVU4P5VV5FeznAu3fJzhcRAIGJ9C8eXM0bty4QFG2mzEUSU7+h3+BIPJhnwmUjCmGid3eROnYEj4/w4UkQAIkkBeB575NxoodrryW8XsSCAiB2pfZ8eHw2ID4ohMSIAESCDUBQwpYoYbA/UiABMxH4J+z+zBo/qPmC5wRm5aAVF5JBRaNBEiABAJJYNGfToyZlRJIl/RFArkSWPifeOimrJAWCZAACZiGAAUs0xwVAyUBEtATmL3rF/x37ceEQgIhIyCzr2QGFo0ESIAEAkkgOQ0Y/kkijp/3BNItfZFAjgTeuzUW9SrZSYgESIAETEeAApbpjowBkwAJCIHX13+B6X/PJwwSCAmBTpVa4n9tHg/JXtyEBEjAegTenZ+K739Ps17izLhQCNzbJQo3No8slL25KQmQAAkUhIChBSyXy4XDhw/nml9sbCxKlSqVLwZHjhzB0aNHcfbsWSQkJKgb0EqUyHmmiazfvHlzxvr69eujQoUKXvfcvXs31q5dizJlyqBjx475iouLSYAEfCdw768vYN2xLb4/wJUkUAACL7d8CD2qtC2ABz5KAiRAAjkTWLvLhdFTONOR70hoCFzbKAKPXRsdms24CwmQAAkEkIChBax9+/bhl19+yTVdEaD69+/vE5KLFy9iwYIFOHPmTLb12m1otiwN4TnF0KpVK9SuXTubn4kTJyI1NRWtW7dGrVq1fIqLi0iABPJPoMfsO3AyOfvv5fx74hMkkDuBkjHFMePa91AkMo6oSIAESCBoBO74PAm7j7uD5p+OSUAj0OByB94eGkMgJEACJGA6AoYWsNatW6cqn3IzXwUsqeaaPHky0tLSy7OjoqJQunRpXLhwAefOnVOfVa1aFR06dMi0nTyTnJysKrRatmyJTZs24eDBg7Db7RgyZAgiIiIy1m/btg2rV69GdHQ0br75ZtO9DAyYBMxC4GzqeXT5boRZwmWcJidwfbVOePbq+0yeBcMnARIwOoEvF6di0kq2ERr9nMIhvpJFbJj+IP9SJhzOkjmQgNUIGFrA+vHHH1WrX0xMDPr06eP1bERAiozMu4d72bJl+Pvvv5WPSpUqoXPnzkqEEtu+fTtWrVqlfm7evDnq1aunfpaKrWnTpqmfBw4ciLi4OLjdbkyYMEH9b48ePTJaCeXXkyZNUgJZu3btUL06B/1a7TcT8w0dgY3Ht+HORc+GbkPuZGkCr7d5Ah0rtbA0AyZPAiQQfALbDroxclxS8DfiDiQAYM7jcYiNspEFCZAACZiKgKEFLK0dTwSnrl27FgisiE5Op1NVXg0ePDhDvNKczp07F8eOHVMVVbfccov6WGZfzZs3D9JWOHz4pavTtaqsFi1aoG7dumqtVGatX79eiVwidtFIgASCR+C7f37GK+s+Dd4G9EwC/xKoEF8GM659H5H2S9W2hEMCJEACwSLw8IRkbN7vCpZ7+iWBDAKf3BaLK8vzJkK+EiRAAuYiYFgBSyqaxo0bp2g2bdoUDRo08JustA+OHz9ePV+zZk20adMmmy+t/U++6NevH4oVK4bjx49jzpw52QQsqbRKSUmBNgdLYv3mm28g+3Tq1EkNhaeRAAkEj8D/bfgak3fMDd4G9EwC/xK4qUYPjGp6B3mQAAmQQEgITFudhk8XpYZkL25ibQLP9IlGx7r8yxlrvwXMngTMR8CwApZUQ0lVlJi0+0kr4cmTJ+HxeNQNfzVq1EDx4sV9Ii63Dc6cOVOtbdasGeQWway2a9cuLFmyRH2stQDKMHapAhOTQfEyb0taBOUzieO6665D2bJlVeWVVGAVKVIEN910k08xcREJkID/BEYueRlrjvzhvwM+SQI+Eni33dNoXaGxj6u5jARIgAQKRmD/STeGf8o2woJR5NO+EBjRLgpDr8l7DIsvvriGBEiABEJFwLACltaSlxsImVUlM6vyMn01lwhfbdtmvwp948aN2LBhg3Kln4M1Y8YMNeQ9NjYWDRs2hFRqiSCmtSJK1ZVUZMke3bp1Q8WKFfMKh9+TAAkUkMB1P9yNY4knC+iFj5NA7gSuSKiI6T3fJSYSIAESCCmBxyclY8MethGGFLoFN+taPwKje0dbMHOmTAIkYGYChhWwFi5ciP3792ewldlSpUqVwvnz53HmzJmMz31tL9TmacngdplRJYPhNRPxSeZaScWVmLQril+xEydOqEowWaOZ+OjSpYsSq9asWYM///xTtRxK6yGNBEgguAQupiWhw8z0OXU0EggmgSG1rsfDjW4N5hb0TQIkQALZCMhNhHIjIY0EgkmgbkU73h8WG8wt6JsESIAEAk7AsALWrFmzcPr0aTV/SloIK1eunJH84cOH8dNPP6k2Pvl+0KBBmQQpb5Q2b96MdevWqa+kekqqsCpUqKD2WLp0qRLGNGvUqBEaN77UMpKYmKhEqlOnTqm2xTp16qBo0aJK8BLhS8Stnj17onz58kpck2ouWSsthbVr18bll18e8IOjQxKwKoEtJ3dgxMKnrJo+8w4hgY87voBmZa8K4Y7cigRIgAQA3kbItyAUBBJibfjukbhQbMU9SIAESCBgBAwrYEmGMm9Kbg6U9r2sps2dks+1mVV5Ufnuu+8yVW/p14swpVV26VsIc/O5YsUK7NixAyVLlsQNN9zgtVpLntdXdOUVI78nARLIncAPuxfhpd8+IiYSCCqBmsWvwMTubwZ1DzonARIggZwI3PF5EnYfv1T9T1IkEAwCImCJkEUjARIgAbMQMLSAlRtEEZtEkBKrW7cuWrRo4RNzafnbvn17RktgZGSkqu6S+VaaP18EseTkZEyZMkVVgfXu3RulS5fG7NmzVeWVtDu2bt0aMhhe/pEqMRnuHh8f71OMXEQCJJAzgXc3jsc3f31PRCQQVAK31e2Pe+sPDuoedE4CJEACORH48OdUzFybRkAkEFQCHwyLRZ2K9qDuQeckQAIkEEgCphWwRECS9j2xWrVqKcEoP3bx4kUlPkmbn9iePXvw66+/qp/79OmDEiVK5Opu8eLF2L17t7qFUG4jFPv666/V/2rthPKzNnurVatWqp2QRgIkUDACDy99BSsO/14wJ3yaBPIg8FWXV1C/VE1yIgESIIFCIbBypwvPTk8ulL25qXUIyBB3GeZOIwESIAGzEDCkgJWSkoLp06dDbvi78sorvYpTBw8exIIFCxRnEa9ExMrNZP3JkyfVsPUqVapkWzp//nzIbC0Z0D5s2LBcfYn4NW3aNLWmb9++ai6WzMmaOnWq+mzo0KGQyi4xrSpL5ma1bNnSLO8F4yQBwxIYNP8R/HP20gUPhg2UgZmWQNWESpjW8x3Txs/ASYAEzE8gOQ0Y8lEizlz0mD8ZZmBYAkOvicSIdlGGjY+BkQAJkEBWAoYUsCTI8ePHKwFLBq4PHjxYCUt604Qh+ezGG29UQ9VzM23+lfgRgcnhcGQsF/FJBCmpyJLB7j169MjVl3ZD4mWXXYbu3burtfqKML2ApQ2jz0+bI19TEiCBnAl0nHkrLqQlEhEJBI1Ar6od8Xzz+4Pmn45JgARIwBcCY2alYNGfTl+Wcg0J+EWgY90IPNMn2q9n+RAJkAAJFAYBwwpYWoueQJHb/bp06aKqmuTGvyVLlqiWPzG54U9uKdRMhqrLjYFi7du3z2gF3LBhg7odUKxatWqqakv8nT17FnPmzFE3Cor169dPVWnlZOfOncOMGTPU1/3790dCQkLG0rFjxyoRrFu3bqhYsaL6fMKECWoQfZs2bVCzJttRCuMl557hQyDZlYK23w4Jn4SYiSEJjG56F/rX6GbI2BgUCZCAdQj8uNGJt35MsU7CzDTkBK4sb8cnt2W/LCvkgXBDEiABEvCRgGEFLKm+kqooqWwSk0Ho0dHRkPZCEYnEpOpKBqjL55qtXr0a27ZtU7/UC0kifEmLn+ZPvo+IiFDikmbNmjVD/fr1c0WntRrK4HcR1fQ2b948HDlyRFWNNW3aVM3Ikl9L1degQYMyxenj+XAZCZCAjsD+84fR78cHyIQEgkpgQrc3ULtE1aDuQeckQAIkkBeBw2c8GPoRK47z4sTv/ScQG2XDnMfj/HfAJ0mABEggxAQMK2AJB6mKWrlypRKC9CaCkMyxktsCs7YWyi2DWgWWXsCS52V2lVR2HTt2LJM/EZxkPlX16tVzxX/69GlIS6DYgAEDst0qeP78efW9XhSTtRzgHuK3mtuFLYH1x7binl+fD9v8mFjhEygTWxI/Xv9Z4QfCCEiABEgAwD1fJWHnETdZkEDQCEx/MA4li9iC5p+OSYAESCCQBAwtYGmJSvXUqVOnIAJRqVKlMrXt+QNDqrBkoHtaWhpKlizpsz9pT9y5cydk9lXjxo29bi0VYps3b8aJEydUhZgMly9durQ/YfIZEiCBLATm712GZ1e/Sy4kEDQCXSq3xqutHw2afzomARIggfwQeHNuCub9wTlY+WHGtfkj8PbQGDS4/NJs4Pw9zdUkQAIkEFoCphCwQouEu5EACRiVwITts/HeHxOMGh7jCgMCjzQejptr9gqDTJgCCZBAOBCYvT4N7/2UPqeVRgLBIPDYtdG4tlFEMFzTJwmQAAkEnAAFrIAjpUMSIIFgEXj99y8wfef8YLmnXxLAl53HoEHpWiRBAiRAAoYgsP2QG/ePTTJELAwiPAkMaR2J2zpEhWdyzIoESCDsCFDACrsjZUIkEL4EHl72ClYc+j18E2RmhUogyhGJpf0nwmGzF2oc3JwESIAE9ARu+L9EXEhOv8CIRgKBJnBdowg8eu2lC7EC7Z/+SIAESCCQBChgBZImfZEACQSVwMB5D2PXuQNB3YPOrUugebn6+LADLwmw7hvAzEnAmAQen5SMDXtcxgyOUZmeQJuaDrx0Y4zp82ACJEAC1iBAAcsa58wsSSAsCLT99mYkuzgLJCwO04BJ3FnvJtx11UADRsaQSIAErEzgs0WpmLo6zcoImHsQCdSrZMd7t8YGcQe6JgESIIHAEaCAFTiW9EQCJBBkAldPvTHIO9C9lQl80P5ZtCjf0MoImDsJkIABCazY4cJz3yYbMDKGFA4EKpawY/y9FLDC4SyZAwlYgQAFLCucMnMkgTAgcDL5DHrMviMMMmEKRiWwtP83iI1gG4VRz4dxkYBVCZy+6MGN7yZaNX3mHWQC8dE2fP9YXJB3oXsSIAESCAwBCliB4UgvJEACQSawe894/HN4IY66onAwzYG9qcDuZCdOppyD28PhtkHGH/bua5Woim+6vRH2eTJBEiABcxK45eMkHDrtNmfwjNrwBOY/GY9Ih+HDZIAkQAIkAApYfAlIgARMQcBzbCZcm73PJ3JFlkFqRGkk2kvgnC0Bp1EEx13ROOyKxIE0O/ameLA3OQXnUy+aIlcGGXoCXS9vg1daPRL6jbkjCZAACfhA4IUZKVj2l9OHlVxCAvknMGVkHMok2PL/IJ8gARIggRAToIAVYuDcjgRIwD8C7kNfwb3tbv8e/vcpjz0KzsiySHGUwgV7cZxFUZzyxOOYKwqHnBHYnwrsS3XhQFISUjgsvkCszfbwrbX74IGGQ80WNuMlARKwCIEvfk3F5FUc5G6R4w55mp/cFosry9tDvi83JAESIIH8EqCAlV9iXE8CJFAoBNz7/g/unU+GbG+PIwGpkWWQ5CiJC7ZiOIMiOOGO/beF0Y6DqW7sS0nDwaREeMAWxpAdTJA2erLpnbixRvcgeadbEiABEigYgXl/OPHm3JSCOeHTJJADgdcGxeDqauwh5AtCAiRgfAIUsIx/RoyQBEgAgPuf5+He84ohWbgiy6oWxov2EjhvS8ApxOG4KxZHXBE4lOrBwVQX9ial4WQab5Ey5AECeKfdU2hToYlRw2NcJEACFieweb8LD0/gv0Ms/hoELf3R10ej61URQfNPxyRAAiQQKAIUsAJFkn5IgASCSsD910NwH/goqHsE3bk9WrUwJmdqYZSqrmgcc9qU2LUvxYm9yWlIdLFVJOjnodtgas+3US2hcii35F4kQAIk4DOBUxc9uIk3EfrMiwvzR+CezlG4qUVk/h7iahIgARIoBAIUsAoBOrckARLIPwHX1mHwHJmU/wdN+oQnohjSIssiSVV1FcNpxOOkOxbHXA4cTbNltDDuSUplC2MBz9hus2Nxv/GIjYgpoCc+TgIkQALBI9D7rUQkprBlPXiEret5UKtI3NkxyroAmDkJkIBpCFDAMs1RMVASsDYB1x994Dkx19oQcsjeHVUOqRFl/r2FsShOemJx0hWJ404HDqcBB6SFMTkNR1J5g5U3hBXiy+D7Xh/z3SIBEiABQxO49+sk7DjsNnSMDM6cBHo0jMAT10WbM3hGTQIkYCkCFLAsddxMlgTMS8C1vgM8Z1aYNwEjRG6PgSuyHFIiSuGivbgaTH/KHYUTrggcTbPjcJoH+1Nc2JOSirNO6/wtf+MydfFZp5eMcEKMgQRIgARyJDBmVgoW/cm/iOArEngCLWs4MGYAq5ADT5YeSYAEAk2AAlagidIfCZBAUAi41jSC58LWoPimUy8EIoqreV1JEaXULYxnPdE46YrCMacdR53SwihilxO7k1OQ6jH3zUU9q7TDSy0f5GtAAiRAAoYmMHZpKiYs53xEQx+SSYOrfZkdHw6PNWn0DJsESMBKBChgWem0mSsJmJiAa3lVeFIOmDiD8A3dE1U+fV6XowTOIx5n3NE46daquqSF0Y39KWk4kOKGCzbDgRhepx/ub3Cz4eJiQCRAAiSgJ7BwixOvfp9CKCQQcAIVitvwzX1xAfdLhyRAAiQQaAIUsAJNlP5IgASCQsC5uATguhAU33QaIgL2GLijyiM1ojSS7EVxDnFK7JIWxiOqqsuNAynp87qk0itUNrrpXehfo1uotuM+JEACJOAXgc37XXh4QrJfz/IhEsiNQGyUDXMep4DFt4QESMD4BChgGf+MGCEJkIDHBecizmaw1IsQWSJ9XpejGBJtRXDeE4dTniiccEZkDKbfl+KE3MJ43lOwq7/fafcU2lRoYim8TJYESMB8BPaecOO2z5LMFzgjNgWBH5+IR3TB/nVqijwZJAmQgLkJUMAy9/kxehKwBgHnOTiXlLJGrswy/wSiK8DpKKnErou2eJz1xKrh9Bm3MKpZXamqwivRE5HN/+Qe/4caxS7P/758ggRIgARCSODURQ9uejcxhDtyKysRmHR/HMoVM16bv5XOgLmSAAnkTYACVt6MuIIESKCwCaQchnM5BYbCPgbT72+PBaJKI81RAsn2BFz4V+y6ovE4EGyz3wAAIABJREFUFIlk64Tpz5cJkECYE3C6gO7/uxjmWTK9wiLw0YhY1KoQuvb9wsqT+5IACZibAAUsc58foycBSxDwJP0D18ralsiVSYaYgD0WER3PhXhTbkcCJEAC/hHo/WYiElM9/j3Mp0ggFwJvDYlBoyrmvlWYB0wCJBD+BChghf8ZM0MSMD0Bz4VNcK1pavo8mIABCURXQsQ1uw0YGEMiARIggewEbv4wEUfPUsDiuxF4Aq8PjkHTqhSwAk+WHkmABAJJgAJWIGnSFwmQQFAIeM6ugmtdu6D4plNrE7AVaQBHi/XWhsDsSYAETEPgnq+SsPOI2zTxMlDzEHhtUAyurkYByzwnxkhJwJoEKGBZ89yZNQmYioDn1EK4NvQ0VcwM1hwEbCU6wNHkZ3MEyyhJgAQsT+CJScn4fY/L8hwIIPAEXhkQgxY1KGAFniw9kgAJBJIABaxA0qQvEiCBoBDwHJ8N16Ybg+KbTq1NwFa2Pxz1p1gbArMnARIwDYGXvkvBkm1O08TLQM1D4L83xaDVlRSwzHNijJQErEmAApY1z51Zk4CpCHiOTIJr6zBTxcxgzUHAXvFO2Gt/ZI5gGSUJkIDlCbwzPxU//J5meQ4EEHgCL/aPwTW1KGAFniw9kgAJBJIABaxA0qQvEiCBoBBwH/wc7u33BcU3nVqbgP2KUbBXH2NtCMyeBEjANAS+WpKKiSsoYJnmwEwU6PP9otGudoSJImaoJEACViRAAcuKp86cScBkBNz73oF75xMmi5rhmoGAvcYY2KuMMkOojJEESIAElHglIhaNBAJN4Nm+0ehQhwJWoLnSHwmQQGAJUMAKLE96IwESCAIB9+4xcO96IQie6dLqBOy1P4S94l1Wx8D8SYAETEJg6uo0fLaIApZJjstUYT59QzQ61aOAZapDY7AkYEECFLAseOhMmQTMRsC96yW4d79strAZrwkIOK6aCFu5ASaIlCGSAAmQADBzbRo+/JkCFt+FwBMYfX00ul5FASvwZOmRBEggkAQoYAWSJn2RAAkEhQAFrKBgpVMAjkZzYCvVnSxIgARIwBQEZIC7DHKnkUCgCYzqFY3uDShgBZor/ZEACQSWAAWswPKkNxIggSAQoIAVBKh0qQg4miyArURH0iABEiABUxCY94cTb85NMUWsDNJcBB6/Lho9G1LAMtepMVoSsB4BCljWO3NmTAKmI0ABy3RHZpqAWYFlmqNioCRAAgAWbnHi1e8pYPFlCDyBR3pGo1djCliBJ0uPJEACgSRAASuQNOmLBEggKAQoYAUFK51KBVbD72Ar3YssSIAESMAUBJZsc+Kl7yhgmeKwTBbkQz2icH2TSJNFzXBJgASsRoACltVOnPmSgAkJUMAy4aGZJGRH/Wmwle1rkmgZJgmQgNUJrNjhwnPfJlsdA/MPAoEHukWhTzMKWEFAS5ckQAIBJEABK4Aw6YoESCA4BOQGQhGxaCQQaAKOq76BrdzAQLulPxIgARIICoHf/nHhP1MpYAUFrsWd3t81Cv2upoBl8deA6ZOA4QlQwDL8ETFAEiABClh8B4JFwFH3a9gqDA2We/olARIggYAS+H2PC09MooAVUKh0pgjc0zkKN7WggMXXgQRIwNgEKGAZ+3wYHQmQAAAKWHwNgkXAXucz2C8bESz39EsCJEACASXACqyA4qQzHYG7OkVhYEsKWHwpSIAEjE2AApaxz4fRkQAJUMDiOxBEAvbaH8Be8e4g7kDXJEACJBA4AryFMHAs6SkzgTs6RGFwawpYfC9IgASMTYAClrHPh9GRAAlQwOI7EEQC9ppvw155ZBB3oGsSIAESCByBmWvT8OHPqYFzSE8k8C+B29pHYUgbClh8IUiABIxNgAKWsc+H0ZEACVDA4jsQRAL2K1+H/fJHgrgDXZMACZBA4AiMXZqKCcvTAueQnkjgXwLD2kbh1rYUsPhCkAAJGJsABSxjnw+jIwESEAFr71tw/z2aLEgg4ATs1f8L+xVPBtwvHZIACZBAMAi8/1MqZq2ngBUMtlb3yVsIrf4GMH8SMAcBCljmOCdGSQKWJuA+8Ancfz1gaQZMPjgE7NWeh73qM8FxTq8kQAIkEGACY2alYNGfzgB7pTsSAEb1ikb3BhFEQQIkQAKGJkABy9DHw+BIgASEgOfwBLj+vI0wSCDgBOyV7oW91nsB90uHJEACJBAMAk9OTsa63a5guKZPixN4sX8MrqnlsDgFpk8CJGB0AhSwjH5CjI8ESACeYzPh2jyQJEgg4ARsZa6Ho8GMgPulQxIgARIIBoF7v07CjsPuYLimT4sTeGtIDBpVoYBl8deA6ZOA4QlQwDL8ETFAEiABz8mf4NrYiyBIIOAEbEWbwNF8TcD90iEJkAAJBIPAkI8SceSMJxiu6dPiBD65LRZXlrdbnALTJwESMDoBClhGPyHGRwIkAM+Z5XCt70gSJBB4AlHlENH2QOD90iMJkAAJBIFA77cSkZhCASsIaC3vcsK9cbishM3yHAiABEjA2AQoYBn7fBgdCZCAzMA6vwGu35qTBQkEhUBEpyTAxsG1QYFLpyRAAgEjkOoEer5+MWD+6IgE9AS+eyQOCbEUsPhWkAAJGJsABSxjnw+jIwESEAErcQdcq+qRBQkEhUBEm7+BmCpB8U2nJEACJBAoAvtPujH806RAuaMfEshEYMHoeDjYQci3ggRIwOAEKGAZ/IAYHgmQAICUg3Auv4IoSCAoBBxNF8NWvE1QfNMpCZAACQSKwLpdLjw5JTlQ7uiHBDIIxETaMPeJOBIhARIgAcMToIBl+CNigCRAAnCegXNJGYIggaAQcFw1EbZyA4Lim05JgARIIFAE5m504v9+TAmUO/ohgQwCpYvaMPUBClh8JUiABIxPgAKW8c+IEZIACXjS4FzE/7DiixAcAvYrX4f98keC45xeSYAESCBABL5akoqJK9IC5I1uSOASgSql7fjqrlgiIQESIAHDE6CAZfgjYoAkQAJCwLm4OODi8Fq+DYEnYL/8IdivfDPwjumRBEiABAJI4NXvU7BwizOAHumKBNIJ1K3owPvDYoiDBEiABAxPgAKW4Y+IAZIACQgB18qa8CTtJgwSCDgBW9n+cNSfEnC/dEgCJEACgSTw8IRkbN7vCqRL+iIBRaB5dQdeHUgBi68DCZCA8QlQwDL+GTFCEiABEbDWXQPP2TVkQQIBJ2BLaAbH1asC7pcOSYAESCCQBAZ9kIjj5zyBdElfJKAIdKwbgWf6RJMGCZAACRieAAUswx8RAyQBEhACrj/6wnNiDmGQQOAJ2KMR0fFC4P3SIwmQAAkEiIDbA3R9lW30AcJJN1kI9G4ciYd7RpELCZAACRieAAUswx8RAyQBEhAC7m13w33oK8IggaAQcLTaCltczaD4plMSIAESKCiBw2c8GPpRYkHd8HkS8EpgUKtI3NmRAhZfDxIgAeMToIBl/DNihCRAAiJg/fMs3HteIwsSCAoBR/2psJXtFxTfdEoCJEACBSWwca8Lj01MLqgbPk8CXgnc3iEKN7eOJB0SIAESMDwBCliGPyIGSAIkIATc+9+He8ejhEECQSFgr/oM7NWeD4pvOiUBEiCBghKYviYNn/ySWlA3fJ4EvBJ4qHsUrm9KAYuvBwmQgPEJUMAy/hkxQhIgAQCeo1Ph2jKULEggKARsZfrA0WB6UHzTKQmQAAkUlMArs1Pwy1ZnQd3weRLwSuCpG6LRuV4E6ZAACZCA4QlQwDL8ETFAEiABIeA5/Stcv3cjDBIICgFbbHU4Wm8Pim86JQESIIGCEhjxWRL2nXAX1A2fJwGvBMYMiEHLGg7SIQESIAHDE6CAZfgjYoAkQAJKwLqwBa41jQmDBIJGIKLDWcARFzT/dEwCJEAC/hBIcQLXvs4bCP1hx2d8I/D+sFjUrWj3bTFXkQAJkEAhEqCAVYjwuTUJkEA+CKQeg3NZxXw8wKUkkD8CjqtXwJbQPH8PcTUJkAAJBJnA1gMuPDieA9yDjNnS7qc9GIdSRWyWZsDkSYAEzEGAApY5zolRkgAJAHD+wgGjfBGCR8Be5xPYL7s9eBvQMwmQAAn4QWDWujS8v4AD3P1Ax0d8IBDpAOY/Ge/DSi4hARIggcInQAGr8M+AEZAACfhIwLn8CiDloI+ruYwE8kfAXnkk7DXfzt9DXE0CJEACQSbwxpwUzN/EAe5BxmxZ95VK2jHunljL5s/ESYAEzEWAApa5zovRkoClCbjWXQPP2TWWZsDkg0fAVqI9HE0WBm8DeiYBEiABPwjc9WUS/jnKAe5+oOMjPhBoWtWB1wfH+LCSS0iABEig8AlQwCr8M2AEJEACPhJwbR4Iz7GZPq7mMhLIP4GITomAja2q+SfHJ0iABIJBwO0Bur7KAe7BYEuf6QSubRSBx66NJg4SIAESMAUBClimOCYGSQIkIATcOx6Fe//7hEECQSPgaDwPtpJdguafjkmABEggPwT+OuzGfV8n5ecRriWBfBEY0S4KQ6/hX9zkCxoXkwAJFBoBCliFhp4bkwAJ5JeAe+9bcP89Or+PcT0J+EzAXmUU7DXG+LyeC0mABEggmASmrU7Dp4s4wD2YjK3ue3TvaHStH2F1DMyfBEjAJARMJ2AdPXoU8+bNU3h79uyJcuXKhQy10+nEN998o/br3LkzKleuHLK9C7LR+vXrsXnzZuXi5ptvRlRUlFd3EydORFpamvru+uuvR8mSJb2umzlzJs6dO4eKFSuia9euBQkNbrcbdrs9m4+cPi/QZnzY9AQ8R6fCtWWo6fNgAsYlYEtoBsfVq4wbICMjARKwFIEnpyRj3S6XpXJmsqEl8PbQGDS43BHaTbkbCZAACfhJwHQC1qpVq9C/f3+V7owZM9CqVSs/U8//YxcvXsSVV16pHhw3blyBxZv8R+DfE1OnTsUjjzyiHp47dy4aN26czdHevXszsXz77bcxcODAbOuSkpJQvXp19fk999yD5557zq+gjh07hldeeQWNGjXC8OHDM/nYsmUL/vOf/+D1119HnTp1/PLPh8KTgOfMcrjWdwzP5JiVYQhEXLMPiK5gmHgYCAmQgDUJpLmAa1+/CJmDRSOBYBGYdH8cyhWzBcs9/ZIACZBAQAlQwMoHTrMKWHpx6qWXXsIdd9yRLWupLBs1alTG51KB9cknn2Rbt3r1avTr1099LhVbHTv6JyY0bdoUhw8fViKWXsDat28fWrZsqfz/8ssvFLDy8X5aYaknaTdcK2taIVXmWIgEHFdNgq3cTYUYAbcmARIgAWD9bhdGTU4mChIIKoFfnooPqn86JwESIIFAEqCAlQ+aZhWwJEVNMOrduzc+/fTTbFmPGDECP/30U8bnRYoUwdatWxEZmXmo43vvvYfXXntNrdu5cyfi4/37l16DBg1w4sSJbALWP//8g7Zt21LAysd7aamlnjQ4F8VZKmUmG3oC9kr3wV7r3dBvzB1JgARIQEfgy8WpmLQyfbQDjQSCQUAqr6QCi0YCJEACZiFAASsfJ2VmAeupp57C2LFjIcLUX3/9BZvtUqlwamoqrrjiCkVCKqJkrdjs2bNx9dVXZyI0aNAgLF26FNdccw2mTZuWD3qZl1LA8hud5R90LqsIpB6zPAcCCB4BW3wdOFpuCt4G9EwCJEACPhCQ2wflFkIaCQSLgMy+khlYNBIgARIwC4GwE7CkgueDDz7Ahg0bsGPHDlSpUgUNGzbEgAED0KlTp2znIuKNtMLNmjUL27Ztw4ULF9RcJpm9JDOetJlX8mBWAUt+/e233+K3335DTEyMqhy64YYb0K1bt0z7PPPMMzhw4AD69u2rvs9qMu9J2uluvPFG9OrVK9PXEtOECRNUbFIRJfGVLl0arVu3xkMPPeRzi92PP/6Y0Tq4YsUKVK1aNWOflStXqr3FpKqqe/fu2LVrFx577DH1j2Z6oevZZ5/Fvffem/HdkiVL8N1336k4ZWC8CGXCUOZtjRw5UsUs9vPPPyveCxYsUL+uVq0aatSooQbyy1ysRYsWYc2aNeo7Ec9KlCih5nfJGdJIQAi4fmsOz/kNhEECQSXgaPE7bEXqB3UPOicBEiCBnAgcOu3BLR8nEhAJBJWA3D4otxDSSIAESMAsBMJKwJLB6iIG5WRDhgzBq6++ioiI9Kti5aa7Bx54QAkvOdnnn3+O6667Tn2tF7AqVKigRCdv9v7772cMmpfvpVpJBKHHH38cjz76aLZHZBC9zKkaPXo0HnzwwYzvP/zwQ4wZk/t17r4Okz958iTq10//P2NZ4xMm8plWVfXCCy/gs88+U+v1bYVym6G0IIqJAHXVVVdBbmaUii3tdkZvPETM+vXXX9WthV999RVE0Mtq9913H0R81O+nrRk/fjy6dOlilt9TjDPIBFxbbobn6PQg70L3Vidgr/Ue7JUuifRW58H8SYAEQktg/h9OvDE3JbSbcjfLERjaJhIj2nu/ndxyMJgwCZCAKQiEjYAllT+dO3dW0KXqSlrh6tWrp0SmN954Q1X2iOmHmEsl0k03pQ/qFXFp6NCh8Hg8kEHlUmEkM5rEl1QoScudXsCSZ6R66OGHH0bNmjWVQPPll1+qZ8Sk+kuEGzF/BKzjx49nVB21aNFCVU9JFZJUcslwcxG3xLKKTLm9dVJZJdVRt956a8YcK1nfoUMHFe/zzz+Pu+++W7ESFmJSyVauXDn188cff4yXX35Z5bV9+3bY7XZVUTVs2DD1vQiEMvxdKqr++OMP/PDDDxni4P3334+nn34aZ8+eVWci66SaTD6XWyVLlSqFtLQ0FZ/M4xKTWV1SAXf55ZcjLo79+ab4EyUEQbp3j4F71wsh2IlbWJmADHGXYe40EiABEigMAv/7IQULNjsLY2vuaSECj10bjWsbpf/FPo0ESIAEzEAgbAQsqQySCiERV9auXYtixYpl8He5XLjllluwePFi9dmmTZtUS5u0GorQpRdktIdmzJihqrNEwJo6daoSUfQCljw/f/58XHbZZRn7zJs3D7fffrv6tbQkNm/eXP3sj4AlFVFSGSUm4pw+H/lMhCYRiMTk5j6tqiy3l06Gr8sQdhHeli9frpaKmCQD3sW0W//0eeqrtUT4WrhwoWo3FD9i2kwsEdlmzpyZabaWVGfVrVtXCVVZZ2ZxBpYZ/ngwZoye47Ph2pTe8kojgaARiCyBiFbbgMhSQduCjkmABEggJwI3f5iIo2c9BEQCQSXw+uAYNK3qCOoedE4CJEACgSQQFgKWfjaTVkWUFZJUBMmcJTFpd5N5WN9//72acyUmwpP8ow0zl0osEb70wpBe2BEBSfbSm8xwkvlZYvrWPn8ELKnkkrZDEYFk3lVW07fiSetdbGxsnu/FsmXLMHDgQLVuy5YtKFmyJKZPn65maYkgt3HjRlVVJaYJU7L+7bffVnGIiCemF7Wk9VEEtDJlyqB27dqZYhB+wnfu3LlqnpUMhdeMAlaex8UFORDwJP0D18rM7xphkUAwCDjqfgVbhVuC4Zo+SYAESCBHAr/948J/piaTEAkEncC4e2JRqWT6f/vTSIAESMAMBMJCwJLB4+3bt1e89ZVP+gPQCzBaG+Hp06fVc1rbn6yXiqsePXqodkSpoIqKutQXrhewXn/99Yw2O20faYGT58X0s7P8EbA0nxL3n3/+qVr89uzZg7///ltVmOnnb/kqYCUlJaF69erKtTZXSgQmEfIGDx6Mt956KwOZtO+9+OKLKp9Vq1apqjXhIqZvK9QeEDYSp5yFCG8Sr7RiSvWVmFR5aRVj8msKWGb448G4MTp/LQq4+R/3xj2h8IiMbYThcY7MggTMRuCDBan4bl2a2cJmvCYkMP/JeESyAMuEJ8eQScC6BMJCwNJXFsnPmkiT9Vg10UQGhmuDxA8dOqRu0xNRKKtJa6EIOR07dlRfZb2FsGvXrpkeCbSAJRVLIrblNCxe29xXAUvWy22M0j4ow+Jl7pfW4id5agPaZZ2IUdrgdJlLJbEIM5n3pbViyjqpspIKLRn6rolV3n47UcCy7h8ywcjctbYVPOfWBcM1fZLAJQKOIulthNHlSYUESIAEQkbg1o+TcPC0O2T7cSNrEihZxIbpD3LGrDVPn1mTgHkJGFLAOnPmDLZu3YpTp05lElUEs4gvIsKIye2BMntJKoK0mwJlDpUMO89q0hIot+CJjRo1Sg1f15u0wS1ZskTNgZIb9vQmlUMiwBRUwHrssccg/2Q1EYVE/NHfQqifpyXrpY1QKsJq1aqFZs2aKQ6PPPKIciVVWb4OOf/oo4/w3//+V/mT2wN79eqlfIhIJYPUNZMbGqUdUqrTpOVS5oAJB20Yu7ZOu7FQfi2CX5s2bVR8derUUbcUyhwveZYClnn/kDBi5O5td8J9aKwRQ2NMYUbAXucz2C9Lv1iCRgIkQALBJsD2wWATpn+NQN2Kdrw/LO8RJCRGAiRAAkYiYEgBa8qUKXj00UcVp6wDykVcGj58uPpOBopLBZEIXSKWiMlg9n79+mVjvH//fiV2ib355pu4+eablSC1e/duNT9KX7WVnJyMSZMmZVRpSbWSiEv+ClhSySQVTVnFH4nl5MmT6iZBMb2AdcMNN6iqsAoVKiihTps/pSUmw+clV7G//voLRYsW9em9kjlX1157rVortwKOGTNGCVU//vhjtudFIBPxSUQ3qdASkU1+3bZtW7U2MTFR3TgoJjPFpG0y6ywu2Uv2zLoHWwh9Oi4uyoGAe987cO98gnxIIOgEbGX7wlF/WtD34QYkQAIkoP47lu2DfBFCROC6xhF4tGd0iHbjNiRAAiQQGAKGFLD0VVYyn0kqejQTweXDDz9UvxRhpGzZsupnTRARQUtELm0YufacvlJoxYoVqFq1KjSRSG7lk7Y4/cB2qUCSoeQi2mjzofwVsOTWvpUrV2a7iU9ik9Y8aWEU0wQs2btSpUrqM22Iuv64RTi6/vrrlSgm5u2WwpxeD/3NgDK4XSqspJVQEwz1z2mxaevkO3274u+//55RwSVthNqAeM2HiINSkSUmIt1PP/2U4V47r+eeey5jkL58KXO+tKH1Mvy9cePGgXnT6SWsCHhOLYRrQ/qlDDQSCCoBe3R6G2FM5aBuQ+ckQAIkIATYPsj3IFQEHukZjV6NI0K1HfchARIggYAQMKSApb/NT8QlEVdExFq6dKlq/xPLOotJhrfLbCsxEVJE6JK2OmkdHDt2rKo2EpObCL/88kv1s9ZOJz8/8cQTGDZsmLqZTwSiadOmqRY7sS+++EJVLfkrYD377LMZe0pLnQhiYiKaadVk8mt9BVarVq0gN/xJW560NkollphUm0mewkKz9evXZ3zvy1shNyjqB6pnFQk1H8ePH8/UjtmhQwdVmabZ0aNHMwQmEZ1kMLzWyrh9+3bV6qkNyNeGwWvPavlJdZpUkyUkJKh/jhw5giZNmqhlIqzJWYqAFh3NvyHy5WwtsyblMJzL02/FpJFAsAnYa38Ie8W7gr0N/ZMACVicANsHLf4ChDj9j0bEolYF3kAYYuzcjgRIoIAEDClgSU76SitvOUqVldY2KN+LUHXbbbdlqvKRqh+pAtKGi0ubm4hXmhhy7tw5JUzJrXmaiTAmN+hpJq1v06dPR3x8vN8Clog5sndOplU46QUsGYouVWP6OFJTUzOqrkTQ0oa7i9gmNx36ajLTShMC5RkRyiIjI70+3r17dzUfS0xuJbzzzjszrRMBTj8zTIQsYa7Fpq/eEq4iyIllfU6q4T7++GPob4vUNvJ246OvuXJd+BJwLi0PpJ0M3wSZmWEI2Er3gqPhd4aJh4GQAAmEJwG2D4bnuRo1q5//Ew+7zajRMS4SIAES8E7AsAKW3OgnrYIiXuhNBCWpaJIKnqwmItbEiRPVzX36G/FElJIbA2WWU0xMTKbHRGiRoeYyZ0pvIrRI9Y/cvKcJXvqZT1JtpN3Spz2nv4VQhDKp9tJMqqQeeuihbGLZW2+9paqaJk+erCq+Ro4cqR6RNkKZcfXaa69li0vWDR06VFUqSYXT7bffjpdfftnnd1zaALU5VnLzoMy3ysneeOMNdcugmAy4l+HsepOB+yJsyWwsvQlz+fyKK67IOCutkk3WyWwzmUOmiYfS+ikzzcQWLVqkhuxr1VtSMfb888/7nB8XWoOA6/cu8JxeYo1kmWXhErDZ4Wi1DbbYaoUbB3cnARIIawK3fJyEQ7x9MKzP2CjJ1Shnx6e3c4C7Uc6DcZAACfhOwLAClpaCVB3JXCSplhLxRCqhfDFpf5PKIhFQpAooL0tKSlKVQ7KPtLtpLXt5PZff72Vou+wjQ+NLlCiR5+MyUF4G0J89e1YNctdmfuX5YIgXSHwSp1RQSW6+DpWXlkGXy6XyyloFJmcoQl6ZMmWyzTQLcXrczoAE3DtHwb0vXVylkUCwCdhrvgN75fuDvQ39kwAJWJTA6r9deHpaskWzZ9qhJtCzYQQev47jOULNnfuRAAkUnIDhBayCp0gPJEAC4UjAc3QKXFtuCcfUmJMBCdiKXwNH018NGBlDIgESCAcCr8xOwS9bneGQCnMwAYGHukfh+qbex4eYIHyGSAIkYGECFLAsfPhMnQTMTMCTuAOuVfXMnAJjNxkBR6O5sJXqZrKoGS4JkIDRCew94cYdnyfB7TF6pIwvXAh8MCwWdSpygHu4nCfzIAErEaCAZaXTZq4kEGYEnItLAq7zfmV1JLk20jwxKBW1B3GOM3754EPWImCrcCscddNvsaWRAAmQQKAIfL0kFd+sSAuUO/ohgTwJ/DQ6HhHUr/LkxAUkQALGI0ABy3hnwohIgAR8JODPIPddF1ti/ZkbkexKyNildtFFuLrEFB935TLLErBHw9FiI2xxNSyLgImTAAkElkCKE6r6isPbA8uV3nImUK2sHZ/fwQHufEdIgATMSYACljnPjVGTAAnIbZ35HOR+PKU65h990iu7qxLmoXHxzLeREjIJZCVgr/abmaFYAAAgAElEQVQC7FWfJhgSIAESCAiB+X848cbclID4ohMS8IVA9wYRGNWLA9x9YcU1JEACxiNgSAFr48aNxiPFiEiABAxHwHN2Fdz7P/Q5rgOubjjlru91faQ9CYMqPeSzLy60JgFbfB1VhQUbey+s+QYwaxIILIFRk5OxfrcrsE7pjQRyITCyWxT6NuMAd74kJEAC5iRgSAHr5Zdfxvnz/s21MecxMGoSIIFQEKhatSpiYmJy3Or6Cs+jWOThUITCPUxMwFFvPGzlB5s4A4ZOAiRgBAIb97rw2MRkI4TCGCxE4L1bY1CvksNCGTNVEiCBcCJgKQGrUaNG4XR2zIUELEUgEJWZlSpVQtGiRXPkJhVYUolFI4HcCNhKXwdHw1mERAIkQAIFIvD2vBTM2eAskA8+TAL5JTBvVDyiIvL7FNeTAAmQgDEIGFLAMgYaRkECJGAGAvkZ5C4D3FecvM1rWpfH/Y72pT8xQ8qM0QAEHM2Ww1ashQEiYQgkQAJmJHD0rEcNb09M9ZgxfMZsUgJVStvx1V0c4G7S42PYJEACAChg8TUgARIwNYH8DnJfc2oIdlxonynnEpEH0LHMB4iPOGVqFgw+dATslR+Aveb/hW5D7kQCJBBWBMYtS8P4ZalhlROTMT6BrldFYPT1HOBu/JNihCRAAjkRoIDFd4MESMDUBDzHZ8O16cZ85XA4uS4OJtVDmicWZaJ2oUaR5fl6notJAFFlEdH8NyC6ImGQAAmQQL4InDzvwb1fJ+HkBVZf5QscFxeYwH1do9D/ag5wLzBIOiABEig0AqYQsI4cOYKjR4/i7NmzSEhIQJUqVVCiRAm/oR07dgzi88yZM2oeTunSpVG5cuUc/cnazZs3Z+xfv359VKhQwev63bt3Y+3atShTpgw6duzod4x8kARIwEcCaafgXFrOx8VcRgKBI2CvMgr2GmMC55CeSIAELEGA1VeWOGZDJvnOLTGoX5kD3A15OAyKBEjAJwKGFrAuXryIBQsWKKEpq5UvXx49evSAzWbzKVFZlJKSgoULF0IErKwWHx+Pbt26oXjx4pm+2rdvH3755Zds61u1aoXatWtn+3zixIlITU1F69atUatWLZ9j40ISIAH/CbjWNILnwlb/HfBJEvCHgKMIHFevhC2+jj9P8xkSIAELEpCqq3u/YvWVBY/eECnPfSIeMSzAMsRZMAgSIAH/CBhWwHK5XJg8eTLS0tJUZlFRUapS6sKFCzh37pz6rGrVqujQoYPPmX///fc4efKkWi/CV6lSpXD69GnIXmKRkZEYOHCg+l/NJIbk5GRV8dWyZUts2rQJBw8ehN1ux5AhQxARcekaj23btmH16tWIjo7GzTff7HNcXEgCJFAwAu6/HoT7wMcFc8KnScAPAvaKd8Ne+wM/nuQjJEACViQwblkqxi9L/29bGgmEkkDlUnaMvZsD3EPJnHuRAAkEnoBhBaxly5bh77//VhlXqlQJnTt3VqKR2Pbt27Fq1Sr1c/PmzVGvXr08yUgb4Lx589Q6qbLq3bu3Ep88Hg/Wr1+vWgTFpD2wWbNm6mepAJs2bZr6WYStuLg4uN1uTJgwQf2vVIBprYTy60mTJinBrV27dqhevXqeMXEBCZBAYAh4jk6HawtF48DQpJf8EnA0WwZbsZb5fYzrSYAELEaA1VcWO3CDpXttowg8di0HuBvsWBgOCZBAPgkYVsASkcjpdKrKq8GDB2eIV1p+c+fOVa2AIkLdcssteaa9YcMGbNy4Ua2TVsGKFTMP3tX2k9lVvXr1Uus00UuqtYYPH56xh1aV1aJFC9StW1d9LpVZIoSJyCViF40ESCCEBFKPwLks5zl2IYyEW1mQgK3cIDiummDBzJkyCZBAfgiw+io/tLg20ASe7xeNdrUvdY4E2j/9kQAJkEAoCBhSwJKWvvHjx6v8a9asiTZt2mRjobXryRf9+vVDsWLFcuWlCUyyqGvXrqqqSzPZTwQsqcbSC1jHjx/HnDlzVLuhXsCSSiuZp6XNwZLqq2+++Ua1Inbq1EkNmaeRAAmEloBrVT14EneEdlPuRgL/EnA0mgtbqW7kQQIkQAJeCbD6ii9GYRP4/rE4xEf7Pju4sOPl/iRAAiTgjYAhBSy5bXDmzJkqXmnnk7a+rLZr1y4sWbJEfexLy56+HVBEquuuuy5jALxUZkmFlpi+JVGGsctQdrH+/furGxClRVA+E7FLfJQtW1ZVXolAVqRIEdx0001800iABAqBgHvbPXAf+rIQduaWJADYSvWAo9EPREECJEACXgnw5kG+GIVJoF4lB967NaYwQ+DeJEACJBAQAoYUsKSiady4cSrBGjVqoG3bttmSzUl0yo3K4sWLsXv3brXE4XCo+VUnTpxQQ9rFRIC64YYbVNuiZjNmzFBD42NjY9GwYUNI5ZcIbFpro1RdSUWWxOytNTEgp0QnJEACeRLwHJkI19ZLrb55PsAFJBBgAo76k2Ere2OAvdIdCZCA2QkcO+fByLG8edDs52jm+Ie3i8It1/D6QTOfIWMnARJIJ2BIAUsCkyonqYCSwe0yUyom5tLfGohYJHOo5HuxBg0aoGnTpj6d6YoVK7BjR/Y2IxGoZB9pF9SbCFwyb0v21Exi6tKli5qjtWbNGvz555+qhVFaGWkkQAKFRCB5P5wrqhXS5tyWBABbsdZwNEuvDKaRAAmQgEbg3Z9S8f163jzIN6LwCLw/LBZ1K6ZfhkUjARIgATMTMKyAJbcCrlu3TrGVaiepwpKKqdOnT2Pp0qU4f/58BvdGjRqhcePGuZ6DiF3ScnjgwAG1LjIyEkWLFkViYmJGBZbcTihVVPHx8Zl8yRoRqU6dOqVuMKxTp456VnyKkCbiVs+ePVG+fHmcOXNGDYuXtVLRVbt2bVx++eVmfkcYOwmYhoBrxZXwJO8xTbwMNPwIOFOeQsy1L4ZfYsyIBEjALwK//ePCf6amV/rTSKAwCBSJsWH2o3GFsTX3JAESIIGAEzCsgCWZfvfdd0oQ8mYiJGnf6edW5UTop59+wqFDh9TXcnOg3CCo2T///INly5apuVYilg0ZMsQn0Fo1V8mSJVXrobdqLXGUnwoxnzbmIhIgAa8E3NvugvvQ16RDAiEn4E5uiuQ1V8J12ImEl96Eo0Lmm25DHhA3JAESMASBR75JxqZ9LkPEwiCsSaBj3Qg80yfamskzaxIggbAjYGgBS2hLi9727dszWvikcqpy5cpqHpUIXGJ5DXHXz9TSxKasJynVXlL1JSbtgbJHbiZzs6ZMmaJEr969e6N06dKYPXu2qryKi4tD69atIYPm5R9pS5Th7lkru8LubWJCJFDIBDxHp8G1xTcBupBD5fZhQsBjK4eUPzogad7fwL+t5rF9BqDIyMfDJEOmQQIk4C+BaavT8Omi9HEXNBIoLAKPXxeNng0jCmt77ksCJEACASVgeAFLy1ZuERSxSNryxPbs2YNff/1V/dynTx+UKFEiRzBSqaWJXTm1G8qgdhnYLtakSRMlkOVm2kB4uYVQbiMU+/rr9MoPrZ1QftZmebVq1Uq1E9JIgASCSCD1GJzLWPkSRMJ0rSOQtrcPkhYlwnXkeDYuCS++jug2HciLBEjAogT2nXTjofHJOJfksSgBpm0UAuPuiUWlkpx/ZZTzYBwkQAIFI2BYAevgwYM4efKkGo5epUqVbFnOnz8fhw8fVkPehw0blisFmWE1depUtUbmV7Vs2TLberlZcObMmerzvFoSRUybNm2aWtu3b181F0u/x9ChQ9WMLTGtKiunfQt2fHyaBEggKwHX2pbwnFtPMCQQNALOUx2RvKIE0rak32rrzSLrN0bxNz4EIvi33kE7CDomAQMT+N8PKViw2WngCBmaFQhULWvHF3fEWiFV5kgCJGARAoYVsLT5VyJQiSDkcDgyjkTEIhGQpCJLBrv36NEjz+MaN26cakOU2wYHDBighC+9rV69Gtu2bVMfaS2BOTlduHAh9u/fj8suuwzdu3dXy6SlUAa6i+kFrFmzZqnB81nnbuUZMBeQAAn4RcD9z7Nw73nNr2f5EAnkRsCTUg9J669CypLsN9l6ey5+2F2Iu+UOQiUBErAYgaXbnXhxZorFsma6RiRwU4tI3NM5yoihMSYSIAES8IuAYQWsDRs2qNv8xKpVq6ZmSklVk1RKzZkzR90AKNavXz9VpaXZjh071I2BYu3bt89oLVy+fDl27typPi9VqpQSnqKj0wcabtmyBWvXrlU/y/yqgQMH5ghT32rYv39/JCQkZKwdO3asEtXkJsOKFdPbmCZMmACn04k2bdqgZs2afh0SHyIBEvCdgOfkArg2prf10kggIAQcCUjZ3ANJP+2DJ9n3/1Nqiy+iqrAiatYJSBh0QgIkYHwCqU7goQlJ2HHYbfxgGWHYE3jpxhi0qXmpCCDsE2aCJEACYU/AsAKWVEtJ259UNmkWERGhxCDNmjVrhvr162c6JH0llV5IEn/Tp09XrX6ayY2D4k++E5Nh6zJPS1oCczKtdVGGvMuwd73NmzcPR44cUTcZNm3aFLt371a/lmqvQYMGZQhmYf9WMUESKEwCrgtwLi0HuDk49//buw/oqqqsgeM7Lz0hoYNUKUoHQVCadFCxoCgWLIhdx17GMrZhRp2xt9GZUT/b2At2UbFgA+lVqnSkt/TX37f2xRdfQiDtlVv+Z62shJd7z9n7d+7ouDnn3EROg13G9m06SUqmBSWwcUuNUkofNFxy72FFYI3wuAkBCwq88oNPXv6Bf/9YcOpsF7IrSeS967MkNzPJdrmREAIIOFfAtAUsnRI9a0oPS9++fXuZGdICkZ5j1b59+/1mTt9aGF6BFVnA0gu1UDVjxgxjJZaulIpsjRs3lmHDhh30TYG6FVC3BGrTbYjl3ypYUFBg/D6yyKbXcoC7c/8HRuaJEQgsPEVCOz9LzOCMaguBQN4x4p5xiHjnr651Pjk33yUZx59c637oAAEEzC0we01Abnvzj794NXe0RGd3gaPbJ8s/zsqwe5rkhwACDhMwdQErPBe6CksPdPf5fNKgQYMy2/ZqOl/6ZkItSOlbDbXPyDO2DtSnbk/U4peefdWrV68KL/N4PLJ48WLZuXOn5OTkSMeOHaVRo0Y1DZP7EECgBgLBdQ9KcPUdNbiTW5wuEPIdJu55vcX9TdXOuaqKV3LTQ6Tuw/+R5GbNq3I51yCAgAUF9haHjOLVqq1sHbTg9Nky5IuHpsk5A/a9VIqGAAII2EXAEgUsu2CTBwIIxEcgtPdHCcwdFp/BGMUeAq5U8SwfI+6pOySYXxD1nDJGjpac2yZFvV86RAABcwg88blXPprnM0cwRIGAiDx+foZ0b8X5VzwMCCBgLwEKWPaaT7JBAAEVCAXF/1M7Ec9veCBQqYBvy/Hi/j5F/Gti+7zk3PgXyTjh1Erj4QIEELCWwOeL/PLQJ1V/wYO1siNaKwo0rZskr1+VZcXQiRkBBBA4qAAFLB4QBBCwpUDglwkS2vqGLXMjqegIBAqOEvfMNuKd/Wt0OqykF1eDRlLvkX9LcqtD4zIegyCAQOwFdMvgXe+4ZUdB2bNVYz8yIyBwYIGR3VLk9jH73rZOQwABBOwkQAHLTrNJLgggUCoQ2vI/CSy9CBEE9hMIBVuIZ/5AKflyVdx10oeOlNw774/7uAyIAALRFwiGRP72vkd+WP7HG7KjPwo9IlB9gRtHp8uJvVKqfyN3IIAAAiYXoIBl8gkiPAQQqKGAZ4v4Z3QSCRTXsANus6OAd/WpUvJNgQR37k5YenWu+bNknnJGwsZnYAQQiI7A/370yUvfe6PTGb0gECUBV5LIy1dkSvP6rij1SDcIIICAeQQoYJlnLogEAQSiLBBYNE5COz6Mcq90Z0UB//YR4v6xjvhWbEh4+K7culL34X9LSrvDEh4LASCAQM0Epq8KyKTJbvEHanY/dyEQK4H+hyfLvWdkxKp7+kUAAQQSKkABK6H8DI4AArEUCG76rwRXXB3LIejb5ALB4iPEPauDeGbE55yrqnKkDxwiuZMequrlXIcAAiYSCJWUyPyH/it3Jp0vnmQKBSaaGkIRkRtGp8tJbB/kWUAAAZsKUMCy6cSSFgIIiIRK1khgekcoHCgQkgbiWThC3FPXS8hnzlfbZ447R+pccb0DZ4eUEbC2QN5frhfvrOniPWKgPFHvfJmbzL9nrD2j9ok+I1W3D2ZJo5wk+yRFJggggECEAAUsHgcEELC1QGD+CRLaPdXWOZJcWQHfupOkZJpPAlu2m56mzlU3SebYs0wfJwEigMA+gcL/PC4l775eyuE6pLlM7XqhPBcaCRECCRcY2jlF7hrL2wcTPhEEgAACMROggBUzWjpGAAEzCAQ3PCbBVbeYIRRiiLGAf9dgcf/UUHy/rIvxSNHtPvdvD0n6gCHR7ZTeEEAg6gLuzz6Ugkfvq7DfDYPPlTtdE8TrSov6uHSIQFUFbj05XY7tztsHq+rFdQggYD0BCljWmzMiRgCBagiECpdIYGavatzBpVYTCLk7SsncHuL53lznXFXV0dWosdS99zFJOaxDVW/hOgQQiLOAb8lC2XvzlSJ+/wFH9vQcKI/XnSDzk/nfcpynh+FEJDczyXj7oH6nIYAAAnYVoIBl15klLwQQKBUIzB0qob0/IWI3gaRM8SwZLSVfb5dQUZGls0vt2kPq3vuoJOXkWjoPgkfAjgLB/DzJu/lK8a+pvEjuOqSFfNllojwvbCm047Ng5px05ZWuwKIhgAACdhaggGXn2SU3BBAwBIJr75Pgmr+iYSMB38bR4v7BJf71m22TVfqwYyX3jnttkw+JIGAXgfx77xDPtOqdpbhh8Hlye/JECSQl24WBPEwucPfYdBnSme2DJp8mwkMAgVoKUMCqJSC3I4CA+QVC+bMlMHuA+QMlwkoFAnv6ivvnFuJdsLbSa614QdbZF0j2JVdZMXRiRsCWAsWvPCdFrzxXo9w8PY+Rx+pOkAXJh9fofm5CoKoC+tZBffugvoWQhgACCNhZgAKWnWeX3BBAoFQgMG+khPZ8h4hFBULeQ8U9/2hxf1P5Fh6LplgadvZFV0rWORdaPQ3iR8DyAiUfvC2F/3q4Vnm4mrWUL7pMlP8LjahVP9yMwMEETuqVIjeMZvsgTwkCCNhfgAKW/eeYDBFAQLcRbnhCgqtuxsKCAp7lp4r7uzwJ7t5rwehrFnL2ZddK1pnn1exm7kIAgVoLeL75QvLvv6vW/YQ7WD/4fLk15aKo9UdHCEQK3HtGhvQ/nO2qPBUIIGB/AQpY9p9jMkQAAREJlayRwIxuIiEfHhYR8G0eKe6fssT/60aLRBzdMOtcdZNkjj0rup3SGwIIVCrgnfOz5N12baXXVfcCd89B8mjuBFmUclh1b+V6BA4o0Ly+y3j7oIuXD/KUIICAAwQoYDlgkkkRAQT2CQQWnyWh7ZPhMLlAIL+XuGe1F+/s1SaPNPbh5d7zgKQPGhb7gRgBAQQMAf+KZbLnqgtipqFbCj/vMlFeYEthzIyd1vFpR6XKVaPSnJY2+SKAgEMFKGA5dOJJGwEnCoS2viqBXzhbyKxzH/I3Ec/CwVLy9TqRQMCsYcY9rvpPvyQpHbvEfVwGRMBpAoEtv8nu88fGJe11gyfIbSn8+ygu2DYf5MHxGdK7LdsHbT7NpIcAAr8LUMDiUUAAAecI+PPFP6OriHerc3K2SKbeX08W9/ceCWzbYZGI4xtmw3c+F1f9BvEdlNEQcJBAqKhQdp4yPK4Zu3sNlkdyJsjilPZxHZfB7CPQtrFLnr800z4JkQkCCCBQiQAFLB4RBBBwlEBw+Z8k+FvNXonuKKg4JevfNkTcMxqIb9m6OI1o3WEafzXLusETOQJmFggGZMex/RMSYVLzVvJ554nyYii+xbOEJMugURc4u3+qXDqM7YNRh6VDBBAwrQAFLNNODYEhgEAsBEK7PpfAgpNj0TV9VkMgWNRF3HO6iGc651xVg00oYlVHi2sRqFwgVFIsO08eWvmFMb5i7eAL5PaUiTEehe7tJvD4+RnSvRXbB+02r+SDAAIHFqCAxdOBAAKOEwjM7CWhwiWOy9sMCYeCueJZNFLc07ZKqKTEDCFZLgaKWJabMgI2qUBw727ZNe5400RX0muIPJwzQX5JaWeamAjEvAIdm7nkmQvZPmjeGSIyBBCIhQAFrFio0icCCJhaILj6bgmu+4epY7RjcN61o8X9U5IENm6xY3pxzYkiVly5GcyGAoFtW2T3uaeYLrOkFq1lSqeJ8lKIt4+abnJMFtCEQalywSC2D5psWggHAQRiLEABK8bAdI8AAuYTCOXPkcDsxJx3Yj6N2Efk39lfPDObi3fRmtgP5qARKGI5aLJJNaoCgQ1rZfdFZ0W1z2h3tmbwBfIXthRGm9U2/aWliDx3Saa0bOCyTU4kggACCFRFgAJWVZS4BgEEbCcQWDROQjs+tF1eZkooWNxOPPOPFPf3nHMVq3mhiBUrWfq1q4B/1XLZc+UES6RXcuQQeaDOhbI85VBLxEuQ8RM4/ogU+fOJ6fEbkJEQQAABkwhQwDLJRBAGAgjEVyC07W0JLDk3voM6ZrQU8Sw5Sdzf75VgXp5jsk5UohSxEiXPuFYT8C1ZIHuvv8xSYSe1OFQ+6zRRXg4l/qB5S8HZPNiHzsmQI9tweLvNp5n0EECgAgEKWDwWCCDgWIHAzCMlVLjYsfnHInHvhlHimZEp/jUbY9E9fR5AoOHbU8TVoCE+CCBwAAH3l59KwYOTLOuzeshEuSP5AsvGT+DRE9DClRawaAgggIATBShgOXHWyRkBBAyB4LoHJLj6TjSiIBDY3Vvcc9qKdy7bBaPAWaMu6j35f5LapXuN7uUmBOwsUPj0I1Ly/luWT7HkyKFyf+7FssrV0vK5kEDNBXTroG4hpCGAAAJOFKCA5cRZJ2cEEDAEQiVrJTCzl0igCJEaCgTdzcWzaIC4v1kjEgrVsBdui5ZA7h33SvqwY6PVHf0gYHmBvDtvFO/PP1o+j9IEWraRzzpMlFdkiH1yIpMqC+ih7Xp4ux7iTkMAAQScKEABy4mzTs4IIFAqEFx2uQQ3v4BIDQQ8y04W909uCe7YWYO7uSVWAtkX/0myxk+MVff0i4AlBEJFhZJ3+3XiW2rPbeKrh1wodyRb4zB6SzwwFglywqBUuWBQmkWiJUwEEEAg+gIUsKJvSo8IIGAhgdDubyQw/zgLRZz4UH2/DRXPrPriW74u8cEQQYUCGSeOlZxr/iySwl/T84g4T0APay94+F4JbNpg6+SLew+Tv+dcKmtdzWydJ8ntE9BVV7r6Sldh0RBAAAGnClDAcurMkzcCCJQKBOaNktCeaYhUIhDI6y6eeZ3E8/OvWFlAIK13X6lz7S2S3KKVBaIlRASiI+CZ/p0UPnyvBPMd8gbUlm3k044Xyv9Cg6MDSC+mFdBzr/T8KxoCCCDgZAEKWE6efXJHAAFDIPjb8xJcfiUaBxAI+RqIZ/EwcU/7TUIeD04WEkhu1kKyL71G0gcPt1DUhIpAzQRK3nlNCv/7RM1utvhdvw65SO5MPt/iWRD+wQT0zYP6BkIaAggg4GQBClhOnn1yRwCBfQL+AgnM7Ckht723m9Rkur2rThD3DJHAb1tqcjv3mEQg65yJkn3Rn0wSDWEgEF0BXW1V9J8nxP3lJ9Ht2GK9FfUeLpNyLpcNriYWi5xwKxPQwpUWsGgIIICA0wUoYDn9CSB/BBAwBIKr75bgun+g8buAf+sx4p7TVHyL12BiE4G0o/pL9qVXS0q7w22SEWkgIOJbONdYdeVfuRwOFWjVVj7uMFFeY0uhrZ4H3TqoWwhpCCCAgNMFKGA5/QkgfwQQMARCxSslMLOPSLDE0SLBgsPFvbCXeH5Y5WgHuybvqlff2FKYcdxJdk2RvBwkUPLB21L03yck5PM5KOuqpbpq6MVyl+u8ql3MVaYW0EPb9fB2PcSdhgACCDhdgAKW058A8kcAgVKB4PI/SfC35xwpEgpkiOeXE8Tz/U4JFhQ40sBJSWeeeqZRyEpK50BgJ827XXINlRRLoW4Z/PR9u6QUkzwKe4+Qu3OvlM1JDWPSP53GR2DCoFS5YFBafAZjFAQQQMDkAhSwTD5BhIcAAvETCOXNkMAc573JybvmWPHMyhD/2o3xw2akhAukdjtCsideLqk9+yQ8FgJAoKoCvkXzpOj5p8W3dHFVb3H0daFW7eSjDhfJG6GBjnawavK66kpXX+kqLBoCCCCAgAgFLJ4CBBBAIEIgsPgsCW2f7AgT/46jxDOvjXjn/eqIfEmyYgE94D3r3ItZjcUDYnqB4lf/T4peflYkFDJ9rKYKMClJVg65WO52nWuqsAimcgE990rPv6IhgAACCOwToIDFk4AAAghECIR2fiyBhafZ2iRY1Eo8i/uL+1vOubL1RFcjuZSOXST7vIskrb/zViBWg4lLEySgq62KX35WvHNnJigCewxb0Huk3Fn3Ktkm9eyRkAOy0DcP6hsIaQgggAACFLB4BhBAAIEKBQLzRkhoz/f20wkmiWf5KeL+sVCCu3bZLz8yqrWAno2Vdd7Fooe90xAwg0DxW68YxauQ12uGcCwfQ6h1e3m/4yXydqCf5XOxewJauNICFg0BBBBA4A8BVmDxNCCAAALlBEKbX5LAsktt5eLbMFzcs+uKf+U6W+VFMtEXSG7dRrLPu1jShx8X/c7pEYEqCvhXLje2C3pn/ljFO7isygIul6wYfJHcw5bCKpMl4kLdOqhbCGkIIIAAAhSweAYQQACBAwuE/BKY2UdCRb9YXimw6wjxLOwknpkrLZ8LCcRXIOO4kyRr/ERJbtk6vgMzmuMFSt57wyhehYqLHG8RS4D83iPl9rrXyS6pE8th6LsGAh2bueSZCzNrcCe3IIAAAvYWYAWWveeX7BBAoIYCwfUPS/DX22t4d+JvC5Y0Fu/SYVLy7ToRny/xAUY0FrwAACAASURBVBGBJQV0K2HW2RdI5rhzLBk/QVtLwPPjNCmZ/Ib4Fs23VuAWjjbY+jCZ3Okyedd/lIWzsF/oN52QLif0ZPWV/WaWjBBAoLYCFLBqK8j9CCBgTwHvNvHPOkrEs8Vy+XlXnizu6X4JbNlqudgJ2JwCqb36GIWstN59zRkgUVlawLdsieiqK8+0qZbOw7LBu5Jl+eCL5K8uCtVmmMPOzV3yr4msvjLDXBADAgiYT4AClvnmhIgQQMAkAsE1f5Pg2r+bJJrKw/D9Nkg8c5uK75fVlV/MFQjUQCBz7FlGIcvVsFEN7uYWBMoKBLZtkZLJbxrFK1riBfJ6j5Jb614veyUr8cE4OII/n5Qux/dg9ZWDHwFSRwCBgwhQwOLxQAABBA4k4Nki/tl9Tb8KK7Cnk3iW9BTPjyuYSwRiLpDcvKVknT1BMk44NeZjMYA9BUI+n7FVsOS9NyW4e6c9k7RoVsHWh8vbna+UD3y9LJqBtcPu2tIlT05g9ZW1Z5HoEUAglgIUsGKpS98IIGB5ATOvwgp5csSz/Hhxf7dFQkUcdmz5h81iCaT1O0YyTjhF0gcMsVjkhJswgYBfSj77UNyffSD+VRTcEzYPlQ2cnCzLB10sf3WNr+xKfh9lgVtPTpdju7P6KsqsdIcAAjYSoIBlo8kkFQQQiIGASVdheVefIJ6ZyeJfvykGSdMlAlUXSOvTVzJGnyLpQ0ZW/SaudJRAyF0i7ikfifuzD8W/9ldH5W7lZPf2PlZurnejFIbSrZyGZWLv3ipZHj8/wzLxEigCCCCQCAEKWIlQZ0wEELCUgJlWYfm39hPPgtbinb/KUoYEa3+B1COONApZGSNH2z9ZMqySQKggX0q0cDXlQwlsXF+le7jIXAKBQw+XtzpfLR95e5grMBtGc/uYdBnZjdVXNpxaUkIAgSgKUMCKIiZdIYCATQVMsAorkN9WvL/0Ffc0tt3Y9CmzTVqpXXtIxugxknH8GNvkRCLVEwju2W2stjIKV1s3V+9mrjafQEqKLB10ifwt6SzzxWaTiI5onSyPnsfqK5tMJ2kggEAMBShgxRCXrhFAwD4CiVqFFfImi3fVqeL+YY8E9+yxDyiZ2F4gpUNnSR92rGQMHSWuxk1sny8JigTWrxX3V1PE/eWnEty1AxKbCezpfZzcUP9mcQdZJRTtqb3jlHQZ3hXXaLvSHwII2E+AApb95pSMEEAgFgIJWIXlXX+seGZli//XdbHIiD4RiItAUnYdyRg2StKHjpLUnn3iMiaDxFfAN3/OvsLVV5+JBALxHZzR4ioQOLSDvN7lWvnU0zWu49p5sF5tkuXhc1h9Zec5JjcEEIieAAWs6FnSEwII2FwgXquw/DuPFM/CDuKdxXZBmz9SjktPC1i6Iit92CjRwhbN2gKerz83Clfe2TOsnQjRV08gNVWWDL5M7g2Nq959XF2hwF1j02VoZ1Zf8XgggAACVRGggFUVJa5BAAEEVCDGq7CChc3Es3yIuL/+VSTIKgYeOvsK6JZCo5A1ZKSkdGIlh5Vm2jjf6qsp4vlqivhXr7RS6MQaZYHdfY6X6+rdIr5gUpR7dk53vdsmy4PjWX3lnBknUwQQqK0ABazaCnI/Agg4SiC47n4Jrr4nujkHk8Sz6lTx/FQigW3bots3vSFgcoHUXn0kfeBQSR8wRFxNmpo8WmeGFyopFu/Mn4wvz8yfJJSf50wIst5PwN+mo7za5Xr53N0JnRoI3HNaugzuxOqrGtBxCwIIOFSAApZDJ560EUCghgL+vRKYPVBCxdFZeeD7bbh45jQQ39LVNQyI2xCwh0BSRqakDRwi6b9/STL/UZfImQ35fKVFKy1cBXfvTGQ4jG1mgdQ0WTTkCrk/ONbMUZoutqPaJcs/z2b1lekmhoAQQMDUAhSwTD09BIcAAmYUCG56RoIrrqtVaIE93cWzuLt4flpWq364GQE7CiQ3b2kUstIGDpXUbkfYMUXT5hReaaXfA9u2mDZOAjOfwK7ex8u19W+VQNB8sZkxokmnZ8gxHZPNGBoxIYAAAqYVoIBl2qkhMAQQMK1AKCiBOcdIKH92tUMMFtcX78rjxD1tg4RKSqp9Pzcg4DSBlHaHSWq3npLavaek9uknrpxcpxHENN/grh3inT9HfAvmim/BHAls3RzT8ejc3gL+Np3k5W43ytTiw+2daC2z69s+We4/i9VXtWTkdgQQcKAABSwHTjopI4BA7QVCW16VwNILq9WRd/Up4p4RkMDG36p1HxcjgMDvAi7XvkLWEb0l7egBksoB8DV6NPwrlol33izxzpkhvoXzatQHNyFwQIG0dJk/9Cp5wH8ySAcQ+PsZGTLgcFZf8YAggAAC1RWggFVdMa5HAAEEfhcIzD9BQrunVurh3zpY3POaiW9hdM7NqnRALkDAIQKuevUlrXdfSe3ZW1K6dJeUQ9s5JPPqpelfv0b8SxcbxSrvnJ8luHdP9TrgagRqILCzz2i5tu4tEgzV4GYb3zKgQ7L8fRyrr2w8xaSGAAIxFKCAFUNcukYAAXsLhHZ8JIFFpx8wyWBeB/H80kfc33HOlb2fBLIzi0BSVrakaiGrS3fju37pZ05qoeIi8WmxaunifUWrpYtFP6MhkAgBX9vO8lLXP8vXxW0TMbwpx3xiQoZ0a8nqK1NODkEhgIDpBShgmX6KCBABBMwsEFh8toS2v1cmxJA7Xby/niLu73dIMG+vmcMnNgRsL6CrsozVWYd1kJRD20py67biatDQFnkHd++SwIa14l+/Vvy/rjQKVrraioaAqQTSM2TOkGvkYf8JpgorEcGc2S9VLh+eloihGRMBBBCwhQAFLFtMI0kggECiBEJ7vpXAvGNLh/etP0ncP6eKf826RIXEuAggUIlAUk6upLRuI8mHtpWU1m2N78n656bNTGmnbwMMbFgnAS1UbVj7+/d1EirIN2W8BIVARQI7+pwo1+beLE7dUdiygUt09VW9rCQeEAQQQACBGgpQwKohHLchgAACYYHgskvFu3CFeBa0Ee+c5cAggIBVBVJSxFW3nrhy60mSfv/9q/Tn8OfZ2cbWxH1fWVXephjyeiRUVGRs6Qt/6SpN/Qrt3WN8N37O2yPBvft+DubtEfH7rSpK3AiUEdAthf/X7VaZVnSo42RuOiFdTuiZ4ri8SRgBBBCIpgAFrGhq0hcCCDhSwL/sU9lzzSRH5k7SCCCwTyCymGX8nJL6R5Hq94IVhSieFgREJCNTZg69Th7zHucYjn6HJct9Z3Jwu2MmnEQRQCBmAhSwYkZLxwgg4CSB4jdflqLnn3ZSyuSKAAIIIIBAjQW2HT1GrqtzQ43vt9KNj52XIT1ac3C7leaMWBFAwJwCFLDMOS9EhQACFhTYe81F4lu2xIKREzICCCCAAALxF/C27SLP9bhdfihoGf/B4zTiuL6pcuUIDm6PEzfDIICAzQUoYNl8gkkPAQTiJ+BbOFf23nRl/AZkJAQQQAABBKwukJEp04feKE96R1o9k/3ib15/38HtDbI5uN12k0tCCCCQEAEKWAlhZ1AEELCrQOEzj0rJ5Dftmh55IYAAAgggEBOBLf3Gyg1Z18ak70R1esPodDmpFwe3J8qfcRFAwH4CFLDsN6dkhAACCRQIFRbInsvPE33tPQ0BBBBAAAEEqi7gbddV/tP9Dple0KzqN5n0yqPbJ8s/zuLgdpNOD2EhgIBFBShgWXTiCBsBBMwr4PnmC8m//y7zBkhkCCCAAAIImFUgM0t+GHazPO0eZtYIqxTXI+dmSM9DObi9SlhchAACCFRRgAJWFaG4DAEEEKiOQP69d4hn2tTq3MK1CCCAAAIIIPC7wG/9x8lNmVdZ0uO0o1LlqlEc3G7JySNoBBAwtQAFLFNPD8EhgIBVBfzr1sjeKydIyOe1agrEjQACCCCAQEIFPO26yTM97pKZ+U0SGkd1Bj+kbpI8MSFTGuVwcHt13LgWAQQQqIoABayqKHENAgggUAOB4rdflaJnn6zBndyCAAIIIIAAAoZAVrZ8N/QW+bd7sCVArjsuTcb0TrVErASJAAIIWE2AApbVZox4EUDAUgJ7b7xCfIvmWSpmgkUAAQQQQMBsAhsHni1/Tr/cbGGViadPu2R54GwObjf1JBEcAghYWoAClqWnj+ARQMDsAt65MyXv1mvMHibxIYAAAgggYHoBd/se8q8ed8ucvIamjPWhczLkyDYc3G7KySEoBBCwhQAFLFtMI0kggICZBQr//ZiUvPeGmUMkNgQQQAABBKwhkFVHvh52mzxXMtBU8Z7aJ1WuOZaD2001KQSDAAK2E6CAZbspJSEEEDCbQHDvbtl7/WUS2LTBbKERDwIIIIAAApYUWH/MuXJr2iWmiP2Qekny2HmZ0iSXg9tNMSEEgQACthWggGXbqSUxBBAwk4D7i0+k4KG/mSkkYkEAAQQQQMDSAiWH95Inut0jC/LqJjSP28eky8huKQmNgcERQAABJwhQwHLCLJMjAgiYQiD/738Rz3dfmSIWgkAAAQQQQMAWAtk58uWwv8gLxf0Sks6YI1PluuPZOpgQfAZFAAHHCVDActyUkzACCCRKwL96leTdcpUE8/YmKgTGRQABBBBAwJYCawdPkNtTLoxrbu2buOSJCRmSmcbWwbjCMxgCCDhWgAKWY6eexBFAIBEC7ikfScEj9yZiaMZEAAEEEEDA1gLFHfvIo13vkSV768Qlz3vPyJD+h/PWwbhgMwgCCCAgIhSweAwQQACBOAsUPv5PKflkcpxHZTgEEEAAAQTsLxDKzpXPh98lLxf1iWmyZ/dPlUuHsXUwpsh0jgACCJQToIDFI4EAAgjEWSBUWCB7b7la/CuXxXlkhkMAAQQQQMAZAr8OuVDuTJ4Qk2S7t0qWx8/PiEnfdIoAAgggcGABClg8HQgggEACBLzzZkneLVcnYGSGRAABBBBAwBkChZ37ykOd7pEVeZlRS9iVJPKviZnSsZkran3SEQIIIIBA1QQoYFXNiasQQACBqAsUv/GyFP3f01Hvlw4RQAABBBBAYJ9AqE6ufDLsr/JaUa+okFw8NE3OGZAalb7oBAEEEECgegIUsKrnxdUIIIBAVAXyJ90qnh++jWqfdIYAAggggAACZQVWDr1E7nadWyuWvocly/1nsnWwVojcjAACCNRCgAJWLfC4FQEEEKitQGDTBuM8rOD2rbXtivsRQAABBBBA4CACBV0HyD873iOr91b/8PU6GUny0uWZUj87CWMEEEAAgQQJUMBKEDzDIoAAAmEBzzdfSP79dwGCAAIIIIAAAjEWCOXUkw+HTZI3C3tUa6TbxqTLqG4p1bqHixFAAAEEoitAASu6nvSGAAII1Eig8N+PScl7b9ToXm5CAAEEEEAAgeoJLBt+uUySs6t0kxautIBFQwABBBBIrAAFrMT6MzoCCCBgCIR8Psm75SrxLV6ACAIIIIAAAgjEQSC/+yC597B7ZENe8gFHa5KbJG9cnRWHaBgCAQQQQKAyAQpYlQnxewQQQCBOAr4lCyXvlqsl5PXEaUSGQQABBBBAwNkCoXoN5b3Bf5V3C7tVCPHYeRnSo/WBC1zO1iN7BBBAIL4CFLDi681oCCCAwEEFSia/KYXPPIoSAggggAACCMRR4JcRf5K/h84oM+K5A1PloiHVP/A9jmEzFAIIIOAoAQpYjppukkUAASsIFPzjHnF/PcUKoRIjAggggAACthHYe8QwmdTuLtmSlyQdm7nkmQszbZMbiSCAAAJ2EKCAZYdZJAcEELCVQHDHdtl7y1US2LjeVnmRDAIIIIAAAmYXCDZoIm8P+quccX5vOaRektnDJT4EEEDAUQIUsBw13SSLAAJWEfD8NE3y77nFKuESJwIIIIAAArYRyLjuDsk5+RTb5EMiCCCAgF0EKGDZZSbJAwEEbCdQ/ParUvTsk7bLi4QQQAABBBAwq0DWuRdJ9oVXmDU84kIAAQQcLUABy9HTT/IIIGB2gcIn/iklH082e5jEhwACCCCAgOUFMkaOlpzbJlk+DxJAAAEE7CpAAcuuM0teCCBgD4FAQPL+cr145860Rz5kgQACCCCAgAkFUrv3kty77hdXg4YmjI6QEEAAAQRUgAIWzwECCCBgcoHApg1GESuweZPJIyU8BBBAAAEErCfgatRYcu95QFI7d7Ne8ESMAAIIOEiAApaDJptUEUDAugLeWdMl744bREIh6yZB5AgggAACCJhQIPfO+yV96EgTRkZICCCAAAKRAhSweB4QQAABiwiUfPiOFD71kEWiJUwEEEAAAQTML5B92TWSdeb55g+UCBFAAAEE2ELIM4AAAghYSaDwP49LybuvWylkYkUAAQQQQMCUApljTpc6195qytgICgEEEEBgfwFWYPFUIIAAAhYTyL/7z+KZ/p3FoiZcBBBAAAEEzCOQ1qef5E56UJLSM8wTFJEggAACCBxUgAIWDwgCCCBgMYHgjm3Goe7+tastFjnhIoAAAgggkHiB5BatpO7fH5Hk1m0SHwwRIIAAAghUWYACVpWpuBABBBAwj4Bv4TzJu+N6Cbnd5gmKSBBAAAEEEDC7QFKS1L3/cUk7qr/ZIyU+BBBAAIFyAhSweCQQQAABiwq4P/9YCh7+u0WjJ2wEEEAAAQTiL1Dn2lskc8y4+A/MiAgggAACtRaggFVrQjpAAAEEEidQ9OK/pfi1FxMXACMjgAACCCBgEYHMcedKnSuus0i0hIkAAgggUF6AAhbPBAIIIGBxgfz77hTPt19aPAvCRwABBBBAIHYC6QOHSO6kh2I3AD0jgAACCMRcgAJWzIkZAAEEEIitQDA/b9+h7st/ie1A9I4AAggggIAFBVLaHSZ173tcXI2bWDB6QkYAAQQQCAtQwOJZQAABBGwg4P91heTd/WcJbt9qg2xIAQEEEEAAgegIaNGq7qSHJKVD5+h0SC8IIIAAAgkToICVMHoGRgABBKIr4J03S/Lvvpk3E0aXld4QQAABBCwsUPfBpyXtyKMsnAGhI4AAAgiEBShg8SwggAACNhLwTJsq+ffeYaOMSAUBBBBAAIGaCeTe809JHzS8ZjdzFwIIIICA6QQoYJluSggIAQQQqJ1AyYfvSuFTD9auE+5GAAEEEEDAwgI5N90pGaPHWDgDQkcAAQQQKC9AAYtnAgEEELChQPH/npeil5+1YWakhAACCCCAwMEF6lxxvWSOOwcmBBBAAAGbCVDAstmEkg4CCCAQFih8+hEpef8tQBBAAAEEEHCMQNZ5F0v2xMsdky+JIoAAAk4SoIDlpNkmVwQQcJxA/j/uFs/XnzsubxJGAAEEEHCeQMaJYyXnhtudlzgZI4AAAg4RoIDlkIkmTQQQcK5A3u3XiXf2DOcCkDkCCCCAgO0F0o48Wuo++C/b50mCCCCAgJMFKGA5efbJHQEEHCOw508XiH/lMsfkS6IIIIAAAs4RSG7WQhq8MlkkKck5SZMpAggg4EABClgOnHRSRgABZwrsPu9UCWzd7MzkyRoBBBBAwLYCjd7/SpJycm2bH4khgAACCOwToIDFk4AAAgg4SGDnmGESKi5yUMakigACCCBgZ4EGr34gyYc0t3OK5IYAAggg8LsABSweBQQQQMBBAqGCfNk5dqSDMiZVBBBAAAG7CtR/5hVJ6dDJrumRFwIIIIBAOQEKWDwSCCCAgMMEAr9tkN0XjHNY1qSLAAIIIGAngdy7/iHpQ0bYKSVyQQABBBCoRIACFo8IAggg4EAB39LFsvfaix2YOSkjgAACCFhdIPuSqyXr7AlWT4P4EUAAAQSqKUABq5pgXI4AAgjYRcC3dJHsvfYSu6RDHggggAACDhDIvuxayTrzPAdkSooIIIAAAuUFKGDxTCCAAAIOFvCvXil7Luc/BBz8CJA6AgggYBmBnBtul4wTx1omXgJFAAEEEIiuAAWs6HrSGwIIIGA5gcCmDbJ7ImdiWW7iCBgBBBBwkEDunfdJ+tBRDsqYVBFAAAEEygtQwOKZQAABBBCQ4I7tsmv8SUgggAACCCBgOoG69z8uaUcPMF1cBIQAAgggEF8BCljx9WY0BBBAwLQCwfw82XUaf7tt2gkiMAQQQMCBAvWeeF5Su/ZwYOakjAACCCBQXoACFs8EAggggECpQMjrkZ0nDEIEAQQQQACBhAvUf/4NSWnTPuFxEAACCCCAgDkEKGCZYx6IAgEEEDCVwM7RAyXk85kqJoJBAAEEEHCOQMM3PhZX46bOSZhMEUAAAQQqFaCAVSkRFyCAAALOFNh56ggJFRY4M3myRgABBBBImECjD7+RpOw6CRufgRFAAAEEzClAAcuc80JUCCCAgCkEdp11ggR37TRFLASBAAIIIGBvgaS0NGn02Y/2TpLsEEAAAQRqLEABq8Z03IgAAgg4Q2D3hNMksHmTM5IlSwQQQACBhAi46jeQhu98npCxGRQBBBBAwBoCFLCsMU9EiQACCCRUYM9l54h/za8JjYHBEUAAAQTsKZDcopU0ePk9eyZHVggggAACUROggBU1SjpCAAEE7C2w95qLxLdsib2TJDsEEEAAgbgKpHToLPWfeTmuYzIYAggggIA1BShgWXPeiBoBBBBIiEDerdeId+7MhIzNoAgggAAC9hJI63201H3gX/ZKimwQQAABBGImQAErZrR0jAACCNhToPA/j0vJu6/bMzmyQgABBBCIi0DGiWMl54bb4zIWgyCAAAII2EOAApY95pEsEEAAgbgKuL/4RAoe+ltcx2QwBBBAAAF7CGRfcpVknX2BPZIhCwQQQACBuAlQwIobNQMhgAAC9hLQ87D0XCwaAggggAACVRXIvfM+SR86qqqXcx0CCCCAAAKlAhSweBgQQAABBGosENiyWfZccZ6Eigpr3Ac3IoAAAgjYXyApNU3qPf6spHTsYv9kyRABBBBAICYCFLBiwkqnCCCAgHMEQu4SybvtWvEtWeicpMkUAQQQQKDKAsnNW0q9p14QV916Vb6HCxFAAAEEECgvQAGLZwIBBBBAICoChU/8U0o+nhyVvugEAQQQQMAeAqlH9JZ6j/zbHsmQBQIIIIBAQgUoYCWUn8ERQAABewkUv/6iFL3Af6jYa1bJBgEEEKiZQMbI0ZJz26Sa3cxdCCCAAAIIlBOggMUjgQACCCAQVQH3Zx9KwaP3RbVPOkMAAQQQsJZA1viJkn3xn6wVNNEigAACCJhagAKWqaeH4BBAAAFrCnhn/CB5k24V8futmQBRI4AAAgjUWKDOtbdI5phxNb6fGxFAAAEEEKhIgAIWzwUCCCCAQEwEfMuWSOGj94l/7eqY9E+nCCCAAALmEnA1bCw5198qaf0HmyswokEAAQQQsIUABSxbTCNJIIAAAuYUCGzZbBSxvPNnmzNAokIAAQQQiIpASqeuknP9bZJyWMeo9EcnCCCAAAIIlBeggMUzgQACCCAQU4GQu0QKH39A3F99FtNx6BwBBBBAIDEC6YOGSZ3rbhNXvfqJCYBREUAAAQQcIUAByxHTTJIIIIBA4gVK3nlNCp99UiQUSnwwRIAAAgggEBWB7Asuk6zzL4lKX3SCAAIIIIDAwQQoYPF8IIAAAgjETcA7b5YUPfuU+H9dEbcxGQgBBBBAIPoCyS1aSfZl10r6wCHR75weEUAAAQQQqECAAhaPBQIIIIBAXAWCeXul6Nknxf3FJ3Edl8EQQAABBKIjkD54hGRfdo0kH9I8Oh3SCwIIIIAAAlUQoIBVBSQuQQABBBCIvkDJ5Dek8L9PiQT80e+cHhFAAAEEYiKQfeEVknXuRTHpm04RQAABBBA4mAAFLJ4PBBBAAIGECfgWzDXOxfKvXJawGBgYAQQQQKBygeTWbaTOZddKWr9jKr+YKxBAAAEEEIiBAAWsGKDSJQIIIIBA1QVCBflS+OxT4p7yYdVv4koEEEAAgbgJpA8dJXUuv1ZcjZvGbUwGQgABBBBAoLwABSyeCQQQQAABUwiUfPC2cTZWyOs1RTwEgQACCCAgkn3xVZI1/gIoEEAAAQQQSLgABayETwEBIIAAAgiEBXyL5xtvKfQtWwIKAggggEACBVLatDPeMph29IAERsHQCCCAAAII/CFAAYunAQEEEEDAVAKh4iIp/O+T4v70fVPFRTAIIICAUwTSRxwvdS67RlwNGzslZfJEAAEEELCAAAUsC0wSISKAAAJOFCj56F1jNVbIXeLE9MkZAQQQSIhA9mXXSNaZ5ydkbAZFAAEEEEDgYAIUsHg+EEAAAQRMK+D7ZZEUvfCM+BbOM22MBIYAAgjYQSClfQfJvvQaSevT1w7pkAMCCCCAgA0FKGDZcFJJCQEEELCVQCgkRa88J8X/e95WaZEMAgggYBaBzLFnSfYFl0lSnRyzhEQcCCCAAAII7CdAAYuHAgEEEEDAEgK++bOl6OXnxLdkgSXiJUgEEEDA7AIpbdtL1oTLJH3QMLOHSnwIIIAAAgiIaQtY27dvl88+++ygU5SZmSn16tWTzp07S+vWrfe71u/3y6uvvmp8Pnz48Aqvqcoz8Mknn8jOnTulW7du0qdPn6rckpBrSkpK5K233jLGPuGEE6RJkyaVxjFlyhTZtm1bhdelpqZKdna2NGrUSPr27Sv6ZzO09957TwoKCqR3797SvXt3I6QtW7bIF198Yfx8zjnnSFpamhlCJQYEEIi2QCAgRa88K8WvvRjtnukPAQQQcJRA5ilnSNYFl4krt66j8iZZBBBAAAHrCpi2gDVnzhwZM2ZMlWXHjh0rjz76qKSnp5feowWd9u3bG39+8cUX5bjjjqtyf5EXajFowYIF8qc//UnuvPPOGvURj5u2bt0qRx55pDHURx99VKVi2ymnnCKzZ8+uNLw6derIFVdcITfccIMkJSVVen0sL+jfv7+sX79e7rjjDrnqqquMoX744Qc566yzjJ+XLFkiDRo0iGUI9I0AAgkW8M6dKcUvPyu+pYsTHAnDI4AAAtYSSD60pSSrbAAAIABJREFUrWRPuFTSh4y0VuBEiwACCCDgeAFLFLB69uwpTZs2LTNZgUBANmzYICtXriz9/KijjpJ33nmndPUNBazKV4tFFrA6dOhQxlhXsOlKuMLCwtLPb775ZrnxxhsT+j8cClgJ5WdwBEwjEPJ5pfjl56T4zZdNExOBIIAAAmYWyDz5NGPLoKs+f9Fn5nkiNgQQQACBigUsUcDSbXGDBg2qMIPffvvNWBX0448/Gr/XAtbAgQONn0OhkMyfP9/4fthhh0ndujVbIu2EFVjHHHOMvP322xUa61bO66+/vrSQNWPGDDn00EMT9r+pigpYuqUwXMzUgmdycnLC4mNgBBCIr4B31nTjkHf/8l/iOzCjIYAAAhYRSG7Z2jikPX3YsRaJmDARQAABBBDYX8DyBSxNSVcJadFC2zXXXCO33357VOfa6QUsxXzzzTdLV179+9//Fl25lahWUQErUbEwLgIImEMg5HEbWwqL39537iENAQQQQGCfQMYJpxrFK1fDRpAggAACCCBgaQFbFLB0O2GrVq2MiRg5cqS88sorxs8+n08uu+wyYwXWtddeW3o+VHjGdNXWd999J99//70sXrxY2rVrZxxWrkWwNm3alE5sZAHrpJNOkv/+978ya9Ys4yDxfv36GavDLrroogpX/Wj/77//vixbtswYQ8+S0kPne/XqJVdffbVxQHq46ZZHPWdL4500aZI8+OCDxr0akxaMJk6caFyqBbtnn31WPv30U+MsKD3IfOjQoXLmmWeWrlSr7hlYB1uBpWNu3LjRiEObnjul50/l5+cbrtpuvfVWI6/IlpeXJ9ddd53xkV5/+OGHGz//9a9/lXXr1hn5f/PNN8ZB+7m5uUaOOl+6Us7r9Rqfv/7667J06VJjxdeAAQOM8c4+++z9zsBS3wceeMDo/+mnnzYOn49s7777ruE1d+5c40B+3W6qhTDNJSeHV0Zb+p9iBI9AhID35x+NQ979K5fjggACCDhaILl5S+OQ9owRxzvageQRQAABBOwjYIsClhaTTj31VGNWLr/8crnnnnuMnw92BtYbb7whN9100wFn8uOPPzbecqctXMDSYpMWPypqEyZMkPvvv19cLpfxaz0/6i9/+UvpWxArukeLWd9++620aNHC+LUWfMJFID2PKvJ8r8GDBxuroIqLi43D7bWoU75FxhftAtaqVatkyJAhxpDqq847duyQI444wvgscutmOK7IQ+U/+OADOfroo41faZFR49eC4Zo1a8qksXr1atG3S+rc6ByVb2oWPpOrKoe4a5FNi2jhNxSW708LY//3f/8nXbp0sc//qskEAYcLhIqLjC2FJe++7nAJ0kcAAacKZBw/RrIvuFRcjcueIetUD/JGAAEEELCHgKULWHv27JHp06cbZ2CFixqRhZIDFbCmTp0qF1xwgTGDWhjSLYdNmjQxikm6Okj70mKQrtZJTU0tLWCFp1xXR+lqJH3b3QsvvFBaTIo8qytyjHPPPdcoOuk5XAsXLhQtjunKKm3h1Uz6c2QBS/+sxZXRo0fLokWLjHh19deVV15pvGFQmxbM9M2Ku3btMlZrffXVV6VPZTQLWLoiTItAuopJmxaWtJhV2wKW9qUFqXHjxhk5NG/e3CiO6Qq62267zRhLV51dfPHFxuo2Hfepp54qzbEqBSydT12tpk1Xd2l/WVlZMnPmTKNIpnOthTSde51rGgII2EfAM/07Kf7f8+JftcI+SZEJAgggcBCB5EOaGYe0Zxx7Ik4IIIAAAgjYTsASBSwtcjRs2LAMvhY8It+Op7/ULWm66incDlTACp+hpOdmaTEp8sBv3bKmb9rTplvYhg8fXqaAVf5A+W3bthnbAbVp0SW8pU63uenWRC10TZ48WZKSkkrj0tVZuuJH44/cuhdZwNKcf/75Z2nQ4I+3xMyePbv07KlHHnlExo8fX6bP008/XfQabdUtYOmKr3vvvbeMsa5e0lVU4W18+stIs2gUsMJbJMMD69bB8PZNzSeyYKXXaNHuX//6l3F5ZQWsX3/91ShQaqvobDQtUJ588snG7//5z3+KrqKjIYCAvQRCXq+UvPuaFL/7uoTy8+yVHNkggAACYQFXsmSdfrZknjZeXI2b4IIAAggggIAtBSxRwKpMXotAurpGt6ZFtooKWFqU6dSpk3HZyy+/LKNGjSpzjxaXdEuZbuvTc5KaNm1aWsDSolPkKqfwjTq+boW74oor5O677zY+1rOpNmzYII0bNy4dL3y9ntml1+qZTDrGhx9+aPwqsoCl+ejqocj20ksvGQU6LW7p6q+0tLQyv9fYwkWY6hawKjPW3+uKsBdffLE0n9oWsLRoNm3atDJD61lWI0aMMD77+uuv9ztXSwuXeuaXtsoKWGEvvXbFihUVnnUVLmaeeOKJ8txzz1WFgWsQQMCCAoFN66X4ndfF/em+1a80BBBAwC4C6SOOl6zTzpaUjhyHYJc5JQ8EEEAAgYoFLFHA0m12PXr0MA4311VLWtiYMmWKkZGucPrPf/5jFJrKt4oKWHPmzDG282nTbWThw98P9oCEz8DSQ8b1DXzl29ixY42+9CD38quYioqKjC2GeoaUFrn0XCtdWRVePabnbOkqMG2RBax//OMfpdscw+PdcsstxqqwAx24HrkaLFoFLN1ep1sf9QB13X4XWTSrbQFLVz/pgfiRTbeA6kH22rQIWNG2vnDBsLIClm5HDBelwiutys+dbh3UuaiomMY/NBBAwH4C3rkzpeSd18Q752f7JUdGCCDgKIHUnn2MVVdp/fetNqchgAACCCBgdwFLFLDKb9vTSdHVU3p2lTYtPnzyySfGyqTIVlEBSw9Cv/HGG43LtKCUkZFR6RyHC1iRK6wib6qogKWrrB577DHj/KXyWx0j7z1QAUvPgSq/okwLaLpFsKLCj/YZ+TbG6hawtEClNpEtJSXloDa1LWBFnv8VHki3RuqXzmXkIfaRgYS3Z1ZWwNLVaBWtmDtQUps3b670WeACBBCwh4D7sw+MbYWBDevskRBZIICAYwSSW7eRrNPGS8ZJYx2TM4kigAACCCCgApYtYGnwutrpmWeeMWZSDzN//vnny5xnVVEBS7ftXXrppcY9CxYsMA5vr6yFC1i6MujOO+/c7/KKCliRh4drMWbgwIHSp08fY0tct27dRFdYaWHuQAWs8EHpkYPpOU7vvfeeDB061DiXqnyLzLe6BawDreo6mE1kAevtt982VoZFtsjtgBW9hVDPCwsf1h6+L/LtkBs3biwzn+FrwoW8ygpY2r8ePK8H8j/++OMHnWY9o2zYsGGVPQr8HgEEbCQQKiiQ4ndfM87ICnk8NsqMVBBAwI4CSXVyJPO0syXr9PGSlF32L23tmC85IYAAAgggUF7A0gUst9stxx9/fOlKnb/97W9yySWXlOZYUQFLz4469thjjWt01daRRx6531Px5z//WXbu3Gm89U8PEq9uAau4uNjYdqdND4HXbWyZmZllxgn3qYeif/bZZ8bvIrcQVlTA0gKdnrHVrFkz0a2QkQfD6/26TVHfDqgtHgUsfQtk165djfEqWjH2+eefG9sqtVW1gLV48WKjGKltxowZxrlbkU23kXbs2NFY1VZZAUuLVvp2Rm16HllFK8rWrVsn+hzpGxBzc3P5JwQCCDhQwL96pbGt0P3Vvq3pNAQQQMBsArraSldd6eorGgIIIIAAAk4VsHQBSyctsiClf44816qiAlZBQYFRANGmb/HT7WqRLfIcKd0CeNZZZ1W7gDVv3jyj+KUt3EfkGGvXrjVWZGnTA8m/+OIL4+fKClh6dtZpp51mXKsHlIcLceG+I1d9xaOA5fP5SgtMt956q1x33XVlLHV1lRa2tFW1gOXxeKRt27bGPZdffrnoOVaRTa0uvPBC46PKClhTp04tPUesorcM6lwPGjTIKIZFroRz6j8MyBsBpwt4pn9vrMbyLZrvdAryRwABkwjo+VZ6zpWed0VDAAEEEEDA6QKWL2DpBOp2vKeeesqYS13xpAeda6uogKWfP/roo/Lwww8b19x///3G4eTatBimq7h+/PFH488LFy403iJY3RVYkUUwPVtKizhZWVlGn8uXL5czzzzTWOGlTVcY6UojbZUVsLS4o9sVdeujbovTIlZ4BZluldMtc+EWjwKWjhU+UF1/1jG1EKRvetTYHnjggdJ4qlrA0hsiC3E6V3rmlbZFixbJeeedV2pXWQErGAyKbjecO3eucb8e9h8+wH/Tpk3G9sVvvvnG+J1uRT311FOd/s8D8kcAAf13x/tvSYmej7VtCx4IIIBAQgT0jYK6VTB9+L5V6TQEEEAAAQQQsPgZWOEJ1EKVFq70rXWRxYgDFbB0i58WpcKHhOsZVQ0bNiy9v3yxo7oFLL1fi2Jffvll6TOmhSxdebVly77/INICVLiIpXFoDJUVsPQ+LY6NGjWq9F59S6AWjMJ9hQeMVwHrtddeE91yGW6aR/jQei3OheekOgUsv99v+IWLS2ql2/v00P3IVlkBS6/VoqSuWgvHVFFf48aNM87Icrlc/DMBAQQQMASCu3ZI8TuvGyuyaAgggEC8BFyNmxhbBTNPHy/C/y+JFzvjIIAAAghYRMC0K7B01Yy+bU9bRQeEl/fVVVO6skmbFlF09ZSeEaUFHm361kIt/ISbnnukq7DCh8CHP9eiy3333WcUxMJN49B4Knprnl6jBZDp06cbh8NPmjTJuG3v3r3Gz3pQe2TTNybq523atJH+/fsbv9KzrbRIpoWoTp06GZ9V9ObFcD+6iku37OkbCcNNz8V64YUXZPTo0cZHH3/8sbEaqrIWPoB+8ODB+72FsLJ7w7/XWO+6664yb1vU/p588kkjHi3aRRbU9IwrPevqhhtuKFP8ihxPLfTAfF1ZFm46r7pCTs/W0uKg/l4P1tcWOf9Lly6VevXqld63fft24+wwjSGyaX833XSTcU5XampqVdPlOgQQcJCAf+VyKfn0fXF/+r6DsiZVBBCIt4CrYWPJPPFUyThxrLgaNor38IyHAAIIIICAJQRMW8CKl55uM9MDvnUFU6tWrYy3EpY/HL02seiqKn2bnq4qat++veTk5NSmuzL3bt68WfSrZcuWcsghh0St35p0pIera57qqG9aLH9ofU361Hu0EKgr17TYpH61WSWlcxCOUb206FfRwe41jZX7EEDAvgIUsuw7t2SGQCIFKFwlUp+xEUAAAQSsJuD4ApbVJox4EUAAAQQSJ0AhK3H2jIyAnQR0lVXmiWNZcWWnSSUXBBBAAIGYC1DAijkxAyCAAAII2E2AQpbdZpR8EIiPAIWr+DgzCgIIIICAPQUoYNlzXskKAQQQQCAOAhSy4oDMEAjYQEALV3q+la664owrG0woKSCAAAIIJESAAlZC2BkUAQQQQMBOAhSy7DSb5IJA9ARYcRU9S3pCAAEEEECAAhbPAAIIIIAAAlESoJAVJUi6QcDiAhSuLD6BhI8AAgggYEoBClimnBaCQgABBBCwsgCFLCvPHrEjUHMBtgrW3I47EUAAAQQQqEzAlAWsW265pbK4+T0CCFhcIDU1VdLS0kS/h7+i/Wft1+VyWVyK8K0soIUsz7dfiHvaVAnu2G7lVIgdAQQOIpDS7jBJH36cZIw6kTOueFIQQAABBBCIkQAFrBjB0i0CCJhDICUlJaYFsnDxTcehIXAggVBRoXi+nWoUsnwL5gCFAAI2EUjrN0gyRhwn6cOOtUlGpIEAAggggIB5BUxZwDIvF5EhgEC0BHw+n3i9XtHv4a9Y/DkUCkUr5IP2oyu9IleQ1XY12YFWpennNGsLaAHLM22quL+dKlrYoiGAgLUEknJyJWP4ccaKq9SuPawVPNEigAACCCBgYQEKWBaePEJHAIHKBfx+f4UFsmgXywKBQOXBROGKpKQkY0VZbQtk5e+P3MoZ/pntl1GYsIN0oVsKdUWWFrP8K5bGdjB6RwCBWgukHNZx3zbB4ceJq1HjWvdHBwgggAACCCBQPQEKWNXz4moEEECgQoFgMGgUysKFscgCWTSLZVqQi1er6vlkFRXDqlIgY/vlHzPpnfG9uKd9JZ5vvxQJBuM1xYyDAAJVEEgfOMQoXKUPGVmFq7kEAQQQQAABBGIlYIkC1qZNm2Tbtm1SXFwsTZs2lVatWklmZmaVTfbs2SMLFy6UFi1ayOGHH17l+w524cqVK2X37t1GLNpv+aaxzp49W3bu3CkZGRnSrl076dy5c4VdFhUVyWeffWYcNn3aaaeJrrCgIYAAAgcSqKhQVtWCWXWKafGageTk5Fptv6xo9diBPjP7P18DG9aVrsrSn2kIIJAYAVe9+vuKVrpNsFPXxATBqAgggAACCCBQRsDUBaz8/Hz54osvpLBw/zNCWrZsKSNHjqy02OPxeOSdd94xVkZooenYY2t/yObWrVtlypQpBmT79u1l8ODBZVC1IDV58mQpv1KidevWMmLEiP0ewalTp4oW6TSnUaNG8YgigAACphAIb7+sqDhW0Uqz8ueaVbVYFs9zymqy/bI6BbJw/7XefhkMlp6TpauzaAggEB+BlA6dS8+3cjVoGJ9BGQUBBBBAAAEEqiRg2gKW/ofQ22+/bWzH0aZ/Q9+gQQPZtWuX6FYdbY0aNZKTTz75gInqmTQffvih5OXlGddEo4Clcb311ltGQexABaxvv/1W1q1bZ6woGDRokBHzggULjOtPOOEEYxVZuGmR7r333jP+eOaZZ0p2dnaVJo6LEEAAAbsIHGj75cEKZ9V9CYD2Ff53R6zdwueUVaVYVpXiWPLWzRJaukhk0TxJ2rheUoJBSQkGJCWk39luGOv5pH/7CyRl15G0vgMlfdBwSR80zP4JkyECCCCAAAIWFTBtAWvWrFnyyy+/GKwdOnSQAQMGGKut9D9AdPXT9u3bjd+dcsopRmGrfPvtt99EC0nhQpP+PhoFrC+//FK073CraAXWq6++aozbv39/6dSpk3HpBx98ILqVsUuXLtK3b9/S+z///HPZsmWLtG3bVoYOHWrRx4iwEUAAAWsIHGz7ZU1XmpUvpsXznLJwMSv192JWqha2gkEJfy//ey18pRoFsD+KYPv+XO4+o7+y19p9c/vOpi1ka+t2UpKdI7m7d0qrtSskq2DfX4DRbCiQkiLpfY+RtH76NVBc9VltZcNZJiUEEEAAAZsJmLaA9eabb0pJSYlxLtQ555xjvHUr3Hbs2CGffPKJ8cfu3btLnz59ykzLV199JRs3btxvqmpbwFq9erV8/33ZrRwVFbBeeukl0S0xJ554ojRp0sSII7wqq3nz5nLccccZn2lBSwtbWpg766yzqnWul82eQ9JBAAEEbCVQne2XtVlpFi+05FAooqAVLmz9sQossmBm/Px7Qa3yglnZ1WR6rysUildapeOs6HGUrOpe9v9LJIVC0uf7z6XpJs4ii/uExHDAtKP6SdrvhavkQ5rHcCS6RgABBBBAAIFoC5i2gKVb8PTg9pycHGPVUmTTv+3WVU7a9GD0fv36lf5atw2+8sorxp+1+KXnU02fPt3YilibApYeyq5naekKsMMOO0zWrl0rOlZVC1hff/21bNiwocw5V1qE02Kc9qdbDWkIIIAAAghUR0D/neTetFGKfv5Bimb/LCXLfxGfyyX+pGTxuZLF73IZ343Pyn2v7PeR18erpKRFI2NFWKjs6q/SVWOh8EqxyFVj+67ft6oscvXZvkJa2RVm+2+/3Nuoqfx43GkVsmcVFcjwD/b9/w2adQVSu/cyVlql9xsoyYe2s24iRI4AAggggIDDBUxbwDrYvGhBasWKFcYlJ510kjRu3LhMAet///ufURQ66qijJD09XV577bVaF7Def/992bt3r/FGQV0tpQW0AxWwXn/9ddHD43VlmK4Q06bFLz2Mvlu3bkZc4VVkuvpq/PjxRpw0BBBAAAEEaiPgX7VcPNO/F+/078W/emVtutrv3siCV0WFscp+Hy6I+ZK0sLavqPbHPfsKbME4voU3vGqsYZOmkhNxNmX5xPt/9ZE03PbH0QFRRaWzmAnoYez7ilbHiP5MQwABBBBAAAHrC1imgKXnTq1Zs8Z4W5/b7TbkDznkEBk9evR+s6B/Ix35BqjaFrDmz59fegj7mDFjpGHDhsYqrwMVsGbMmCHLly83YujZs6dxiPv69euNOE8//XTJzc0tPRNLz8jSs7JoCCCAAAIIRFPAO3emUcjSglZwx7Zodh3TvgJJWtj6Y8VYZYWxfb8vu8qssnt0jHBr1qyZ1KtX74A5HfnjVGm+/teY5kzn0RHQ1VVasNLCVWr3ntHplF4QQAABBBBAwDQClilghQ9GD8vp2/r0rX1VabUpYO3evdt4k6G2Hj16SO/evY2fD1bA0i2O+mZBPcMrsh1xxBFy5JFHGoe26+HtFZ3vVZV8uAYBBBBAAIGqCoQ8bqOQ5Z09Q7zz51iqmFXVHGtyna720pVk6w7vKit7DzxgF8M+fkOy8/fWZAjuiYNASrvDJLVnH0k7eoCk9fnjSIk4DM0QCCCAAAIIIBBnAcsUsHQLXnJyslEU0vOstGVlZcnw4cPLbCGsyK+mBSxdyfXWW28ZK7501ZSungq3gxWw9Bq9V9+iuHXrVuNwdt3SqCvGtGlxKz8/v3Q7oRa85s6da5z5lZKSIq1bty7dehjn54HhEEAAAQTsLBAKiXfeLPHNnyPeBXPEv3zf236d3ILJyTLtpPFSXCdnP4YW61ZJr5++cjKP+XJPTpG0Xn32Fa169ZGUjmXPSTVfwESEAAIIIIAAAtESsEwBKzLhVatWyY8//mh8pAWfc889t8yWwfI4NS1g6RsH9c2Dek7VuHHjpE6dOqVdV1bAOtAE6UHueqC7rr4677zzjLcVanEuvC0yfJ9uU9TtijQEEEAAAQRiJRDYuF68c34uLWiFiotiNZSp+82r30h+6XOM7G7SrDTOVmtWyBE/fyuSgLcimhorAcG5mhzyR9GqZx9xNd73hmcaAggggAACCDhLwJIFLJ2in376SVau3HdA7ciRI6VVq1YHnLmaFLB05dSUKVOMPrWY1KFDhzL9//zzz0bxqX79+qLnWOnh7m3atKn06dEVXfpGQz0bq1evXsbKq0WLFhkFLT0LSw9/18+0b32Dor7lkIYAAggggEDMBQIB8c76SbyzphtbDQObNsR8SLMNUJhbT0qy60ju3t2SXlJstvAcFU9qp66S2uuo0pVW4vrj3DJHQZAsAggggAACCJQKmLqApVvrtLCjWwfLNz3U/csvvzQ+jnzbX0VzW5MC1rJly0SLVFVtaWlpxkqwgzU9hP67774rs2rs3XfflYKCAunatascffTRxu1Tp041Dqtv2bKljBo1qqohcB0CCCCAAAJRE/CvW7OvmDVruvgWzIlav3SEQEUCSVnZpausUnVrYBv+Ao8nBQEEEEAAAQTKCpiygKVnXL3xxhvGOVJdunSRvn377jdva9eulWnTphmfV7ZSqSYFLN06GN6mWNFDo7GFmxbZ9FB53WZ4sKY56VbByIJb+HD6QYMGGedkaQuvyip/7hYPLwIIIIAAAokQCHm9ZYpZgc2bEhEGY9pMIKXtYZLa7QjRgpWeaeXKrWuzDEkHAQQQQAABBKIpYMoCliYYLuzoyqbx48fvd8bVxx9/LDt37jQs9G2EWkA6UKtJAasy5OqegbVixQqZPn26pKamGiu19FwtbeHYIgtYs2fPliVLlkjdunXltNNOqywUfo8AAggggEBcBYJ794h/2WLxLdWvJeJfulhCvn0vWKEhUJFAUk6upHbuJimHdyr9Sm667+U2NAQQQAABBBBAoCoCpi1g6eonPaxdW9OmTY3zofS8KV359MMPP4hux9PWpEkTOfHEEw+aa2UFrL1795au5tIVX+XPu6qo8+oUsPQ8q9dff914e2K/fv2kc+fOpV2+//77ouPrOVqao7bPP/9ctmzZYryNcMSIEVWZR65BAAEEEEAgoQL+VSvEt2yxUczSwhartBI6HQkfPPnQtpLatYekduhcWrDiHKuETwsBIIAAAgggYGkB0xawtFClb+fTA8/DTVcv+f1+44BzbfrnM844Q9LT02tVwNq8ebN88cUXRh8dO3aUAQMGVDqp1Slg/fLLLzJr1iyp6JysxYsXy5w5c4wVZj169DC2GC5fvtwY/9hjj5UWLVpUGgsXIIAAAgggYDYBVmmZbUZiF09Seoakdu0uKV16lK6ycjVoGLsB6RkBBBBAAAEEHClg2gKWzoYe4q7b7sKrrSJnqG3btjJw4ECjiFVZ09VP+na/Ax2KrquddNWTNl0dpaukKmvhApaeW6Xb/w7UtBCnK8C08HbMMcfI4YcfXuZSLcZNnjxZ8vPzy3yubzQcNmxYZWHwewQQQAABBCwjELlKy796lQR+2yB6vhbNOgJJqWmS3LKVpLTvICm6wqpLd+NnGgIIIIAAAgggEGsBUxewwskHAgHZvXu3UeSpV6+esZVQVyxZoWncM2bMkIyMjINuB9RVWroSLCUlRbQ4pwUsGgIIIIAAAnYXCG7fKv7fNkpg0wYJbNpoFLWMn3/bKPL7imu7G5gxv+RmLSS5Zev9v5o2M2O4xIQAAggggAACDhCwRAHLAfNAiggggAACCCBQTkCLWPsKWr8XuMKFrm1bsIqCgG7zK1+kStGiVYvWIsnJURiBLhBAAAEEEEAAgegJUMCKniU9IYAAAggggEA8BPw+8ZcWtTZIcOcOCe7eJcE9u37/vltCRYXxiMS0Y+hWPy1QJWmRqn7D0p+NAtXvX0lZB36Ds2kTIzAEEEAAAQQQcKwABSzHTj2JI4AAAgggYF+BkMfzR0ErorgV2rNbArt3Sai02LXLUudwuerWE1eDRkZByvj6vThV+uffP0vKybXv5JIZAggggAACCDhSgAKWI6edpBFAAAEEEEAgLBAqLCgtdoU8bglaR40qAAAESElEQVS5f//yuEX05/Bn5b6L8eeSMr8vvd7vF307X1LG71/pGSIZmX98Fv6d8XnGQT7PFFdOTmnBSlxs7ePJRQABBBBAAAFnClDAcua8kzUCCCCAAAIIIIAAAggggAACCCBgGQEKWJaZKgJFAAEEEEAAAQQQQAABBBBAAAEEnClAAcuZ807WCCCAAAIIIIAAAggggAACCCCAgGUEKGBZZqoIFAEEEEAAAQQQQAABBBBAAAEEEHCmAAUsZ847WSOAAAIIIIAAAggggAACCCCAAAKWEaCAZZmpIlAEEEAAAQQQQAABBBBAAAEEEEDAmQIUsJw572SNAAIIIIAAAggggAACCCCAAAIIWEaAApZlpopAEUAAAQQQQAABBBBAAAEEEEAAAWcKUMBy5ryTNQIIIIAAAggggAACCCCAAAIIIGAZAQpYlpkqAkUAAQQQQAABBBBAAAEEEEAAAQScKUABy5nzTtYIIIAAAggggAACCCCAAAIIIICAZQQoYFlmqggUAQQQQAABBBBAAAEEEEAAAQQQcKYABSxnzjtZI4AAAggggAACCCCAAAIIIIAAApYRoIBlmakiUAQQQAABBBBAAAEEEEAAAQQQQMCZAhSwnDnvZI0AAggggAACCCCAAAIIIIAAAghYRoAClmWmikARQAABBBBAAAEEEEAAAQQQQAABZwpQwHLmvJM1AggggAACCCCAAAIIIIAAAgggYBkBCliWmSoCRQABBBBAAAEEEEAAAQQQQAABBJwpQAHLmfNO1ggggAACCCCAAAIIIIAAAggggIBlBChgWWaqCBQBBBBAAAEEEEAAAQQQQAABBBBwpgAFLGfOO1kjgAACCCCAAAIIIIAAAggggAAClhGggGWZqSJQBBBAAAEEEEAAAQQQQAABBBBAwJkCFLCcOe9kjQACCCCAAAIIIIAAAggggAACCFhGgAKWZaaKQBFAAAEEEEAAAQQQQAABBBBAAAFnClDAcua8kzUCCCCAAAIIIIAAAggggAACCCBgGQEKWJaZKgJFAAEEEEAAAQQQQAABBBBAAAEEnClAAcuZ807WCCCAAAIIIIAAAggggAACCCCAgGUEKGBZZqoIFAEEEEAAAQQQQAABBBBAAAEEEHCmAAUsZ847WSOAAAIIIIAAAggggAACCCCAAAKWEaCAZZmpIlAEEEAAAQQQQAABBBBAAAEEEEDAmQIUsJw572SNAAIIIIAAAggggAACCCCAAAIIWEaAApZlpopAEUAAAQQQQAABBBBAAAEEEEAAAWcKUMBy5ryTNQIIIIAAAggggAACCCCAAAIIIGAZAQpYlpkqAkUAAQQQQAABBBBAAAEEEEAAAQScKUABy5nzTtYIIIAAAggggAACCCCAAAIIIICAZQQoYFlmqggUAQQQQAABBBBAAAEEEEAAAQQQcKYABSxnzjtZI4AAAggggAACCCCAAAIIIIAAApYR+H/ARUr6VGrPCw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77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by Organization</a:t>
            </a:r>
            <a:endParaRPr lang="en-US" dirty="0"/>
          </a:p>
        </p:txBody>
      </p:sp>
      <p:sp>
        <p:nvSpPr>
          <p:cNvPr id="4" name="AutoShape 2" descr="data:image/png;base64,iVBORw0KGgoAAAANSUhEUgAABLAAAALmCAYAAABSJm0fAAAgAElEQVR4XuydB3hUVfrGv/SENEKv0rsURUFBioB0REF0FevaXbuCuru21bXu37J2XUVs2MCGoig2lKoiRekQQhJCIIGE9Pp/3hPucOfmTksmk3tn3u955kkyc+655/zOmdF5+b73hFVXV1cLgwRIgARIgARIgARIgARIgARIgARIgARIgAQsSiCMApZFV4bDIgESIAESIAESIAESIAESIAESIAESIAESUAQoYHEjkAAJkAAJkAAJkAAJkAAJkAAJkAAJkAAJWJoABSxLLw8HRwIkQAIkQAIkQAIkQAIkQAIkQAIkQAIkQAGLe4AESIAESIAESIAESIAESIAESIAESIAESMDSBChgWXp5ODgSIAESIAESIAESIAESIAESIAESIAESIAEKWNwDJEACJEACJEACJEACJEACJEACJEACJEACliZAAcvSy8PBkQAJkAAJkAAJkAAJkAAJkAAJkAAJkAAJUMDiHiABEiABEiABEiABEiABEiABEiABEiABErA0AQpYll4eDo4ESIAESIAESIAESIAESIAESIAESIAESIACFvcACZAACZAACZAACZAACZAACZAACZAACZCApQlQwLL08nBwJEACJEACJEACJEACJEACJEACJEACJEACFLC4B0iABEiABEiABEiABEiABEiABEiABEiABCxNgAKWpZeHgyMBEiABEiABEiABEiABEiABEiABEiABEqCAxT1AAiRAAiRAAiRAAiRAAiRAAiRAAiRAAiRgaQIUsCy9PBwcCZAACZAACZAACZAACZAACZAACZAACZAABSzuARIgARIgARIgARIgARIgARIgARIgARIgAUsToIBl6eXh4EiABEiABEiABEiABEiABEiABEiABEiABChgcQ+QAAmQAAmQAAmQAAmQAAmQAAmQAAmQAAlYmgAFLEsvDwdHAiRAAiRAAiRAAiRAAiRAAiRAAiRAAiRAAYt7gARIgARIgARIgARIgARIgARIgARIgARIwNIEKGBZenk4OBIgARIgARIgARIgARIgARIgARIgARIgAQpY3AMkQAIkQAIkQAIkQAIkQAIkQAIkQAIkQAKWJkABy9LLw8GRAAmQAAmQAAmQAAmQAAmQAAmQAAmQAAlQwOIeIAESIAESIAESIAESIAESIAESIAESIAESsDQBCliWXh4OjgRIgARIgARIgARIgARIgARIgARIgARIgAIW9wAJkAAJkAAJkAAJkAAJkAAJkAAJkAAJkIClCVDAsvTycHAkQAIkQAIkQAIkQAIkQAIkQAIkQAIkQAIUsLgHSIAESIAESIAESIAESIAESIAESIAESIAELE2AApall4eDIwESIAESIAESIAESIAESIAESIAESIAESoIDFPUACJEACJEACJEACJEACJEACJEACJEACJGBpAhSwLL08HBwJkAAJkAAJkAAJkAAJkAAJkAAJkAAJkAAFLO4BEiABEiABEiABEiABEiABEiABEiABEiABSxOggGXp5eHgSIAESIAESIAESIAESIAESIAESIAESIAEKGBxD5AACZAACZAACZAACZAACZAACZAACZAACViaAAUsSy8PB0cCJEACJEACJEACJEACJEACJEACJEACJEABi3uABEiABEiABEiABEiABEiABEiABEiABEjA0gQoYFl6eTg4EiABEiABEiABEiABEiABEiABEiABEiABCljcAyRAAiRAAiRAAiRAAiRAAiRAAiRAAiRAApYmYHsB68iRI5KVlSW5ubmSk5MjhYWFkpSUJC1btlSPFi1aSFxcnKUXIdQGV1xcLOXl5Y5pY70Y9iNQVFQkFRUVjoHHxsZKdHR0nSaC921lZaW6Njw8XBISEurUDy8iARIgARIgARIgARIgARIgARIITgK2FLCqqqpk06ZN8tNPP0lqaqrHlenXr59MnjxZCVqMxifw73//W/Ly8hwDmTNnjtu1geC1d+9e6dmzZ+MPniNwELjzzjsF70UtmjVrJnPnzlUClC9RXV0td9xxh9Ml9957r8THx/vSDduSAAmQAAmQAAmQAAmQAAmQAAkEMQHbCVg7d+6U119/XUpLS31eluOPP15mzZrFjCyfyfn3AqOAdfvtt0urVq1q3QTCxtq1a+Xjjz9WmXS33nqrfwfC3upFwChgobOxY8fKhAkTfOrXTMC65557mIXlE0U2JgESIAESIAESIAESIAESIIHgJmAbAQtfcpctWyZLly6t14pAKLnxxhvrXOpUr5vzYkXAGwELJWUvvvii7N+/X13Tpk0bClgW2z9mAhaGeMstt0jbtm29Hi0FLK9RsSEJkAAJkAAJkAAJkAAJkAAJhCwB2whYCxYskHXr1pku1KBBg6RTp04qSwdlRyhPy87OlpUrV8rhw4drXdOxY0e59tprJTIyMmQXvjEn7o2AhZLBZ555xjFMCliNuWLm93YlYPlaSkgBy3pryxGRAAmQAAmQAAmQAAmQAAmQgNUI2ELA+v333+Wdd96pxW7YsGGqZCkxMdGUK74Yb9y4UV2r9+pB46FDh8rMmTOtth4hMR6sid4Da8iQIbUy4ihgWX8ruBKwMPIxY8bIxIkTvZoEBSyvMLERCZAACZAACZAACZAACZAACYQ0AcsLWBA6Hn744VoC1HnnnSeDBw/2avFg9P7888/XanvfffdJkyZNvOqDjQJLgAJWYHnX5W7uBCz0d/PNN0u7du08dk0ByyMiNiABEiABEiABEiABEiABEiCBkCdgeQHrjTfeUCcO6uOcc84RZO34EjAD/+CDD5wuqYvhtC/3ZNu6E6CAVXd2gbrSk4DVtGlTdbpgRESE2yFRwArUivE+JEACJEACJEACJEACJEACJGBfApYWsMrKygSnkenL/2DCjlPrfA18Sb7//vulqKjIcSk8sB588EEJDw93292hQ4ckMzNT9u3bpx7oq3379uqBDJOkpCSPw8FcNENyNIbJtebBlZGRoUodc3JypKSkRPXXsmVLOfHEE037LigokN9++031hwy15ORkZXIOH7DjjjvO7VjS09PV+BHwKoJnGAL9wGPswIED6nc8j9f79+9vmkVTUVEh69evFwhNubm5EhMTo8YAHr1795awsDCX48A9ME8tOnTo4GgPBlgj9IvTB7UAk0suucTxt56f/kb5+fmCkypxDzzAHXsG48L48LsnQcXjYooob7UjR444mmINvNkHuADzwzy1SEhIkJSUlFq3xdi3b9/umAvm1rx5c7V3MBc8wL2xwihgwYPu4MGDTsMZPXq0TJ482e0Q6yNgYa/ifYBHVlaW2rtRUVFq/+K90LlzZ9MTLvUDssp70wwS3uv4fMD7AT8xN7xf8MDnT2Ouf2PtO96XBEiABEiABEiABEiABEggNAlYWsD69ddf5b333nNamSuuuEJ69uxZp9Vavny5fPbZZ0rw6d69u3pAJHIltkCk+Oijj2Tz5s1u7wdBAeIKBB9XYZwL5oEvoS+99JISxVwFfL6mT5+uxlhZWSmffPKJrFq1ymX7Pn36yKxZswSiiDEggECw02LkyJEyZcoU+fDDDwUZaq4Cwthf//pXiYuLU03WrFkjixYtqlXWqV0PIWP27NnqC7ZZuDNxf/zxx5Vg4ynAu1+/fo5mEBkXLlwo27Zt83SpnHzyyTJp0iRTRh4vPtoAvmrwZtMCQsl1113n1eXIBNTzxppddtlljmvLy8vVPgVno3eb8QZdunRR+8ObUj2vBudDI6OAhYMRXnvtNSktLXXq5aabbnK5F9DQVwEL7cEG7wUIqZ4CYvCMGTOkW7dupk2t8N40Dgz7+fXXX3f72YBrTjnlFDnzzDN5IIWnTcDXSYAESIAESIAESIAESIAEbE/A0gLWCy+8ILt373ZARrbBAw88UGfoEAMgDniTtbBs2TL56quvvL4XsrimTZsmw4cP9+pLMkSmpUuXOpmZu7oZBBeIFDiVT5/F5ao9BLq77rqrVmaZUcDCWJEJtGXLFo/z1MrBkBW1evVqj+3RAGMwyyzyt4CFLJX//Oc/Ttl1ngYYGxurPJrciY7u+tixY4e8/PLLTk3uvfdeR0abq2shQt59991OwotejIM4g36RReZLQACDEBbIMApYt912m8rAmj9/vtMwPJUS+iJgYb+++uqrtTK9vJn3RRddpDIKjWEUsBrjvakfE8RNiLGexEvtGrzfITBDSGeQAAmQAAmQAAmQAAmQAAmQQLASsLSAhS/6+mwOY6ZKQy0KyvPeffdd0+5h+g6xCqKJWbgqmTLLJvNl/PiSqj+5z9O1ELyMYppRwPLUh/F1CBHISvM2UEqIL9bGcCdgPf3006pUylNomXj4kg/xyli6hjWCOAWxEqV+mLsx8IX/lltu8XQr09fNSlKnTp0qyGpzF3/88YeTwGMsY0Vmm1mGHdYfWXWFhYWma4D5QkDTsuTqNCkfLzITsFq3bi1mvnWjRo1S2X5m4a2AhbXGgQ5m7wO8L8EH5YBYazPxByWe//jHP2plXFrhvalx+frrrwUPs8D7Dxlnrj57UFqNElkGCZAACZAACZAACZAACZAACQQjAcsKWGZfas1EGX8vCjI8UMZm/AIMw/cRI0Y4Ti2EhxMykT7//PNaQ5gzZ47ysNKHqy/JEB5OP/10VQ6HkjtkiH355Zfy008/uZza0KFDBePBF1p8mYUXFcqp9IEv6//85z+dnnMnYJ1wwgmqnBJlVihXRHkcSt1cZYHAXwhlWfBhwpdqZCQtWLCgVvkYRMjExESncbgTsLSG3pq4m50wiXEha03vdYWyRJSjpqWlOY3lb3/7m/IOq0tgnb799lvHpVhzrL27+N///udU5ogS0bPOOktdAtZ///vfnZijRGzChAlOmV3FxcWyZMmSWkLXGWecIXgEKlwJWBjfQw89VGsv3Hjjjaps1hjeClg//vijLF682Ony448/Xglj8AbTx9atW1X5L/zZ9GEsPcVrVnhvYhwQh8FNH/h8OPvss9V+1rz6wBcskCWqD+xj7GcGCZAACZAACZAACZAACZAACQQjAcsKWBBm/vWvfzkxv/TSS6Vv374Nug7/93//51Smhy+NV155pUv/HAgtKHXUe/F07NhRbrjhBqdxuvqSfMEFF8igQYNqzQllUvgSbgx4Sw0cOLDW85q/l/6FRx991CnbxJWAhS/HKJsyhlmfaOOqPQzi//vf/zp1c80110jXrl2dnvOngGXMWBk/fryMGzfOdI9AHHzsscecMnjGjBkjEydOrNOegk8RMoL0gVP3jGKK9jqEB2RJ6QNld8haQuzZs0eee+45x8ueBIm3335biZdaQACF31SgwpWAhfsbM83wHLLIcI3RRN9bAQvijj4DEB52eG+68rCDyIy9ps/ihCAIgVMfVnhvYjzz5s1z8ttD9iCyqsDNLFD6C88xfZgJdIHaD7wPCZAACZAACZAACZAACZAACTQkAcsKWCgjQzmZPq6//nqPp+zVBxZKzYweWxBDIIq4ixUrVjidmIe2l19+ufTq1ctxmdmX5NNOO00ZMJsFxCuIWPpwJ2hABIDnlD5jCtk8yNLSwkzAQgYVvKDMTmJEOZYxiwslbxBhXPmIGX3LzjnnHBkyZIjTPPwpYBm/9Hsq4/vhhx9U1hzmAaHppJNOEpS31TXgSwYRUwt3p+4Z94kxY8v4eo8ePZRA4ypg/v/kk0+qtcM6QziFwBmocCdgYQxvvvmmOl1THyixxBrpwxsBC2WD2Df60It/ruaMzMSff/7Z8TIyti6++GKn5lZ4bxrFSwzQGzEKGWnIxtLCLPMyUPuB9yEBEiABEiABEiABEiABEiCBhiRgWQEL5u0QQ/QBv6KGNCpG2RxOl9MCIsd9990n0dHRbtcAohFO99N70xiFL7Mvyegb3j1mgdKnRx55xOklTxloaK8vmTKWx5kJWK6MrbUb33PPPYJMFi30JW9m44b5tN7k3ayszZ8C1jfffKPM8PVrBoEC/ltmARN1PDytqbdvOuO6Yj2xrmbxxBNPSFZWluMlY0msmYiB0xIhirnKMkJWVyB9r/Tz8iRgeVtK6I2AhQxHGNvD60w7pVIrvXS3VkZR0MxHzwrvTeM+hrB86623etyGZll9+Czy1/72OAA2IAESIAESIAESIAESIAESIIEAEbCsgIUvqfCi0sdVV10lKBtqqIDnE04A08JVqZzZ/SGi4EuoFsZMD+OXZE+ZEih3g+G0Psy8tfSvGwWS6667Tjp37uxoYiZgQaCC+bWrQMmd3iAdogFELFeB7CZkOWlhlsHmTwHLLFMP90Z204ABA1TJKXyXXAlA9d1LEFaQpabPfDPz1TITJO+//34n8cksiw7jgyimzQX7H8KqFcKTgIUxelNK6I2A5et8ISZv375dVq5cKfBJ06Jnz56CAwD0YYX3prEcFAcwQOD0JiBY6Q8pQBkpykkZJEACJEACJEACJEACJEACJBBMBCwrYJmVr7nyi/LXghjFGmS/wGDdmzCeXGgsDzN+SYaoAlNrV4EsIZQE6gN+S0b/IP3r8J+CD5UW3ghYmLO7wAl/2dnZjibG0kjjtUZj84YWsCB+gIu70xEh+KAcD6IiHv7OWMKJlVh/LcyETyMXVydqGkVUs7VBKSlM/yFq4aTFxgpvBCyMzayUEAciTJs2TQ29PgIWfMgyMzNVVhay27BX8bve90rPxxsBqzHemygFRUmoPlx5XxnX23gq4/nnny84lIFBAiRAAiRAAiRAAiRAAiRAAsFEwLICFiAbvyD7IijVZZGM5XIXXnihEgm8CWP5F3yJ9CWARgELmTTIKHMVZgKWJ7HJVwHLOEazsRgFLE8+ZIEWsDBmlFG9/PLLgmwsbwICEIzbceKiPwInGz777LOOriCYIStG7yuGAwn0JabIAoKYYgyIOR9//LHKHPImIGChxBDm5IEObwUsV6WEOOgAvl2+ClgQK3H645o1a1yekumKhTcCVmO8N3FapyvRzdd1xQmlOLmSQQIkQAIkQAIkQAIkQAIkQALBRMDSApax1Ayn2eFUu/oEhKSoqChVimj0nzKKDN6YKGtj2b9/v+AEQ33oBSejgIUMGvTvKgIhYMGI3WhabxyPHQQsjBm8PvvsM1m1apXXooY/BVHjXtX7lRnFzdjYWEH5oLuyRszjiy++cPIfc7fvkdEFwRV7O1DhrYCF8fz555/y+uuvOw0NZbTIMoTQh9Mb9eGqtNV46qSvc/VGwAr0e9NMwPN1Xvr2ODQBhycwSIAESIAESIAESIAESIAESCCYCFhawEImCkyYtcAX3Yceesj0xDxvFsV4yiBObps8ebIMGjRIXQ7PLc0gGn//5S9/kRNPPNGbrmXbtm3yv//9z9HWKA5RwDqG0Z8eWMbFgScVTnCEIT9+6g3ozRZy6NChMnPmTK/W2F0jZAQh+0wLfYmgsSzQ7CQ+s74hbED8Wr9+vfKSclcmietbtGght99+e53fH75C8EXAQt9Gnyc8h5M4UUrojYBldtqnfsx4z8H8HCWAeOAUUAhnH374oaOZFQUsDA4nhmLvagGBvXXr1r4uiWqPayHCMUiABEiABEiABEiABEiABEggmAhYWsAyO4nQl6wo40J9//33KqtFH/r+5s+fr4QCLcaPHy/wcPImkDGzaNEiR1OIY/hSqgUFrGMUG1LAMq4VPJE2b94smzZtUmKQWcAs31u/IVd7AeWByODTB+YJzzKYvOvFCYg1zZs392ZbObXBPTAX7NEtW7aYZpoF0v/IVwHLVSkhTO+fe+45p7kaM7BycnLk0UcfrcVs8ODBSoCGYBUfH1/rdRwogIMFtLCqgIXsTWRxajFr1iyBlxqDBEiABEiABEiABEiABEiABEighoClBSxkoEBc0H/5R9kRhCG9v5A3i2lm9o2MDZRyaX0Z/ZsGDhwos2fP9qZ75VukzxaDtw88frSggHUMY0MIWBB3IJDAPN9VoM0nn3yiMpr0gTXGWtc3XnrpJdm5c6ejm4suukiio6Pl1VdfdTzXtm1bueWWW9zeCl5IOLUQbV0F3hM///yzkziDtr6cnFnf+foqYOF+EODmzZvndGucgqn3B8OLRgHLLPvKGzEb6w1OWpj5W1nhvWk0uoen2YwZM7xaIhx4gRJafx9O4NXN2YgESIAESIAESIAESIAESIAEAkTA0gIWGCxevFh+/PFHJxwo+4NxtS9h/CKLa8eMGaPMvLUwfpHF88iegWjmLlCmdt999zllxGB8GKervgPts4Nx5OfnK3NxLezugYWSOpRtHjx4ULHHfJAF5c5bCkImfL/0gsmUKVNk1KhRvmwn07bI8nrjjTccr+HEQxi6o5xRC5QromzRLF555RWBIbxm5o1ywFatWrkd14IFC2TdunWONp4MyOs9SV0HdRGwcLlZKaFxXEYBC6IXxC8tunTpItdee63H6RhPFjXz0bOCgLV06VL55ptvHPOBTxo+eyCAuguIV/jsgaAJIR6fVVOnTvX68AmPANmABEiABEiABEiABEiABEiABCxCwPICFr6gQXAwntDliwG3mTAF/sbSMQgi8NjSB0qUzjvvPLfLhbJElCfq49Zbb1V+PFpY4UuynQSsffv2yZNPPungB3+nuXPnOjHGnsDpbfqAyT9ECneBNdb7SWF9sc71DYho+nJBLbMPzyPwNwQ2V6KE0TDfm9PkFi5cKKtXr3YM/YQTThCUEQYi6ipgQfBFFp67U/eMApaxxM4bo/INGzbIW2+95YQCJ1CiZFEfVnhvGo3+MT74g5155plulxKiF8QvfcyZM8dtJmIg9gbvQQIkQAIkQAIkQAIkQAIkQAL+JmB5AQsTRoYJMk2M0b9/f5VB5apsDIINTqYzloyhH1f+VvDLgW+OPpDRAONts1i7dq3ApFsfRv8rvGaFL8l2ErCMnkcQf1DuiSwrfRjL9nCyJDymXJVTGbOk0BdK+tyV6/nypvvoo49k5cqVppd4Kkk182hDGSrKUc0CZYYQvfQltmZ7dceOHQI/OS0SExMFJWr1jboKWLivWSmhfjxGAcuYaYZ1RimxKzEQ80VGm54N+oeoDHFZH1Z4b2I8OKURpvP6cOeFZcbQ28y0+q49rycBEiABEiABEiABEiABEiCBQBOwhYAFKO7KjpBVAXNmZOlA6IBxNzJ48GVQy37Rg8XJgjhh0CzKy8tVxpfx9Dr0j7JAmEXjHunp6UqoMBPHbrzxRtXOal+S7SRgFRYWKsFKHzBax+l+iGHDhikxAuV577zzjlM7lF+hfBMlfPBXQtngoUOHZPny5U5+SK4Ejfq8CbOysuSJJ54w7cJTdlheXp7KTNIH9hoycTBfCKP4G2wwb3i26bOY8Nq9995bS7wzij/gYzScr8uc6yNg4X5YN315pX4MRgELPlYoA9YH3mPIntOf1odTRLHOOFTBLFBihyw5q703MR68P5EdaPzMwmfP6aefrj5TINhBuITYqc+80+Zz9dVXS7du3eqynLyGBEiABEiABEiABEiABEiABCxNwDYCFiia+Vj5Srdz584CIcGdCTxOecOJhHWJadOmyYgRI2pdaoUsDzsJWACI8kBXZWY4HRJZdAijAba364Y9cP3119cSG7293lW7xx9/XCCk6AMZQ/Aq8hQQJVAWWJc466yzlNBlDKsKWBCJIdgYxWKM3yhgoZT4kUceqWX2jrbIykPGHXzNjBlXZhwh8ulPLLTCe1Mb508//SSffvppXZZfXK1/nTrjRSRAAiRAAiRAAiRAAiRAAiRgMQK2ErDADtkVS5Ys8eqLqp41zLTPOOMMVQoYERHhcRkyMjKUiKX3SnJ3EcQQnDoHc3azsMKXZLsJWO7EnL59+8qll16qUOMEtueee05lxXkb2A+4Htkt/g6zbCFv/Ky0caDsFfvcl5gwYYLgHmZhVQELY926davTKY3a+I0CFp7H+j777LOmWZVm80bG2hVXXKEEzv379zuawFcKWW1aWOG9qR8/TrLEmIuKirzeAr54AnrdKRuSAAmQAAmQAAmQAAmQAAmQgIUI2E7AAjtkWeBLJ7yqcAKdu4BQMXz4cEHGjtE/ydM6QBhBmRaEFLMsEVyPPnGqHLKuUOLmKlBqiDJILTz5IaGMCCVaWkAgQwaKu4CIAzNoLYyljMayPG+ygp5++mmBmKfFzTffLO3atXM5DKOpNDzKcNqjPjAPlEFpAc+q5s2bm/YJIQcm1cZMLJzOh1P6tECZIBjj1EoIda4C+wGG7fjCj/k3RBQXF6tSPn3ArwmCirexd+9elXGIUwndBQQ4ZP3py+iM7eHRBq82LVBWCYGovoE56TOe3K2ju3sZBTa0Rbaa2fq487XT7oFSYoh5KBXGiZTGQxZ69OghV155pWNIVnhvGvkg4wyZWBibO7N7mPbjPZaSklLf5eT1JEACJEACJEACJEACJEACJGBpArYUsPREkaWALCl4HOEB4QcePxA48PCXSAFRAr5amZmZAp+sZs2aKdEFYo67ckRLr76NBgdvKU1EhBAELyNX3CHUYa3wwJd/iFYQF7FeMESHqGGXgJCB7CHsuyNHjqg5w4QdDGDYjbmFYmCNUaaJB7zD8H5s3769OtAh2N6P2mcP9jP2A/Yx5omfrkzsQ3FPcM4kQAIkQAIkQAIkQAIkQALBTcD2AlZwLw9nRwIkQAIkQAIkQAIkQAIkQAIkQAIkQAIkQAGLe4AESIAESIAESIAESIAESIAESIAESIAESMDSBChgWXp5ODgSIAESIAESIAESIAESIAESIAESIAESIAEKWNwDJEACJEACJEACJEACJEACJEACJEACJEACliZAAcvSy8PBkQAJkAAJkAAJkAAJkAAJkAAJkAAJkAAJUMDiHiABEiABEiABEiABEiABEiABEiABEiABErA0AQpYll4eDo4ESIAESIAESIAESIAESIAESIAESIAESIACFvcACZAACZAACZAACZAACUyNQsgAACAASURBVJAACZAACZAACZCApQlQwLL08nBwJEACJEACJEACJEACJEACJEACJEACJEACFLC4B0iABEiABEiABEiABEiABEiABEiABEiABCxNgAKWpZeHgyMBEiABEiABEiABEiABEiABEiABEiABEqCAxT1AAiRAAiRAAiRAAiRAAiRAAiRAAiRAAiRgaQIUsCy9PBwcCZAACZAACZAACZAACZAACZAACZAACZAABSzuARIgARIgARIgARIgARIgARIgARIgARIgAUsToIBl6eXh4EiABEiABEiABEiABEiABEiABEiABEiABChgcQ+QAAmQAAmQAAmQAAmQAAmQAAmQAAmQAAlYmgAFLEsvDwdHAiRAAiRAAiRAAiRAAiRAAiRAAiRAAiRAAYt7gARIgARIgARIgARIgARIgARIgARIgARIwNIEKGBZenk4OBIgARIgARIgARIgARIgARIgARIgARIgAQpY3AMkQAIkQAIkQAIkQAIkQAIkQAIkQAIkQAKWJkABy9LLw8GRAAmQAAmQAAmQAAmQAAmQAAmQAAmQAAlQwOIeIAESIAESIAESIAESIAESIAESIAESIAESsDQBCliWXh4OjgRIgARIgARIgARIgARIgARIgARIgARIgAIW9wAJkAAJkAAJkAAJkAAJkAAJkAAJkAAJkIClCVDAsvTycHAkQAIkQAIkQAIkQAIkQAIkQAIkQAIkQAIUsLgHSIAESIAESIAESIAESIAESIAESIAESIAELE2AApall4eDIwESIAESIAESIAESIAESIAESIAESIAESoIDFPUACJEACJEACJEACJEACJEACJEACJEACJGBpAhSwLL08HBwJkAAJkAAJkAAJkAAJkAAJkAAJkAAJkAAFLO4BEiABEiABEiABEiABEiABEiABEiABEiABSxOggGXp5eHgSIAESIAESIAESIAESIAESIAESIAESIAEKGBxD5AACZAACZAACZBAXQlUV0t1eZlIWbn6WfN7mWwL6yAxUVLziAyT6MhjP8PC6nozXkcCJEACJEACJEACoUuAAlborj1nTgIkQAIkQAKhSaC6SqoLC6WqsFCqiwrU7+qB348KUaLEqHIlRilhqqxGmDr2e2nNcy5iRpN/uXwNAlYMBK2oMPUzFj+PCl01P0Wij74WHVnTBgJYk5gwaZkYJi0cj3CJjQrNJeSsSYAESIAESIAEQo+AZQWsjIwM+frrr9WKDBkyRPr27et2dd555x0pKyuTwYMHS//+/f2yklVVVRIeHu7oq6KiQt566y3199ixY6Vjx45+uU+gOpk/f75UV1e7vF1cXJwkJSVJhw4dpE+fPhIZGRmoodXrPl988YVkZ2erPYK9wiABEiABEggtAkpU0otQEKeKIEodFaeOilRKsMJzxUUNDsidgOXPmyfE1ha1IHDpha7kJkz58idz9kUCJEACJEACJNA4BCwrYH333Xcye/ZsRaVt27by448/Snx8vEtK7dq1U6/94x//kL/97W/1prl48WJ55JFH5KeffnL0VVhYKD169FB/Qww644wz6n2fQHagMfLmnhCD3nzzTcXe6jF9+nRZu3atXHXVVXLfffdZfbgcHwmQAAmQQB0JVOXnSVX2fqk6sF8qD+yXquxs9ROilNUiUAKWN/OOihBpmRguLZL02Vs1Ilfr5HDp2ipc0IZBAiRAAiRAAiRAAlYmYAsBCwD/+te/yoMPPuiSpT8FrEWLFsn111+v7pWZmem4Z7AIWBClBgwY4MQSmVnIYvr9998dz7do0UI+/fRT6dy5s5X3sFDAsvTycHAkQAIk4DOBqtycGpFKiVU1IhWEq+rSEp/7aqwLrCRgecPguOY1Qpb+0TqZmVvesGMbEiABEiABEiCBwBCwjYAFHB9++KEMGzbMlIw/Bax3331Xbr311qAVsG655RaZM2eOKUeIdI8//ri8/PLL6vXbb7/dwSIwW9L3u2zbtk2OHDkibdq0kfbt2/veAa8gARIgARJoFALHRCqIVdmOzCqpqGiU8fjzpnYTsMzmHh8TJt00Uat1jbiFv+HHxSABEiABEiABEiCBQBOwlYCFzKEffvhBEhISanGigOV562iM3AlY6AXeX2PGjBEIQ4MGDRJ4TDFIgARIgARIoD4EqvIOS2VmulTuSZWKtN1SmZZan+4sf20wCFiuILdvViNk6bO12jZltpblNyUHSAIkQAIkQAI2J2ALAQvlg6+99ppCfdlll8m///1vnwSsgwcPqus3bNggmzdvln379ikR7MQTT5SLL75YJk+e7OjvmmuukS1btijxBjF+/HgJCwuT559/Xgk7eg8sZCshK2zNmjUSGxsrI0aMUOVsuMYYlZWV8vbbb8vPP/8sf/zxh+zatUv5S/Xq1Utdd8UVV0hU1LGjhDZt2iT/+c9/BKITfJ1w/xUrVihPrk6dOqmx33zzzY7xeLMPvRWw0Nell14qS5cuVd3qyyjxN8zsYZoPnzCUHBYUFMjQoUPl5JNPVqWXMII3BoTHefPmycaNGxX/nj17Su/eveWcc86RcePG1av9Qw89pNZr4sSJ8pe//MUbFGxDAiRAAiTQgARwOl/V/n1SmbVPKtN2S0VaqlTlHGzAO1qv62AWsMxox0WHOTK0+rQPl4HHRQhLEK23LzkiEiABEiABErAzAVsIWBBukDW0evVqxfr999+X0047zYm7qwwsCD4QwCCyuAqYvsP8HeHK6BzCF07l0wQsiE8QYszimWeekZkzZzpe2r9/vzIYh9G4q0CmEwQh7dRDCD7nn3++Q2iDib1ZfPTRR0o88ia8FbD0Xl8wc//mm28c3efk5Ki5aQKf8b7wzYJYeNJJJzleeuONN+TOO+90OcTrrrtO/vnPf9a5PT2wvFl9tiEBEiCBhiNQdTC7RqyCaJWxV2VXVZfYx6+qIciEmoBlxrBNcpgM7BQhgzpFyPEdwqVdyrGTnRuCOfskARIgARIgARIIbgK2ELBWrVqlsp80/yuzUkJXAhaye/7880+BsPL3v/9dBg8erDKIcMrhq6++6hChkPHUrFkz2bFjh3z88cfyxBNPqJX/9ttv1U9kShUVFTllPHXt2lVlQSGbSOsP2V4ICDxaqeO//vUvefHFF9XzEMpOPfVUad68uaxcuVIWLFjgELbeeustVbqH0AQsbfudeeaZKksLmV5ffvmlY3yjR49W2VDehCcBC/ND9hn8vzSB6q677pIbbrhBdY81QGaWJmhB+DvvvPMkLi5OnRJ52223qXZgDdER8y8uLpZu3bqp5ydMmCD33nuvpKSkyG+//SbPPfecaof49ddfVUaar+1xLQUsb1afbUiABEjAPwRw4p8mVlVlZdb8npnun86DqBcKWLUXUxO0kJ3Vp124HNeCglYQbXlOhQRIgARIgAQanIBtBKzjjjtOXn/9dSVCIS655BJ5+OGHHYDMBCxkPEHcQJhlbc2fP18g0CAgWg0ZMkT97o2JO0QaCEn6jK0lS5bI5Zdf7tSfPpsJAo8m8mgDR2bX2LFj1Z/IUrrxxhvV73oBCyIcspj0gX4gfiH27NnjVH7oatfox4oyRH0gs8qYpQZxDMyjo6NrjQnroJ3UqPWj5415YD6//PKLQHxDLFu2TPr06eO4bWpqqhIlwfLRRx+VSZMm+dwenVHAavDPCd6ABEggxAnkF1fL5swq2bS3UuJK82TK8kdCnIjn6VPA8sxIE7T6to+Qvu1rPLUYJEACJEACJEACJOCKgK0ELPhIwTNJKyV87733lH8UwkzAgniEjCp4OCH7RyvP02Ag60rzq9L35Y2AdfXVV6tsIn1kZ2cr03MExLEzzjhDZXthDHv37pUTTjhBiTX6KCkpkQEDBijxCJlPOPUPoRew9GPTroV4pYlhyJoy850yLrqr8khjO2SUoaTP6E0FTy5kpiGzav369Srzyhiad5Zm/p6VlaX8uhAo+4SoNXDgQImIiFDPgQ9KM7XwtT2uo4DFDzgSIAES8C+BikqR1INVsjmzUjbtrZLC0mqnG8xZX1N2z3BNgAKW77sDgtbxHSMEHlp920VIz7YUtHynyCtIgARIgARIIHgJ2ErAwjJoWTv4HSVn33//vSQmJpoKWPpl27lzpzJwx/X4HWbiKC3UwlcB67HHHpMLL7zQaWeUl5crg3XEK6+8IlOmTHF6HQIXxoD7Q9TC75oYh4b60wH1AhaM37t06eLUF0obtftjHk2bNvW4SzUBC6IdfKyqq6tVyR6EPJRTIiBOQRxDqaUxzj33XGUiDyEKGW1m8eyzzwpM1REZGRnKAP+CCy5Q66QF7gHDdWSenX766bXEN1/bU8DyuPRsQAIkQAIeCWQeqqoRrTKqZPeBKrftb99wt4RVu2/j8YZB3oACVv0XGCbwfdpFyPEdw2VItwhpTw+t+kNlDyRAAiRAAiRgYwK2E7DAWl9KiFMEH3nkEZcCFoQqZBO5M1BHn74KWFqGlX7tXQlYKM+75557BIbr7sKVgGUmUOkFLl8FLP19tPHAg2ratGmO4UEgwymB+sBpjTh18Oyzz1b+VWbxwQcfyE033aRegkCXnJwspaWlcvfddws8vswCvmAwcofYhfC1PQUsG38CcegkQAKNRuBQYbXsOXhMtDJmWbkb2NnVq6T7hs8abex2uDEFLP+v0sldI+TkbhEypGuEdGzO7Cz/E2aPJEACJEACJGBtArYUsGAmjmwgzQAc4hPMxBEQQ2AujkC2FbKNNG8nnKgHA3X8RIkbDNGHDx+u2iLraNSoUep3b0oIvRWwIMZA8IHwg0DW2MiRI1UZHYzhUT6IMcH8HYbwc+fOVe30ApUmBOm3kr8FLPT99ddfK28xbZz4G8b2WkAshIE7mEJENIuXXnpJ7r//fvVSWlqaU3lgbm6uLF++XBnef/HFF06eWxAZIWLpw9v2FLCs/SHD0ZEACViDQGl5TVmgEq0OVElaTt0zqPomFciU5cd8KBtzhjmxTWRXcnM5GNtEoisrpV1RvvTOzZaafxJpvKCA1bDsB3eJEAhayMzqRDP4hoXN3kmABEiABEjAIgRsKWCBnb6UEL5S2ul/egELfk3wbUKY+Ujpy/D0JwD6U8BCyR3ENgQ8q+BzpWUa4bkjR44oIQsBU3TNpL4xBCyMAQKalikF37B58+Y5tup9990nL7/8siqThHion4fWSDOXR5kgTjJEVhqErLy8PIcXFtrCzwynS86aNUtdqnlm+doe11LAssinCYdBAiRgOQJV1SJbMqtkS2al+llU5uxlVZ8BW8EHa198kqxsc1ytabQoKZKRGbvqM716X0sBq94Ive7ghM7HxKwuLZmZ5TU4NiQBEiABEiABmxGwrYAFzvpTBDXuegELHlEQqSBwbdiwodbS6MUanPKnmZZD7EKZHULzccLv+hMFvc3AeuGFF+SBBx5QfUH06dy5s9M4Fi1a5DjNDxlIyERCNJaAhWw1ZKLt27dPjUPv5aUvD4SwBYFLH3oDdpjt//e//1UCIoREBAQrnCapD5jhf/bZZyozDWWMvrZHXxSwbPapw+GSAAk0OIFd2RCtqmTLvkrJLfCfaKUf+O0b75WwqooGn4u7Gyzr2F3yomNNmww4uE+65+U02vgoYDUO+oHHHSsz7NaaYlbjrALvSgIkQAIkQAINQ8DWApaxlBCI9AIWspm0Uje9QIWT/yCuPPXUUw6qEJoghCA+/fRTueaaa9TvuO7444+Xli1bCq7r0aOHet5bAQviDEQaxA033CBz5sxRZXXIQFq6dKlcfvnljjFofl54orEELNwbJX6zZ89W44L4h7I/eFkhOwqm67t27VJm7xCxtBJMnLKIeWqlkosXL1YZV3pvrUmTJikvLIh4OH0Qr6G8EgEOEPp8bY9rKWA1zIcDeyUBErAXAZiwb9lXI1zh94aOs6pXS48Nn7q9DeQtPMqrj/6UMPW383PmbcrRznFd7Wuqo2KkZbduLu/fuuiIDN+3p6ExuOyfAlajoXfcuH/HY5lZPdpQzGr8FeEISIAESIAESKB+BGwtYGHqe/bsUR5SWugFrN9++02mTp3qeA2lb61atXIYuutLD2+//XZV3odYv369QGzRB07Ra9++vc8CFkrnRowY4ShxhPADYQdj07y5tHGcfPLJ8sknn6jbNqaAhftDbFu4cKEaCzLZcOoiAqcmaqIT/kbmFE6BRLmgFvpyTZx0CFP3Dz/80GkdYGyvnz/uBXHQ1/bolAJW/T4EeDUJkIB9CeQWVjtKBJF15TZwamBVuVQja6qqXKS6XOTo79X4Wz1qXqv5+2i7o69VV+v/rpAmYSXS9HCqKKFJwmp+6gSnhsn7OjbDmJgY6dq1q8sptywulBGZuxttcSlgNRp60xv36xAuJ3eNVJ5ZvdpSzLLW6nA0JEACJEACJOAdAcsKWHoBZ82aNdKhQweXM0KW1J133qleN5qBf/XVV8pXSiuJ0zq57LLL5I477lCG4zBwx/8Ew69KiyeffFKQlaWJLMjkOu2006R79+6qiT6jS7tGfwrhq6++6hDBYMKO8RlPQhwzZowj6+jGG29U3SCDCSIbsp40Y/otW7ZIUlKS0/z1r5uZvJvBateunXoaPlV4uAt4ig0bNswxf5iuw6cKgWyru+66S5VnagFhDtlYyKQCJ30gc+3555+XF1980cm4HW1gCP/oo49K69atHZf42l4TsJA1h9MeGSRAAiRgBwL4b0ZdHsUl5ZKdVyY5+WWSV1DmEKSMIhQEKMdz1ZUBRxIhIpF4hIlEqd+ra/4++pz2e81rNe0cr0t1zTVOz9W8HuV4rlrWdO4lJZFoWTv65GZLn0PZAZ+3dkMKWI2G3uONB3WKkNF9ImVUnwhJimtsu3+Pw2UDEiABEiABEiCBowQsK2D5c4VQrpaZmSn79+9X4hDEsIgI/K+1+0CJIoQviDMooatPILMoOztb0tPTJT4+Xglm0dHR9emy0a8tKytT5YTg27t3b6cTB80Ghy9q8MnCOqSkpKhSQnfr4Gv7RgfCAZAACdiWAMq66yImuboGn4vu+sN/EwIbYSLhkSLhURJ29Kf6OyxKPR8WXvPT9Lmwmuuc2h197rw9b0l0VcVR4alGoDomMEmDnwS4O6mZrGtZ848z+mhSUSZj9+6UqKrAC3faOChgBXaH1+VuzeLDZNRRIQvlhgwSIAESIAESIAFrEwgJAcvaS8DRkQAJkAAJ6AlA3KmvmOROQDK+hr8DHRDvo6KinB7wR9Q/h78rJErySyIktyhCSiuPCUkSphedjopPxueUyKRrF+b/L+hnyRrpsb6m9L2xIi2xqexIbiGHY2IlvLpa2hXmS7/c/RJfXtZYQ1L3pYDVqPh9vvmJnSOUmDW6T4QkxDIry2eAvIAESIAESIAEAkCAAlYAIPMWJEACJGBnAp6yiczEJlfXeOoLryP7NZARFhamhCOjgKSJSWbCktlr+nbe/O5ujjBj35BWqR5Wjj5JBTJ1+cOWGGJ5eESjZlwZIVDAssS28HkQzRPDZHRvlBdGCnyzGCRAAiRAAiRAAtYhQAHLOmvBkZAACZCARwJadhJKeCEcaYIQ/sbv2s+6lLaZiUtWyE5yJSyZiU7eCEdmbcLDG/+LanFZtaxPqxGu0nICK+J53HhuGsxZ/4/6XB6011LAsv/SntQ1Qkb1jpTRfSOkSTSzsuy/opwBCZAACZCA3QlQwLL7CnL8JEACjUrAU0aRUUjypbRNf612ndWzk/yRtQSBKZRi3+Eqh3CVXxxob6z6k771j39JREVp/TsKsh4oYAXPgrZMCjtq+h4pfdo1vtgdPGQ5ExIgARIgARLwjQAFLN94sTUJkICFCUDcceedVFfxSJ/pZBSVAo3D6J3kbdmb0VvJ1d9m2UkosWP4n8DmjCpZv7dSNu21dpmgp5lPl7XSc/3HnpqF3OsUsIJzyYd007yyIiXW/ADM4Jw4Z0UCJEACJEACFiBgSQELJ9sxSIAEgpuAvzKT9OKSXbOTfMla8uYE1eDeOfaeXWFptWxIQ8ZVpaTn2qdM0B313kmFMm35Q/ZemAYYPQWsBoBqoS5bJ9dkZZ3eN1J6tGFWloWWhkMhARIgARIIYgKWFLDmzp0bxMg5NRIggYYi0BDZSZ7MuhtqLuw3uAhkHIK3VY1wVVBivzJBT6tBH6zahChgedo1wfP6pIGRMmVQlPRpTyEreFaVMyEBEiABErAiAUsKWC+99JIVWXFMJEACfiTga+mbN0beVjDi9iMidhUEBLZkVsm6PZXyR7q9ywQ9LcUtmx+UyLJiT81C6nUKWCG13GqyZ/SHkBUp/TtGhN7kOWMSIAESIAESCAABSwpYAZg3b0ECJEACJEACDUYA/lZrd1fItn3BUSboCdT0sF+k5+8feWoWUq9TwAqp5XaaLMoKJw+KlBM7U8gK3V3AmZMACZAACTQEAQpYDUGVfZIACZAACYQkAWRa/bK7UrZnhYZwpS0yfbBqb3cKWCH5EeA06RG9I2XywEiB8TuDBEiABEiABEig/gQoYNWfIXsgARIgARIIcQIb99YIVzv3N7xwFVOZI4kVeyS66rCUhSdLQWQnKYlo0egrQB8s5yWggNXoW9IyAzi1R4RMHhQlw3pQyLLMonAgJEACJEACtiRgCwErPT1d9u/fL0VFRdK6dWvp2LGjxMXF1Rl4VlaW6i8vL0+SkpKkU6dOkpKS4rI/tN+4caOjff/+/aVt27am7Xfv3i1r166Vli1byumnn17nMfJCEiABEiAB6xPYkFYjXO3KbnjhCjSSyrdLy9JfaoE5GHOi5EX1alRgt2x5SCJLCxt1DFa6OQUsK62GNcZyclcIWZEysnekNQbEUZAACZAACZCAzQhYWsDKz8+Xr776SgoKCmph7dChg4wbN07CwsK8Rl5YWChLly6Vw4cP17qmTZs2MnHixFr9paWlybJly2q1P/XUU6V37961nn/77belrKxMhg0bJr16Ne6XCa/BsCEJkAAJkIBPBH7fUyNcpR4IjHCFwUVUl0jnwo9FxPwUwz3x06UirIlP8/Bn4+lhv0rP3xf5s0tb90UBy9bL16CDP6FzhCotHNOPQlaDgmbnJEACJEACQUfAsgJWeXm5vP/++0oMUv/jHhEhzZo1k5ycHKmqqvnC0KJFC5k2bZpXi1JZWSkLFiwQ9IuIjo5W10Mcg1CG6NKli4wePdqpP1xTUlKiMrROOeUU2bBhg2RkZAhOO5s9e7bgZDQtNm/eLKtWrZKYmBi54IILvBoXG5EACZAACdiHwLrUGuFqz8HACVcancSK3dKqZJVLWAdiTpb8qO6NBrNXUpGcufzfjXZ/q92YApbVVsR648FphcjIGt+fQpb1VocjIgESIAESsCIBywpYa9askT/++EMx69mzp8poQrYVxKslS5ZIdna2em369OlK2PIUy5cvlx07dqhmyN4aO3asEqEQW7ZskZUrV6rfhwwZIv369VO/I2MLIhrivPPOkyZNmqj7v/nmm+onMra0UkL8/c477yiBbOTIkdKtWzdPQ+LrJEACJEACNiHw6+4a4WpvTmCFq+qCvVJ1ZLdUH0mVlMg8adXKtddVbnR/ORR9fKMSpQ/WMfwUsBp1K9rq5n3ahSuPLIhZDBIgARIgARIgAdcELCtgvfvuu1JcXKxEJmQzRUVFOWZx4MABWbx4sfobflQnnXSSxzWG6FRRUaEyr84//3yHeKVd+PnnnytRDBlVF110kXoa3lcQyyCcXXrppY57aFlZQ4cOlb59+6rnkZn166+/KpELYheDBEiABEjA/gQ+2ZwvmZmxkpHb8MJVdVm+EqqqjqRKNUSrkhwngPjvCzwbXcW+uNFSFGHuzxiolbh56yMSVXIkULez9H0oYFl6eSw5uEGdImTmEJq9W3JxOCgSIAESIAFLELCsgJWamqqM1hMTEx0ikUYMWU5vvfWW+rNPnz6qtM9doHzwjTfeUE2QzTV8+PBazbXyP7wwY8YMSU5OFk0oMwpYyLQqLS0VzQcL2VcYD+4zZswYt18wLLHqHAQJkAAJkIBbAr/kHJYFezIktjJGwlI7NAit6oI9UpUPsapGtJLqSuf7hEdKWFwbCWvSWsKatJHwuNbSPmKnxFXVZCDroySipWTEjWuQcfrS6Znhv0mvdQt9uSRo21LACtqlbfCJjTs+Us4ZEiU92tRUCjBIgARIgARIgARqCFhWwHK3QCtWrJCtW7eqJlOnTlUn/rkLnDa4aFGNsSyytZC1ZYxdu3bJDz/8oJ7WSgDhvwVTdsTMmTPViYUQz/BcdXW1TJkyRVq1aqUyr5CBlZCQILNmzeLeIgESIAESsCmBPYXF8v6eDPkm64BjBqPCekjRwYR6zai6LK9GqMqvKQesLs2t1V9YTIqExdWIVUq0gngV29ypXXh1mbQsXSsJFWmO5wsjOwj8ryrDYus1Rn9cTB+sYxQpYPljR4VuH1ERokQsZGSlxHt/YFHoEuPMSYAESIAEQoGAbQQsGKdDZEpPT1em6gicHDhp0iSP64QMqfnz56t23bt3lxEjRtS65vfff5d169ap5/U+WAsXLlQm73FxcTJw4EBBphYEMa0UEVlXyMjCPcaPHy/t27f3OB42IAESIAESsBaBoopKWbg3U95NzZCKaudT/gYkNpOYVNele2Yz0ZcCVh3ZI1JtKEEMj6oRquLaSPjRDCuIVxIR4xWYiOpiia7Kl/LwJKkIi/PqmkA1og9WDWkKWIHaccF9n7ZNw5SQddZJx6w0gnvGnB0JkAAJkAAJuCZgGwELJXraCYKYTnx8vJx77rlery2yppBRBU8teFTFxh77l2qIT/C10k48HDBggAwePFj1ffDgQYE/lnbyIZ5DH+PGjVNi1erVq+XPP/9UJYcoPWSQAAmQAAnYi8CXmdnyQVqmpBcVuxz4qKhuUpSVZPp6delh5Vnl8K4qPVyrXVhMM+fMHBbcGgAAIABJREFUKohWMZ4PILEXyZrR3rTtUYkurjndN5SDAlYor77/5z6gY40/1mm9IvzfOXskARIgARIgAZsQsI2A9cEHH0hERIQydteEJhjawnPKUwkh1mLjxo3yyy+/qGVB9hSysHCC4KFDh+THH3+UI0eOmc4OGjRITjjhBMcSFhUVKZEqNzdXmjZtqny34M2FcUD4griFTDBkhB0+fFiQzYW2KCns3bu3HHfccTbZDhwmCZAACYQOgV9zD8vCtH2Cn56id0KyJO7pKiLVR32rjgpWBWnm2VXx7ZRnVU2WVc1PCQ+NDIozI9ZJr98+9IQ06F+ngBX0S9woExzTr8Yfq1db+mM1ygLwpiRAAiRAAo1KwDYClp7S9u3b5aefflJP4dTA2bNn1zpV0IzqRx99pAQms4Awpb2mLyF0tzo///yzbNu2TZo1aybTp083zdbC9fqMrkZdbd6cBEiABEhAZVoh4wqZV54iuqhQEnIPSkLuAWl+OE+qimpnFoXFtjjmWaV5V8U09dR10L7eM6lYpi9/MGjn5+3EKGB5S4rtfCUQES4qGwtCVvME+mP5yo/tSYAESIAE7EvAlgIWcGviEX5HOV/Hjh29WgWU/G3ZssVREhgVFaWuhb8VBC6EZuLurkP4cL377rvKzH3atGnSokUL+eSTT1TmFTLDhg0bpjy78MAphjB3R9kjgwRIgARIoPEIQLiCSXt+eUWtQYRVVyuhKl4JVgcl/nCuiMEPS8KjJQzZVbrMKuVdFR7ZeJOy4J3pg0UPLAtuy6AbUuvkGn+sGSeHRnZn0C0gJ0QCJEACJOAzAUsLWPC8gt8USgeNAVP3pUuXqqddnSzojkZhYaESn1Dmh0hNTZXvvvtO/X7WWWdJSkqKW5jff/+97N69W51CiNMIEfPmzVM/tXJC/K55b5166qmqnJBBAiRAAiQQeAKrDh5SwtUfecfKxWMKC2qEqtwDknAoR6JKantglcYnSnFSshQnJktJYpIMaNVHSg92DvwEbHbHG3c8LjGFnkszbTYtn4bLDCyfcLFxPQgc3wH+WJEysjeF9Hpg5KUkQAIkQAI2IGBJAUvvLdW3b18ZOnRoLZQQjyAiIbzJmILglZOTo8zWO3WqfZrUl19+Kfv27VOC2SWXXOJ26SB+vf/++6rN2WefrXyx4JP13nvvqecuvPBCQWYXQsvKgm/WKaecYoMtwSGSAAmQQPAQ0MoFv0rPUtlVNYLV0ewqwzSrIiOlKDnFIVbViFbJUh12rESnTWysdDrQXarKmPHgbpdMi/hdev/2QfBspDrMhAJWHaDxknoRGN2nxh+rT3v6Y9ULJC8mARIgARKwLAFLCligpZ06CMP1888/v5bH1WeffaY8pxA4jdBTeZ7mfwWBCgKTPqsL4hMEKWRkwdh94sSJbhfsm2++kb1790q7du1kwoQJqi1KCmHobhSwPv74Y2UU70qIs+zO4MBIgARIwMYEsrOz5YNffpM/t22X6NyDptlVJQnIrmqqMqs0sao85tgJta6mPzyhnZTtaW1jOg0/9B5JxXJWiPtgUcBq+H3GO9QmALn94hHRcvEIiuzcHyRAAiRAAsFHwLICFkzaYdaOaN26taAED2V9OPFv+fLlylsKoS/hw98wVceJgYhRo0Y5SgHXrVunTgdEdO3aVXlUIUsqLy9PFi9e7DjZcMaMGSpLy1Xk5+fLwoUL1cszZ86UpKRjx6q//vrrSgQbP368tG/fXrV58803paKiQoYPHy49e/YMvh3EGZEACZBAIxNAufnOnTsdvoNpaWm1RlQZGSVFTVNURlVxYtLRn64/691NKTkqSo4v6CFlBTGNPHNr3z7UfbAoYFl7fwb76AZ1ilAi1sDjattwBPvcOT8SIAESIIHgJWBZAQtC1QcffKBK87SA4AQxCCIRAn/DHD0m5tiXiFWrVsnmzZvV63ohCf2hxA+ZUlrgBEP0p4U3XlpaqSGM32Eer48lS5ZIVlaWIGts8ODByiMLfyPr6y9/+YvTOIN3S3FmJEACJNCwBPbv3+8QrPbs2aP+IcIYJQlJUpzcVIoTkqQEHlYJyVKh+29FfUd4SmIbqUxtW99ugvr6G3b+n8QW5Ab1HN1NjgJWyC69ZSbObCzLLAUHQgIkQAIk4CcClhWwMD/8q/qKFSsc2Vb6OXfp0kVlNWleU9prOGVQy8DSC1h4Hd5V8M1CaYk+IDjBn6pbt25usaIUECWBCLOyxSNHjqjX9aIY2tLA3U+7ld2QAAmEHIHS0lL13wBkWOGwDbPsqtjYWEls01b2RMfKwdh4h4dVQ8KKCg+TUyt6SfGhuIa8ja37nha5Xnr/WuMXGYpBASsUV92ac2Y2ljXXhaMiARIgARLwnYClBSxtOpWVlZKbmyso34NhOkoJkdVU10AWFgzdIZA1a9bMqQzQXZ8oT0RZI7yvTjjhBNOm+LK1ceNG5c+VmJgovXr1khYtWtR1qLyOBEiABEKKAA7TgGCFB7Kr8LlvjDZt2kiHDh2UZ2Fyq1byXUmVfJET+BPvBie2kPDUjiG1Pr5MtkdSiZy1/AFfLgmqthSwgmo5bT8ZZmPZfgk5ARIgARIgARGxhYDFlSIBEiABEgg+AvjHBM27CtlVOBzDGHFxcerkWPzDAYQriFbwRUSsOJArb+zeK7sLjpWaB5rS6PAeUnggIdC3tc39QtkHiwKWbbZpSA2U2VghtdycLAmQAAkEHQEKWEG3pJwQCZAACViTQGZmphKs4A+I7CqUXRsDAhU8BvFTe0DE0kdpVZW8sWuvfJiW2egTHZCYIjGpnRt9HFYdwPW7npS4IzUnBodaUMAKtRW3z3yZjWWfteJISYAESIAEnAlQwOKOIAESIAES8DsBHMCheVdBrEpPT691jyZNmshxxx2nTm3VxKqWLVu6HctvuXkyf1eabMkv8PuY69rh6KhuUph17ETauvYTjNdNjVwvfULUB4sCVjDu6OCaE7Oxgms9ORsSIAESCAUCFLBCYZU5RxIgARJoYAIQqCBYIbsKRuuusqsgWOmzq2DA7m2gXPDt3bWFMG+vb6h2vROSJHGP+0NAGureVu+3e1KJnB2iPlgUsKy+Ozk+EGA2FvcBCZAACZCAnQhQwLLTanGsJEACJGABAjjRVfOugljlKrsK3lWa2TpEq+bNm9dp9FvzC2TezjRZdyivTtcH4qJRsZ2lKCMlELey3T1C1QeLApbttmpID5jZWCG9/Jw8CZAACdiGgK0ErB9++EH96z5i0qRJDiNfK9D+7bffZMOGDeqExOnTpzfYkBYuXKgyG7p16yYjRoxweR+YIS9btszx+rRp0+r85bGuk6mqqqrXaZF1vS+vIwES8C8BfJ5AsEIpIB4FBbXL92Cyjuwq/NQyrKKjo+s9kE/Ss+T1nWlSVFlZ774asoPOTeKlRXoPCatGPgNDT+Bvu5+WJvnZIQeFAlbILbntJxwWJnLxadFy8Ygo28+FEyABEiABEghOArYRsMrLy2Xw4MFy8GCNGeytt94qt99+u2VW5T//+Y888cQT0rNnT/n+++8bbFynnnqq+gJ5zjnnyH//+1/T+yAj4uyzzxYcR4+47rrr5B//+IeE4f9MAhSLFy+WRx55RH766acA3ZG3IQES8AcBCORaKSA+azIyMmp1Gx8fr8Qqvdl6s2bN/HF7Rx8HSspk3q40WZZ1wK/9NmRnI5t0lOK9LRryFrbse0rUBun7y3u2HHt9Bk0Bqz70eG1jEkA21hWjo6VP+/DGHAbvTQIkQAIkQAK1CNhGwPr666/lkksucUwgISFB/vjjD4mKssa/EllFwDKKV7fddpvgEchYtGiRXH/99eqWOHWMQQIkYF0CEKkgWOEnPj/Msqtgsq43W2/Tpk2DfvYuz85R4lVGUYl1wZmMrE1srHQ+2EMqSyNtNe6GHmz35FI5+8d/NfRtLNc/BSzLLQkH5AOB+JgwuXZctEwayM8zH7CxKQmQAAmQQAMTsI2Adfnll8uSJUtkzJgx8u233yosL7/8skydOrWBEXnXfVZWlspUwKlaffr08e6iOrRyl4FlFK/uuusuueGGG+pwl/pd8u6776oMOQpY9ePIq0nA3wTy8vKUWJWamqoEKzOBGf84ALFKb7betGlTfw/FtL/K6mrldfVBmn2F7+EJ7aRsT+uA8LLTTULRB4sClp12KMfqisCsoVFyzdj6l4OTMAmQAAmQAAn4g4AtBKz9+/fLCSecoOb72muvqQdK04YNGyYffvihPzjYpg9XApZRvLr//vvlyiuvbJR5UcBqFOy8KQnUIgChSp9dBfN1YyC7Cmbr+Kl5V0VERASc5h95R5R4tfFwfsDv7c8bJkVFSf+CHlJWEOPPbm3f13Wpz0h8Xpbt5+HLBChg+UKLba1M4OSuESobq1MLlhRaeZ04NhIgARIIBQK2ELBeeuklgSCD2LJli3zxxReODB8Yu/fo0aPWWr333nsqY2vChAkSFxcnTz31lMo2mDFjhiCbC4brn332mZxxxhkyfPhwefXVV+W7775TX/ZwzeTJk2XWrFlSWVkp8+bNk2+++UZ+/PFH9QUPWWB33HGHtGhxzOvk448/FjzwRVAba2lpqVxzzTVSXV0tTz/9tOoDY1++fLkaLwS42bNnqzF4G2YCllG8gvfUxRdfXKvL/Px8ufHGG9XzGL8xUwzZGTfddJN6HZ5Zeq7gDA4bN25U3lrw+urdu7fy4ho3bpzjXpgv1mjbtm3qufHjxyvvreeff16tgxYQHj///HP59ddfla/ZySefLJjb3/72N0lMTHQa+3333acyRlCWiOy7t956S5KSkpRZ/lVXXSXJycne4mM7EghaAocPH3ZkV+EzwVV2FT6j9NlVVnj/LNq7T4lXZVVVQbE+QxNbS1Vqu6CYi78mMSVqo/T95V1/dWeLfihg2WKZOEgvCbRKqikpHNmbJYVeImMzEiABEiCBBiBgeQEL4g9O24OwBDHk9ddfl0OHDkm/fv0UjquvvlruvffeWmgefPBBJZp07dpVXauPTz/9VIlJMEEfNGiQOgJeM4fXt3vmmWeU2PT+++/X6h8CDvqIjKz5D7mZBxayHTQRCKbqH330kekSYvyYhzdhFLCM4tWTTz4p5513nmlXBw4ckIEDB6rXPvjgAyXc6QNlkCeeeKJ6CmLckCFD1O9vvPGG3HnnnS6HB5P4f/7zn+p1nEBmFps3b1ZCE0Q0iGRfffWVaTt8uYaY2LdvX8frEMj+/PNP07XEyWh6YcwbhmxDAsFAQDNax2cAygGLiopqTatDhw61zNYDeZiDJ87lVVXy/LZU+SJzv6emtno9MjxMhlX0kuJDx0R7W02gAQbbLblUZoSYDxYFrAbYSOyy0QlcMoKnFDb6InAAJEACJBDCBCwvYCFDZ9q0aWqJIGxMmjRJ/Y5MHwhR8GtZv359LRFDE7C0tUW2DjJ7tm/fLjAZf/TRR51O8cOJhqNGjVKZWRCB9IIW7o9MH8Szzz7rEF8gpkFUQ3gSsNCmf//+MmfOHHVy1++//y633HKLuhZzwN/wz/IUegEL5uzIKNNOG7znnnsUF1dRFwGruLhYunXrprpEZhrEtpSUFPntt9/kueeekxUrVqjXsE7ITtuxY4cSv3AiI0LzK+vVq5fKxEI2FbzLEGB66aWXqnmvXr1amc3DQBqiI7LhNIN+TcDSWCHrKycnR4llZuKlJ4Z8nQTsRiA3N1cJ8ZpYpb3n9fPA5xsyqyAC472B96Mxm9FK895TWCzPb9stvx/Ks9Kw/DaWwYktJDy1o9/6C4aOQs0HiwJWMOxazsGMwOg+kSobq0Vi4E635kqQAAmQAAmQAAhYXsCaO3euKhmDyIPytZiYGl8RCCMXXnih+t0s60gvYCF7SCud05YdZXbIwEJAVNLEJPyNzKuHH35YvYbSNggyWtaCXtBB1hGyjxCeBCyUG8K3C6VvWixcuNBhso7srKFDh3rclZqABTEMIpv+iyzGij61rDBjZ3URsH755Rc588wzVVfLli1zKjtEWR/KIDE3CIKauOjKAwvi1siRI1VfMJeHybw+9GKlvgxSL2B5y8kjSDYgAYsSQNap3mgdopWr7CqIVRDENe8qi06p1rBWHTwkz23bLdklpXYZcp3GOSq8hxQdSKjTtcF40bV7npOEw/Y16Pd1TShg+UqM7e1EoHPLcCVindQl8J6JduLEsZIACZAACfiXgKUFLH0JHnyrHnjgAcfsKyoqVLkbRByUAcJbSh96AWvTpk3SrFkzp9f1AhaEsebNmzteX7NmjZx11lnqb4hZM2fOdLr2tNNOU18wke2ErCeEJwELAhmEMn2g/A3lkQiU6em9pFwtsyZg6V8fPHiwyoBCmN1Ha1sXAUtfVoh5QwxEGaJm8ox1MApmrgQsZKz9/e9/V8PZunWraXaINr8pU6bIK6+8otpqAhbKNr///nv/vgPYGwk0MgFkE+7evVuVAUKsMsuugvCtZVdpZuvx8fGNPPK63R5+Vy9tT63bxTa7akBiisSkdrbZqBtuuJOjNkm/XxY03A0s1jMFLIstCIfjdwLIv4KINXNIlN/7ZockQAIkQAIkYEbA0gIWjL61zKmbb77ZcRKhNhF4XKH0DPHll1/KgAEDHHPUBCxkbmmG4noAegHLaHasZRahvd4LSrse5Yhr1671ScAyyxI7cuSIoLQOMX/+fK/M3I0CFvy5MO/TTz/d8cUXz0FsMkZdBCz0ccEFFzgJR2A6ceJEGTt2rLqvPqsM7V0JWCj300QprSzUOEaUDqKMUC9WaQIWroGhP4ME7EoAh0LoTwWEaIWsTmMgq0pvtt66dWu7Ttkx7qrqanl+e6p8lh5aJ9GNiuomRVnHMm9tv5D1mECo+WBRwKrHZuGltiIweVBNSWGTaJYU2mrhOFgSIAESsCEBSwtYMD7XBCpPbFFO+Nhjj9USsFBqZ2YYrglYZlk9egHLKIzhBnURsMwEKpQFde/evc4CFry8TjnlFHU9BDWMC4GSPpT7tWzZ0glbXQUsnKZ49913q1JOs8CJhSil1MosXQlYOBkRxvfehiYsagIWTijEvRgkYBcCeM/h80TLrkJGozEgAGtiFUzXUQ7ojR+eXRhgnBlFJfL89t3yS85hOw3bL2PtlZAkSXtqfAQZIqHkg0UBizs+lAj0a4+Swhjp0z48lKbNuZIACZAACQSYgGUFLH15Hb7cQZQxC5SiIWMHoZ10h9+1DCyz8kK8rglYOO3OKKrYQcCCkbnm4aVxefzxx5UfGGLMmDGqLDE8/Nj/SOgFLLMsLfBDVhXCLPMMRtI4lRFZUijZ1Lijvd4PzJWAhWw6ZNVhLZ966im3Wx1iGLK7EJqAhevdnYYY4PcOb0cCTgRQTmvMriopKalFCaWAWjkgxKpWrVoFNcm1OYeVWXtmcW0WQT1x3eRGxXWWovSUUJmu23lem/aCJBxKDwkWFLBCYpk5SR2B+JgwlYk1aWDNCd0MEiABEiABEvA3AcsKWMim0kSOlStXqgwFs9CLJQ899JA61Q4RigJWeXm5TJ06VZndI5A1de211zqwHTp0SPr166f+NvPcQrbZX//6V/W6JmChT/jy5OXlKc8xLVAKtWrVKpk1a5Z6Si8UuhKwsJ5alhz6NDObh3iIL/04RU0rTaSA5e+3PfvzB4Hs7GyVXaWdDLh///5a3SYnJzvEKs1sPTY21h+3t0UfizP2y7Nbd0l1PUcbV1kh8RXlcjg6RirC7Pev+52axEurjB4iVSyvmRzzh/Rb8049d4Q9LqeAZY914ij9T2DW0Ci5Zmy0/ztmjyRAAiRAAiFPwJIClt6gHSfrffLJJy4XKj8/X3r37q1e79q1q8oQQvZOKApYYKDPXMPfixcvdghPEKM0IfCOO+6Qm266yYkrspsgbOkFLM2cHs9BsELmiD6uvvpq+eyzz1TZk2Yk/9577zlOdczIyHCUFn799ddyySWXqMv1pwxq/UEAgKk9MrtgTI9+ERSwQv5zqtEBlJWVKaN1TazCT1fZVVo5IMzWXWWONvqEAjCA13amyXt7Mup1p8SKMjkxN1vaFtdk2SK2J6bIr83s5wk2oklHKdlrnklcL0g2u7hrcpnM/PF+m426bsOlgFU3brwqOAgM6xkht02OkaZNKNwHx4pyFiRAAiRgDQKWFLC+/fZbgacV4v/+7//k/PPPd0vrtttukwULak420nyhQlXAAgN4Vc2dO1fxgLAEnsgEQWgnKOL3Tz/9VAlFEAFxQuCjjz7q4KxlYEGU0gzXJ02apLK6OnfuLBAZ8Rp8yhD6UyLRL05oREAQO/7445UfF4RF+HRpQteLL74oZ555pmqXnp6uygMxVgQM+rWTIClgWePDIpRGAa8qvVhlll3VtGlTJehqD7zXYmJiQgmT6VwLKypV1tW3+w/Wm8WkzN2SXF5aq5/dCcmyunnbevcfyA5ax8ZK14M9paKUR86Hig8WBaxAvsN4LysS6NMuXG6bEiNdWtovc9aKPDkmEiABEiABEUsKWFdeeaV8/vnnan30vlauFmzNmjUOsQOCynPPPReyGVhgVF1dLZdddpksXbpUIdOf3vf222/LnDlzHChxoqDmZYXMEZhNIzQBC30hUwveVVqgXU5OjuM6ZJksXLhQevTooZqsX79eIHbp4/vvv1cnC27atElmzJjhdC1KBeEdpAX8vVBuqPl3UcDiR1VDEsAhBXqjdbwH8Jw+IL5qvlX4CbP1Zs2aNeSwbNn37oIieXbbbtl0OL/e4+9akCdDcva57Gdx+65SEGmvEpXhCe2kbI/9ssfqvZiGDq7Z+6Ik5u71d7eW648CluWWhANqBAJtksOUiHViZ4r3jYCftyQBEiCBoCNgOQFLXxKoF17ckYfIMmzYMIf4smXLFnnmmWeUkKUvRdP3oRmem51SqDdxhwiEDCJ9aKcj4uQ9mJcjnnjiCUG5nd4UXn/KoJnnVHFxsXTrVnM6ldnrZnM+9dRT1TzPPfdct0boMGwfPny4Qyh69tlnlXCEQIkfMqn0JuwjR45UpvAQnvbt26eys0466STVHqVSyIhCxpT+Grw2fvx4lbnVurXzlzKYyb/wwguO9sjwQlsEvIPuuecedQ99QExDNh18uKKiohwvTZgwQfl63XLLLU7iW9C9GzmhgBDA/kZ2lZZhhf1oDGRXaaWA+InsKv2eDMhAbXaTNTmH5JmtuyW7pHbGVF2mcnJOlnQrcH1q4YoW7SQtPqkuXTfaNYlRkTKwsKeUHgntTL1J0X/K8WvfbrR1CNSNKWAFijTvY3UCMZGiRKyx/WjubvW14vhIgARIwOoELCdgWR1YsIwPot/evXvl4MGD0qdPH4mLi/M4NXhoobQK5VQpKSmqlDAiwvW/qFVVVSkxDMKUVsKovwnKELUxtGnTRokEZsbuHgfGBiTgggBEYgi+eGiilVl2lV6sQnYV9jfDewL+MmvX7picvU8GHDog7WNdZ1h937qjZMXGez9Ii7QcmthaqlLbWWQ0jTOMUPHBooDVOPuLd7UuAZxQeM6QY/9Aad2RcmQkQAIkQAJWJUABy6orw3GRAAn4TACCqSZW4ScyEY0BcUpfDgizdXdCrM+DCLEL/GHWDmQRFRXSdF+6NN23VxJyDypRHSK5WRRHRMonHbrbknREWJgMr+wlxYc8/6OBLSfo5aBDwQeLApaXm4HNQorAX06NkitPt1f5d0gtECdLAiRAAhYnQAHL4gvE4ZEACZgTQImuXqxChhVOC9QHfNT0YhV+N8sGJGPfCZRVVcmTm3fW26w9pqjgqHCVLrEFR9RAqsPCJLdDJ2nTvLl0Ly2qNTg7lg/qJzE4sYWEp3b0HXoQXXFN+suSmFPjuRisQQErWFeW86ovgQkDImXu1NAupa4vQ15PAiRAAqFKgAJWqK48500CNiOQmZnpdDKgWXYVjNW1UwFRFojsKu0wAJtN19LDPVRWLo/+uV3W5ebVeZzxh3KUcJWyL10iymuEx7K4JpLbvpMc6tBJymJrMpTaFRdIx6IjklBRLrnRsbI7PlkOR9v/i8/o8B5SeCChzvzsfuHEmM3Sf81bdp+G2/FTwArq5eXk6klgSLcIefi82Hr2wstJgARIgARCjQAFrFBbcc6XBGxAoLCw0EmsQqYVPNj0gbI/Y3YVTrRkNCyB9KJi+fem7bKroLBON0ren6lEq+SsDMf1hU2bqYyrQ+07qeyrUIj+iSkSm2peIhkK8++SVCbnLL8/qKdKASuol5eT8wOB7m3C5aW/hnY5tR8wsgsSIAESCCkCFLBCark5WRKwJgFkV+nLAXG4gDGQXWU0W7fmbIJ3VFvzC+T+jVslp9S5VNPTjJFhBdEKGVfIvNLicJv2KuPqSEvnU0w99Rcsr4+O7iqF+5KDZTo+zyPYfbAoYPm8JXhBCBJonhAmr10VJwmxofGPFyG4xJwyCZAACfiVgCUFrF27dvl1kuyMBEjAWgRKSkqcMqzMsqv0YhUyrRITE601iRAbzW+5h+Xu9Vukorra65nHFB5xCFcxhQXquqrISMk5mm1VnBi64g1Y9IxPkuS0bl7zDLaGV2f8T5IO7g62aTnmQwEraJeWE/MzgfAwkVeujJPOLcL93DO7IwESIAESCDYClhSw5s6dG2ycOR8SIAE3BJo3b+5UDtihQwfyshCBH7Nz5N+btnk9IpwiqPytMtMkvLJSXVeSkOjwt6qI4glUGsxRsZ2kKKOZ12yDqeGEmC0yYM2bwTQlp7lQwArapeXEGojAY+fHyuAuEQ3UO7slARIgARIIBgKWFLBefPHFYGDLOZAACbghoM+wSkgIXTNrq2+SJZnZ8tSWnV4NE6IVHsnZ+xztjzRvpfytDrelKGkGsVOTeGmd3kOqq0OvfCbYfbAoYHn1scFGJOBE4I5pMTK+fySpkAAJkAAJkIApAUsKWFwrEiABEiCBxifwYVrIC/jjAAAgAElEQVSmvLJjj9uBRJaVOk4TbHI419E2t/1xypS9oFmLxp+IxUcwoklHKdkbmpyC2QeLApbF33gcnmUJXD46Wi4YFmXZ8XFgJEACJEACjUeAAlbjseedSYAESMCyBN5OTZc3du11Ob7YI/k1/laZeyW6pEi1q4iJkZwOnZVwVdok3rJzs9rAWsXESLfcXlJREnqlM1dlvibJB7zL8LPaunkaDwUsT4T4Ogm4JkARi7uDBEiABEjAjAAFLO4LEiABEiABJwIfpGXK/1xkXiXkZCvhqln6scysouQUOdT+OOVxVRUReiKMP7bP8IR2UrYn9E5jHB+7VQaufsMfCC3XBwUsyy0JB2QzAteNi5aZQ5iJZbNl43BJgARIoEEJ2ELASk9Pl/3790tRUZG0bt1aOnbsKHFxcXUGk5WVpfrLy8uTpKQkgRdPSkqKy/7QfuPGjY72/fv3l7Zt25q23717t6xdu1Zatmwpp59+ep3HyAtJgARIoDEIfJKeJc9vM5wMV13tOE0w6UCWY1h5rdrKoQ6dBD8Z9SOQGBkpg4p6ScmR0DK475xULrOW31c/eBa9mgKWRReGw7IVgZsnxsi0E+mJZatF42BJgARIoAEJWFrAys/Pl6+++koKCmqOX9cHTikbN26chIV5b3xbWFgoS5culcOHD9fqr02bNjJx4sRa/aWlpcmyZctqtT/11FOld+/etZ5/++23paysTIYNGya9evVqwKVj1yRAAiTgXwJfZO6Xp7fscnQaVVpy9DTBvRKXf/RzMyxMcjp2EXhcIfOK4T8CQxNbS1VqO/91aJOegtUHiwKWTTYgh2l5AjR2t/wScYAkQAIkEDAClhWwysvL5f3331diECIiIkKaNWsmOTk5UlVVpZ5r0aKFTJs2zStYlZWVsmDBAkG/iOjoaHU9xDEIZYguXbrI6NGjnfrDNSUlJSpD65RTTpENGzZIRkaGhIeHy+zZsyUy8ti/Cm3evFlWrVolMTExcsEFF3g1LjYiARIgASsQ+DQ9S547mnkVl58nTfftlWYZaQKTdkRZXBPJ7dBZnShYHhNrhSEH3RjCw8JkRGUvKTpU9wxjO0K5ct88aZq9w45DdztmClhBt6ScUCMSuPvsGBndh5lYjbgEvDUJkAAJWIKAZQWsNWvWyB9//KEg9ezZU2U0IdsK4tWSJUskOztbvTZ9+nQlbHmK5cuXy44dNf+DjOytsWPHKhEKsWXLFlm5cqX6fciQIdKvXz/1OzK2IKIhzjvvPGnSpIm6/5tvvql+ImNLKyXE3++8844SyEaOHCndunXzNCS+TgIkQAKWIPDR3n3y4vZUSTy4X2VcQbjSAqcIwpQdGVeMhidwYmILiUjt2PA3stAdzojdLoNWv26hEflnKBSw/MORvZCARuCBWbEyrAd9FrkjSIAESCCUCVhWwHr33XeluLhYiUzIZoqKOmbieODAAVm8eLFaN/hRnXTSSR7XEKJTRUWFyrw6//zzHeKVduHnn3+uRDFkVF100UXqaXhfQSyDcHbppZc67qFlZQ0dOlT69u2rnkdm1q+//qpELohdDBIgARKwA4H3d++VRT+tUB5XELC0ONy2g8q2OtK8lR2mEVRjPD2ihxRkJwTVnNxNplNSuZwbhD5YFLBCZgtzogEk8Nj5sTK4C0WsACLnrUiABEjAUgQsK2ClpqYqo/XExESHSKSRQ5bTW2+9pf7s06ePKu1zFygffOONmlOOkM01fPjwWs218j+8MGPGDElOThZNKDMKWMi0Ki0tFc0HC9lXGA/uM2bMGGUKzyABEiABKxOAF+D8736UnRvXS2zBETXUqohIyTkO/ladpCQh0crDD+qxHZ+QInF7Ogf1HI2TC0YfLApYIbWFOdkAEnjqoljp35EiVgCR81YkQAIkYBkClhWw3BFasWKFbN26VTWZOnWqOvHPXeC0wUWLFqkmyNZC1pYxdu3aJT/88IN6WisBhP8WTNkRM2fOVCcWQjzDc9XV1TJlyhRp1aqVyrxCBlZCQoLMmjXLMovLgZAACZCAkQBOdf39999lxU8/SkWNnaASqzR/q8pIHlluhV0zOrqrFO5LtsJQAjKGK/bPl5SsbQG5V6BuQgErUKR5n1Ak8MJlcdKzbY0VCIMESIAESCB0CNhGwIJxOkQmfPmCqToCJwdOmjTJ42ohQ2r+/PmqXffu3WXEiBG1rsEXunXr1qnn9T5YCxcuVCbvcXFxMnDgQEGmFgQxrRQRWVfIyMI9xo8fL+3bt/c4HjYgARIggUATwGeX/nMO92+fWCUrup0ih9vwcyvQ6+Hpfj3jkyQ5LXS8FMfF7ZATVs3zhMVWr1PAstVycbA2JPDqlXHSuSVFLBsuHYdMAiRAAnUmYBsBCyV62gmCmG18fLyce+65Xk8cWVPIqIKnFjyqYmOPnaIF8Qm+VtqJhwMGDJDBgwervg8ePCjwx9JOPsRz6GPcuHFKrFq9erX8+eefquQQpYcMEiABErAKAXxmQrRClij+AUCLIZUb5OTKTdKpKlP+n73rAIvq6KIXWHpRFEWpYkXF3rGjscQYxcTeNYmpxjQ1saSYxBTTm+kmaqLGmmgssfeKUX97x96woKIg8H9nNrM+YIHdZct7u/d+n5+w+2bmzpm36Duce+7BBk/R8PB+akmZ81Ag0NI3mm6fLrxJiTOA5ow+WExgOcOdyXtQOwJTn/KjsGA3tafJ+TECjAAjwAhYCQHNEFh//PEHeXh4CGN3STTBMB2eU4WVEAKrPXv20Pbt2wVsUE9BhYUOglevXqW1a9dSaqreAwZRu3ZtqlOnjuH727dvC5IqJSWFihcvLny34M2FPEB8gdyCEgyKMPjK4IER16KkMDY2lqKiuHuXle5XnoYRYARMQAA/f/BzCAQ7fsYh8POoSfniVH/beArOvpFjliP1HqdnIu83qjBhCb7EDghE+fpR2bOVKSvLNR7OnM0HiwksO3xIeAlGgIhmDfejkgGu8XOSD5wRYAQYAVdHQDMElvKgDh8+TOvXrxcvoWtg375983QVNHaw8+bNEwSTsQAxJd9TlhAWdINs2LCBDh06RCVKlKAuXboYVWthvFLR5eo3HO+fEWAEbIdAcnKyIK7wswk+fYiIiAhCx9QGxW6R+9dt8138eJ1B9GT047ZLjme2CIHm/pF0JznEorFaGzT04lQqce6A1tLON18msJzmKHkjGkBg/ot+FOjDJJYGjopTZAQYAUagSAhoksDCjiV5hK9RzhcZGWkSEFAkHDhwwFAS6OnpKcbC3woEF0KauBc0IXy4ZsyYIR4SO3fuTCEhIbRgwQKhvIIyLD4+XpTs4A+6GMLcHWWPHIwAI8AIWBuBvXv3UlJSklCayoiLixN+flCB0qkkog/rF7pscu1+9Hi5pwq9ji+wHwKlvL2pUkoVyrjj/B232vgepbqbf7IfuDZeiQksGwPM0zMCuRBYPNKfvHQMCyPACDACjIAzI6BqAgv+LfCbQulg7oCp+7Jly8TL+XUWLOjgbt26JcgnlNUgTpw4QatWrRJfd+3alYKDgws899WrV9Px48dFF0J0I0T8/LPegFaWE+Jr6b3VpEkT/YMkByPACDACVkAAJPquXbto69atdOrUKcOMzZo1Ez8Tw8LC9K9dPkr0ViWTVzxTsxcNKf+cydfzhbZHID6gLGWcLGP7hRy8QlTQPeq57nUHZ2G95ZnAsh6WPBMjYCoCK17jXxabihVfxwgwAoyAFhFQJYGl9JaqVq2aKH/JHSCPQCIhTFFMgfC6cuWKMFuPjo7OM9+SJUvo3LlzgjAbOHBggWcJ8mvWrFnimsTEROGLBZ+smTNnitf69etHUHYhpCoLvlmNGzfW4j3COTMCjICKEEBjCZQJbty4kW7evCkyA+EOkrxBgwY5lZ63rhC9Wsrs7M/HPUoDK75g9jgeYBsEAnQ6qnO7Ct1J9bLNAiqa1Zl8sJjAUtGNxam4DALFfN1o7gt+LrNf3igjwAgwAq6GgCoJLByC7DoIw/XevXvn8bj666+/hOcUAt0ICyvPk/5XIKhAMClVXSCfQEhBkQVj9w4dOhR4HyxfvlwoHqBwaN++vbgWaggYuucmsObPny9MlPMj4lzthuP9MgKMgGUIgLQHcbVp0ybDBDExMYIYVzadMLyZdY9ohOWEx6VqXWlApRcpy835S9csOxH7jmoUGEpZJ/5T1dl3abuuNuTidCp5bp9d17TVYkxg2QpZnpcRKBiBuAgP+mzA/W7jjBcjwAgwAoyA8yCgWgILJu0wa0eEhoYKdQFUBuj4t27dOkNLeGUJH66FqTo6BiJatmxpKAXcuXOnePhDlC9fXnhUQSV1/fp1WrhwoaGzYbdu3YRKK7+4ceMGzZkzR7z9yCOPUFBQkOHSKVOmCBKsXbt2FB4eLl6fOnUq3bt3j5o2bUqVK1d2njuHd8IIMAJ2QQC+Vtu2bRPefTLq1q0r1FYVKlTIP4eX/Iky0oqU45XYTjS08suU5m45EVakBHiwAQF3qI2zY+lWiq9To5Lgd4zqbfrRKfbIBJZTHCNvQqMIdKylo5c7eWs0e06bEWAEGAFGID8EVEtggaj6448/RGmeDBBOIINkdy18D3N0b+/7/0Bt3ryZ9u/fL4YoiSTMhxI/KKVkoIMh5pNhipeWLDWE8TvM45WxePFiOn/+PEE1Vq9ePeGRhe+h+urVq1eOPPmWZAQYAUYgPwTwc0+qrS5cuCAuw88VEOEgrtA0osB4pyrRhYNWAfha5fb0ZNVX6KqbcxMnVgHLxpPUCQwh3QnTGpbYOBWbTe9MPlhMYNnsNuGJGQGTEHgiwYt6NtZbenAwAowAI8AIOAcCqiWwAC9M3OHzgk5+uQOlM3iYk15T8n10GZQKLCWBhffhXQXfrIsXL+aYDg+GKMMpUM1AJEoBURKIMFa2mJqaKt5XkmK4lg3cnePDwrtgBGyNAH42gbiCyvTu3btiOahMoRgFwY6fVYXG1x2IDugbXFgrblRMoOeqjaLz7vqmFxyOQ6C1RyW6edG5z8FZfLCYwHLc54RXZgQkAhMe9aH4ylwKz3cEI8AIMALOgoCqCSwJcmZmJqWkpBDK92CYjlJCqJosDaiwYOgOgqxEiRI5ygALmhPliShrhPeVUc8ZIvHQiZIf+HMFBgZSlSpVCldLWLoRHscIMAJOgcDRo0dp+/bttGPHDsN+UHIMYj0uLs70Pc4YRrTxe9OvN+PKmzEt6MW4V+mkx/2yaTOG86VWQiAuIJh8T5az0mzqnGbwpd8o5OxedSZnRlZMYJkBFl/KCNgQAfhhwReLgxFgBBgBRkD7CGiCwNI+zLwDRoARYATyIrBr1y5C2TMILBnoutqwYUNCmbJZsfQdokXjzBpi7sW3o5vQqJpj6JBHsLlD+XorItDKuwLdOuu8RGKC33Gqt+kHKyLmmKmYwHIM7rwqI2AMgSnDfCmypOW//GZUGQFGgBFgBNSBABNY6jgHzoIRYARcBIGbN2+KMkE0qoCyFIEuqs2aNRP+VsrGECZDsm0a0dQBJl9elAvTIhvQuFpjaI+uVFGm4bFFQKCSfyAVT65YhBnUPTQy6B71Wve6upM0ITsmsEwAiS9hBOyEQDFfN5rypC8F+brZaUVehhFgBBgBRsAWCDCBZQtUeU5GgBFgBHIhgIYOKBGEvxWaSiDQrRRefvC3sjiOriP69iGiO6kWT2HuwLthtenNOuNoh2cZc4fy9VZCoJVvNN06XcJKs6lvGmfwwWICS333FWfk2gigjBDlhByMACPACDAC2kWACSztnh1nzggwAhpAAL55aC6xe/duQ7bwtYK/FXyuihQpJ4m+7Ux07n9FmsaSwellqtO79V6nTZ7hlgznMUVEINLXj8LOVqasLOdUEwy+PINCzuwpIkqOHc4ElmPx59UZAWMIdKylo5c73e9ezigxAowAI8AIaAsBJrC0dV6cLSPACGgAgezsbFEmuGHDBkpOTjZkjDJBeFyFhoZaZxcgr/Yuss5cFsxyr1QV+rDB67TaK9qC0TykqAi08I+ktOSQok6jyvGt/U5Q/U22aUhgrw0zgWUvpHkdRsA8BHo29qQnEkzo6mvetHw1I8AIMAKMgB0Q0ByBdeHCBVq8eLGApmPHjtZ7ELQS2PPnz6dr166J2Xx8fKhXr16Fzrxp0yY6ePCguK5kyZLUuXPnQsfwBYwAI6A+BNApNSkpSZQJpqbqS/rQOVX6W/n6+lov6dnPE639wnrzWThTZsny9Gmjt2iZV4yFM/AwSxEo5e1Nla9WofQ05+uuFRmUSb3WjbcUGlWMYwJLFcfASTACRhEAgQUii4MRYAQYAUZAWwhojsAC2fPII48IlOfMmUNNmjRRFeJ4UD127Jghp40bN1K5cgW3PG/VqhUdOnRIjKlduzb9/fffqtoTJ8MIMAIFI3D27FnaunUr4fMuA597+FvVqlXL+vCt+Zxozgjrz2vhjFnFI+mrJhNooXclC2fgYZYiEB9QljJOOqcXmdZ9sJjAsvSu5nGMgH0QeKWTN3WopbPPYrwKI8AIMAKMgFUQYALLKjDenyQ3gTV27Fh6+umn811l//791KZNG8P7TGBZ+UB4OkbAhghAOQnSCp9jGXXq1BHEemHEtcVpoWQQpYMqi6ygMvR9k3dorm+syjJz7nT8dTqql1aF0m44XznMoCuzqNTpXZo9QCawNHt0nLgLITChuw/FV3I+FasLHSFvlRFgBFwMASawrHzguQmsatWq0fLly/Nd5aOPPiL8kcEElpUPhKdjBKyMwL1792jnzp2iTBCdBRGenp6iTBD+ViVK2LAz3IUDRJM7EV05buVdWWe6bP+S9HOzd2mmb5x1JuRZTEKgYUBpyj7pfGb6rfxOUoNN35mEgRovYgJLjafCOTECOREo5utGE7p7U/UIJrH43mAEGAFGQAsIMIFl5VOSBFbZsmXp3LlzYnYYOcfE5PWHgdFzfHw8nTx5kgksK58DT8cIWBsBeNtt27ZNEFd37twR05cqVYqaN29ODRo0IA8PG//nNzNDT14dzJ8Qt/aeLZkv2yeIprV4j6b52aB00pKEXGAM+hC2zI6lWylW9FhTAW4RQZnUW8M+WExgqeAm4hQYARMQiCzpThN7+lDZ4s7Z1dUECPgSRoARYAQ0g4DTEVhHjx6lL7/8Uigk4CsVHR0tPGh69OhBCQkJOQ7m7t279OSTTxKIpM8++0wopeA/hQdUBMilvn370gMPPGDygUoCa8CAATR37ly6efMm5VdGuGvXLmFEHxAQIMoIFyxYYNQD6/Lly/TTTz/R7t27RakSiDGMqVu3LmGdBx98ME9+a9asoZ9//pn27Nkjrq9cuTLFxsbSo48+Sm3btjW6H4yZMmWKWAdjoB4DdiiBrFChQo4x//vf/2jSpEkUFhZGb7zxBn399deilGr9+vUCc+Q2YsQIqlSJPXFMvnn4QlUicOrUKYL33vbt2w354b7GZ71q1ar2y3nmU0QbvrXfekVZydOXZrb8gH4KqFuUWXisGQjUCShJupNRZozQxqVa9sFiAksb9xhnyQgAgRaxOnq9mzeDwQgwAowAI6ByBJyKwPrll1/o1VdfzRdykFETJ04knU5v2Hjr1i0DwZKYmEjz5s0zOvb111+nYcOGmXSUksAaPHgwubu7048//iiIIGNlhO+88w599dVXNHDgQKHomDlzZh4CC4TQkCFDBBGWXzzzzDM0ZswYw9u//vorjR49Ot/rQUiBVJMBAm/48OHCFD+/eP/996l///6Gt0F29e7d20CkrV271uhQYIqyKg5GQGsIgCwGmX3kyBFD6g0bNhT+VuHhdi7XWjmJaP5IbUHorqO5CR/StwENtZW3hrNN0FWi1AsBGt5B3tQHpvxBpU/9q8k9MYGlyWPjpF0YgaGtvKhPPHcmdOFbgLfOCDACGkDAaQgspRk6FEDvvvsuVa9eXSiJPvzwQ1q5cqU4jrfeeosee+wx8bWSwML3NWrUoFdeeYUiIyPp33//pRdeeEFcB7UTvvfz8yv0SJUEVpcuXahr165iDB6ElSqmzMxMgtkz1FUgjmbNmmWUwIJaat++fRQSEkKvvfYa1atXj+DBs2rVKkGOyTJFKKLgvZOWlmZYp3379gTyLTg4mJKSkgRZJruk7dixg1DmiJg2bRqNHKl/OIZKDRjgvb1794o1ZYnjkiVLqGbNmuI6SWBJQB5++GGBq4+PD+G6jz/+WLyFDou//fZbobjxBYyAGhBIT08XSit8Xq9cuSJSwucen+vGjRuLnwV2j93ziX7oZvdlrbXgXwmT6MsgdXWLtdbe1DZP9YDi5Hcyb7m62vI0J5+W/snUcKNGlIe5NsYEljknzdcyAupA4L2ePtSggo0tAdSxVc6CEWAEGAFNIuA0BFbnzp0JpAweMOFTU6xYMcOBgCyCemj16tXiNZTIgRBSElj4HmqnoKAgwzgQS88995z43lQlkZLAAlkmSSoopKCUkoEcQXBhXZQ7vvzyy3kILHkNxoDgwtzKUCrO5s+fT1CH4OEbZBJixYoVOUqcTpw4IcoisSYUVShfvHr1qiD6ECCbQGZBOSbj+vXrwt8HCjClwbySwALJBtWXMl566SX6/fffxUsgwGByzcEIqBWBlJQU2rx5syCu8PMCgfJY+FuBNHZYnN2j9726dtphKVhj4SWt36NPijW3xlQ8RyEItPauQDfP3v93TOuAhQdlUh+N+mAxgaX1u4/zd0UEypd2pw96+1CwP/thueL5854ZAUZA/Qg4BYEF1YRsWZ9fuZ/0m8KRgKSB0khJYEFtBeWRMuCnhQdYBAia/LyjlGOUBBZKBEFiTZ48OU8Z4bhx44SCCh5c48ePF2qv3CWEyA/lS2fPniWoqZTEEtaE6qpdu3ZieYxFruiKBv8pBHJBKSF8rKTBNNRbsoQS1+ChvVs3vboD/l8gqXLHd999J3yuEAcPHqTAwMAcCiy5tnIcyCuQWIgDBw7kIAbV/7HgDF0FAZCrIK7x80EGCF18dnL7vjkEk28fItr7t0OWtvaiK1q9TR8Ub23taXm+XAhU9A+k4OSKToWLVn2wmMByqtuQN+NCCLSroaNRndkPy4WOnLfKCDACGkLAKQisw4cPU8uWLQXsUomU+wxA3ERF6Q1uZRmhksD65JNPqGfPnjmGpaamUpUqVcRrUDuZYuaem8CCKgzqMIQsI0Qu8MWCqmnRokVCpWWMwFImAzINZZJQUeFrmLOjtFCGkkTq06ePQW2G96FK69ChgzCKb926dQ4yafr06QbiLjk5OQe5JedWqrqWLl0qSi2VCixjXRZRstmvXz8xBfIsXry4hj4WnKqzIwAVJj6Pyg6gTZs2FQpFdBZURSx5i+hvPXHsLLGmxZv0bgnjTSScZY9q2Ecr32i6dbqEGlKxSg4Drs6h0OQkq8xlz0mYwLIn2rwWI2BdBJ55wIu6NeDqAeuiyrMxAowAI1B0BJyCwMKDqCSfcntNKSGCfxM8p6SJuZLAMkZQ3b59mypW1P8m21ICKysrS5TgwasKflLPPvusUHygKyK8uuBJ5ebmli+BBaIKhusoJywolAQWuitC4QWlmbFAOSMwwLrwBwN5B5ILXRuNhSw9VOKgJLCMEVSFvV/0W5dnYATMQwCNErZs2SKIqxs3bojBKDUG6Qxjdi8vL/MmtOXV+5cSfdPRlis4bO4NzcfRWyU7OGx9V1g4wtePIs5VpsxM5yiBaeF/ihptnKy5o2MCS3NHxgkzAgYEPD2IPuzjQzUi2Q+LbwtGgBFgBNSEgCoJrGvXrgkDcfjSSPWSBE2SP/he+lLBQ6pTp07iksWLF4uSudyBTnuycxgMy0eMGJGjhNBWBBbykN0GZTdCrA9yCSV2sszOmAILxBFKBGUHQozHgzb+RqkfDNOhGkGgZE+q0OTegR8e1mH4jvJAZSdDkGIgsVDeCEUa4syZM4LUyh0wsH/wwQfFy3PnzhVm1kqCCsowpecYrmMCS00fc9fOBaQ1fm7IBgZAA+QxSm5lUwJVIXT7KtGXbYlO71RVWtZMZkuzV2l8yEPWnJLnyoVAC/9ISksOcQpcwoOyqM+6cZrbCxNYmjsyTpgRyIFAtXC9H5avl3P8MoCPlxFgBBgBZ0BAlQTWjBkz6MUXXxT45i5rW7ZsGQ0aNEi8t3z5ckHmgKiJi4sTr3355ZcGTyflAZ06dYoaNWokXpo0aRKhzM4eCiysp/TfgrE6zNtBJqHMLjY2VuRkjMBCJz/kijDmM6Us05O+XhkZGQIzmK9LLyyMhzE1/K66d+8u5pOG7CgJHDx4sHht69atFBERkee+VprZr127VqjSmMByho+/c+8BpbYgcJWltrjvobiS5cSqRGDW00Trtac2MRfLHfGv0Gul9V1aOayPQIi3N8VerUJ305xDPaBFHywmsKx/X/OMjIC9EehSz5OGt1eRQtveAPB6jAAjwAioDAFVElhKldWff/5J9evXN8Am1Ux4Acqg0qVLi/dkeSAILZBcuQ3PYUIOM3KE9GyyF4EF9Re8deC3g45m8MWqXLlyDp8qYwQWPKRAUqFrIDx7codUcuF1aTIPwgvEFwKEVe4H9WHDhtFff/1FZcuWFXkoywOfeOIJg1m7XAslkFCBgQRAHsAc2DKBpbJPMqdjQACebSCuULaLQNMCkFZQK+ZWCqoOti1TiKYPUV1atkpoV5MXaGToo7aa3uXnjQ8oSxknyzgFDv2vzaUyJ3doai9MYGnquDhZRiBfBF560JserK1jhBgBRoARYARUgIAqCayLFy8auuGVL19eqLFAYkH9A9IGkZsAgnk7SuIQ8MMC0eXn50cgj6ZMmULwfUJ07NhRdP9D2IvAwlrSa0qeuSzhk98bI7DgmYXcEcouiPDy+fzzz+nTTz813ELffPONUHYpTeOxV3hhoUMjjOPxXmJiohgzdOhQmjBhgnqO4fIAACAASURBVPhaSYQBNyjcUEqYlpYmfLug/kLgPanWYgJLBZ9eTsGAAPzqUCII4gr3LQKEK8oEUfJqrDRWdfCd30f05QNEN/TEm6vE3kbP0Ytle7nKdu26Tz+dBzVIi6XbN7SvHmjuf5oab/zGrvgVdTEmsIqKII9nBNSBQJCvmyglrFTGXR0JcRaMACPACLgwAqoksCRZ8tVXX+V7NFBZybJBXASiasiQIYSSOBnolnf8+HGD91NCQoIgr7y99a1x7UlgQcHUtu397lt42AaxJMMYgZWUlEQPPXTfJwa+PVCcSUN3PKDD3wfx8ssvC6IPODz//PM0e/Zsw9wYd+XKFQMOGIeywEqVKolr8B7WkR3ZYOgeExMjOh3KkPPL75nAcuGfGira+vnz5wVppWxygPsaiquqVauqKFMTUvk+kWjPAhMudL5LDjZ8ioaH6buWclgXgYaBoZR9Isy6kzpgtrCgLOqrMR8sJrAccKPwkoyAjRCoW85DkFhGrGJttCJPywgwAowAI2AMAdUSWPByAoH1wQcf5MgbHjZQFcHMPHeAvJk+fbowJVcalkOt9cADDwjDdBify1B2GVQqnOT7UHJUqFBBfGvsfWOAtmrVSnTzUyqc5HV4qD527JjBf0o5HrnBiF16U8n3QMhBBSXLoeTrUEKNGjWK3nzzTTEOSjWUXiKg0Pr666+FQbsSB7yHcsD333+fQkNDc6QPLCZOnGhQp8k34RsG1daAAQNyXK/s/HjgwAEKCgrK931jJu/8cWQEioIA7jncg4cPHzZMg26f+IyhPFZz8c9Eor/0KlFXjSP1H6dnIvT+hhzWRaA1xdLNK77WndQBs2nNB4sJLAfcJLwkI2BDBHo29qQnErSvaLUhRDw1I8AIMAI2R0C1BJbceXp6uvBpQtt7KCr8/f1NAuXSpUtCUQSVExRHWg6U/509e5YuXLggFFgwWvfwKNyYFyQgFCoYFxwcLLAobBw8r2B4D2UX/MR8fbX/0KPls+fccyKwadMmQVxJ5SHuT+lvhZJhTcahFfrSQQ46XncwPRn1GCNhZQTqBJQk3ckoK89q/+n6XZ9PZU9ss//CFq7IBJaFwPEwRkDFCIzp6k0J1dgPS8VHxKkxAoyAkyOgegLLyfHn7TECjEAhCEBFCNIKf0DmIqCygr+VssGDJoG8e5Poy7ZEJ7dqMn1bJJ1cuz89Xu5JW0zt0nMm6CpR6oUATWPQLOA0NdmgHR8sJrA0fbtx8oyAUQRKB+n9sCJLsh8W3yKMACPACDgCASawHIE6r8kIMAKFIgAlIEgrdL6UAVUgFFcVK1YsdLwmLpj9PNHaLzSRqj2TPFOzFw0p/5w9l3T6taoFFCf/kzGa3mfZwCzqt36cZvbABJZmjooTZQTMQiC+sgdNePS+JYlZg/liRoARYAQYgSIhwARWkeDjwYwAI2BtBNA8AMQVSodlxMfHC8VVyZIlrb2c4+bbPp3o1/6OW1/lK5+Pe5QGVnxB5VlqK70E7wqUejanX6G2dkCkJR8sJrC0dndxvoyA6QgMbO5FA5p7mj6Ar2QEGAFGgBGwCgJMYFkFRp6EEWAEioIAvNfQhADE1fXr18VUaAwA0qpp06ak0zmZ38Slw3rfq6vJZsOW4eFD6e5+5J+RYvZYrQ24VK0r9av8itbSVm2+FfwCqcQpbasX+974k8KOb1EtxsrEmMDSxDFxkoyARQjo3Ik+6e9L1cK5lNAiAHkQI8AIMAIWIsAEloXA8TBGgBEoOgIpKSmCtNqwYYNhsujoaFEmWKtWraIvoNYZfupB9O9ss7JL8Y2iHWGJdDqopp7gu3uBql/8h2IvrzJrHq1dfCX2IRpcZSTddSu8cYXW9uaIfFv5lqNbp4MdsbRV1mwacIbiN3xtlblsPQkTWLZGmOdnBByLQOOKHvRODy4ldOwp8OqMACPgagioksA6duyYq50D75cRcDkEQFzt3bvXsG8QViCuQGA5dayYRLRgpFlbvO1ZnBbEvkF3dIF5xjU+/RtVvbTCrPm0dvHVyu1pWNXRdN2N25cX9ewifP0o8lxlupfpVtSpHDK+TGAW9deIDxYTWA65RXhRRsCuCDzXzou61udSQruCzosxAoyASyOgSgJr5EjzHu5c+gR584yAhhHw8PAQpBVKBVEy6PRxdK2+dDAzw6yt7gjrRrtDOxkd459xlXr872Wz5tPixdcrtqFnq4+mi25+WkxfVTm38I+ktOQQVeVkTjJa8cFiAsucU+VrGQFtIlAiwI0+6edDESW4lFCbJ8hZMwKMgNYQUCWBNXnyZK3hyPkyAoyAmQjUrFmTYM7uMnHvrp68Orbe7C3/XWk0XQiolO+4bvvHUrE758yeV2sDbpZvQSPiXqNT7nmVaFrbiyPzLenlRdWuxdKdNG2WZfa58ReFH9/sSAhNWpsJLJNg4osYAc0j0K6GjkZ19tb8PngDjAAjwAhoAQFVElhaAI5zZAQYAUbALATmvUy06mOzhsiL/6kwgk4H1ch3bI+9r5B/uvObugOAW9HxNLLWWDriXswiLHmQHoH4gDDKOBmqSTjiA85S0w1fqT53JrBUf0ScICNgNQTGdPGmhOpO1nDGaujwRIwAI8AIWA8BJrCshyXPxAgwAoyAcQT2LyX6pqNF6Jx0D6PFpfuTd9nKRseXunWMHjr0jkVza3VQWmQDGlN7PO31KKHVLTg8bz8PD2pwN5ZuX9eer1hoQDYN2DDW4RgWlgATWIUhxO8zAs6DQLlS7qKUMMhXm/6CznMSvBNGgBFwdgSYwHL2E+b9MQKMgOMR+CKB6PBqs/NYpmtKy3VNxLgqkaHkHpCTsHHLzqJ2Rz+msNT9Zs+t9QF3w+vQ63XG005daa1vxWH5NwwMpewTYQ5bvygLa8EHiwmsopwwj2UEtIfAow096am22vulgPaQ5owZAUbAlRHQHIGVlpZGu3btIjc3N2rUqJFFZ3f+/Hm6cOECXb9+XRhHo+tZcHD+bcVx/Z49ewzX16hRg8qWLWt07ePHj9O2bduoVKlS1Lp1a4vy40GMACPgRAis/Iho/itmbQiqqwW6BDrtXobcKJta3NtOzTN3UHKppnSqWG26owugMjcPUezlVRScdtqsuZ3p4vQycfRO/Tdos874z2Nn2qut9pJAVSn1ivbawPdOXUgRxzbZCharzMsEllVg5EkYAU0h8H4vH6pfXpv+gpoCmpNlBBgBl0VAcwTWggULKCVF7/UyePBgsw7u1q1btGzZMrp27VqecWXKlKEOHToIYkwZycnJtGJF3hb1TZo0odjY2DzzTJ8+ndLT04U5dZUqVczKjy9mBBgBJ0Pgwn6iT1sQ3bpi8saW6prRCl1jcX1M1mlBXMVlHjZ5vKtdmFG6Cn3Q4C1a6xnhalu3yn7rBJQk3ckoq8xlz0maBJyjZhu+tOeSZq/FBJbZkPEARkDzCNSM8hClhByMACPACDACtkFAUwTW7t27aceOHQYkzCGwMjMz6ffff6eMDH37ei8vLwoJCaGbN2/SjRs39A+LMTHUqlWrHEhjzJ07d4RCq3HjxoQczpw5Q+7u7tS3b1/S6e4bNu7fv582b95M3t7e1KdPH9ucGM/KCDAC2kFg2iCirb+alO8J93D6U6iuQsmdsqilUF1tp4Ds2yaNd+WL7pUsT580epuWe0W7MgwW7z1BV4lSLwRYPN4RA0sHZNNAlftgMYHliDuD12QEHI/A0FZe1Cfe0/GJcAaMACPACDghApohsKCamj9/PmVnZ1tEYK1bt46OHDkixkZERFCbNm0ECYU4cOAAbdqkL0Vo2LAhVa9eXXwNxdasWbPE1z179iQ/Pz/KysqiqVOnir+h2JKlhPj+t99+EwRZixYtqEKFCk54u/CWGAFGwGQEdv5B9HNPky5Xqq4qZJ2i5ve2U7WsoyaN5Yv0CGQWj6Qvm7xDf3vzz15z74nqAcXJ72SMucMcfr3afbCYwHL4LcIJMAIOQcDHk+iT/r5UuYz+OYODEWAEGAFGwHoIaILAAjn0xx9/0O3bOZUI5iiwQDrdu3dPKK969+5tIK8klIsWLaKLFy8KRVX//v3Fy/C+Wrx4sSgrHDRokAF1qcqCB1e1atXE61IdBpILZBcHI8AIuDAC6bf0pYOndxYIwnH3CPpT15rOuIeSB2VSy3vbRMmgf3aaC4Nn+dazgsrQt/ETab6P8Y6Nls/s/CMTvCtQ6tkgTW20d+oiiji2UbU5M4Gl2qPhxBgBmyPQrIqO3nzE2+br8AKMACPACLgaApogsDZs2ECHDh0SpFPlypWFYgphKoGF8sFff9WX8WB806ZN85yzLP/DG926daNixYrRpUuXaOHChXkILCit7t69S9IHCwTbtGnTCOskJCQIU3gORoARcGEEFo0nWvp2gQAs0TWnlTp9I4qKWSep+b0dVDXrmAuDZp2tZ/uH0I/NJ9IfPvpfLnCYhkAFv0AqcaqiaRer5KrGgeep+fovVJJN3jSYwFLt0XBijIBdEHihozc9VOe+1YhdFuVFGAFGgBFwcgRUT2CdPXuWli5dKo4BxBO6ECYlJYnvTSWw0G1w7ty5Ykz9+vUJXQRzx7Fjx2jNmjXiZVkCCDN2mLIjHnnkEdGxECWCeA2ljJ06daLSpUsLXy4osAICAqh79+5Ofsvw9hgBRqBABE5s1quvsu4ZvewYVFeeCXTWrTTp6B61+k915Zt9h4G1EgLZPsVoaov3abpf3p/1VlrCKadp5VuObp3OvyOv2jZdKiCbBqnYB4sJLLXdMZwPI2BfBEoHuYlSwjLFcjaIsm8WvBojwAgwAs6FgKoJLJBFM2fOFKQRugR27NiRdu3aZTaBBYXUL7/8Ik6uYsWK1Lx58zyn+O+//9LOnfpyH6UP1pw5c4TJu6+vL9WqVYug1AIhJksRobqCIgtrtGvXjsLDw53rDuHdMAKMgHkIfJ9ItGeB0TGLdc1p1X+qq8pZJ4TqqkrWcfPm56tNQ8DTj2a0+pB+9q9t2vV8FYX7+FLU+Sp0L1M7D1tq9sFiAos/VIwAI/BgbR299CCXEvKdwAgwAoyAtRBQNYG1ZMkSOnfunPClgq8USCNLCCyABdUUFFUoQ8RcPj73W9yCfIKvFd5H1KxZk+rVqye+vnz5MsEfC9fIwBxt27YVZNWWLVto3759ouQQpYccjAAj4MII7Pid6Je+eQA45h5JC3QJdM69FHkK1dVWQV750F0XBssOW/fwpDmtJ9F3AfXtsJhzLNHCP5LSkkM0s5leNxdT5NH1qsyXCSxVHgsnxQjYHYHXu3lTi1guJbQ78LwgI8AIOCUCqiWw4HkF7ysEyKLIyEjxtaUE1p49e2j79u1iDhBhUGGhg+DVq1dp7dq1lJqaajjg2rVrU506dQzfwzweJFVKSgoVL16cqlatSoGBgYLwAvEFcgvqMKjE0C0Rai5ci5LC2NhYioqKcsqbhzfFCDACCgSys4g+bkJ0clsOWP7WtaDVuobiNaitQFxBfcVhPwT+bPMRfRXY2H4LanilEl5eFHc9ltJue2hiF40DLlDzDZ+rMlcmsFR5LJwUI2B3BCqVcaevBvmSBzcltDv2rrIgvJ6VYovC9o1nU/g22yJQnYTmafkFRCRoela+fHmKi4uzRQp2nxPYS79tLA5LIX9//wLzuHXrlmhSh0Cllz2awKGhHXy7EW3atDHwK3YHrIgLqpLAwoHOnj1bfBBjYmKoVatWhm1aSmBhgnnz5gmCyViAmJLvKUsIC8JXmsuXKFGCunTpYlSthfFKRVcRz4uHMwKMgFoRWPUx0byXDdkddY8UXlfn3EqRF2UYVFfepFd6ctgXgcWt36dPizWz76IaXS0+IIwyToZqIvsQ/2wavHGsKnNlAkuVx8JJMQIOQeDJNl7UvZGnQ9bmRZ0fgbCwMLM2CeHFjz/+aNYYUy9GozM8v5sSaK720ksvUefOnU25XNXXjBkzhn7++WeR49ChQ2nChAkF5vv666/T999/L64ZP348PfnkkzbfHziWSpUqiXVgr/TAAw/YfE1bLKBKAmvBggVCwYQAmeThcf83wSdPniQYuyMaN24sOgRGREQItZMpgZI/dDGULLWnp6dgH+FvBYILIU3cC5rvzp07NGPGDGHmjg9dSEgIybzBKsfHxxOM4fEHOZrCxJqSP1/DCDACKkTg+lm9+urqKZHc37qWtFrXQHyNzoJQXaHTIIdjEVje+h36sNj9X4g4Nhv1ru7r4UGN7sbSrete6k1SkZkjfLDcPL2IfLzJzdvnvz/6r8n7/mvTvdpSWjpRWkY23cHf6dmUlqH/W3yfka1/Pz2bsrI1ATUnyQgwAhYiEFrMTaiwgv214zFo4VZ5mAMQkAQWnodNIbMgDnnjjTdskqmSwDKWD97H87wyZs2aRc2aafuXjDdv3qSWLVsK+yMEeIEGDfTPArlj69at1LVrV/Fyo0aNhHBHyXfY5GCIiAksWyFLJKRtMG43NZo0aSJK9cwJHCDIJ0l8nThxglatWiWmwA0VHFxwJ6bVq1fT8ePHRRdCdCNESNZVlhPiNem9ZUmO5uyHr2UEGAEHIrBgJNGKSXTEPUqors67hRCUVq2F19V24XvFoQ4EVrd8iyYGt1FHMirOomFgKGWfMO83uo7aTs9bSyjqyLoiL+/mH0AepUPJzc+f8LWbvz+542/F93jd3c+fSPGLtSIvTESpadmUciubUm7+90d+neu1G2nMdFkDb56DEXAEAn2betKQltr4xYAj8OE1LUdAklbPPfccvfrqq5ZPZIWRSgJr9OjRNHz48DyzopTt888/p0mTJon3YOuzY8cOK6zu2Ck2btxIjz76qEgCJZLLly/P4buN19PS0kT5piTxNm/ebDe7ISawbHh/gIUEwMYCpBP+IGCmjgBjW6FChQIzOnPmDF25ckWYrUdHR+e5VhrGY86BAwcWOBdyA1OMSExMFL5Y8MlCx0REv379CMouhFRlwTcLijEORoARcDIETu0g+jieFrnF05r/VFfVso4K4qpCll6RxaEuBNa3GE8TSrRXV1IqzKY1VaWbV+43PFFhiiKlRoEXqcX6z0xOz71YcXIvFSrIKvztXjqUPEqVFkSV2uN2ejYdPp9FR85nib8PX8iiE5fuN5lRe/6cHyPgygj4ebnRl4N8KDqEzbBc+T6wxd61RmBJDEBu4bkfAa9qU9RjtsDPmnOOHTuWfvrpJzHls88+S6+99lqO6d9++236+uuvxWuffPKJXbyvZAJMYFnzpM2Yy1IPLOl/BYIKBJNSpgfyCYQUiDEwwB06dCgwI7Cpp06dEh+y9u31D0EoKYShO0JJYM2fP18YxVerVk1IBDkYAUbAuRA48s1jtOBYNl1wK0k+2XepdeYWUTKoo0zn2qiT7WZLs9dofIhePcthHIE6gSVJd0L9TUhK+mfTkHx8sNyLB5NHVDnSRZUjj4goQVi5eTtXS/uMTNKTWecz6ciF/4it80xq8eeaEVAjAp3r6mhEB+f6GaRGnF0tJ2sQWFAGffvttwQVERqSIWDl065dO/FsK4UjhWFrigJLzjFnzhyCagwBE3Q0bpNhbj4gho4cOULPPPOMsO9BFRTUTVA6wdoHfk+PPfaY0VK9ZcuW0Q8//JBj37D/gc0QlGJo1Pbee+8VtnXxPkgi2BHJUkKIZOCHjdi5c6ehcgscgqzekhODxAMOSUlJwoYI/AEay2FP5cqVM7r+9evX6auvvqJNmzYJFRtsjbAesMS56XT3O6DmJrCk7zhKGmGujyZ38PXGmas5VOmBVRBghRFY6F6IjoEI1KHKUkDcMPLDCEkfbmSopHDoCxcuFB0FEd26dRMqrfzixo0bhA8b4pFHHqGgoCDDpVOmTBEkGA49PDxcvI4uDJBJNm3alGBUx8EIMALOg8DCXz6ntXtPiw1VzzxCLTK3U0yW/nsO9SOwvelIGlOqi/oTdWCGCbpKlHrBNI9JB6ZJ0gfLIzySdOXKk0e58uJvN18/R6bl0LX3nMqkPaeySP4Nry0ORoARcDwCn/b3oRqR2uj06ni0OANTECgqgXX48GEaPHiwIE2MBQiZyZMni6qjwsIcAgsk0yuvvCKm/Pvvv6l27dria0vyefDBB8WzPqx8Fi9ebDRNPKPjeV0Z6AT4/PPPG70eVVsgwPA3CCJTA9eCJ0BgT3/99ZfgCCCSAU8BCyMQhSCbZHz00UeEP/nFN998I8glZYDw6tOnD8F/y1jAg+u7776j0FB9Yx4lgQXRjiTZco/94osvDPmbumd7Xud0BBaY1v379wsMlUQSTNtR4gellAwwkiCXZNSvX59q1KhRIP6y1BCMrJIlxiB8WM6fP09eXl5Ur1494ZGF78FY9+rVi7yd7Le+9rxReS1GQE0I4B9WlAdfvHiRfLPvUMJ/qit3YtWDms7JlFz+bfIijQrV/yeDIy8C1QOKk99J07oJOQI/lOLgQbC6XwoFhpVyRAqaWXPfmSzadyaT8DdILfhtcTACjID9EWhZVUfjE1mFZX/knXdFSWD17t2bnn766QI3iudSqHmgUkJkZmYSyJ89e/aI799//32hVgIR9eeff9LEiRPF6wMGDDBJhWQqgQXSBetILyiIUEDsWJqPJLCQK+Z58803qW7dupScnEzvvPMOYX4EyCQ8pyMgjAHhhQDZA2N7YAk+AcSaJIbMJbAw37hx4wydHj/88ENhN4TOg4jcHQCXLl0qCEQEDPbhHQauATmju6EU54AYk1ZIqPCCWOfy5cti3McffywUVFCugfOAKguhVHopCSy8B1HPiBEjhMgGXuDoTCnnk+ehxk+N5gis3bt3G0ze5EErgUWXQXnISgIL1+DQYL6Oh05lgHCCP1VhPlq4UVASiOjRowf5++f0y0hNTRXvK0kxXMsG7mq89TknRsAyBPAP37p1esPouMzDQnVVLuuMZZPxKFUg8L9Gw+mlsj1VkYsak0jwrkCpZ++rjR2ZY1iwO1ULd6fypdwpin1kinQUktDacTyTth7lkucigcmDGQEzEXjrUR9qWplVWGbCxpfng4C53lEHDx6kwMBAMRvIjhdeeEF8DUVU69atc6wCvyaU5yFWrFhB8HUuKJQEFgzN8cwsAyqklJQUofRC+ZwkS0C6wTuqKPkoCSxUV4G8kgHrH2nlM2rUKIPiCoqmbdu2CVJozZo1QoQiA5yDtBWyhMACYdWmTZs8HRdBMiqVVqgCA1cANRRINFR6Kcv+MA9UXCDTHn74YaGEQ3zwwQf06aefiq9BNEKIowyoqCT5CJsjkF1KAgvqLwhzlPcOxDhDhw4V04DTQAmpGkNzBJY1QIQKC4bu6HRYokSJHGWABc0PJhLKCxw06lGNBT60YLDxgcQPhipVquSQB1ojf56DEWAE7I8APv/4BwIEuJ+fHyW4/UvNr/xFbsQqBvufhvVX3N/waRoR1tf6EzvBjBX8AqnEqYoO2YmvlxtVCnWn8vhTyp1KBHALelscxJmULNp6TE9kMZllC4R5TkYgJwJ1ynnQpD7qb5LB56YNBIpCYD3++OO0aNEiQZKgjC93oBEaiBXEu+++S4MGDSoQFCWBZQp6aMYGMksKQyzNRxJYUFfhl825AyojkEDwk4KqCYKTqCi9z+dnn31G8LzKHSBzQOpYQmBhLii5YE8kA2V7ENNI8hCvo3IMRBfCGIGI16HIgjcWlGVSSSbJN1SE4b3cASVWrVq1xJ6lmbySwBo2bJhBESbH4hlHlnHmVomZcpb2usYlCSx7gcvrMAKMgHMgoFRdocy4hf9Zil7t2DbFzoGsunZxuP4T9GxEwV1o1ZWx/bJp7VuObp4OtsuCXjqiymU8qEpZd/HHz5tJK7sA/98iZ65mGYgsJrPsiTyv5WoIvNLJmzrUum+w7Gr75/1aDwFJYKHMLz8/J7kaSgdhSi4DJWuyXCy3+kpeIwkhkEsozSsoCiOwQMLExMSIMsbExMQ8zdMszUcSWFB9wXg9d8j3n3zySRo/frzYM9ZCwMQ9Li4uzxipYrKUwMKEr776qigZRKBpHAg7ZShVT/DoLlmyZJ489u7da/AngzIMHtzS1B3kFro5GgtYGK1du9ZQRqgksKDggsm7MiDukSWK33//vcFw3np3qnVmYgLLOjjyLIwAI+CECEBiDdXVpUuXxG+G8BuSZrWrEE1qRJRywgl3zFs6VncIPRWll09z3Ecg3NeXos9XoYx7tiGT3N2JqpQBYeVBlcu6U5CvbdbhMzUPASazzMOLr2YEzEGgYqg7fTnIlzy5ktAc2PhaIwhYauKOkj7ZeMwUYI2ZoOcepySw4CMluwziOpBnHh753/BFySc3QZU7r86dOwsbIklgKX2noJSSaizlOFleWRQCC+QVSCwEPLdKlcrp14nOj4WRgsqcUPYH8io2Nla8PGnSJGHkbixQGoo9oJvh8uXLc5QQGlNYMYFlyqeAr2EEGAFGQKUIgLhav369yA7taFE7DkNF+vsNoiVvqTRrTssaCCTX7k+Pl3vSGlM51Rwt/CMpLfl+xxxrbK5yGXeqXFavtgr2Z9LKGpjaao5D57JozYF7tPZAJp29yg0rbIUzz+taCAxL8KIejT1da9O8W6sjYCmBJf+PC+sblKIVVh4I6x1ZYpbfJkw1cc9vPP7PbUk+ksBS+mkp18hNYKGDHzylECCzjDVygxE6DOBtSWDNmDGDXnzxRZEHOgbCpqSggNcVfqkunkmIhPH8E088YXQIFHkgrqDsmj17NhNYVv/k8YSMACPACKgAAaiu0GEQ/3hC5gzVVdOmTfWZXT5K9GEDorRrKsiUU7AlAqdr9qah5Z+15RKam7uElxfFXY+ltNtFkwvoPIhqR3lQrWgPiinlrjkcXD3hjEyiNfv1RNaGQ/c7Obs6Lrx/RsASBEoHuQkVVkn297MEPh7zHwJFIbBQcrdx40ZBYBnzUsIS//vf/8T/iVF66ONT5eCMEwAAIABJREFUsHdbUQksS/Mxl8BCdQU8ohCffPIJ9eyZt5kP1Fr4hbYtCSylTxY8yIwRhDC+P336tPDhRokhlGyy1LJv376ELoe5A2o2kF0wh0epJsg4ZQkhK7D4xwcjwAgwAhpHAD/o8Y/Uhg0bxE7wjxpUVxEREfd3NvcFotWfaXynnL6pCJyL606DKo4w9XKXuK5pQBilnwy1aK9QWNWK8qDa0R4UEshqK4tAVNmgYxf/U2Xtz6TkK6zKUtnxcDoaQaB3vCc91up+9zONpM1pqgiBohBYb731lqGznbEugytXrjR4JY0YMYJGjhxZ4M6LSmBZmo+5BBY2IceUL1+eVq1aRZ6e99WQaNyG5wCELQks/MIcqjOEssugBBlm8yCgUP6IgOl7sWLFROdIlAcidu7cSaGhOf9vhlLDIUOGiPclQccElh0/tGAOcTAHDhwgmJgVL15cGK2hwx8OHIwwR+EIZGVlkTuMRhwQ+BCdP39eMPeyJamlaSQlJREM7IKDgwkdGDgYgaIigJ8tUF2hOyk6g+C3UGhpmyNO7yT6oF5Rl+LxGkPgYrWu1L/yKxrL2nbp+nh4UOO7sXTruukPW5El3QVpBfLKhytlbHc4Dpw5O5to7YF7tHzvPdp4KNOBmfDSjID2EMDPRaiwWJGqvbNTS8aSwOrUqVMeY+78ckRZGQibCxcuUJ06dcRlIHImT54snrPxi10or6DwAcmC2LJli6F0Lb95i0pgWZqPJQTWunXrDMqrRo0a0bhx44QnGJ41R40aZdi3LQks4Ijujl9++aWAFCQhyCmczfXr1+mbb74xmNLDdB3m64gTJ06I0kAEVFvw0pJlhfhl/ODBg0UHQuSO53CQXkxg2ekTi4fKp556Kt/VcCg//fQTVa1a1U4ZaXOZhQsX0nvvvWfw9LH3LqQcVNbgFmV9mNV9/PHHhHaoaEXKwQhYigD+ccbPGEin5T8AkOQabUc8fTDRFn0XEQ7XQuBy7EM0KHY0ZRCrhnDyDQNDKftEWKE3QWyYB9Ut507VwotWcljoQnyBqhBIOp5Ji3ffo5V7ubxQVQfDyagagU51dPRiR29V58jJqRcBo/9vLSTdf//9l0qXLi2ukmblcgier0F2SOIKr6NMDWRWYVFUAsvSfCwhsLAW1EnGSvDwHkQykgTatGlTYVs3+n5hJu4YhDW6du1K+/btM8wB43Xl93junT9/vhDyyIBnFjywZOCa1NRUUTaIKFu2rHjOkdUkTGBZdITmDQITCUZSBszXcBD4YOBAt23bZnjv999/N8j8zFvF+a+eO3cuPfus3svl7NmzDtkwE1gOgZ0XLQABSHBRMgjVFdrRQnXVuHFj4yOOrCH6vDXj6cIIXK3cnh6v+hqlunHLc9wGrakq3bxi3AcjLsKD6sV4UKUyjlH8uvBtqqqt7zuTRYt3ZdCSXfcoK1tVqXEyjIAqEfiknw/VjGLCX5WHo/KkLCGwUM0SEnK/McuePXuE6gjEljJAiqCLXvv27U1CIT09XXTJQ7z22muGZ1CTBisuMjcfadL+zDPP0JgxY/Ish6odcAfGTN5hdA6Tc7wPAqhhw4YEA3R8D+8oKJzgT2VJTJ06VeCKwJ7gYWUsgNvnn38ujNxBaCkDpYBQZinPS74PD63Ro0fToUOHDENwHTx8oeRSdle8ffs2VaxYUVwHvzM8+yhD2YXwxx9/pI4dO1qyZZuPccuGBEGFgXpPMI84wAYNGtDPP/9M6HygDKgmQIwgcA0YRo68CCi7GzgDgYVSxDNnzoguDay84zveXARQSgviSqquIJuG6grkeL7xQyLRbv75Yi7Wznb99Ypt6Om4MXSZ+LfkdQJLku5EVI4jRokgiKvypZm4crZ7vyj7gU/W4l33BJF1O12V/+UsyvZ4LCNgNQSax+rojW7874vVAOWJLEIgLS2Njh8/Tnfu3BHKnVKlSgnTcEeFLfOBzxVUaCivMxbDhw8XxBaeE3777Te7QABqBmWUp06dEtwHShoLM85HYiDejh49KhRakkC0S8IOWES1BBYYT+lvlF9rS+CllM4ppZAOwFK1SzobgaVaoDkx1SMA5SbIK3TzwD9W+M0Dat4Lii3nd9HMpCmUeOEENd/JJJbqD9nGCaaWb0nP1xhDZ9z8bbyS+qdP0FWm1Av+VLecnriKDmHiSv2n5rgMz169T2Sl3GIiy3EnwSurGYEPevuIn6ccjAAjYHsE4Hd78uRJGjp0KE2YMCHHgkeOHKEWLVqI11566SXxh0MdCKiWwIKUD9I9xPfff08wpTMWMDB77rnnhBwP0rrcrSfXrFlD8+bNE479kO2hlhWqHaguUFanlOKhNBHtMsF8fvbZZ4QcIBeEwRsC/k2o/X3ggQfypIKxYGZBFmEdzNu0aVPh34WHZpintW7dmgYOHJhjLFhlmK5BDSIlm5AttmvXTpjw5We6DjZ40aJFoiMB6pOhQMOHELJJmFDLwH5gUC1lhZgXLPrXX39Nvr6+4jKMh48YpKTACXWzwKlu3briDFBTXNQoqITQ3PVR/4s/qM9+8803RWowGYQ3FiS0qAXG/oDp+vXrxXXYC+6PSpUqFXUrPF6DCGRmZgriStav437A5zF3xw5jW3tt08f0T7LeI6tZYKQgslowkaXBu8B6Kd+KjqeXa4+nY273f9Zab3btzNS4eGl6vFwMRZRg4ko7p+b4TC/eyKaZmzJo/o4MxyfDGTACKkOgbZyOXn2YVVgqOxZOx0kRAIcwZ84csTvYFjVr1kw8R8OsHuV80oMKnRhjY2OdFAXtbUu1BNaNGzcMNwo6Inz66adUv359kxFGCSLqbqdNm5bvGJA0aJkJaR5CaWyGdpUgvozF66+/TsOGDcvxFlhZ+HAZC5QmgRQCGQQjdRmQLaJDwLFjx4yOA+uLThBKszbg8vzzzxNUacYCZA1qVlF+icivJlq24ATBg7ra3LW2yrnzqyU2+TCIRKknCKXcJu6WrG/MxB1EZe/evQ3E29q1a42mhzMtTHFjzr74WvUjgH98UF589epV8VkCAQ3C15TYl3KEBv4zOs+lTGSZgp5zX5MW2YBerfMG7Xe/b6bp3Du+v7saxYOoS0QZal7auI+Dq+DA+ywaAjuOZ9LMzRmEvzkYAWdCoLjuOgXqbtK1e8Uo9Z75ndK/HepLFUP5FwPOdE/wXtSJAMr04BVV0HMwCK48ncnVuR2XyUq1BBZOAATUlClTDIcBcgYlP82bNxcPoMHBwfke1D///GNQO0E19fDDDwvTsl27dtFff/1lIKeU5IySwMLENWrUoFdeeUW0pIQ6CkZoCBBf+B4eTAjkiFwRIKkef/xx0ul0Yg3Z6lK+JwksKEKgbIJaC/H++++LB2souaAUmThxomE+JekFdRHKJhFPPPEEDRo0SOQBphgkGj6AIPxAzKH9JuSPUCuhax8CDDKiSpUqQokFPPGAD8UY9lCvXj0C+YfxIMJkFwMonHJ7kJnzKcmPwLJk/YIILJkTzvuxxx4TNcNQv8n927OG2Rx8+FrrI4D7GJ8lmBsicG9DdSU7rpiy4sTt39Hco8vyvbSpUGSdpJY755syHV/jZAjcCa9D4+u+Sbs8XIPICfbypK4RZalbVFnycueHKye7nR22nfnbMwSRBWUWByOgZQRAXDUstoNKe102bOPUnXDafL0B3c3yMnlrjzb0pKfamn69yRPzhYwAI5AHAXgr//DDD+J5UYpKILhARVSHDh2oZs2ajJrKEFA1gYVSPrS2BGFhLEAwQSnVv39/8vfP6UfSq1cvggoHaht04VOazykN4iEVnDVrlpheSWCB0IE6CN3JZICBhdQQIZU8KAGsUKGCeA0KoI8++ihHqih/hGILoVRgKduVTp8+XTxYKwMlcG+//bZ4acWKFaLsUVmLizzQEUIZKCdEBwYESC9ZgpmfB5bSZwwYAAtlKNt+ggTDB9nSMEZgWbp+YQQWSDF0VlCGUiGHWmeQexzOi8DevXuF6uratWuC6AY5bI6CE8icSj1HPZe8QBlZhbeCF0TWxWRqmWRctem8SPPO0svE0YQGb9FWj1CnBuOBsqXokcgwignQ/+KGgxGwJgKirHBzBoHM4mAEtIrAw6UWU5AuNU/6Z++WoZUpei8dU6KYnxt9N9SXQgIdZ5xtSp58DSPgbAig0RP+QIjCoV4EVE1gSdjg3wQSCp5UshZVCSnae0IFpXTcB0mRnJwsOifkrlmF+gneUPCQUnYvVBJYUFtBfaUMOPtD/YWQrSd37txp8OdCiVxu138oqkC0QRmlJLCg0sL6+bXlRJc9WeaEmlworZRKr4MHD+bwupJ5SjM6eIaBPEPkR2BhvyDF0JkQrVFz+21BdQXPLAQIN7l3S25nYwSWpesXRmAZyxXlndJ8D55gSmLSkv3wGHUiAHIaxBUUiQiQVgkJCUbbzha2gy93T6df9ptHSMX/R2S1YiKrMHid6v2M0lXovYZv03pdmFPtC5upWiyQHo0Ko2alcnYBdrqN8oZUgQCXFariGDgJCxCI8T1JTYvr/+9hLNafr0jX0k3/BQC8sJpXYTN3C46ChzACjIAVEYiLi7PibNaZShMElnKraCu5detW2rBhgyC1ZM0qyvqWLVuWh0ACSQLSC35TkAWCDENJkRyHsiKUFCKUBBaUXz179syBMtpTovQOAXUSVB3w2Bo5cqR4DUSQsZBqMCWBhVI25IK8c6uv5BwyL5BdMCuHkkuSUlJplXs9lP5hbyD1Vq9eLd42pQshyDn4YsEUH1+jtFFJFtqCwFLmbs76hRFYuDdiYmJyQIPSSZjiI7Avpa+YdT5KPIujEQDhCvLq+vXrotwVn098vi2Ja3dvUK8lL9KVO9csGU5NQGRdSqbWO8wjwCxajAepAoF7JSvQx43foRWekarIp6hJBHnqBHHVPSqM3B3YPruo++Dx2kRgzrYMmro+g1LTuKxQmyfoelnXC/qXqvofynfjKFOCFycHI8AIMAJaQQCCj7Fjx6ouXc0RWEoEYWgOdZIsFwPATz/9tLgEKiuQUPCLKsiYLT8CSxJUyvVu374tfLQQ8n3pSYWSQ3TxMxbDhw8ndA2UBBZKI6VxvCl3BFRQUF9hPFRopoYk1AoisEBUATeU8xUUtiKwLFm/MALLGEElTd6xRyawTL2DtHFdRkaGIK5AbCOgXITqCp1JLY1fD8ynL3bl3wDC1HmbBEZQ4qXT1HrHXFOH8HUaRiAzOIo+j59ISzzLaXgXRCgX7BkdTpF++k61HIyAIxA4djFLkFhrDxRexu2I/HhNRkCJQFX/g1QvaFe+oMAsuqDnEWugqUalhDX2xXMwAozAfQTwC3t7BRNYZiCNMiCYpqEEECbr6LpXUMC7Ceoq+F3JzoFKs3OonJo2bSrKieAlhR/wMEkHKVNUAuurr76id955R6SXnwKrT58+Qg2lVGDBEO7y5cvCRB3lgQUF1CQoNZREGMgydGUsKOD5JZVd+RFYUFuBHJP/oKJzIUoQ8TfWgwE6cEOgBK9ly5YFrgkF1/Hjx4X6SxJ9cgC8ylDWpfQcs3T9wggs2WFRmSwTWGZ8ADV0KQhQGLVDdQXCCqqrunXrFmkHmdmZ1HvJS3T8xukizaMc3BhE1uUzlLBd36qXw3kRyAoqS980fY/+9Nb/skNLUcLLkwaUj6KOYaW1lDbn6uQILNihV2NdvcVqLCc/ak1vL1CXSl1KLTa6hztZPjTnQmfKJvM8rWpGedAn/Xw0jQsnzwgwAoyAtRFQrQJLEjzoqAcz9YICpWEoEZMEllIpBSUGyu58fXP+JhkdANFJUOlBpSwhNFWB9ffff4tudwhjHlhQh4AkA1mlJLCkJ5Qxw3G5VzCsIN/KlCkjyCSQVrKrIcg9YwZzIIXu3LlDYWFhBp+n/AgsdOaTBvnGFFbKsjuUSgLLggL7RNdCmMtLs3t5vew22LFjR9HdEGHp+kxgWfvHgPbmS09PF8SVVF2hwQDuz6J0ypQozDu6nN7dPtkmoDQKjKBuTGTZBFs1TZrtH0I/NP+AZvvoS861EM1Ll6SBMZEU6c+qKy2cl6vlmHwli6auy6CV+1iN5Wpnr6X9xvofovpB/+ZIGbTruqvxlHwnwqKtvN3dh5pUYi8si8DjQYwAI+CUCKiWwHrttddE2RzixRdfJJiqe3jk/QEOQ25JrMAjatiwYZSUlEQPPfSQGGvMywoqIaksgsH60qVLxbWWEFggpmR7TRBpkmCSd4vSPFxJYL311ls0ebL+IVl2GVTeYUryaMSIEcJn659//qGBAweKy5RdBuU4+IPBaB2KKqWyTNnxEObwsiOjJP7yK3/EmiCuENK0vqBPQZcuXUQpIvy9fvvtN8OlV65cEUb2iMGDBxsUa5auzwSWU/4sMnlTUF2hZBAlxLh3obqqU6eOyeMLu/CxFWNo1+WDhV1WpPdBZEGR1YYVWUXCUc2Ds32K0S+tPqTffaqrOU3y13nQgJhI6hpZVtV5cnKMABD4+9979Ov6dLp0g9VYfEeoE4ESnlcp2ucUBepu0tWM4nQ8LYpuZgZYnGyLWB293s3b4vE8kBFgBBgBZ0NAtQQWugjiwVSWt6H0rEePHlS9enXx0Ir3UZImy/dwMNK8G0SOfKCNj48X5Iufn77zBwgvzAPiCREdHU2bNm0SX1tCYGGcJFQkQYOSQCimoM6C+boMJYGlzBEqM5BZKG2EPxaUV3379jXkiH1GRkaKtp4giXbs2CGmxJiHH35YfH369GkaPXq0UKIhvv76a+ratav4GkoVdF1EAAusg+6M48aNM5CESoIKCq7PP/88R5niN998I9YuKJSkHIznYV6PuXBGUKchoL6CCguhJCnNWZ8JLGf7MWTaftDRE/ey9GuD4rJNmzZWNeRfcWoTjd74kWkJWeGqhoLIOkttt8+2wmw8heoQ8PKj6a0m0a9+tVSXGhJqWDKYBpSPpEqB/qrMj5NiBIwhcPZaNk1dl07L9rAai+8Q10Dgi4G+VC3c3TU2y7tkBFSEADy1IXyBGAPP4fCwRpWTsSoomTYaNsAOKb+AIKdsWfN+aYj1IUKBZQoakYEXKKghGXLAL/xxPXysICTJb03sD89W4AbyayynoiMRqaiWwEJyKJMD6YNufQUFyuymT58uzJtlgERCV0IZILJwQChxQ4AEkySW7AZoKYGFcc8++6xByZVfrsgJpvMylMoovAYyDXPJvPDahx9+KMgsGSC3unXrZiD2sA/cmPAAk4HyRJQburvr/7HbtWuXgTSS18CTC+SgVKrJ9UuXLm0gCJQYvfzyy0IJV1BcunSJatXK/0Etd15KpZw56zOBpbYfI7bPBw0SoLpCJ1D8gAW5jfJfa8cL6ybS+rN6gtieoSeyzlHb7X/Yc1leyx4IeHjSHwkf0w/+RfNms2aqHm5uNLB8pDBq52AEtIrAn0n3aPKKu3Q3Q6s74LwZAdMQeLiuJz3fwcu0i/kqRoARsAoCEMusXbvWKBkF6xKIanIHSC7YEBUWqEgyJUCgoYGbMZ9tiHMgLoFoRhngT1DdlTvgcx0bG5vndXAosGYBV1KlijasL1RNYAFhkCwgLOB1A88qZYBJxA0Ez6WoqKgc7127dk2on0ASKQMG43i9XLlywrAc8cMPPxA8sZTeWcZK5tLS0qhChQpiTO73cYPhhoUCCrlKA3SUPsIPCiwo/kauysDro0aNyrM35Ilr27dvn+dGu3jxIo0fP16oUZQBIu+ll16iIUOGkKenZ473UEoJFZVUtKE8EwbuKJ+EEkoSe3IQPljIC1ihDNIULzKMhYE6Sh6xLxnIC6TbhAkT8uRlyfrSOwtm87Ir47p166hnz55iSajsQOopQ/m+MZN3U36I8DX2RwCqKxBX27dvF4s3btxYqK6KFStm9WRQNojyQUdGAxBZV87RA9uYyHLkOdhi7fltP6VvAu7/ksUWa5gyZ63gIBoQE0VxxQNNuZyvYQRUjcCeU5k0eUU6HTibpeo8OTlGoCgI+Hq50XdDfSgsmFVYRcGRxzICpiIAMcnChQtFZRQCz/Xw07569aphCog2cjeOwjP6okWLCl3GVAJryZIlhmd0WAChYRVUVfDYRnh5eYlnbKXXN57bUQEVHBwsnpsgAoB6C8IWiGKU6jE8E2/evJm8vb0JTee0EqonsJRAQo6HUjncHCBUoBAqLHDIaF2LsSCfAgOt+592MJZgaCHly82AIjfc+LjB8UEYO3YsPf3000ZTBjkGhRhuuIiICKEykV5V+e0Re8LeMDeM3kHoFSRpBCsMogqEkpIAwDxgdlHWCAUW1jfmN1YY1sr3ocYCLjgjKMsK2ost1jcnV75WnQhAOQjyCqQr7kuorgpS+BV1Fx8m/UCzDi8p6jRWGc9EllVgVN0kC9tMoi8C9b84cUR0DAulEbHlHbE0r8kI2AyBW3ezBYkFfywORsBZERjQ3IsGNs/5y2ln3SvvixFwNALz5s0jiGEQ+MW5FMrgOX327NmCQAIhJL2pZb4QcMhfunfv3t3o8zTGgTAqLFAGuHixvrMpnts7d+5sEIJA1LNz507xHipSpHUSKrlmzZolXoewAyotPP9PnTpV/N2hQwdDKSG+h2c19tKiRQuDSKewvNTwvqYILDUAljsHEEIwTEeg22GnTp1yXPLHH3/Q888/L17DDQUvLw5GgBHIHwH84wDiSnq9QSmJLpbWJp+VGVxKS6HeS16k6+k3VXU09QPDKTHlArXbqv/HiEP7CCxt/R59XKy53TfSLyaC+sdE2n1dXpARsBcCc7dlCCIrk8VY9oKc17EjAmWLQ4XlS37ebnZclZdiBFwPAVR/yGZkqOh55JFHcoCA5xOomhB47scv2WWgdA8lfFBGKS2ALEERdj8QtyBQkQXvLRlKUgpKK+l7LUkvCEdgXSRDqrLgH4wKJgT2gL2A5JJVTJbk6YgxTGBZAXV0IYQKCkojGKlDrgevHkjyYGwOBQkUY+giqJT4WWFpnoIRcCoE8BsFlMbiMxMaGipUV7LLpy03Ou3gn/TZv7/acokizV1PEFkXqf3WnCXRRZqUBzsMgZWt3qb3i7e22/rDq5SnTuGhdluPF2IEHIXAzpOZNHl5Oh25wCyWo86A17UdAsPbe1GXeqzCsh3CPDMjQEKRdPToUUI1UcWKFfOYn+M9eGMhYMcDY3cZEK7IypHcohZzsUXFGSqtQKjBnyp3SFJKSbIhZ5Q+5iawQMhhHumDBQJs2rRpBAukhIQEwWFoKZjAssJpwYcJZvP5BW6K+fPniwdyDkaAEciLAEpoQVxJ1RV+UEN1hXJXe0T/ZSPpwNX7jRDssaYlazCRZQlq6hyztuUb9E7wAzZNrriXJ42Jq0w1i+f0BLTpojw5I+BgBK7dzqZvV3CXQgcfAy9vAwRiw9zpq0G+NpiZp2QEGAFTEADxg/LCGzduiBJCPP8rbXLgMQ37IKic/P39CYooVJaUKFFClCHCpscaoTRqR4fB+vXri2lhbQRTdgSUYyC3QMjhNeQlFWNSRYbnLJQ6ai2YwLLSiUGGB5N0GLhLn6mmTZuKzoi4gZi8shLQPI3TIQDVFUoGUbcNLzeorvDD2F6x8vRmGrVhkr2Ws8o6df9TZHVgRZZV8HTUJBubj6U3S3a0yfLlA/zos/o1yOu/brQ2WYQnZQRUjMD0DRn005p0FWfIqTEC5iMwLtGbWlXVmT+QRzACjIDFCBw6dEh4O4OQgnczAgbuSm9e+G7PnTu3wDXgVw3FE0oMzQ14ch05ckTkAQINgXkSExNFGaCMOXPmiPdR9YX8YNSO3HBt7969heoKiiyQcbkVZObm5KjrmcCyAfJgOmGmXpgJuw2W5ikZAc0ggK6fUF0lJSWJnEH4grxS/hC2x2ZAXoHE0mLUCQynblcvUYctM7SYPudMRNuajaaxIZ2tikXDksE0oVbeVslWXYQnYwQ0gMCCHRn0+VImsTRwVJyiiQg0ruhB7/TwMfFqvowRYASKigCeV2bOzGnhUalSpTy+1iC5NmzYYFgOhBGasoEXQGmf7GgIzyxLyguXLVsmugnKAM/Qo0ePPM9NsDVCJ0QQVDKgFkNlC8odt2zZQvv27RPG8OhgqMVQJYF17Jh1SnlwoyhJJHO/1+KBcs6MgBYQwG8CoLrCPwr4bQSIq7i4OLunjrJBlA9qPeoEhFPitUvUkYksTR5lUvwr9GrprlbJfUD5SOpbzjoSdaskxJMwAg5GYOXee/TBwruUkengRHh5RsBKCHw71JcqhrpbaTaehhFgBApCAMondANE50D4W0HBhEB1FdRUPj56QhlVWHv37hVf45kGVVgyUGWCX9qjnBBhie/UypUrRWdEEGJ4fkJ4eHgI7+3KlSvn2ALeB0mVkpJCxYsXp6pVq4pmWCgxhHcWyK2OHTuKyhfMiWoYXIuSwtjYWEPXRbXeGaoksEaO1P4DpVoPnPNiBNSEALpygrxyVHMDGLfDwN1ZovZ/RNaDTGRp7kh3Nx5Br5Qpmg/Bu7WrUr0SxTW3d06YEbA1AofOZdGYWXco5Va2rZfi+RkBmyPQv5knDWphfgmSzRPjBRgBJ0cAxA9UVijlQ4DEevDBBw27xvsgj4x5+EqDdVwcExNDrVq1shgtqKxAqslyRnQhRDfCwgK5QykGT64uXbqIJnS51VqYAw206tWrV9h0DntflQTW5MmTHQYIL8wIMAL2QaB58+ZUvXp1+yxmZJUb6Tep15IX6VJaisNysNXCgsi6fpke3Py7rZbgeW2AwL6Gz9ILYb0tmvm7RrUp2p/NfS0Cjwe5BAJQYD3xQxolX+EOhS5x4E68yZhS7vTD4/zz3omPmLemcgRkt0GkOXDgQGHobkr8+uuvQsFljfI9dChEIzkEFFiwYikooP6aMWOGKGXs3LkzhYSEiGoYKK9g34IGWqiCwx9UsMHcHUb0agxVElhqBIpzYgQYAedC4I9SwqQDAAAgAElEQVTDS+iDpB+ca1O5dlMrIIwSr6dQp82/OfU+nWlzBxs8ScPD+5u1pV/i61IZH2+zxvDFjICrIvD81Dv0v1NcT+iq5+8s+57Q3YfiK3k4y3Z4H4yA6hC4e/euKBs0Fps3bxbm6AjZ7c+UDaAbIMr4UM736KOPFjoEii4QXp6enkav/fnnn8XruZVgxi5evXo1HT9+nJQeXHK8LCfEOJljkyZNRDmhGoMJLDWeCufECDACNkfgsRVjadflAzZfRw0L1AwIo25MZKnhKEzK4Wi9x+jpyMGFXhvoqaPJDWtRiDeXkhQKFl/ACCgQ+HRJOv2VlMGYMAKaRaB9TR2NfIh/caHZA+TEVYvAiRMnCGQPlEpKYkeZ8Jo1a4RSCdGvXz9BMM2fP190+0P5IEit3AEy6pdffhEvR0RECAuVgkJ2E8xPrYXywalTp4opoqKiqE2bNvlOBw+uWbNmiffRtRC+WEpzerkHvC9VWfDNgr+WGoMJLDWeCufECDACNkVgw7kkGrH2XZuuocbJQWRBkfUQK7LUeDw5cjpRZxANi3483zyj/f3o/TrVKNjL+G/lVL9BTpARcDACP61Op+kbmcRy8DHw8hYi4O/tRj894UshgW4WzsDDGAFGwBgCqampNHv2bPGWMaIJJuooxQOBBOIK5A8CXlIXL14UXxtTZe3YsYN2794t3gcxBIKooFiyZAmdO3dOXAK1FlRbyti5c6cwXzdlPpQaouQwLCyM2rdvL8agpBCG7gglgQUi7urVq1StWjVq1KiRKm8SzRFYaWlptGvXLlGbaSmo58+fpwsXLgiWNCgoiKKjows0PsP1e/bsMVxfo0YN0TnNWECat23bNtE2s3Xr1qo8dE6KEXB1BCZu/5bmHv3HZWGoASLrxlXqvGm6y2KghY2fqtWXHot5Ok+qdYKL0Zi4ygQFFgcjwAhYjsA3y9Np9lYmsSxHkEc6EoHn2nlR1/r8SwxHngGv7ZwIKD2uQOTA1BwNp6BkWrp0qeAEEHXr1qVatWqJr48ePUpr164VX6MzYadOnQTPgEB3QvADUHWhLLFPnz4G4GCqjo6BiJYtWxo4ieTkZFqxYoV4HWuj8RUINQSuR9dDzKfT6ahXr175lhneuHGDoOZC5CbWpkyZIuZo164dhYeHi2ug6gI5B0+t3N0N1XLamiOwpKwNAA4eXHiJhRJo3HTLli0T7SJzB9pIdujQQRBjylDePMrX86sLlXWjMEKrUqWKWs6Z82AEGIH/ELiZcZse/Xs4XbmT9+eAq4FUI6AsJd64xkSWig/+bI2eNLjCcEOGjUOCaVT1SuTnwd4nKj42Tk1DCHy2JJ3+5HJCDZ0YpyoRqFPOgyb18WFAGAFGwMoIQIU1d+5cQtmfDC8vL+FfJQNilYceeijHyv/88w+dPn06xxiQQXIeDw8PUZaIsTKUflpKIgnvS98qeS3Gg3CS84G3gKIqP2ENxkklV2RkJLVt2zZHvuhkCKEO9oaugxDi4HuY0oMUy88DzMpwmz2dpggsyO4gv5NhDoEFAzTI5CD7Q+Cg4L5/8+ZNAjOJMNbSEmMgsUNrSsj9kMOZM2fEwfbt21ewnjJg5oabMDezavap8ABGgBGwGQKLTqymN7Z8abP5tThxnCCyrtPDm6ZpMX2nz/lC9UdoQKUXqWmpEjS6eiXyMrHbjdMDwxtkBKyEwAcL79LS3fesNBtPwwjYD4EvBvpStXDTOqDZLyteiRHQPgLgB0AgXblyJcdmwAHUqVNHqLJyB8glcAUo7VOSX7gOXALIJqiplLFlyxaDAis3gYXrUAWWlJSUZz74WMH3Sqq8jCGOUkCUBCJ69OiRp6sgiDq8D5JNGWo2cEeemiGwoJoCwLgxZJhDYK1bt46OHDkihkJ+hwOXLS8PHDhAmzZtEu81bNiQqlevLr5WGp717NlTtJjEzQhpHf6GYksynvj+t99+EwRZixYtqEKFCtr/5PIOGAEnRGDkhg9p1ektTrizom+p+n9EVhcmsooOppVnuFT1YSrx5DzyyKUStvIyPB0j4LIIvD3/Lq3axySWy94AGt14z8ae9EQCN/LQ6PFx2hpAAKqry5cvE7oSlixZskDCSLkdEGApKSmCNMI4yTtYumVwIZgPfATmy68zoXJ+lCcePnxYeF+BdDMW2BdIMuwRPluoIIPIR82hCQIL5BBqUeGWrwxzCCxZzwnlVe/evfPcRNJ4DYqq/v31LcwhoYO0DvK8QYMGGZaWqix4cKEuFiHVYbipQHZxMAKMgPoQOHXzvCgfzMq+LwlWX5aOz0gQWanXqctGVmQ5/jSIKLYd0ZCZRD7FVJEOJ8EIOCsC42ffoQ2HMp11e7wvJ0QgPNidfhrmSzoWYTnh6fKWGAFGwBgCmiCwNmzYQGAQwVzCTAyKKYSpBBbKB3/99VcxBuNhSpY7ZPkfXu/WrRuhZeWlS5do4cKFeQgsKK3AVkp5HQi2adOmEdZJSEgQpvAcjAAjoD4Eph38kz77V/+zgKNwBKoJIusGdd2ob9PL4QAEyjUmGjyTKDjSAYvzkoyA6yEwasYd2n6MSSzXO3nt7nhcoje1qspNPbR7gpw5I8AImIOA6gmss2fPCrd/BIgndCFEHSjCVAILnQJgxIaoX78+oYtg7jh27BitWbNGvCxLACEZhCk7Qrr2o0QQr6GUEd0FSpcuLXy5oMAKCAig7t27m4M/X8sIMAJ2ROCJleNo56X9dlzROZZiIstB5xgaSzRkFlHZOAclwMsyAq6JwPO/3qH/nWYSyzVPX3u7bl1NR2O7emsvcc6YEWAEGAELEFA1gQWyaObMmcJXCl0C4dq/a9cuswksKKR++eUXAU/FihWpefPmeaCC2drOnTvF60ofLLSdRA0rDNfQJhNKLRBishQRqisosrCGMeM1C86EhzACjIANENhz5RANWf6aDWZ2nSmrBpShxNRUSmRFlu0PPagM0dDZRDHxtl+LV2AEGIE8CHT//Dal3Lzvu8oQMQJqRcDTg+inJ/woLDhnJ3W15st5MQKMACNQFARUTWDJto/wpYKvFEgjSwgsAATVFBRVKEPEXD4+99vOgnyCr5VsjYmuAmgliYChGfyxlJ0EMAfaUIaHh5PsHICSQ5QecjACjIA6Efhy9zT6Zb++EwdH0RCIBZF18yYlbphKbsQPeEVD08hoTx+ioXOIqnW0+tQ8ISPACJiGwK272fTwRzm9V00byVcxAvZHYFgbL+rRyNP+C/OKjAAjwAjYGQHVEljwvIL3FQJkUWSk3v/DUgIL7vrbt28Xc4AIgwoLHQTRXnLt2rWENpIyateuncOpH+bx+/btE87/aFlZtWpV4dIPwgvEF8gtqMOgEkOHAKi5cC1KCmNjYykqKsrOx8rLMQKMQG4Eui9+nk7cOMPAWBGBWP8ylHjrplBkuSk6xFpxCdecatDvRHW5GYhrHj7vWk0IHLmQRcN+TFNTSpwLI2AUgeoR7vT5AF9GhxFgBBgBp0dAlQTWrVu3aPbs2YIYiomJoVatWhkOwlICCxPMmzdPEEzGAsSUfE9ZQljQHSDN5UuUKEFdunQxqtbCeKWiy+nvKN4gI6BCBNae3U4vrXtPhZk5R0pVQGTdvkWJG6eRexb7xhTpVHt+Q9R0WJGm4MGMACNgPQTWHbxHb8y5a70JeSZGwEYIfNTXh2pHe9hodp6WEWAEGAF1IKBKAmvBggVCwYQAmeThcf+H8cmTJwnG7ojGjRuLDoERERFC7WRKoOQPXQxlSaCnp6dQd8HfCgQXQpq4FzTfnTt3aMaMGcLMvXPnzhQSEkIybz8/P4qPjycYw+MPcoS5u7+/vykp8jWMACNgZQQmbPua/jy20sqz8nS5ETAQWZumk3vmPQbIXAQenkjUdpS5o/h6RoARsDECszZn0Lcr0228Ck/PCBQNgcT6nvRsO6+iTcKjGQFGgBFQOQKqJLCmTZsmjNtNjSZNmohSPXMCKi+QT5L4OnHiBK1atUpM0bVrVwoODi5wutWrV9Px48dFF0J0I0T8/PPP4m9ZToivpfeWJTmasx++lhFgBIwjkJp+i7r9/Sxdu3u/TJixsi0Clf1DKfH2bUrc9Bt5ZJr+s9y2Wal89mZPEfX4SuVJcnqMgOsi8OmSdPoriX+eue4doP6dlwp0o5+G+ZKfF5u5q/+0OENGgBGwFAFVElgoHwTBZCxAOuEPAmbqiGbNmlGFChUKxODMmTN05coVgtl6dHR0nmulYTzmHDhwYIFzIbdZs2aJaxITE4UvFnyy0DER0a9fP4KyCyFVWfDNgmKMgxFgBOyLwIrTm2n0hkn2XZRXEwhUEkRWGiVunk66e/zgl+9tUb4Z0dNLiLz8+M5hBBgBlSKQmUX02qw7tP0Yl0mr9Ig4LSIa29WbWlfTMRaMACPACDgtAqoksApC21IPLOl/BYIKBJOyLBHkEwgpEGMwdu/QoUOBB758+XI6deoUhYWFUfv27cW1KCmEoXtuAmv+/PnCKL5atWrUqFEjp72ReGOMgFoReG/H9zTnyFK1pucSef2fvfOAjqra3vg3M+mB0JuASJEqHanSu4JSlCIoYC/YFXn28lCf5W/vjSJdEBQEEZFeBAQpgqD03mvqlP/aJ95wk0ySyWRmcu/cb6/lemHm3H32/p0L+j723iddyEpG39WTEOHkLJlMhx5bLF28qsJ/P1jiNwOTNDWBA6fcGD0lGYfP8PZVUx9kGAffq3EEHukZHcYZMjUSIAGrEwg7AUtuL5QbA8Xat2+f0Qq4YcMGdTugWLVq1dSMKqmSOnv2LObMmaNuFBTr16+fqtLKyc6dO4cZM2aor/v374+EhISMpWPHjlUiWLdu3VCxYkX1+YQJE+B0OtGmTRvUrFnT6u8b8yeBkBPo/+MD2Hf+cMj35YbZCdQQISspCX1XTUGkM5mIhMDgz4BWd5AFCZCASQgs/8uF52fwzy+THJflwqxU0o5x9/A2QssdPBMmAQsRCDsBa/Xq1di2bZs6Qr2QJEPbpcVPKqU0i4iIUOKSZs2aNUP9+vVzPX6t1VAGv3fp0iXT2nnz5uHIkSOIiopC06ZN1Yws+bVUfQ0aNAjR0fwbEQv93mKqBiDw+/E/cfei5wwQCUPQE6geXxb9klLQd/UURKZZ+Ir69g8C/d/hy0ECJGAyAhOWp2HsUg51N9mxWSbcd2+JwVWVeRuhZQ6ciZKAxQiYTsDatGkT1q9fr45pxIgR2Y5LbhnUKrD0ApYslNlVMnz92LFjmZ4TwUnmU+U1R0taAaUlUGzAgAHZbhU8f/68+l4vislaDnC32O8qpmsYAp9umYovtk43TDwMJDMBEbL6ipC1ZgqiUi0mZF3ZMb110JE+L5FGAiRgLgIvfZeCJdt426q5Ts0a0Y5oF4Wh1/DfLdY4bWZJAtYjYDoBKxBHJFVYMtBdbjosWbJkpjbA3PxLe+LOnTvV7KvGjRt7XZqSkoLNmzfjxIkTKFq0KGrVqoXSpUsHImz6IAESyCeBO355Bn+c2J7Pp7g81ASqxZVF3+RU9P1tCqJTEkO9fej3iy+dLl5VbhL6vbkjCZBAQAgcO+fBk5OTse+kOyD+6IQEAkWgcRUH3hwSEyh39EMCJEAChiJgSQHLUCfAYEiABIJCYPe5Axgw7+Gg+KbT4BC4JGRNQ3TKheBsYgSvQ78Gmud+260RwmQMJEACuRNY87dL3UxIIwEjEbABmPZgHEoWkZ9oJEACJBBeBChghdd5MhsSIIF/CUzbOQ9v/P4leZiQQNW4Muibkoa+v01HTPJ5E2aQS8idHgP6vBFeOTEbErAwgSmr0vD5r5yHZeFXwJCpP9ErGj0aRBgyNgZFAiRAAgUhQAGrIPT4LAmQgGEJPL78dSw5+Jth42NgeRNIF7Kc6PvbtPAQsq7sADywKO/EuYIESMBUBF6ZnYJftnIelqkOLcyD7Vo/AqN78/KoMD9mpkcCliRAAcuSx86kSSC8CZxJOYcb5tyHRCdbO8LhpK/IELKmIzb5nHlTEvFKRCwaCZBAWBE4dcGDJ6ckY9cxzsMKq4M1cTJlEmyYMjLOxBkwdBIgARLwToACFt8MEiCBsCOwYN8KPL3q7bDLy+oJVYkrjb4pLvRd+y3iks6aC0fP5wH5h0YCJBCWBH7904n/zkoJy9yYlDkJvHtrDK6q5DBn8IyaBEiABHIgYFgBa8+ePVi8eHFG2C1btkTt2rVzPcikpCRMnTo1Y03Xrl1RsWLFkB2+3EA4efJktV/Pnj1Rrlw59fOPP/6IY8eOoW7dumjevHnI4gnWRmvWrMG2bdsy3Pft2xfFihXLdbus5zl06FBERPjfm3/o0CEsWLBA7TlkyBBERlr7umCNr81mw7BhHA49Zu0nmLVrYbB+C9BvIRNQQlaqO13ISjxTyNH4sH2N9sCDv/qwkEtIgATMTODV71OwcAtbCc18huEU+9A2kRjRPiqcUmIuJEACJADDClhz587FnXfemXFEAwYMwDvvvJPrkYlQdMcdd2Ss+eabb9CpU6eQHfPx48fRsGFDtd/06dPRpk0b9fMNN9yAtWvX4q677sILL7wQsniCtdEzzzyDr776KsP922+/jYEDB+a63bPPPosvv7w0UPuvv/5C0aJF/Q5xyZIlGDx4sHpexLS8BDS/NzLJg99//z3uueceFa2Ie1a3PnPux8GLR/ONwQ473GALSL7BFdIDl2tC1roZiL94upCi8GFbEa9ExKKRAAmENYE9x914aEIyLiR7wjpPJmcOAnUrOvD+sBhzBMsoSYAESMBHAqYRsCSfXbt2ISYm5z+I7777bvzwww8ZqVPA8vEtyOeyrAJWhw4dMGnSpBy9OJ1OVX124cKFjDUUsPIJPY/lFLAuAdp04i/c/svT+QLcNK0GajkrobgnHqftF7DdsR8bInflywcXFx6ByrGl0TfNjX7rZiL+4qnCC8TbzmwdNNZ5MBoSCDKByavS8AVvJQwyZbr3lcCMh+NQPM7m63KuIwESIAHDEzCVgDVu3DhIW6A3O3/+PGrVqpXpK6MIWDt27IDEV758+ZC2NAbr7csqYMk+W7ZsQcmSJb1uuXz5ckgFnd4oYAX2dChgXeL5zV/f492N430G3Cm1IWo7K2VbvyViL5ZGbfHZDxcWPoHKsaXQN82Dvuu/Q5ELJws/ILYOFv4ZMAISKAQCUoW1Zb+rEHbmliSQmYDcRCg3EtJIgARIIFwImELAqlChAg4fPowbb7wR7733nlf2s2bNwn333WdIAStcXhYtD03AKlKkSEZVVW5thKNGjYKIiRSwgvcmUMC6xPbJFW9i0YHVPsEu7y6Bfsmtc1w7NWYpTtrP++SLi4xDoJISsqCErKIXThReYLx1sPDYc2cSKEQCq/924elpvAW3EI+AW/9LoFO9CDx9QzR5kAAJkEDYEDCFgPXggw9mCFc5tREOHz5cDfW+9dZbMX58evWFtwosmZ303XffqblJmzdvhogwderUQePGjTFy5EiULl0643A/+ugj/Pbbb3kedoMGDfDoo48ipxlYr7zyCqQKq0ePHhg0aFAmf/mJR4bEy5wjj8eDd999FwsXLlQD4pctW6Z8tm7dWg0091al5nK5MHHiRKxYsQJbt25V7ZgiDErVWtu2bdXsMF8HoWsCVrVq1XDVVVdBxJOc2ghTU1PVGmkf1J+NtwosYTF27Fhs2rRJCZbSdigzxUSYrF69ejZu2gysDRs2qOH5v/76q5o1VrNmTbRq1UrtJ2eb1U6cOKFmeMk+8h7IXvIeNGnSRD1z7bXXZnrkv//9L/7++2888MADkIsCpk2blnHBQOfOndUsLhnOf/bsWXzwwQdYunSperckjv79+6szy8rW3/P4888/8f7776tzlDzatWuH6667DgkJCbj33ntV3FaegeXyuNB99h04m+Kb6NQ4rTpapeV8OYRUYEklFs2cBJSQ5QT6risEIYutg+Z8aRg1CQSIwNvzUjBnAwe6Bwgn3fhJoFicDTMfjvPzaT5GAiRAAsYjYAoBa/78+Ur8EfPWRnj69GnUq1dPfS/D02+66Sb1s17AkjlMTz31VLZKIP2RiIghIoh2c2HWmVo5HZ8m3uRniLs/8Vy8eBFXXnmlCkNu/hMhzps9//zzkNg1O3r0qBogL+JOTtaoUSPMmTMHdrs9z7dUL2AJU21wvog2pUqVyvS8iGwiClWpUgUPP/wwHnnkEfW9XsASQU5EyhkzZuS49//+9z/ccsstGd/rh7iLkCaCXFaT85w9e3YmEUvaGW+77bZM87iyPnf//ffj6acvzVASQWvjxo3o0qWLEg29mVQACgsRmLLaiBEjMGbMmAKfh4ig8q55M301nJUFrA3Ht+GuRc/m+Q5rC1perIkmtvTfU95sSdQWbKWA5TNPoy6sGFsSfZ12VZGVcP548MNk62DwGXMHEjA4gSNnPHhoQhJOnOdAd4MfVdiH98GwWNSpmPd/34c9CCZIAiQQFgRMIWBJhY1Uv4j44K2NcOrUqUoYkQqkN998U/2vmF7A+vnnnzFs2DD1uVQpXX/99ahRowb++OMPNfhdE4P04oVU3Zw65X0g8NChQzNEEKnIueaaa3KswPJ2C6E/8egFLMmjfv36eOKJJ1C5cmUlsGjikIgZ8uu4uPS/cXnppZfwySefqJ9FmJHqJBGaVq1apSqXNGHL15lhegFLqt6Eo9j//d//ZaswE2Hq22+/VXFWqlQJDz30kFqrF7BkX2kzFJNbI2WtVIdJpZiIQnv3plfAiJAp1W5iegFLfi3ikghcxYsXh4hJX3/9tVp39dVXKxFLM1knIpNU2onvpk2bQsREES7llkSpxhLTz/TSBCz5XNiKQFi7dm0Vz4cffpjpD4LHHntMVXAdO3ZMsdaENb245895nDt3Dt27d1csJHZhLee/c+dOxUtjJMFYWcAat20WPtiUuV3V25/URZKiUPFYMVS7UAZVq1bN8Q/zyTFL1FB3WngQuOxfIavf77ORcC7/t1T6TOGeuUDdnj4v50ISIIHwJDBrXRreX5AanskxK9MQuLVtJIa1jTJNvAyUBEiABHIjYBoBa9GiRRBxQOyff/5BbGxsRl7SlidtW2+88QbatGnjVcDS1rRo0QIzZ86EzXbpRg79LXkiRIkglZuNHj06o03xrbfeUi1kYvmpwPInHr2AJSKGCHrSOqaZVDCJ0Ccmgpzkqn9G+GkMtWekhU7a4MQkLxGc8jK9gCUxyJ6yd9Y2Qmm301r/RHASUS2rgKWvnpPnRczSV4FJW56IUNKCKFVi0jIpphewpI1uwoQJmdr0RGT6/PPP1dp9+/YhIiJCCXUiJoppoqM+V6nu+89//qM+EhFM2gLF9AKWVPjJO6aZdo7y66x816xZoyrlxEQkFbHM3/OQtsFXX31V+ZJ3XRMNs7538msrC1gPLR2DlYc35PgKx6ZEotKxBFQ6Vkyt8dg8SKhaCpWiy2V75o+I3VgRlb2iLq/fH/ze+AQ0Iavvhu9R7OyRwAbcZCAwfHJgfdIbCZCAaQk8PCEZmznQ3bTnFw6B177Mjg+HX/r/TeGQE3MgARKwLgHTCFgiQEjFiZjMSerWrZv6WdrjZH6VmFS5yG1/3iqwpEJFhIwyZcqo6hm9yTwimVM0d+7cbBU7WV8NmYslM5HEsraa5UfA8icevfgh1VZSeaM3EfZknpWYzAGTaiMR56SSbP/+/YqTfsaXrEtOTlZVTSIQyRyvxx9/PM/fDVkFLH01mb7SSMQmaS+UWVbSeifiT1YBa/Xq1ejXr5/aU9aLSJXVPvvsM7zwwgvqY61ySy9g6d8H7Vk5yzvvvFP9UiqupDJL+AkLEXikmilru6RUXWnvlVT1aSw1AUtmWi1evDhTeHKpwGuvvaY+E8FKquE007+bWuurv+ehtbPKvCtNmNMHIu+kvJtiVhWwUl1paD9zKJzu7Dc/RaU5lGgl/zjc6eL1wTLncKjMOVyITUVDZ1XUdFZESXdRnLSfw/aIA5x9leefBOZfUCG2BPq6HOj7+/coHigh6+FlQLVLIrf5KTEDEiCBghBYut2JF2emFMQFnyWBAhP44bE4xEVf+sv7AjukAxIgARIoJAKmEbDKlSsHaduTSix9G6FWNSNijYg2e/bs8SpgaXxFxBBBQ1qvpL1L5gqJiCICjphUyUi1jDfT3/QmQoK05Tkcjoyl+RGw/IlHL2B5u/VPxDsZyi7mbVaYtLVJxZUIXSLkyM8iumjmTRTzxiGrgCUimMyhEtO3EWqiy3PPPacEQm8ClgyW14Q4rVIq657r1q1TLZ9iP/30kxIy9QKWiEoiLult5cqV6j0Rk8qvsmXLZvpeGEj+8r7IzyK86edXeROwRPTSWhM1Z1r7qvw6a/z6CrSCnoe8l9Le+OSTT2aIgPqEZH6ZzDkTs6qAte7YFtz7a7rQqZnDZUel4wmofLQYIp3pv1cPlz6Pg6XP4Xw8/w+F1z/oLPhhhZgS6OuOgFRkFT+T3kbsl7W+Exj0qV+P8iESIIHwJfD8jBQs/4sD3cP3hI2f2f8Gx6BZ1Uv/n8X4ETNCEiABEvBOwFQCll4s0NoItflScvubVPLkJGBJlZWIPlLNo4lV3pDkJGDJbYR9+vRRj0iVkLTM6dsY5fP8CFj+xKMXsLwJIomJiRmtZfrvT548CRGRchr6rnHwV8CS5+VZOR9p55syZQpkZpNW6SbsZP6VNwFL2j7lXGS2lIiJ3kx/plpeegFLq7DSP5uTgCVClQhwuQ20Fz/eBCyp6HrxxRczhah/J7MKR3phryDnofcjbYTaLDd9IHqRz6oC1qdbpuKLrdMVFpsHqHi8mBKuYlIj1GdHS15QVVdni/Bqc/4L0TuB8hlC1g8oceZQ/jBFxQOPrgQuS68UppEACZCARuCPfS48+g3/3cM3ovAIDG8XhVuuiSy8ALgzCZAACQSIgKkErDNnzqh2NDFpG46m/gIAACAASURBVJOftTlFWmtZTgKWtKCJeCUmYonMMWrWrJm6oe6qq65S84VEjPAmYIlY1rNnTyV8SQuetMxJRVhWy4+A5U88/ghYKSkpag6TVCGJyXB0EZkaNmyoqrWkfVCGup84cULdEqgNU8/t/cpagSVrpTJOKuTENm3apOZz3XfffZlaMr0JWFLFJkPNxQ4ePJhpNpkWg8QubXxiMr+sZcuWmSqwpJKqWLH0mUaaeROw5N2QFkFNwJT3R3KX/xVRMiYmJmO+lQy3b9++vXKntRBKPpK73vIrYPl7HlJhJnHL/hJHVlu2bBkGDhyoPraqgHX7L09j04m/cNmJoqh0tBjik9MHlh4vcVFVXJ1OSMrtteZ3JJBBoFyGkDUHJc8c9I1M58eBG173bS1XkQAJWI7A2/NSMGcDq7Asd/AGSbh5dQdeHRhjkGgYBgmQAAn4T8BUApakOXz4cMjNd9IeJq1kMqxb2su0W/a8CVj6yiS55U5mCGWtntJECv2gcNlPhJ3evXtn3PL2yy+/KNHLm/kqYPkbjz8ClghJAwYMUOHKkHGZc6UfYK9vOxw5cqS6mS8v8yZgpaamKiFQRBZpI5Qb+uScZD7Urbfeqlx6E7CkJXDEiBHqe61SK+v++uH02gBzfQWWrwKWxCW3VIrpK6y0/fQinP5GxkAKWP6ehzASVnJhgFwckNX0rZhWFLASnckY8Pk9qHysGIpejFZ4TiUk4kDZczhZLDGvV5rfk4BXAuViiqOvOxJ9N85BydO5CFnFLgMeWQGUrEKSJEACJOCVwN4Tbowcm4zEVA8JkUDICRSNsWHWo+m3k9NIgARIwMwETCdgSQWOCC1iUpUibWdfffUVevTooT7zJmD9/vvv6NWrl/re2+yo3bt3Z1TeiCgmQoGYzDDq379/RvWSXtTwdui+Clj+xuOPgPXxxx/j5ZdfVuFKVdIVV1yRKXQ9T28VRt7y9CZgyTqZZSVCijCUVj2xP/74Qw3OF/MmYOnPS2Y4acPatX3dbreqmpI2Qal+k2osGb7uj4ClzVATP1IlltWk+kzOWEwbgi8/B1LA8vc83nnnHbz+enp1x4YNGzJVAOoZyfdWE7C2bt2KOb/8iJMHjis+0iK4v+xZVXlFI4FAECgrQpYnCn03zEGp0weyu7zuZaD704HYij5IgATCmMDXS1LxzYq0MM6QqRmZwNi7Y1G5lN3IITI2EiABEsiTgOkELP1sJS07bR6W/NqbgKW/DU5uKBRxIi4u/W8htm/friqUpNJKrEqVKli1ahVkRpUIKvPmzVOfv/LKK2rGVlqa9//wKFWqlM8zsPyJR2LwR8CSgfQyTF3sgQceUCKT3Ogo+UmF1O23357xkkillHajXm5vTk4Clr6NTZ7v0KEDJk2alOHKm4AlX+qFozFjxqgqO6kSEwFRKsKkWkpMvtOqtfwRsMSXtJ6K6QUqmTEltwmKSKSZCE0yX00skAKWv+ehb3+8+uqrVTustLHK+ygtmF9++WVG7FYRsOQiBnnn5Pew+v0Rm4q95c+oWVc0EggGgTLRxdAP0ei78UeUOrUvfYtydYBHlgNxJYKxJX2SAAmEEYEziR5VhXX4jDuMsmIqZiHwZO9odKufPheURgIkQAJmJWA6AUtAi+iiCUsy90eqqjTLaQaW1nqorRMhSyqv5GY3ManK0UQsqeoSkalt27Y+n6tUVcmNhDJbSkzEGpmzJaYNmtdXGOU3Hpnb5Y+AdfbsWZWHlpv4adKkCSRebRaUlrsII7Nnz84z55wELBFT6tWrl+H33XffxU033ZThLycBS4bMS4Xc3r171VqJsWrVqhlVXPLZ448/rtofNfNHwNJXvokfESvldkJtoLv+HdDvF0gBqyDnIcKqVARqJrO75ObDrJcShLuAJe+JCFdaFV2JEiWw/7JzWBuzM893lwtIIBAERMjqq4SseSjd6TGgXXpVMI0ESIAE8iIwc20aPvw5Na9l/J4EAk6gd5NIPNwjfT4ojQRIgATMSsCwApYIVFp1kL4NTUDrq1j0w7blO/k/9DLkW0z/nQyAlxvktGoe7cCkDVE+l9Y6Gegt9sUXX6jB3iJy+WrS1iWVTdI+JyZzmzR/moB1zz33qNsAxfIbj4go+tlZ+goiLUapWKpevbr6pf57mRE1evTobDfvyTwwaS9cv349HnzwQfWctOiJqJObydwxmSNWrVo1Naxdb/oqp6yzqfSzrKR6Jj4+PuNRyU0G6esrieTLFi1aqCH02hwt7QF9tZdU4CQkJGSKY/Xq1apiTkyEDhGnxKQ9VGLUhEvtIansevLJJ9W7IO+NPjeZgSaM7r//fjz9dOY2Ib0ol1U4koHtIsQF8jxktpjEoI9f3lNp/9SG6IergCU5yww0OQsxqaKU9lL5/d7q20Fwe/g32r7+ecV1gSFQO6Eyvur6GiIj0ueu0UiABEjAFwJ3f5mEv4/y31m+sOKawBGoUc6OT2+PDZxDeiIBEiCBQiBgWAErWCykAmb//v1wOp1K7ClatGiwtvLJb6ji8Xg8OHbsGA4cOKCEIxFooqKM97cwMs9JzkcqxkREzDps3yeoeSySsxeRR6rsRKyrVKmSqp4LpRXkPCR+qUI6ffq0mgOXVbwLZR6h2Esq9ES4kgo0MZmBJreCikAs7/Cfp/7GsJ9HhyIU7kECmQiMbDAUw+r0IRUSIAESyBeBGWvT8BGrsPLFjIsDQ2DeqHhEsYswMDDphQRIoFAIWE7AKhTK3JQESCDfBOSGTBGupF1Usy5duuCaa67JmGEnn0/dOQ9v/n5pBli+N+IDJOAHgZIxxfB1l1dxWXzuFat+uOYjJEACYU7gQrIHUoV15CxvJAzzozZcev83JAYNq4T2L20NB4EBkQAJmJoABSxTHx+DJ4HwIyCtlyJcLV68OOPSBBGt5FIAb9Vmz65+F/P3Lgs/EMzI0AQGXnktHm9ym6FjZHAkQALGJTBuWSrGL+ONhMY9ofCM7I6OURjcKjI8k2NWJEACliBAAcsSx8wkScD4BKStUqqtRLiSmWhicrFA586dUbJkyRwT6Dt3JA5cOGL8BBlhWBH4ovN/0bB07bDKicmQAAmEjoBUX0kVllRj0UggVATa1HTgpRtjQrUd9yEBEiCBgBOggBVwpHRIAiSQXwIrV65UwpVcbiDWoEEDNaA9rwsFTqecQ7dZrILJL2+uLxiBTpVa4n9tHi+YEz5NAiRgeQIyB0vmYdFIIFQESsTb8O1DcaHajvuQAAmQQMAJUMAKOFI6JAES8JXAunXrlHAlFwyIyVB6GdBesWJFn1wsO7QOjy57zae1XEQCgSLwautH0aWy77fUBmpf+iEBEggvAv8cdeOuL5PCKylmY3gCE++LQ/niNsPHyQBJgARIwBsBQwpYu3btCshpSUuSzXbpD+j8/jogQdAJCZBANgIXLlxQwpXciilWpUoVJVzJ7Zj5sY83T8ZXf87IzyNcSwIFIlC3ZHWM6/q/AvngwyRAAiSgEXh9Tgp+2uQkEBIIGYGn+0SjU11eRRgy4NyIBEggoAQMKWCNGjUqoEnSGQmQgDEJlC9fHj169EDdunX9CvD+xS/it6Ob/XqWD5GAPwQeaTwcN9fs5c+jfIYESIAEshH4Y68Lj05MJhkSCBmBfldH4v6uUSHbjxuRAAmQQCAJGFLA+vTTT33KMWtFVU4P5VV5FeznAu3fJzhcRAIGJ9C8eXM0bty4QFG2mzEUSU7+h3+BIPJhnwmUjCmGid3eROnYEj4/w4UkQAIkkBeB575NxoodrryW8XsSCAiB2pfZ8eHw2ID4ohMSIAESCDUBQwpYoYbA/UiABMxH4J+z+zBo/qPmC5wRm5aAVF5JBRaNBEiABAJJYNGfToyZlRJIl/RFArkSWPifeOimrJAWCZAACZiGAAUs0xwVAyUBEtATmL3rF/x37ceEQgIhIyCzr2QGFo0ESIAEAkkgOQ0Y/kkijp/3BNItfZFAjgTeuzUW9SrZSYgESIAETEeAApbpjowBkwAJCIHX13+B6X/PJwwSCAmBTpVa4n9tHg/JXtyEBEjAegTenZ+K739Ps17izLhQCNzbJQo3No8slL25KQmQAAkUhIChBSyXy4XDhw/nml9sbCxKlSqVLwZHjhzB0aNHcfbsWSQkJKgb0EqUyHmmiazfvHlzxvr69eujQoUKXvfcvXs31q5dizJlyqBjx475iouLSYAEfCdw768vYN2xLb4/wJUkUAACL7d8CD2qtC2ABz5KAiRAAjkTWLvLhdFTONOR70hoCFzbKAKPXRsdms24CwmQAAkEkIChBax9+/bhl19+yTVdEaD69+/vE5KLFy9iwYIFOHPmTLb12m1otiwN4TnF0KpVK9SuXTubn4kTJyI1NRWtW7dGrVq1fIqLi0iABPJPoMfsO3AyOfvv5fx74hMkkDuBkjHFMePa91AkMo6oSIAESCBoBO74PAm7j7uD5p+OSUAj0OByB94eGkMgJEACJGA6AoYWsNatW6cqn3IzXwUsqeaaPHky0tLSy7OjoqJQunRpXLhwAefOnVOfVa1aFR06dMi0nTyTnJysKrRatmyJTZs24eDBg7Db7RgyZAgiIiIy1m/btg2rV69GdHQ0br75ZtO9DAyYBMxC4GzqeXT5boRZwmWcJidwfbVOePbq+0yeBcMnARIwOoEvF6di0kq2ERr9nMIhvpJFbJj+IP9SJhzOkjmQgNUIGFrA+vHHH1WrX0xMDPr06eP1bERAiozMu4d72bJl+Pvvv5WPSpUqoXPnzkqEEtu+fTtWrVqlfm7evDnq1aunfpaKrWnTpqmfBw4ciLi4OLjdbkyYMEH9b48ePTJaCeXXkyZNUgJZu3btUL06B/1a7TcT8w0dgY3Ht+HORc+GbkPuZGkCr7d5Ah0rtbA0AyZPAiQQfALbDroxclxS8DfiDiQAYM7jcYiNspEFCZAACZiKgKEFLK0dTwSnrl27FgisiE5Op1NVXg0ePDhDvNKczp07F8eOHVMVVbfccov6WGZfzZs3D9JWOHz4pavTtaqsFi1aoG7dumqtVGatX79eiVwidtFIgASCR+C7f37GK+s+Dd4G9EwC/xKoEF8GM659H5H2S9W2hEMCJEACwSLw8IRkbN7vCpZ7+iWBDAKf3BaLK8vzJkK+EiRAAuYiYFgBSyqaxo0bp2g2bdoUDRo08JustA+OHz9ePV+zZk20adMmmy+t/U++6NevH4oVK4bjx49jzpw52QQsqbRKSUmBNgdLYv3mm28g+3Tq1EkNhaeRAAkEj8D/bfgak3fMDd4G9EwC/xK4qUYPjGp6B3mQAAmQQEgITFudhk8XpYZkL25ibQLP9IlGx7r8yxlrvwXMngTMR8CwApZUQ0lVlJi0+0kr4cmTJ+HxeNQNfzVq1EDx4sV9Ii63Dc6cOVOtbdasGeQWway2a9cuLFmyRH2stQDKMHapAhOTQfEyb0taBOUzieO6665D2bJlVeWVVGAVKVIEN910k08xcREJkID/BEYueRlrjvzhvwM+SQI+Eni33dNoXaGxj6u5jARIgAQKRmD/STeGf8o2woJR5NO+EBjRLgpDr8l7DIsvvriGBEiABEJFwLACltaSlxsImVUlM6vyMn01lwhfbdtmvwp948aN2LBhg3Kln4M1Y8YMNeQ9NjYWDRs2hFRqiSCmtSJK1ZVUZMke3bp1Q8WKFfMKh9+TAAkUkMB1P9yNY4knC+iFj5NA7gSuSKiI6T3fJSYSIAESCCmBxyclY8MethGGFLoFN+taPwKje0dbMHOmTAIkYGYChhWwFi5ciP3792ewldlSpUqVwvnz53HmzJmMz31tL9TmacngdplRJYPhNRPxSeZaScWVmLQril+xEydOqEowWaOZ+OjSpYsSq9asWYM///xTtRxK6yGNBEgguAQupiWhw8z0OXU0EggmgSG1rsfDjW4N5hb0TQIkQALZCMhNhHIjIY0EgkmgbkU73h8WG8wt6JsESIAEAk7AsALWrFmzcPr0aTV/SloIK1eunJH84cOH8dNPP6k2Pvl+0KBBmQQpb5Q2b96MdevWqa+kekqqsCpUqKD2WLp0qRLGNGvUqBEaN77UMpKYmKhEqlOnTqm2xTp16qBo0aJK8BLhS8Stnj17onz58kpck2ouWSsthbVr18bll18e8IOjQxKwKoEtJ3dgxMKnrJo+8w4hgY87voBmZa8K4Y7cigRIgAQA3kbItyAUBBJibfjukbhQbMU9SIAESCBgBAwrYEmGMm9Kbg6U9r2sps2dks+1mVV5Ufnuu+8yVW/p14swpVV26VsIc/O5YsUK7NixAyVLlsQNN9zgtVpLntdXdOUVI78nARLIncAPuxfhpd8+IiYSCCqBmsWvwMTubwZ1DzonARIggZwI3PF5EnYfv1T9T1IkEAwCImCJkEUjARIgAbMQMLSAlRtEEZtEkBKrW7cuWrRo4RNzafnbvn17RktgZGSkqu6S+VaaP18EseTkZEyZMkVVgfXu3RulS5fG7NmzVeWVtDu2bt0aMhhe/pEqMRnuHh8f71OMXEQCJJAzgXc3jsc3f31PRCQQVAK31e2Pe+sPDuoedE4CJEACORH48OdUzFybRkAkEFQCHwyLRZ2K9qDuQeckQAIkEEgCphWwRECS9j2xWrVqKcEoP3bx4kUlPkmbn9iePXvw66+/qp/79OmDEiVK5Opu8eLF2L17t7qFUG4jFPv666/V/2rthPKzNnurVatWqp2QRgIkUDACDy99BSsO/14wJ3yaBPIg8FWXV1C/VE1yIgESIIFCIbBypwvPTk8ulL25qXUIyBB3GeZOIwESIAGzEDCkgJWSkoLp06dDbvi78sorvYpTBw8exIIFCxRnEa9ExMrNZP3JkyfVsPUqVapkWzp//nzIbC0Z0D5s2LBcfYn4NW3aNLWmb9++ai6WzMmaOnWq+mzo0KGQyi4xrSpL5ma1bNnSLO8F4yQBwxIYNP8R/HP20gUPhg2UgZmWQNWESpjW8x3Txs/ASYAEzE8gOQ0Y8lEizlz0mD8ZZmBYAkOvicSIdlGGjY+BkQAJkEBWAoYUsCTI8ePHKwFLBq4PHjxYCUt604Qh+ezGG29UQ9VzM23+lfgRgcnhcGQsF/FJBCmpyJLB7j169MjVl3ZD4mWXXYbu3burtfqKML2ApQ2jz0+bI19TEiCBnAl0nHkrLqQlEhEJBI1Ar6od8Xzz+4Pmn45JgARIwBcCY2alYNGfTl+Wcg0J+EWgY90IPNMn2q9n+RAJkAAJFAYBwwpYWoueQJHb/bp06aKqmuTGvyVLlqiWPzG54U9uKdRMhqrLjYFi7du3z2gF3LBhg7odUKxatWqqakv8nT17FnPmzFE3Cor169dPVWnlZOfOncOMGTPU1/3790dCQkLG0rFjxyoRrFu3bqhYsaL6fMKECWoQfZs2bVCzJttRCuMl557hQyDZlYK23w4Jn4SYiSEJjG56F/rX6GbI2BgUCZCAdQj8uNGJt35MsU7CzDTkBK4sb8cnt2W/LCvkgXBDEiABEvCRgGEFLKm+kqooqWwSk0Ho0dHRkPZCEYnEpOpKBqjL55qtXr0a27ZtU7/UC0kifEmLn+ZPvo+IiFDikmbNmjVD/fr1c0WntRrK4HcR1fQ2b948HDlyRFWNNW3aVM3Ikl9L1degQYMyxenj+XAZCZCAjsD+84fR78cHyIQEgkpgQrc3ULtE1aDuQeckQAIkkBeBw2c8GPoRK47z4sTv/ScQG2XDnMfj/HfAJ0mABEggxAQMK2AJB6mKWrlypRKC9CaCkMyxktsCs7YWyi2DWgWWXsCS52V2lVR2HTt2LJM/EZxkPlX16tVzxX/69GlIS6DYgAEDst0qeP78efW9XhSTtRzgHuK3mtuFLYH1x7binl+fD9v8mFjhEygTWxI/Xv9Z4QfCCEiABEgAwD1fJWHnETdZkEDQCEx/MA4li9iC5p+OSYAESCCQBAwtYGmJSvXUqVOnIAJRqVKlMrXt+QNDqrBkoHtaWhpKlizpsz9pT9y5cydk9lXjxo29bi0VYps3b8aJEydUhZgMly9durQ/YfIZEiCBLATm712GZ1e/Sy4kEDQCXSq3xqutHw2afzomARIggfwQeHNuCub9wTlY+WHGtfkj8PbQGDS4/NJs4Pw9zdUkQAIkEFoCphCwQouEu5EACRiVwITts/HeHxOMGh7jCgMCjzQejptr9gqDTJgCCZBAOBCYvT4N7/2UPqeVRgLBIPDYtdG4tlFEMFzTJwmQAAkEnAAFrIAjpUMSIIFgEXj99y8wfef8YLmnXxLAl53HoEHpWiRBAiRAAoYgsP2QG/ePTTJELAwiPAkMaR2J2zpEhWdyzIoESCDsCFDACrsjZUIkEL4EHl72ClYc+j18E2RmhUogyhGJpf0nwmGzF2oc3JwESIAE9ARu+L9EXEhOv8CIRgKBJnBdowg8eu2lC7EC7Z/+SIAESCCQBChgBZImfZEACQSVwMB5D2PXuQNB3YPOrUugebn6+LADLwmw7hvAzEnAmAQen5SMDXtcxgyOUZmeQJuaDrx0Y4zp82ACJEAC1iBAAcsa58wsSSAsCLT99mYkuzgLJCwO04BJ3FnvJtx11UADRsaQSIAErEzgs0WpmLo6zcoImHsQCdSrZMd7t8YGcQe6JgESIIHAEaCAFTiW9EQCJBBkAldPvTHIO9C9lQl80P5ZtCjf0MoImDsJkIABCazY4cJz3yYbMDKGFA4EKpawY/y9FLDC4SyZAwlYgQAFLCucMnMkgTAgcDL5DHrMviMMMmEKRiWwtP83iI1gG4VRz4dxkYBVCZy+6MGN7yZaNX3mHWQC8dE2fP9YXJB3oXsSIAESCAwBCliB4UgvJEACQSawe894/HN4IY66onAwzYG9qcDuZCdOppyD28PhtkHGH/bua5Woim+6vRH2eTJBEiABcxK45eMkHDrtNmfwjNrwBOY/GY9Ih+HDZIAkQAIkAApYfAlIgARMQcBzbCZcm73PJ3JFlkFqRGkk2kvgnC0Bp1EEx13ROOyKxIE0O/ameLA3OQXnUy+aIlcGGXoCXS9vg1daPRL6jbkjCZAACfhA4IUZKVj2l9OHlVxCAvknMGVkHMok2PL/IJ8gARIggRAToIAVYuDcjgRIwD8C7kNfwb3tbv8e/vcpjz0KzsiySHGUwgV7cZxFUZzyxOOYKwqHnBHYnwrsS3XhQFISUjgsvkCszfbwrbX74IGGQ80WNuMlARKwCIEvfk3F5FUc5G6R4w55mp/cFosry9tDvi83JAESIIH8EqCAlV9iXE8CJFAoBNz7/g/unU+GbG+PIwGpkWWQ5CiJC7ZiOIMiOOGO/beF0Y6DqW7sS0nDwaREeMAWxpAdTJA2erLpnbixRvcgeadbEiABEigYgXl/OPHm3JSCOeHTJJADgdcGxeDqauwh5AtCAiRgfAIUsIx/RoyQBEgAgPuf5+He84ohWbgiy6oWxov2EjhvS8ApxOG4KxZHXBE4lOrBwVQX9ial4WQab5Ey5AECeKfdU2hToYlRw2NcJEACFieweb8LD0/gv0Ms/hoELf3R10ej61URQfNPxyRAAiQQKAIUsAJFkn5IgASCSsD910NwH/goqHsE3bk9WrUwJmdqYZSqrmgcc9qU2LUvxYm9yWlIdLFVJOjnodtgas+3US2hcii35F4kQAIk4DOBUxc9uIk3EfrMiwvzR+CezlG4qUVk/h7iahIgARIoBAIUsAoBOrckARLIPwHX1mHwHJmU/wdN+oQnohjSIssiSVV1FcNpxOOkOxbHXA4cTbNltDDuSUplC2MBz9hus2Nxv/GIjYgpoCc+TgIkQALBI9D7rUQkprBlPXiEret5UKtI3NkxyroAmDkJkIBpCFDAMs1RMVASsDYB1x994Dkx19oQcsjeHVUOqRFl/r2FsShOemJx0hWJ404HDqcBB6SFMTkNR1J5g5U3hBXiy+D7Xh/z3SIBEiABQxO49+sk7DjsNnSMDM6cBHo0jMAT10WbM3hGTQIkYCkCFLAsddxMlgTMS8C1vgM8Z1aYNwEjRG6PgSuyHFIiSuGivbgaTH/KHYUTrggcTbPjcJoH+1Nc2JOSirNO6/wtf+MydfFZp5eMcEKMgQRIgARyJDBmVgoW/cm/iOArEngCLWs4MGYAq5ADT5YeSYAEAk2AAlagidIfCZBAUAi41jSC58LWoPimUy8EIoqreV1JEaXULYxnPdE46YrCMacdR53SwihilxO7k1OQ6jH3zUU9q7TDSy0f5GtAAiRAAoYmMHZpKiYs53xEQx+SSYOrfZkdHw6PNWn0DJsESMBKBChgWem0mSsJmJiAa3lVeFIOmDiD8A3dE1U+fV6XowTOIx5n3NE46daquqSF0Y39KWk4kOKGCzbDgRhepx/ub3Cz4eJiQCRAAiSgJ7BwixOvfp9CKCQQcAIVitvwzX1xAfdLhyRAAiQQaAIUsAJNlP5IgASCQsC5uATguhAU33QaIgL2GLijyiM1ojSS7EVxDnFK7JIWxiOqqsuNAynp87qk0itUNrrpXehfo1uotuM+JEACJOAXgc37XXh4QrJfz/IhEsiNQGyUDXMep4DFt4QESMD4BChgGf+MGCEJkIDHBecizmaw1IsQWSJ9XpejGBJtRXDeE4dTniiccEZkDKbfl+KE3MJ43lOwq7/fafcU2lRoYim8TJYESMB8BPaecOO2z5LMFzgjNgWBH5+IR3TB/nVqijwZJAmQgLkJUMAy9/kxehKwBgHnOTiXlLJGrswy/wSiK8DpKKnErou2eJz1xKrh9Bm3MKpZXamqwivRE5HN/+Qe/4caxS7P/758ggRIgARCSODURQ9uejcxhDtyKysRmHR/HMoVM16bv5XOgLmSAAnkTYACVt6MuIIESKCwCaQchnM5BYbCPgbT72+PBaJKI81RAsn2BFz4V+y6ovE4EGyz3wAAIABJREFUFIlk64Tpz5cJkECYE3C6gO7/uxjmWTK9wiLw0YhY1KoQuvb9wsqT+5IACZibAAUsc58foycBSxDwJP0D18ralsiVSYaYgD0WER3PhXhTbkcCJEAC/hHo/WYiElM9/j3Mp0ggFwJvDYlBoyrmvlWYB0wCJBD+BChghf8ZM0MSMD0Bz4VNcK1pavo8mIABCURXQsQ1uw0YGEMiARIggewEbv4wEUfPUsDiuxF4Aq8PjkHTqhSwAk+WHkmABAJJgAJWIGnSFwmQQFAIeM6ugmtdu6D4plNrE7AVaQBHi/XWhsDsSYAETEPgnq+SsPOI2zTxMlDzEHhtUAyurkYByzwnxkhJwJoEKGBZ89yZNQmYioDn1EK4NvQ0VcwM1hwEbCU6wNHkZ3MEyyhJgAQsT+CJScn4fY/L8hwIIPAEXhkQgxY1KGAFniw9kgAJBJIABaxA0qQvEiCBoBDwHJ8N16Ybg+KbTq1NwFa2Pxz1p1gbArMnARIwDYGXvkvBkm1O08TLQM1D4L83xaDVlRSwzHNijJQErEmAApY1z51Zk4CpCHiOTIJr6zBTxcxgzUHAXvFO2Gt/ZI5gGSUJkIDlCbwzPxU//J5meQ4EEHgCL/aPwTW1KGAFniw9kgAJBJIABaxA0qQvEiCBoBBwH/wc7u33BcU3nVqbgP2KUbBXH2NtCMyeBEjANAS+WpKKiSsoYJnmwEwU6PP9otGudoSJImaoJEACViRAAcuKp86cScBkBNz73oF75xMmi5rhmoGAvcYY2KuMMkOojJEESIAElHglIhaNBAJN4Nm+0ehQhwJWoLnSHwmQQGAJUMAKLE96IwESCAIB9+4xcO96IQie6dLqBOy1P4S94l1Wx8D8SYAETEJg6uo0fLaIApZJjstUYT59QzQ61aOAZapDY7AkYEECFLAseOhMmQTMRsC96yW4d79strAZrwkIOK6aCFu5ASaIlCGSAAmQADBzbRo+/JkCFt+FwBMYfX00ul5FASvwZOmRBEggkAQoYAWSJn2RAAkEhQAFrKBgpVMAjkZzYCvVnSxIgARIwBQEZIC7DHKnkUCgCYzqFY3uDShgBZor/ZEACQSWAAWswPKkNxIggSAQoIAVBKh0qQg4miyArURH0iABEiABUxCY94cTb85NMUWsDNJcBB6/Lho9G1LAMtepMVoSsB4BCljWO3NmTAKmI0ABy3RHZpqAWYFlmqNioCRAAgAWbnHi1e8pYPFlCDyBR3pGo1djCliBJ0uPJEACgSRAASuQNOmLBEggKAQoYAUFK51KBVbD72Ar3YssSIAESMAUBJZsc+Kl7yhgmeKwTBbkQz2icH2TSJNFzXBJgASsRoACltVOnPmSgAkJUMAy4aGZJGRH/Wmwle1rkmgZJgmQgNUJrNjhwnPfJlsdA/MPAoEHukWhTzMKWEFAS5ckQAIBJEABK4Aw6YoESCA4BOQGQhGxaCQQaAKOq76BrdzAQLulPxIgARIICoHf/nHhP1MpYAUFrsWd3t81Cv2upoBl8deA6ZOA4QlQwDL8ETFAEiABClh8B4JFwFH3a9gqDA2We/olARIggYAS+H2PC09MooAVUKh0pgjc0zkKN7WggMXXgQRIwNgEKGAZ+3wYHQmQAAAKWHwNgkXAXucz2C8bESz39EsCJEACASXACqyA4qQzHYG7OkVhYEsKWHwpSIAEjE2AApaxz4fRkQAJUMDiOxBEAvbaH8Be8e4g7kDXJEACJBA4AryFMHAs6SkzgTs6RGFwawpYfC9IgASMTYAClrHPh9GRAAlQwOI7EEQC9ppvw155ZBB3oGsSIAESCByBmWvT8OHPqYFzSE8k8C+B29pHYUgbClh8IUiABIxNgAKWsc+H0ZEACVDA4jsQRAL2K1+H/fJHgrgDXZMACZBA4AiMXZqKCcvTAueQnkjgXwLD2kbh1rYUsPhCkAAJGJsABSxjnw+jIwESEAFr71tw/z2aLEgg4ATs1f8L+xVPBtwvHZIACZBAMAi8/1MqZq2ngBUMtlb3yVsIrf4GMH8SMAcBCljmOCdGSQKWJuA+8Ancfz1gaQZMPjgE7NWeh73qM8FxTq8kQAIkEGACY2alYNGfzgB7pTsSAEb1ikb3BhFEQQIkQAKGJkABy9DHw+BIgASEgOfwBLj+vI0wSCDgBOyV7oW91nsB90uHJEACJBAMAk9OTsa63a5guKZPixN4sX8MrqnlsDgFpk8CJGB0AhSwjH5CjI8ESACeYzPh2jyQJEgg4ARsZa6Ho8GMgPulQxIgARIIBoF7v07CjsPuYLimT4sTeGtIDBpVoYBl8deA6ZOA4QlQwDL8ETFAEiABz8mf4NrYiyBIIOAEbEWbwNF8TcD90iEJkAAJBIPAkI8SceSMJxiu6dPiBD65LRZXlrdbnALTJwESMDoBClhGPyHGRwIkAM+Z5XCt70gSJBB4AlHlENH2QOD90iMJkAAJBIFA77cSkZhCASsIaC3vcsK9cbishM3yHAiABEjA2AQoYBn7fBgdCZCAzMA6vwGu35qTBQkEhUBEpyTAxsG1QYFLpyRAAgEjkOoEer5+MWD+6IgE9AS+eyQOCbEUsPhWkAAJGJsABSxjnw+jIwESEAErcQdcq+qRBQkEhUBEm7+BmCpB8U2nJEACJBAoAvtPujH806RAuaMfEshEYMHoeDjYQci3ggRIwOAEKGAZ/IAYHgmQAICUg3Auv4IoSCAoBBxNF8NWvE1QfNMpCZAACQSKwLpdLjw5JTlQ7uiHBDIIxETaMPeJOBIhARIgAcMToIBl+CNigCRAAnCegXNJGYIggaAQcFw1EbZyA4Lim05JgARIIFAE5m504v9+TAmUO/ohgQwCpYvaMPUBClh8JUiABIxPgAKW8c+IEZIACXjS4FzE/7DiixAcAvYrX4f98keC45xeSYAESCBABL5akoqJK9IC5I1uSOASgSql7fjqrlgiIQESIAHDE6CAZfgjYoAkQAJCwLm4OODi8Fq+DYEnYL/8IdivfDPwjumRBEiABAJI4NXvU7BwizOAHumKBNIJ1K3owPvDYoiDBEiABAxPgAKW4Y+IAZIACQgB18qa8CTtJgwSCDgBW9n+cNSfEnC/dEgCJEACgSTw8IRkbN7vCqRL+iIBRaB5dQdeHUgBi68DCZCA8QlQwDL+GTFCEiABEbDWXQPP2TVkQQIBJ2BLaAbH1asC7pcOSYAESCCQBAZ9kIjj5zyBdElfJKAIdKwbgWf6RJMGCZAACRieAAUswx8RAyQBEhACrj/6wnNiDmGQQOAJ2KMR0fFC4P3SIwmQAAkEiIDbA3R9lW30AcJJN1kI9G4ciYd7RpELCZAACRieAAUswx8RAyQBEhAC7m13w33oK8IggaAQcLTaCltczaD4plMSIAESKCiBw2c8GPpRYkHd8HkS8EpgUKtI3NmRAhZfDxIgAeMToIBl/DNihCRAAiJg/fMs3HteIwsSCAoBR/2psJXtFxTfdEoCJEACBSWwca8Lj01MLqgbPk8CXgnc3iEKN7eOJB0SIAESMDwBCliGPyIGSAIkIATc+9+He8ejhEECQSFgr/oM7NWeD4pvOiUBEiCBghKYviYNn/ySWlA3fJ4EvBJ4qHsUrm9KAYuvBwmQgPEJUMAy/hkxQhIgAQCeo1Ph2jKULEggKARsZfrA0WB6UHzTKQmQAAkUlMArs1Pwy1ZnQd3weRLwSuCpG6LRuV4E6ZAACZCA4QlQwDL8ETFAEiABIeA5/Stcv3cjDBIICgFbbHU4Wm8Pim86JQESIIGCEhjxWRL2nXAX1A2fJwGvBMYMiEHLGg7SIQESIAHDE6CAZfgjYoAkQAJKwLqwBa41jQmDBIJGIKLDWcARFzT/dEwCJEAC/hBIcQLXvs4bCP1hx2d8I/D+sFjUrWj3bTFXkQAJkEAhEqCAVYjwuTUJkEA+CKQeg3NZxXw8wKUkkD8CjqtXwJbQPH8PcTUJkAAJBJnA1gMuPDieA9yDjNnS7qc9GIdSRWyWZsDkSYAEzEGAApY5zolRkgAJAHD+wgGjfBGCR8Be5xPYL7s9eBvQMwmQAAn4QWDWujS8v4AD3P1Ax0d8IBDpAOY/Ge/DSi4hARIggcInQAGr8M+AEZAACfhIwLn8CiDloI+ruYwE8kfAXnkk7DXfzt9DXE0CJEACQSbwxpwUzN/EAe5BxmxZ95VK2jHunljL5s/ESYAEzEWAApa5zovRkoClCbjWXQPP2TWWZsDkg0fAVqI9HE0WBm8DeiYBEiABPwjc9WUS/jnKAe5+oOMjPhBoWtWB1wfH+LCSS0iABEig8AlQwCr8M2AEJEACPhJwbR4Iz7GZPq7mMhLIP4GITomAja2q+SfHJ0iABIJBwO0Bur7KAe7BYEuf6QSubRSBx66NJg4SIAESMAUBClimOCYGSQIkIATcOx6Fe//7hEECQSPgaDwPtpJdguafjkmABEggPwT+OuzGfV8n5ecRriWBfBEY0S4KQ6/hX9zkCxoXkwAJFBoBCliFhp4bkwAJ5JeAe+9bcP89Or+PcT0J+EzAXmUU7DXG+LyeC0mABEggmASmrU7Dp4s4wD2YjK3ue3TvaHStH2F1DMyfBEjAJARMJ2AdPXoU8+bNU3h79uyJcuXKhQy10+nEN998o/br3LkzKleuHLK9C7LR+vXrsXnzZuXi5ptvRlRUlFd3EydORFpamvru+uuvR8mSJb2umzlzJs6dO4eKFSuia9euBQkNbrcbdrs9m4+cPi/QZnzY9AQ8R6fCtWWo6fNgAsYlYEtoBsfVq4wbICMjARKwFIEnpyRj3S6XpXJmsqEl8PbQGDS43BHaTbkbCZAACfhJwHQC1qpVq9C/f3+V7owZM9CqVSs/U8//YxcvXsSVV16pHhw3blyBxZv8R+DfE1OnTsUjjzyiHp47dy4aN26czdHevXszsXz77bcxcODAbOuSkpJQvXp19fk999yD5557zq+gjh07hldeeQWNGjXC8OHDM/nYsmUL/vOf/+D1119HnTp1/PLPh8KTgOfMcrjWdwzP5JiVYQhEXLMPiK5gmHgYCAmQgDUJpLmAa1+/CJmDRSOBYBGYdH8cyhWzBcs9/ZIACZBAQAlQwMoHTrMKWHpx6qWXXsIdd9yRLWupLBs1alTG51KB9cknn2Rbt3r1avTr1099LhVbHTv6JyY0bdoUhw8fViKWXsDat28fWrZsqfz/8ssvFLDy8X5aYaknaTdcK2taIVXmWIgEHFdNgq3cTYUYAbcmARIgAWD9bhdGTU4mChIIKoFfnooPqn86JwESIIFAEqCAlQ+aZhWwJEVNMOrduzc+/fTTbFmPGDECP/30U8bnRYoUwdatWxEZmXmo43vvvYfXXntNrdu5cyfi4/37l16DBg1w4sSJbALWP//8g7Zt21LAysd7aamlnjQ4F8VZKmUmG3oC9kr3wV7r3dBvzB1JgARIQEfgy8WpmLQyfbQDjQSCQUAqr6QCi0YCJEACZiFAASsfJ2VmAeupp57C2LFjIcLUX3/9BZvtUqlwamoqrrjiCkVCKqJkrdjs2bNx9dVXZyI0aNAgLF26FNdccw2mTZuWD3qZl1LA8hud5R90LqsIpB6zPAcCCB4BW3wdOFpuCt4G9EwCJEACPhCQ2wflFkIaCQSLgMy+khlYNBIgARIwC4GwE7CkgueDDz7Ahg0bsGPHDlSpUgUNGzbEgAED0KlTp2znIuKNtMLNmjUL27Ztw4ULF9RcJpm9JDOetJlX8mBWAUt+/e233+K3335DTEyMqhy64YYb0K1bt0z7PPPMMzhw4AD69u2rvs9qMu9J2uluvPFG9OrVK9PXEtOECRNUbFIRJfGVLl0arVu3xkMPPeRzi92PP/6Y0Tq4YsUKVK1aNWOflStXqr3FpKqqe/fu2LVrFx577DH1j2Z6oevZZ5/Fvffem/HdkiVL8N1336k4ZWC8CGXCUOZtjRw5UsUs9vPPPyveCxYsUL+uVq0aatSooQbyy1ysRYsWYc2aNeo7Ec9KlCih5nfJGdJIQAi4fmsOz/kNhEECQSXgaPE7bEXqB3UPOicBEiCBnAgcOu3BLR8nEhAJBJWA3D4otxDSSIAESMAsBMJKwJLB6iIG5WRDhgzBq6++ioiI9Kti5aa7Bx54QAkvOdnnn3+O6667Tn2tF7AqVKigRCdv9v7772cMmpfvpVpJBKHHH38cjz76aLZHZBC9zKkaPXo0HnzwwYzvP/zwQ4wZk/t17r4Okz958iTq10//P2NZ4xMm8plWVfXCCy/gs88+U+v1bYVym6G0IIqJAHXVVVdBbmaUii3tdkZvPETM+vXXX9WthV999RVE0Mtq9913H0R81O+nrRk/fjy6dOlilt9TjDPIBFxbbobn6PQg70L3Vidgr/Ue7JUuifRW58H8SYAEQktg/h9OvDE3JbSbcjfLERjaJhIj2nu/ndxyMJgwCZCAKQiEjYAllT+dO3dW0KXqSlrh6tWrp0SmN954Q1X2iOmHmEsl0k03pQ/qFXFp6NCh8Hg8kEHlUmEkM5rEl1QoScudXsCSZ6R66OGHH0bNmjWVQPPll1+qZ8Sk+kuEGzF/BKzjx49nVB21aNFCVU9JFZJUcslwcxG3xLKKTLm9dVJZJdVRt956a8YcK1nfoUMHFe/zzz+Pu+++W7ESFmJSyVauXDn188cff4yXX35Z5bV9+3bY7XZVUTVs2DD1vQiEMvxdKqr++OMP/PDDDxni4P3334+nn34aZ8+eVWci66SaTD6XWyVLlSqFtLQ0FZ/M4xKTWV1SAXf55ZcjLo79+ab4EyUEQbp3j4F71wsh2IlbWJmADHGXYe40EiABEigMAv/7IQULNjsLY2vuaSECj10bjWsbpf/FPo0ESIAEzEAgbAQsqQySCiERV9auXYtixYpl8He5XLjllluwePFi9dmmTZtUS5u0GorQpRdktIdmzJihqrNEwJo6daoSUfQCljw/f/58XHbZZRn7zJs3D7fffrv6tbQkNm/eXP3sj4AlFVFSGSUm4pw+H/lMhCYRiMTk5j6tqiy3l06Gr8sQdhHeli9frpaKmCQD3sW0W//0eeqrtUT4WrhwoWo3FD9i2kwsEdlmzpyZabaWVGfVrVtXCVVZZ2ZxBpYZ/ngwZoye47Ph2pTe8kojgaARiCyBiFbbgMhSQduCjkmABEggJwI3f5iIo2c9BEQCQSXw+uAYNK3qCOoedE4CJEACgSQQFgKWfjaTVkWUFZJUBMmcJTFpd5N5WN9//72acyUmwpP8ow0zl0osEb70wpBe2BEBSfbSm8xwkvlZYvrWPn8ELKnkkrZDEYFk3lVW07fiSetdbGxsnu/FsmXLMHDgQLVuy5YtKFmyJKZPn65maYkgt3HjRlVVJaYJU7L+7bffVnGIiCemF7Wk9VEEtDJlyqB27dqZYhB+wnfu3LlqnpUMhdeMAlaex8UFORDwJP0D18rM7xphkUAwCDjqfgVbhVuC4Zo+SYAESCBHAr/948J/piaTEAkEncC4e2JRqWT6f/vTSIAESMAMBMJCwJLB4+3bt1e89ZVP+gPQCzBaG+Hp06fVc1rbn6yXiqsePXqodkSpoIqKutQXrhewXn/99Yw2O20faYGT58X0s7P8EbA0nxL3n3/+qVr89uzZg7///ltVmOnnb/kqYCUlJaF69erKtTZXSgQmEfIGDx6Mt956KwOZtO+9+OKLKp9Vq1apqjXhIqZvK9QeEDYSp5yFCG8Sr7RiSvWVmFR5aRVj8msKWGb448G4MTp/LQq4+R/3xj2h8IiMbYThcY7MggTMRuCDBan4bl2a2cJmvCYkMP/JeESyAMuEJ8eQScC6BMJCwNJXFsnPmkiT9Vg10UQGhmuDxA8dOqRu0xNRKKtJa6EIOR07dlRfZb2FsGvXrpkeCbSAJRVLIrblNCxe29xXAUvWy22M0j4ow+Jl7pfW4id5agPaZZ2IUdrgdJlLJbEIM5n3pbViyjqpspIKLRn6rolV3n47UcCy7h8ywcjctbYVPOfWBcM1fZLAJQKOIulthNHlSYUESIAEQkbg1o+TcPC0O2T7cSNrEihZxIbpD3LGrDVPn1mTgHkJGFLAOnPmDLZu3YpTp05lElUEs4gvIsKIye2BMntJKoK0mwJlDpUMO89q0hIot+CJjRo1Sg1f15u0wS1ZskTNgZIb9vQmlUMiwBRUwHrssccg/2Q1EYVE/NHfQqifpyXrpY1QKsJq1aqFZs2aKQ6PPPKIciVVWb4OOf/oo4/w3//+V/mT2wN79eqlfIhIJYPUNZMbGqUdUqrTpOVS5oAJB20Yu7ZOu7FQfi2CX5s2bVR8derUUbcUyhwveZYClnn/kDBi5O5td8J9aKwRQ2NMYUbAXucz2C9Lv1iCRgIkQALBJsD2wWATpn+NQN2Kdrw/LO8RJCRGAiRAAkYiYEgBa8qUKXj00UcVp6wDykVcGj58uPpOBopLBZEIXSKWiMlg9n79+mVjvH//fiV2ib355pu4+eablSC1e/duNT9KX7WVnJyMSZMmZVRpSbWSiEv+ClhSySQVTVnFH4nl5MmT6iZBMb2AdcMNN6iqsAoVKiihTps/pSUmw+clV7G//voLRYsW9em9kjlX1157rVortwKOGTNGCVU//vhjtudFIBPxSUQ3qdASkU1+3bZtW7U2MTFR3TgoJjPFpG0y6ywu2Uv2zLoHWwh9Oi4uyoGAe987cO98gnxIIOgEbGX7wlF/WtD34QYkQAIkoP47lu2DfBFCROC6xhF4tGd0iHbjNiRAAiQQGAKGFLD0VVYyn0kqejQTweXDDz9UvxRhpGzZsupnTRARQUtELm0YufacvlJoxYoVqFq1KjSRSG7lk7Y4/cB2qUCSoeQi2mjzofwVsOTWvpUrV2a7iU9ik9Y8aWEU0wQs2btSpUrqM22Iuv64RTi6/vrrlSgm5u2WwpxeD/3NgDK4XSqspJVQEwz1z2mxaevkO3274u+//55RwSVthNqAeM2HiINSkSUmIt1PP/2U4V47r+eeey5jkL58KXO+tKH1Mvy9cePGgXnT6SWsCHhOLYRrQ/qlDDQSCCoBe3R6G2FM5aBuQ+ckQAIkIATYPsj3IFQEHukZjV6NI0K1HfchARIggYAQMKSApb/NT8QlEVdExFq6dKlq/xPLOotJhrfLbCsxEVJE6JK2OmkdHDt2rKo2EpObCL/88kv1s9ZOJz8/8cQTGDZsmLqZTwSiadOmqRY7sS+++EJVLfkrYD377LMZe0pLnQhiYiKaadVk8mt9BVarVq0gN/xJW560NkollphUm0mewkKz9evXZ3zvy1shNyjqB6pnFQk1H8ePH8/UjtmhQwdVmabZ0aNHMwQmEZ1kMLzWyrh9+3bV6qkNyNeGwWvPavlJdZpUkyUkJKh/jhw5giZNmqhlIqzJWYqAFh3NvyHy5WwtsyblMJzL02/FpJFAsAnYa38Ie8W7gr0N/ZMACVicANsHLf4ChDj9j0bEolYF3kAYYuzcjgRIoIAEDClgSU76SitvOUqVldY2KN+LUHXbbbdlqvKRqh+pAtKGi0ubm4hXmhhy7tw5JUzJrXmaiTAmN+hpJq1v06dPR3x8vN8Clog5sndOplU46QUsGYouVWP6OFJTUzOqrkTQ0oa7i9gmNx36ajLTShMC5RkRyiIjI70+3r17dzUfS0xuJbzzzjszrRMBTj8zTIQsYa7Fpq/eEq4iyIllfU6q4T7++GPob4vUNvJ246OvuXJd+BJwLi0PpJ0M3wSZmWEI2Er3gqPhd4aJh4GQAAmEJwG2D4bnuRo1q5//Ew+7zajRMS4SIAES8E7AsAKW3OgnrYIiXuhNBCWpaJIKnqwmItbEiRPVzX36G/FElJIbA2WWU0xMTKbHRGiRoeYyZ0pvIrRI9Y/cvKcJXvqZT1JtpN3Spz2nv4VQhDKp9tJMqqQeeuihbGLZW2+9paqaJk+erCq+Ro4cqR6RNkKZcfXaa69li0vWDR06VFUqSYXT7bffjpdfftnnd1zaALU5VnLzoMy3ysneeOMNdcugmAy4l+HsepOB+yJsyWwsvQlz+fyKK67IOCutkk3WyWwzmUOmiYfS+ikzzcQWLVqkhuxr1VtSMfb888/7nB8XWoOA6/cu8JxeYo1kmWXhErDZ4Wi1DbbYaoUbB3cnARIIawK3fJyEQ7x9MKzP2CjJ1Shnx6e3c4C7Uc6DcZAACfhOwLAClpaCVB3JXCSplhLxRCqhfDFpf5PKIhFQpAooL0tKSlKVQ7KPtLtpLXt5PZff72Vou+wjQ+NLlCiR5+MyUF4G0J89e1YNctdmfuX5YIgXSHwSp1RQSW6+DpWXlkGXy6XyyloFJmcoQl6ZMmWyzTQLcXrczoAE3DtHwb0vXVylkUCwCdhrvgN75fuDvQ39kwAJWJTA6r9deHpaskWzZ9qhJtCzYQQev47jOULNnfuRAAkUnIDhBayCp0gPJEAC4UjAc3QKXFtuCcfUmJMBCdiKXwNH018NGBlDIgESCAcCr8xOwS9bneGQCnMwAYGHukfh+qbex4eYIHyGSAIkYGECFLAsfPhMnQTMTMCTuAOuVfXMnAJjNxkBR6O5sJXqZrKoGS4JkIDRCew94cYdnyfB7TF6pIwvXAh8MCwWdSpygHu4nCfzIAErEaCAZaXTZq4kEGYEnItLAq7zfmV1JLk20jwxKBW1B3GOM3754EPWImCrcCscddNvsaWRAAmQQKAIfL0kFd+sSAuUO/ohgTwJ/DQ6HhHUr/LkxAUkQALGI0ABy3hnwohIgAR8JODPIPddF1ti/ZkbkexKyNildtFFuLrEFB935TLLErBHw9FiI2xxNSyLgImTAAkElkCKE6r6isPbA8uV3nImUK2sHZ/fwQHufEdIgATMSYACljnPjVGTAAnIbZ35HOR+PKU65h990iu7qxLmoXHxzLeREjIJZCVgr/abmaFYAAAgAElEQVQC7FWfJhgSIAESCAiB+X848cbclID4ohMS8IVA9wYRGNWLA9x9YcU1JEACxiNgSAFr48aNxiPFiEiABAxHwHN2Fdz7P/Q5rgOubjjlru91faQ9CYMqPeSzLy60JgFbfB1VhQUbey+s+QYwaxIILIFRk5OxfrcrsE7pjQRyITCyWxT6NuMAd74kJEAC5iRgSAHr5Zdfxvnz/s21MecxMGoSIIFQEKhatSpiYmJy3Or6Cs+jWOThUITCPUxMwFFvPGzlB5s4A4ZOAiRgBAIb97rw2MRkI4TCGCxE4L1bY1CvksNCGTNVEiCBcCJgKQGrUaNG4XR2zIUELEUgEJWZlSpVQtGiRXPkJhVYUolFI4HcCNhKXwdHw1mERAIkQAIFIvD2vBTM2eAskA8+TAL5JTBvVDyiIvL7FNeTAAmQgDEIGFLAMgYaRkECJGAGAvkZ5C4D3FecvM1rWpfH/Y72pT8xQ8qM0QAEHM2Ww1ashQEiYQgkQAJmJHD0rEcNb09M9ZgxfMZsUgJVStvx1V0c4G7S42PYJEACAChg8TUgARIwNYH8DnJfc2oIdlxonynnEpEH0LHMB4iPOGVqFgw+dATslR+Aveb/hW5D7kQCJBBWBMYtS8P4ZalhlROTMT6BrldFYPT1HOBu/JNihCRAAjkRoIDFd4MESMDUBDzHZ8O16cZ85XA4uS4OJtVDmicWZaJ2oUaR5fl6notJAFFlEdH8NyC6ImGQAAmQQL4InDzvwb1fJ+HkBVZf5QscFxeYwH1do9D/ag5wLzBIOiABEig0AqYQsI4cOYKjR4/i7NmzSEhIQJUqVVCiRAm/oR07dgzi88yZM2oeTunSpVG5cuUc/cnazZs3Z+xfv359VKhQwev63bt3Y+3atShTpgw6duzod4x8kARIwEcCaafgXFrOx8VcRgKBI2CvMgr2GmMC55CeSIAELEGA1VeWOGZDJvnOLTGoX5kD3A15OAyKBEjAJwKGFrAuXryIBQsWKKEpq5UvXx49evSAzWbzKVFZlJKSgoULF0IErKwWHx+Pbt26oXjx4pm+2rdvH3755Zds61u1aoXatWtn+3zixIlITU1F69atUatWLZ9j40ISIAH/CbjWNILnwlb/HfBJEvCHgKMIHFevhC2+jj9P8xkSIAELEpCqq3u/YvWVBY/eECnPfSIeMSzAMsRZMAgSIAH/CBhWwHK5XJg8eTLS0tJUZlFRUapS6sKFCzh37pz6rGrVqujQoYPPmX///fc4efKkWi/CV6lSpXD69GnIXmKRkZEYOHCg+l/NJIbk5GRV8dWyZUts2rQJBw8ehN1ux5AhQxARcekaj23btmH16tWIjo7GzTff7HNcXEgCJFAwAu6/HoT7wMcFc8KnScAPAvaKd8Ne+wM/nuQjJEACViQwblkqxi9L/29bGgmEkkDlUnaMvZsD3EPJnHuRAAkEnoBhBaxly5bh77//VhlXqlQJnTt3VqKR2Pbt27Fq1Sr1c/PmzVGvXr08yUgb4Lx589Q6qbLq3bu3Ep88Hg/Wr1+vWgTFpD2wWbNm6mepAJs2bZr6WYStuLg4uN1uTJgwQf2vVIBprYTy60mTJinBrV27dqhevXqeMXEBCZBAYAh4jk6HawtF48DQpJf8EnA0WwZbsZb5fYzrSYAELEaA1VcWO3CDpXttowg8di0HuBvsWBgOCZBAPgkYVsASkcjpdKrKq8GDB2eIV1p+c+fOVa2AIkLdcssteaa9YcMGbNy4Ua2TVsGKFTMP3tX2k9lVvXr1Uus00UuqtYYPH56xh1aV1aJFC9StW1d9LpVZIoSJyCViF40ESCCEBFKPwLks5zl2IYyEW1mQgK3cIDiummDBzJkyCZBAfgiw+io/tLg20ASe7xeNdrUvdY4E2j/9kQAJkEAoCBhSwJKWvvHjx6v8a9asiTZt2mRjobXryRf9+vVDsWLFcuWlCUyyqGvXrqqqSzPZTwQsqcbSC1jHjx/HnDlzVLuhXsCSSiuZp6XNwZLqq2+++Ua1Inbq1EkNmaeRAAmEloBrVT14EneEdlPuRgL/EnA0mgtbqW7kQQIkQAJeCbD6ii9GYRP4/rE4xEf7Pju4sOPl/iRAAiTgjYAhBSy5bXDmzJkqXmnnk7a+rLZr1y4sWbJEfexLy56+HVBEquuuuy5jALxUZkmFlpi+JVGGsctQdrH+/furGxClRVA+E7FLfJQtW1ZVXolAVqRIEdx0001800iABAqBgHvbPXAf+rIQduaWJADYSvWAo9EPREECJEACXgnw5kG+GIVJoF4lB967NaYwQ+DeJEACJBAQAoYUsKSiady4cSrBGjVqoG3bttmSzUl0yo3K4sWLsXv3brXE4XCo+VUnTpxQQ9rFRIC64YYbVNuiZjNmzFBD42NjY9GwYUNI5ZcIbFpro1RdSUWWxOytNTEgp0QnJEACeRLwHJkI19ZLrb55PsAFJBBgAo76k2Ere2OAvdIdCZCA2QkcO+fByLG8edDs52jm+Ie3i8It1/D6QTOfIWMnARJIJ2BIAUsCkyonqYCSwe0yUyom5tLfGohYJHOo5HuxBg0aoGnTpj6d6YoVK7BjR/Y2IxGoZB9pF9SbCFwyb0v21Exi6tKli5qjtWbNGvz555+qhVFaGWkkQAKFRCB5P5wrqhXS5tyWBABbsdZwNEuvDKaRAAmQgEbg3Z9S8f163jzIN6LwCLw/LBZ1K6ZfhkUjARIgATMTMKyAJbcCrlu3TrGVaiepwpKKqdOnT2Pp0qU4f/58BvdGjRqhcePGuZ6DiF3ScnjgwAG1LjIyEkWLFkViYmJGBZbcTihVVPHx8Zl8yRoRqU6dOqVuMKxTp456VnyKkCbiVs+ePVG+fHmcOXNGDYuXtVLRVbt2bVx++eVmfkcYOwmYhoBrxZXwJO8xTbwMNPwIOFOeQsy1L4ZfYsyIBEjALwK//ePCf6amV/rTSKAwCBSJsWH2o3GFsTX3JAESIIGAEzCsgCWZfvfdd0oQ8mYiJGnf6edW5UTop59+wqFDh9TXcnOg3CCo2T///INly5apuVYilg0ZMsQn0Fo1V8mSJVXrobdqLXGUnwoxnzbmIhIgAa8E3NvugvvQ16RDAiEn4E5uiuQ1V8J12ImEl96Eo0Lmm25DHhA3JAESMASBR75JxqZ9LkPEwiCsSaBj3Qg80yfamskzaxIggbAjYGgBS2hLi9727dszWvikcqpy5cpqHpUIXGJ5DXHXz9TSxKasJynVXlL1JSbtgbJHbiZzs6ZMmaJEr969e6N06dKYPXu2qryKi4tD69atIYPm5R9pS5Th7lkru8LubWJCJFDIBDxHp8G1xTcBupBD5fZhQsBjK4eUPzogad7fwL+t5rF9BqDIyMfDJEOmQQIk4C+BaavT8Omi9HEXNBIoLAKPXxeNng0jCmt77ksCJEACASVgeAFLy1ZuERSxSNryxPbs2YNff/1V/dynTx+UKFEiRzBSqaWJXTm1G8qgdhnYLtakSRMlkOVm2kB4uYVQbiMU+/rr9MoPrZ1QftZmebVq1Uq1E9JIgASCSCD1GJzLWPkSRMJ0rSOQtrcPkhYlwnXkeDYuCS++jug2HciLBEjAogT2nXTjofHJOJfksSgBpm0UAuPuiUWlkpx/ZZTzYBwkQAIFI2BYAevgwYM4efKkGo5epUqVbFnOnz8fhw8fVkPehw0blisFmWE1depUtUbmV7Vs2TLberlZcObMmerzvFoSRUybNm2aWtu3b181F0u/x9ChQ9WMLTGtKiunfQt2fHyaBEggKwHX2pbwnFtPMCQQNALOUx2RvKIE0rak32rrzSLrN0bxNz4EIvi33kE7CDomAQMT+N8PKViw2WngCBmaFQhULWvHF3fEWiFV5kgCJGARAoYVsLT5VyJQiSDkcDgyjkTEIhGQpCJLBrv36NEjz+MaN26cakOU2wYHDBighC+9rV69Gtu2bVMfaS2BOTlduHAh9u/fj8suuwzdu3dXy6SlUAa6i+kFrFmzZqnB81nnbuUZMBeQAAn4RcD9z7Nw73nNr2f5EAnkRsCTUg9J669CypLsN9l6ey5+2F2Iu+UOQiUBErAYgaXbnXhxZorFsma6RiRwU4tI3NM5yoihMSYSIAES8IuAYQWsDRs2qNv8xKpVq6ZmSklVk1RKzZkzR90AKNavXz9VpaXZjh071I2BYu3bt89oLVy+fDl27typPi9VqpQSnqKj0wcabtmyBWvXrlU/y/yqgQMH5ghT32rYv39/JCQkZKwdO3asEtXkJsOKFdPbmCZMmACn04k2bdqgZs2afh0SHyIBEvCdgOfkArg2prf10kggIAQcCUjZ3ANJP+2DJ9n3/1Nqiy+iqrAiatYJSBh0QgIkYHwCqU7goQlJ2HHYbfxgGWHYE3jpxhi0qXmpCCDsE2aCJEACYU/AsAKWVEtJ259UNmkWERGhxCDNmjVrhvr162c6JH0llV5IEn/Tp09XrX6ayY2D4k++E5Nh6zJPS1oCczKtdVGGvMuwd73NmzcPR44cUTcZNm3aFLt371a/lmqvQYMGZQhmYf9WMUESKEwCrgtwLi0HuDk49//buw/oqqqsgeM7Lz0hoYNUKUoHQVCadFCxoCgWLIhdx17GMrZhRp2xt9GZUT/b2At2UbFgA+lVqnSkt/TX37f2xRdfQiDtlVv+Z62shJd7z9n7d+7ouDnn3EROg13G9m06SUqmBSWwcUuNUkofNFxy72FFYI3wuAkBCwq88oNPXv6Bf/9YcOpsF7IrSeS967MkNzPJdrmREAIIOFfAtAUsnRI9a0oPS9++fXuZGdICkZ5j1b59+/1mTt9aGF6BFVnA0gu1UDVjxgxjJZaulIpsjRs3lmHDhh30TYG6FVC3BGrTbYjl3ypYUFBg/D6yyKbXcoC7c/8HRuaJEQgsPEVCOz9LzOCMaguBQN4x4p5xiHjnr651Pjk33yUZx59c637oAAEEzC0we01Abnvzj794NXe0RGd3gaPbJ8s/zsqwe5rkhwACDhMwdQErPBe6CksPdPf5fNKgQYMy2/ZqOl/6ZkItSOlbDbXPyDO2DtSnbk/U4peefdWrV68KL/N4PLJ48WLZuXOn5OTkSMeOHaVRo0Y1DZP7EECgBgLBdQ9KcPUdNbiTW5wuEPIdJu55vcX9TdXOuaqKV3LTQ6Tuw/+R5GbNq3I51yCAgAUF9haHjOLVqq1sHbTg9Nky5IuHpsk5A/a9VIqGAAII2EXAEgUsu2CTBwIIxEcgtPdHCcwdFp/BGMUeAq5U8SwfI+6pOySYXxD1nDJGjpac2yZFvV86RAABcwg88blXPprnM0cwRIGAiDx+foZ0b8X5VzwMCCBgLwEKWPaaT7JBAAEVCAXF/1M7Ec9veCBQqYBvy/Hi/j5F/Gti+7zk3PgXyTjh1Erj4QIEELCWwOeL/PLQJ1V/wYO1siNaKwo0rZskr1+VZcXQiRkBBBA4qAAFLB4QBBCwpUDglwkS2vqGLXMjqegIBAqOEvfMNuKd/Wt0OqykF1eDRlLvkX9LcqtD4zIegyCAQOwFdMvgXe+4ZUdB2bNVYz8yIyBwYIGR3VLk9jH73rZOQwABBOwkQAHLTrNJLgggUCoQ2vI/CSy9CBEE9hMIBVuIZ/5AKflyVdx10oeOlNw774/7uAyIAALRFwiGRP72vkd+WP7HG7KjPwo9IlB9gRtHp8uJvVKqfyN3IIAAAiYXoIBl8gkiPAQQqKGAZ4v4Z3QSCRTXsANus6OAd/WpUvJNgQR37k5YenWu+bNknnJGwsZnYAQQiI7A/370yUvfe6PTGb0gECUBV5LIy1dkSvP6rij1SDcIIICAeQQoYJlnLogEAQSiLBBYNE5COz6Mcq90Z0UB//YR4v6xjvhWbEh4+K7culL34X9LSrvDEh4LASCAQM0Epq8KyKTJbvEHanY/dyEQK4H+hyfLvWdkxKp7+kUAAQQSKkABK6H8DI4AArEUCG76rwRXXB3LIejb5ALB4iPEPauDeGbE55yrqnKkDxwiuZMequrlXIcAAiYSCJWUyPyH/it3Jp0vnmQKBSaaGkIRkRtGp8tJbB/kWUAAAZsKUMCy6cSSFgIIiIRK1khgekcoHCgQkgbiWThC3FPXS8hnzlfbZ447R+pccb0DZ4eUEbC2QN5frhfvrOniPWKgPFHvfJmbzL9nrD2j9ok+I1W3D2ZJo5wk+yRFJggggECEAAUsHgcEELC1QGD+CRLaPdXWOZJcWQHfupOkZJpPAlu2m56mzlU3SebYs0wfJwEigMA+gcL/PC4l775eyuE6pLlM7XqhPBcaCRECCRcY2jlF7hrL2wcTPhEEgAACMROggBUzWjpGAAEzCAQ3PCbBVbeYIRRiiLGAf9dgcf/UUHy/rIvxSNHtPvdvD0n6gCHR7ZTeEEAg6gLuzz6Ugkfvq7DfDYPPlTtdE8TrSov6uHSIQFUFbj05XY7tztsHq+rFdQggYD0BCljWmzMiRgCBagiECpdIYGavatzBpVYTCLk7SsncHuL53lznXFXV0dWosdS99zFJOaxDVW/hOgQQiLOAb8lC2XvzlSJ+/wFH9vQcKI/XnSDzk/nfcpynh+FEJDczyXj7oH6nIYAAAnYVoIBl15klLwQQKBUIzB0qob0/IWI3gaRM8SwZLSVfb5dQUZGls0vt2kPq3vuoJOXkWjoPgkfAjgLB/DzJu/lK8a+pvEjuOqSFfNllojwvbCm047Ng5px05ZWuwKIhgAACdhaggGXn2SU3BBAwBIJr75Pgmr+iYSMB38bR4v7BJf71m22TVfqwYyX3jnttkw+JIGAXgfx77xDPtOqdpbhh8Hlye/JECSQl24WBPEwucPfYdBnSme2DJp8mwkMAgVoKUMCqJSC3I4CA+QVC+bMlMHuA+QMlwkoFAnv6ivvnFuJdsLbSa614QdbZF0j2JVdZMXRiRsCWAsWvPCdFrzxXo9w8PY+Rx+pOkAXJh9fofm5CoKoC+tZBffugvoWQhgACCNhZgAKWnWeX3BBAoFQgMG+khPZ8h4hFBULeQ8U9/2hxf1P5Fh6LplgadvZFV0rWORdaPQ3iR8DyAiUfvC2F/3q4Vnm4mrWUL7pMlP8LjahVP9yMwMEETuqVIjeMZvsgTwkCCNhfgAKW/eeYDBFAQLcRbnhCgqtuxsKCAp7lp4r7uzwJ7t5rwehrFnL2ZddK1pnn1exm7kIAgVoLeL75QvLvv6vW/YQ7WD/4fLk15aKo9UdHCEQK3HtGhvQ/nO2qPBUIIGB/AQpY9p9jMkQAAREJlayRwIxuIiEfHhYR8G0eKe6fssT/60aLRBzdMOtcdZNkjj0rup3SGwIIVCrgnfOz5N12baXXVfcCd89B8mjuBFmUclh1b+V6BA4o0Ly+y3j7oIuXD/KUIICAAwQoYDlgkkkRAQT2CQQWnyWh7ZPhMLlAIL+XuGe1F+/s1SaPNPbh5d7zgKQPGhb7gRgBAQQMAf+KZbLnqgtipqFbCj/vMlFeYEthzIyd1vFpR6XKVaPSnJY2+SKAgEMFKGA5dOJJGwEnCoS2viqBXzhbyKxzH/I3Ec/CwVLy9TqRQMCsYcY9rvpPvyQpHbvEfVwGRMBpAoEtv8nu88fGJe11gyfIbSn8+ygu2DYf5MHxGdK7LdsHbT7NpIcAAr8LUMDiUUAAAecI+PPFP6OriHerc3K2SKbeX08W9/ceCWzbYZGI4xtmw3c+F1f9BvEdlNEQcJBAqKhQdp4yPK4Zu3sNlkdyJsjilPZxHZfB7CPQtrFLnr800z4JkQkCCCBQiQAFLB4RBBBwlEBw+Z8k+FvNXonuKKg4JevfNkTcMxqIb9m6OI1o3WEafzXLusETOQJmFggGZMex/RMSYVLzVvJ554nyYii+xbOEJMugURc4u3+qXDqM7YNRh6VDBBAwrQAFLNNODYEhgEAsBEK7PpfAgpNj0TV9VkMgWNRF3HO6iGc651xVg00oYlVHi2sRqFwgVFIsO08eWvmFMb5i7eAL5PaUiTEehe7tJvD4+RnSvRXbB+02r+SDAAIHFqCAxdOBAAKOEwjM7CWhwiWOy9sMCYeCueJZNFLc07ZKqKTEDCFZLgaKWJabMgI2qUBw727ZNe5400RX0muIPJwzQX5JaWeamAjEvAIdm7nkmQvZPmjeGSIyBBCIhQAFrFio0icCCJhaILj6bgmu+4epY7RjcN61o8X9U5IENm6xY3pxzYkiVly5GcyGAoFtW2T3uaeYLrOkFq1lSqeJ8lKIt4+abnJMFtCEQalywSC2D5psWggHAQRiLEABK8bAdI8AAuYTCOXPkcDsxJx3Yj6N2Efk39lfPDObi3fRmtgP5qARKGI5aLJJNaoCgQ1rZfdFZ0W1z2h3tmbwBfIXthRGm9U2/aWliDx3Saa0bOCyTU4kggACCFRFgAJWVZS4BgEEbCcQWDROQjs+tF1eZkooWNxOPPOPFPf3nHMVq3mhiBUrWfq1q4B/1XLZc+UES6RXcuQQeaDOhbI85VBLxEuQ8RM4/ogU+fOJ6fEbkJEQQAABkwhQwDLJRBAGAgjEVyC07W0JLDk3voM6ZrQU8Sw5Sdzf75VgXp5jsk5UohSxEiXPuFYT8C1ZIHuvv8xSYSe1OFQ+6zRRXg4l/qB5S8HZPNiHzsmQI9tweLvNp5n0EECgAgEKWDwWCCDgWIHAzCMlVLjYsfnHInHvhlHimZEp/jUbY9E9fR5AoOHbU8TVoCE+CCBwAAH3l59KwYOTLOuzeshEuSP5AsvGT+DRE9DClRawaAgggIATBShgOXHWyRkBBAyB4LoHJLj6TjSiIBDY3Vvcc9qKdy7bBaPAWaMu6j35f5LapXuN7uUmBOwsUPj0I1Ly/luWT7HkyKFyf+7FssrV0vK5kEDNBXTroG4hpCGAAAJOFKCA5cRZJ2cEEDAEQiVrJTCzl0igCJEaCgTdzcWzaIC4v1kjEgrVsBdui5ZA7h33SvqwY6PVHf0gYHmBvDtvFO/PP1o+j9IEWraRzzpMlFdkiH1yIpMqC+ih7Xp4ux7iTkMAAQScKEABy4mzTs4IIFAqEFx2uQQ3v4BIDQQ8y04W909uCe7YWYO7uSVWAtkX/0myxk+MVff0i4AlBEJFhZJ3+3XiW2rPbeKrh1wodyRb4zB6SzwwFglywqBUuWBQmkWiJUwEEEAg+gIUsKJvSo8IIGAhgdDubyQw/zgLRZz4UH2/DRXPrPriW74u8cEQQYUCGSeOlZxr/iySwl/T84g4T0APay94+F4JbNpg6+SLew+Tv+dcKmtdzWydJ8ntE9BVV7r6Sldh0RBAAAGnClDAcurMkzcCCJQKBOaNktCeaYhUIhDI6y6eeZ3E8/OvWFlAIK13X6lz7S2S3KKVBaIlRASiI+CZ/p0UPnyvBPMd8gbUlm3k044Xyv9Cg6MDSC+mFdBzr/T8KxoCCCDgZAEKWE6efXJHAAFDIPjb8xJcfiUaBxAI+RqIZ/EwcU/7TUIeD04WEkhu1kKyL71G0gcPt1DUhIpAzQRK3nlNCv/7RM1utvhdvw65SO5MPt/iWRD+wQT0zYP6BkIaAggg4GQBClhOnn1yRwCBfQL+AgnM7Ckht723m9Rkur2rThD3DJHAb1tqcjv3mEQg65yJkn3Rn0wSDWEgEF0BXW1V9J8nxP3lJ9Ht2GK9FfUeLpNyLpcNriYWi5xwKxPQwpUWsGgIIICA0wUoYDn9CSB/BBAwBIKr75bgun+g8buAf+sx4p7TVHyL12BiE4G0o/pL9qVXS0q7w22SEWkgIOJbONdYdeVfuRwOFWjVVj7uMFFeY0uhrZ4H3TqoWwhpCCCAgNMFKGA5/QkgfwQQMARCxSslMLOPSLDE0SLBgsPFvbCXeH5Y5WgHuybvqlff2FKYcdxJdk2RvBwkUPLB21L03yck5PM5KOuqpbpq6MVyl+u8ql3MVaYW0EPb9fB2PcSdhgACCDhdgAKW058A8kcAgVKB4PI/SfC35xwpEgpkiOeXE8Tz/U4JFhQ40sBJSWeeeqZRyEpK50BgJ827XXINlRRLoW4Z/PR9u6QUkzwKe4+Qu3OvlM1JDWPSP53GR2DCoFS5YFBafAZjFAQQQMDkAhSwTD5BhIcAAvETCOXNkMAc573JybvmWPHMyhD/2o3xw2akhAukdjtCsideLqk9+yQ8FgJAoKoCvkXzpOj5p8W3dHFVb3H0daFW7eSjDhfJG6GBjnawavK66kpXX+kqLBoCCCCAgAgFLJ4CBBBAIEIgsPgsCW2f7AgT/46jxDOvjXjn/eqIfEmyYgE94D3r3ItZjcUDYnqB4lf/T4peflYkFDJ9rKYKMClJVg65WO52nWuqsAimcgE990rPv6IhgAACCOwToIDFk4AAAghECIR2fiyBhafZ2iRY1Eo8i/uL+1vOubL1RFcjuZSOXST7vIskrb/zViBWg4lLEySgq62KX35WvHNnJigCewxb0Huk3Fn3Ktkm9eyRkAOy0DcP6hsIaQgggAACFLB4BhBAAIEKBQLzRkhoz/f20wkmiWf5KeL+sVCCu3bZLz8yqrWAno2Vdd7Fooe90xAwg0DxW68YxauQ12uGcCwfQ6h1e3m/4yXydqCf5XOxewJauNICFg0BBBBA4A8BVmDxNCCAAALlBEKbX5LAsktt5eLbMFzcs+uKf+U6W+VFMtEXSG7dRrLPu1jShx8X/c7pEYEqCvhXLje2C3pn/ljFO7isygIul6wYfJHcw5bCKpMl4kLdOqhbCGkIIIAAAhSweAYQQACBAwuE/BKY2UdCRb9YXimw6wjxLOwknpkrLZ8LCcRXIOO4kyRr/ERJbtk6vgMzmuMFSt57wyhehYqLHG8RS4D83iPl9rrXyS6pE8th6LsGAh2bueSZCzNrcCe3IIAAAvYWYAWWveeX7BBAoIYCwfUPS/DX22t4d+JvC5Y0Fu/SYVLy7ToRny/xAUY0FrwAACAASURBVBGBJQV0K2HW2RdI5rhzLBk/QVtLwPPjNCmZ/Ib4Fs23VuAWjjbY+jCZ3Okyedd/lIWzsF/oN52QLif0ZPWV/WaWjBBAoLYCFLBqK8j9CCBgTwHvNvHPOkrEs8Vy+XlXnizu6X4JbNlqudgJ2JwCqb36GIWstN59zRkgUVlawLdsieiqK8+0qZbOw7LBu5Jl+eCL5K8uCtVmmMPOzV3yr4msvjLDXBADAgiYT4AClvnmhIgQQMAkAsE1f5Pg2r+bJJrKw/D9Nkg8c5uK75fVlV/MFQjUQCBz7FlGIcvVsFEN7uYWBMoKBLZtkZLJbxrFK1riBfJ6j5Jb614veyUr8cE4OII/n5Qux/dg9ZWDHwFSRwCBgwhQwOLxQAABBA4k4Nki/tl9Tb8KK7Cnk3iW9BTPjyuYSwRiLpDcvKVknT1BMk44NeZjMYA9BUI+n7FVsOS9NyW4e6c9k7RoVsHWh8vbna+UD3y9LJqBtcPu2tIlT05g9ZW1Z5HoEUAglgIUsGKpS98IIGB5ATOvwgp5csSz/Hhxf7dFQkUcdmz5h81iCaT1O0YyTjhF0gcMsVjkhJswgYBfSj77UNyffSD+VRTcEzYPlQ2cnCzLB10sf3WNr+xKfh9lgVtPTpdju7P6KsqsdIcAAjYSoIBlo8kkFQQQiIGASVdheVefIJ6ZyeJfvykGSdMlAlUXSOvTVzJGnyLpQ0ZW/SaudJRAyF0i7ikfifuzD8W/9ldH5W7lZPf2PlZurnejFIbSrZyGZWLv3ipZHj8/wzLxEigCCCCQCAEKWIlQZ0wEELCUgJlWYfm39hPPgtbinb/KUoYEa3+B1COONApZGSNH2z9ZMqySQKggX0q0cDXlQwlsXF+le7jIXAKBQw+XtzpfLR95e5grMBtGc/uYdBnZjdVXNpxaUkIAgSgKUMCKIiZdIYCATQVMsAorkN9WvL/0Ffc0tt3Y9CmzTVqpXXtIxugxknH8GNvkRCLVEwju2W2stjIKV1s3V+9mrjafQEqKLB10ifwt6SzzxWaTiI5onSyPnsfqK5tMJ2kggEAMBShgxRCXrhFAwD4CiVqFFfImi3fVqeL+YY8E9+yxDyiZ2F4gpUNnSR92rGQMHSWuxk1sny8JigTWrxX3V1PE/eWnEty1AxKbCezpfZzcUP9mcQdZJRTtqb3jlHQZ3hXXaLvSHwII2E+AApb95pSMEEAgFgIJWIXlXX+seGZli//XdbHIiD4RiItAUnYdyRg2StKHjpLUnn3iMiaDxFfAN3/OvsLVV5+JBALxHZzR4ioQOLSDvN7lWvnU0zWu49p5sF5tkuXhc1h9Zec5JjcEEIieAAWs6FnSEwII2FwgXquw/DuPFM/CDuKdxXZBmz9SjktPC1i6Iit92CjRwhbN2gKerz83Clfe2TOsnQjRV08gNVWWDL5M7g2Nq959XF2hwF1j02VoZ1Zf8XgggAACVRGggFUVJa5BAAEEVCDGq7CChc3Es3yIuL/+VSTIKgYeOvsK6JZCo5A1ZKSkdGIlh5Vm2jjf6qsp4vlqivhXr7RS6MQaZYHdfY6X6+rdIr5gUpR7dk53vdsmy4PjWX3lnBknUwQQqK0ABazaCnI/Agg4SiC47n4Jrr4nujkHk8Sz6lTx/FQigW3bots3vSFgcoHUXn0kfeBQSR8wRFxNmpo8WmeGFyopFu/Mn4wvz8yfJJSf50wIst5PwN+mo7za5Xr53N0JnRoI3HNaugzuxOqrGtBxCwIIOFSAApZDJ560EUCghgL+vRKYPVBCxdFZeeD7bbh45jQQ39LVNQyI2xCwh0BSRqakDRwi6b9/STL/UZfImQ35fKVFKy1cBXfvTGQ4jG1mgdQ0WTTkCrk/ONbMUZoutqPaJcs/z2b1lekmhoAQQMDUAhSwTD09BIcAAmYUCG56RoIrrqtVaIE93cWzuLt4flpWq364GQE7CiQ3b2kUstIGDpXUbkfYMUXT5hReaaXfA9u2mDZOAjOfwK7ex8u19W+VQNB8sZkxokmnZ8gxHZPNGBoxIYAAAqYVoIBl2qkhMAQQMK1AKCiBOcdIKH92tUMMFtcX78rjxD1tg4RKSqp9Pzcg4DSBlHaHSWq3npLavaek9uknrpxcpxHENN/grh3inT9HfAvmim/BHAls3RzT8ejc3gL+Np3k5W43ytTiw+2daC2z69s+We4/i9VXtWTkdgQQcKAABSwHTjopI4BA7QVCW16VwNILq9WRd/Up4p4RkMDG36p1HxcjgMDvAi7XvkLWEb0l7egBksoB8DV6NPwrlol33izxzpkhvoXzatQHNyFwQIG0dJk/9Cp5wH8ySAcQ+PsZGTLgcFZf8YAggAAC1RWggFVdMa5HAAEEfhcIzD9BQrunVurh3zpY3POaiW9hdM7NqnRALkDAIQKuevUlrXdfSe3ZW1K6dJeUQ9s5JPPqpelfv0b8SxcbxSrvnJ8luHdP9TrgagRqILCzz2i5tu4tEgzV4GYb3zKgQ7L8fRyrr2w8xaSGAAIxFKCAFUNcukYAAXsLhHZ8JIFFpx8wyWBeB/H80kfc33HOlb2fBLIzi0BSVrakaiGrS3fju37pZ05qoeIi8WmxaunifUWrpYtFP6MhkAgBX9vO8lLXP8vXxW0TMbwpx3xiQoZ0a8nqK1NODkEhgIDpBShgmX6KCBABBMwsEFh8toS2v1cmxJA7Xby/niLu73dIMG+vmcMnNgRsL6CrsozVWYd1kJRD20py67biatDQFnkHd++SwIa14l+/Vvy/rjQKVrraioaAqQTSM2TOkGvkYf8JpgorEcGc2S9VLh+eloihGRMBBBCwhQAFLFtMI0kggECiBEJ7vpXAvGNLh/etP0ncP6eKf826RIXEuAggUIlAUk6upLRuI8mHtpWU1m2N78n656bNTGmnbwMMbFgnAS1UbVj7+/d1EirIN2W8BIVARQI7+pwo1+beLE7dUdiygUt09VW9rCQeEAQQQACBGgpQwKohHLchgAACYYHgskvFu3CFeBa0Ee+c5cAggIBVBVJSxFW3nrhy60mSfv/9q/Tn8OfZ2cbWxH1fWVXephjyeiRUVGRs6Qt/6SpN/Qrt3WN8N37O2yPBvft+DubtEfH7rSpK3AiUEdAthf/X7VaZVnSo42RuOiFdTuiZ4ri8SRgBBBCIpgAFrGhq0hcCCDhSwL/sU9lzzSRH5k7SCCCwTyCymGX8nJL6R5Hq94IVhSieFgREJCNTZg69Th7zHucYjn6HJct9Z3Jwu2MmnEQRQCBmAhSwYkZLxwgg4CSB4jdflqLnn3ZSyuSKAAIIIIBAjQW2HT1GrqtzQ43vt9KNj52XIT1ac3C7leaMWBFAwJwCFLDMOS9EhQACFhTYe81F4lu2xIKREzICCCCAAALxF/C27SLP9bhdfihoGf/B4zTiuL6pcuUIDm6PEzfDIICAzQUoYNl8gkkPAQTiJ+BbOFf23nRl/AZkJAQQQAABBKwukJEp04feKE96R1o9k/3ib15/38HtDbI5uN12k0tCCCCQEAEKWAlhZ1AEELCrQOEzj0rJ5Dftmh55IYAAAgggEBOBLf3Gyg1Z18ak70R1esPodDmpFwe3J8qfcRFAwH4CFLDsN6dkhAACCRQIFRbInsvPE33tPQ0BBBBAAAEEqi7gbddV/tP9Dple0KzqN5n0yqPbJ8s/zuLgdpNOD2EhgIBFBShgWXTiCBsBBMwr4PnmC8m//y7zBkhkCCCAAAIImFUgM0t+GHazPO0eZtYIqxTXI+dmSM9DObi9SlhchAACCFRRgAJWFaG4DAEEEKiOQP69d4hn2tTq3MK1CCCAAAIIIPC7wG/9x8lNmVdZ0uO0o1LlqlEc3G7JySNoBBAwtQAFLFNPD8EhgIBVBfzr1sjeKydIyOe1agrEjQACCCCAQEIFPO26yTM97pKZ+U0SGkd1Bj+kbpI8MSFTGuVwcHt13LgWAQQQqIoABayqKHENAgggUAOB4rdflaJnn6zBndyCAAIIIIAAAoZAVrZ8N/QW+bd7sCVArjsuTcb0TrVErASJAAIIWE2AApbVZox4EUDAUgJ7b7xCfIvmWSpmgkUAAQQQQMBsAhsHni1/Tr/cbGGViadPu2R54GwObjf1JBEcAghYWoAClqWnj+ARQMDsAt65MyXv1mvMHibxIYAAAgggYHoBd/se8q8ed8ucvIamjPWhczLkyDYc3G7KySEoBBCwhQAFLFtMI0kggICZBQr//ZiUvPeGmUMkNgQQQAABBKwhkFVHvh52mzxXMtBU8Z7aJ1WuOZaD2001KQSDAAK2E6CAZbspJSEEEDCbQHDvbtl7/WUS2LTBbKERDwIIIIAAApYUWH/MuXJr2iWmiP2Qekny2HmZ0iSXg9tNMSEEgQACthWggGXbqSUxBBAwk4D7i0+k4KG/mSkkYkEAAQQQQMDSAiWH95Inut0jC/LqJjSP28eky8huKQmNgcERQAABJwhQwHLCLJMjAgiYQiD/738Rz3dfmSIWgkAAAQQQQMAWAtk58uWwv8gLxf0Sks6YI1PluuPZOpgQfAZFAAHHCVDActyUkzACCCRKwL96leTdcpUE8/YmKgTGRQABBBBAwJYCawdPkNtTLoxrbu2buOSJCRmSmcbWwbjCMxgCCDhWgAKWY6eexBFAIBEC7ikfScEj9yZiaMZEAAEEEEDA1gLFHfvIo13vkSV768Qlz3vPyJD+h/PWwbhgMwgCCCAgIhSweAwQQACBOAsUPv5PKflkcpxHZTgEEEAAAQTsLxDKzpXPh98lLxf1iWmyZ/dPlUuHsXUwpsh0jgACCJQToIDFI4EAAgjEWSBUWCB7b7la/CuXxXlkhkMAAQQQQMAZAr8OuVDuTJ4Qk2S7t0qWx8/PiEnfdIoAAgggcGABClg8HQgggEACBLzzZkneLVcnYGSGRAABBBBAwBkChZ37ykOd7pEVeZlRS9iVJPKviZnSsZkran3SEQIIIIBA1QQoYFXNiasQQACBqAsUv/GyFP3f01Hvlw4RQAABBBBAYJ9AqE6ufDLsr/JaUa+okFw8NE3OGZAalb7oBAEEEECgegIUsKrnxdUIIIBAVAXyJ90qnh++jWqfdIYAAggggAACZQVWDr1E7nadWyuWvocly/1nsnWwVojcjAACCNRCgAJWLfC4FQEEEKitQGDTBuM8rOD2rbXtivsRQAABBBBA4CACBV0HyD873iOr91b/8PU6GUny0uWZUj87CWMEEEAAgQQJUMBKEDzDIoAAAmEBzzdfSP79dwGCAAIIIIAAAjEWCOXUkw+HTZI3C3tUa6TbxqTLqG4p1bqHixFAAAEEoitAASu6nvSGAAII1Eig8N+PScl7b9ToXm5CAAEEEEAAgeoJLBt+uUySs6t0kxautIBFQwABBBBIrAAFrMT6MzoCCCBgCIR8Psm75SrxLV6ACAIIIIAAAgjEQSC/+yC597B7ZENe8gFHa5KbJG9cnRWHaBgCAQQQQKAyAQpYlQnxewQQQCBOAr4lCyXvlqsl5PXEaUSGQQABBBBAwNkCoXoN5b3Bf5V3C7tVCPHYeRnSo/WBC1zO1iN7BBBAIL4CFLDi681oCCCAwEEFSia/KYXPPIoSAggggAACCMRR4JcRf5K/h84oM+K5A1PloiHVP/A9jmEzFAIIIOAoAQpYjppukkUAASsIFPzjHnF/PcUKoRIjAggggAACthHYe8QwmdTuLtmSlyQdm7nkmQszbZMbiSCAAAJ2EKCAZYdZJAcEELCVQHDHdtl7y1US2LjeVnmRDAIIIIAAAmYXCDZoIm8P+quccX5vOaRektnDJT4EEEDAUQIUsBw13SSLAAJWEfD8NE3y77nFKuESJwIIIIAAArYRyLjuDsk5+RTb5EMiCCCAgF0EKGDZZSbJAwEEbCdQ/ParUvTsk7bLi4QQQAABBBAwq0DWuRdJ9oVXmDU84kIAAQQcLUABy9HTT/IIIGB2gcIn/iklH082e5jEhwACCCCAgOUFMkaOlpzbJlk+DxJAAAEE7CpAAcuuM0teCCBgD4FAQPL+cr145860Rz5kgQACCCCAgAkFUrv3kty77hdXg4YmjI6QEEAAAQRUgAIWzwECCCBgcoHApg1GESuweZPJIyU8BBBAAAEErCfgatRYcu95QFI7d7Ne8ESMAAIIOEiAApaDJptUEUDAugLeWdMl744bREIh6yZB5AgggAACCJhQIPfO+yV96EgTRkZICCCAAAKRAhSweB4QQAABiwiUfPiOFD71kEWiJUwEEEAAAQTML5B92TWSdeb55g+UCBFAAAEE2ELIM4AAAghYSaDwP49LybuvWylkYkUAAQQQQMCUApljTpc6195qytgICgEEEEBgfwFWYPFUIIAAAhYTyL/7z+KZ/p3FoiZcBBBAAAEEzCOQ1qef5E56UJLSM8wTFJEggAACCBxUgAIWDwgCCCBgMYHgjm3Goe7+tastFjnhIoAAAgggkHiB5BatpO7fH5Hk1m0SHwwRIIAAAghUWYACVpWpuBABBBAwj4Bv4TzJu+N6Cbnd5gmKSBBAAAEEEDC7QFKS1L3/cUk7qr/ZIyU+BBBAAIFyAhSweCQQQAABiwq4P/9YCh7+u0WjJ2wEEEAAAQTiL1Dn2lskc8y4+A/MiAgggAACtRaggFVrQjpAAAEEEidQ9OK/pfi1FxMXACMjgAACCCBgEYHMcedKnSuus0i0hIkAAgggUF6AAhbPBAIIIGBxgfz77hTPt19aPAvCRwABBBBAIHYC6QOHSO6kh2I3AD0jgAACCMRcgAJWzIkZAAEEEIitQDA/b9+h7st/ie1A9I4AAggggIAFBVLaHSZ173tcXI2bWDB6QkYAAQQQCAtQwOJZQAABBGwg4P91heTd/WcJbt9qg2xIAQEEEEAAgegIaNGq7qSHJKVD5+h0SC8IIIAAAgkToICVMHoGRgABBKIr4J03S/Lvvpk3E0aXld4QQAABBCwsUPfBpyXtyKMsnAGhI4AAAgiEBShg8SwggAACNhLwTJsq+ffeYaOMSAUBBBBAAIGaCeTe809JHzS8ZjdzFwIIIICA6QQoYJluSggIAQQQqJ1AyYfvSuFTD9auE+5GAAEEEEDAwgI5N90pGaPHWDgDQkcAAQQQKC9AAYtnAgEEELChQPH/npeil5+1YWakhAACCCCAwMEF6lxxvWSOOwcmBBBAAAGbCVDAstmEkg4CCCAQFih8+hEpef8tQBBAAAEEEHCMQNZ5F0v2xMsdky+JIoAAAk4SoIDlpNkmVwQQcJxA/j/uFs/XnzsubxJGAAEEEHCeQMaJYyXnhtudlzgZI4AAAg4RoIDlkIkmTQQQcK5A3u3XiXf2DOcCkDkCCCCAgO0F0o48Wuo++C/b50mCCCCAgJMFKGA5efbJHQEEHCOw508XiH/lMsfkS6IIIIAAAs4RSG7WQhq8MlkkKck5SZMpAggg4EABClgOnHRSRgABZwrsPu9UCWzd7MzkyRoBBBBAwLYCjd7/SpJycm2bH4khgAACCOwToIDFk4AAAgg4SGDnmGESKi5yUMakigACCCBgZ4EGr34gyYc0t3OK5IYAAggg8LsABSweBQQQQMBBAqGCfNk5dqSDMiZVBBBAAAG7CtR/5hVJ6dDJrumRFwIIIIBAOQEKWDwSCCCAgMMEAr9tkN0XjHNY1qSLAAIIIGAngdy7/iHpQ0bYKSVyQQABBBCoRIACFo8IAggg4EAB39LFsvfaix2YOSkjgAACCFhdIPuSqyXr7AlWT4P4EUAAAQSqKUABq5pgXI4AAgjYRcC3dJHsvfYSu6RDHggggAACDhDIvuxayTrzPAdkSooIIIAAAuUFKGDxTCCAAAIOFvCvXil7Luc/BBz8CJA6AgggYBmBnBtul4wTx1omXgJFAAEEEIiuAAWs6HrSGwIIIGA5gcCmDbJ7ImdiWW7iCBgBBBBwkEDunfdJ+tBRDsqYVBFAAAEEygtQwOKZQAABBBCQ4I7tsmv8SUgggAACCCBgOoG69z8uaUcPMF1cBIQAAgggEF8BCljx9WY0BBBAwLQCwfw82XUaf7tt2gkiMAQQQMCBAvWeeF5Su/ZwYOakjAACCCBQXoACFs8EAggggECpQMjrkZ0nDEIEAQQQQACBhAvUf/4NSWnTPuFxEAACCCCAgDkEKGCZYx6IAgEEEDCVwM7RAyXk85kqJoJBAAEEEHCOQMM3PhZX46bOSZhMEUAAAQQqFaCAVSkRFyCAAALOFNh56ggJFRY4M3myRgABBBBImECjD7+RpOw6CRufgRFAAAEEzClAAcuc80JUCCCAgCkEdp11ggR37TRFLASBAAIIIGBvgaS0NGn02Y/2TpLsEEAAAQRqLEABq8Z03IgAAgg4Q2D3hNMksHmTM5IlSwQQQACBhAi46jeQhu98npCxGRQBBBBAwBoCFLCsMU9EiQACCCRUYM9l54h/za8JjYHBEUAAAQTsKZDcopU0ePk9eyZHVggggAACUROggBU1SjpCAAEE7C2w95qLxLdsib2TJDsEEEAAgbgKpHToLPWfeTmuYzIYAggggIA1BShgWXPeiBoBBBBIiEDerdeId+7MhIzNoAgggAAC9hJI63201H3gX/ZKimwQQAABBGImQAErZrR0jAACCNhToPA/j0vJu6/bMzmyQgABBBCIi0DGiWMl54bb4zIWgyCAAAII2EOAApY95pEsEEAAgbgKuL/4RAoe+ltcx2QwBBBAAAF7CGRfcpVknX2BPZIhCwQQQACBuAlQwIobNQMhgAAC9hLQ87D0XCwaAggggAACVRXIvfM+SR86qqqXcx0CCCCAAAKlAhSweBgQQAABBGosENiyWfZccZ6Eigpr3Ac3IoAAAgjYXyApNU3qPf6spHTsYv9kyRABBBBAICYCFLBiwkqnCCCAgHMEQu4SybvtWvEtWeicpMkUAQQQQKDKAsnNW0q9p14QV916Vb6HCxFAAAEEECgvQAGLZwIBBBBAICoChU/8U0o+nhyVvugEAQQQQMAeAqlH9JZ6j/zbHsmQBQIIIIBAQgUoYCWUn8ERQAABewkUv/6iFL3Af6jYa1bJBgEEEKiZQMbI0ZJz26Sa3cxdCCCAAAIIlBOggMUjgQACCCAQVQH3Zx9KwaP3RbVPOkMAAQQQsJZA1viJkn3xn6wVNNEigAACCJhagAKWqaeH4BBAAAFrCnhn/CB5k24V8futmQBRI4AAAgjUWKDOtbdI5phxNb6fGxFAAAEEEKhIgAIWzwUCCCCAQEwEfMuWSOGj94l/7eqY9E+nCCCAAALmEnA1bCw5198qaf0HmyswokEAAQQQsIUABSxbTCNJIIAAAuYUCGzZbBSxvPNnmzNAokIAAQQQiIpASqeuknP9bZJyWMeo9EcnCCCAAAIIlBeggMUzgQACCCAQU4GQu0QKH39A3F99FtNx6BwBBBBAIDEC6YOGSZ3rbhNXvfqJCYBREUAAAQQcIUAByxHTTJIIIIBA4gVK3nlNCp99UiQUSnwwRIAAAgggEBWB7Asuk6zzL4lKX3SCAAIIIIDAwQQoYPF8IIAAAgjETcA7b5YUPfuU+H9dEbcxGQgBBBBAIPoCyS1aSfZl10r6wCHR75weEUAAAQQQqECAAhaPBQIIIIBAXAWCeXul6Nknxf3FJ3Edl8EQQAABBKIjkD54hGRfdo0kH9I8Oh3SCwIIIIAAAlUQoIBVBSQuQQABBBCIvkDJ5Dek8L9PiQT80e+cHhFAAAEEYiKQfeEVknXuRTHpm04RQAABBBA4mAAFLJ4PBBBAAIGECfgWzDXOxfKvXJawGBgYAQQQQKBygeTWbaTOZddKWr9jKr+YKxBAAAEEEIiBAAWsGKDSJQIIIIBA1QVCBflS+OxT4p7yYdVv4koEEEAAgbgJpA8dJXUuv1ZcjZvGbUwGQgABBBBAoLwABSyeCQQQQAABUwiUfPC2cTZWyOs1RTwEgQACCCAgkn3xVZI1/gIoEEAAAQQQSLgABayETwEBIIAAAgiEBXyL5xtvKfQtWwIKAggggEACBVLatDPeMph29IAERsHQCCCAAAII/CFAAYunAQEEEEDAVAKh4iIp/O+T4v70fVPFRTAIIICAUwTSRxwvdS67RlwNGzslZfJEAAEEELCAAAUsC0wSISKAAAJOFCj56F1jNVbIXeLE9MkZAQQQSIhA9mXXSNaZ5ydkbAZFAAEEEEDgYAIUsHg+EEAAAQRMK+D7ZZEUvfCM+BbOM22MBIYAAgjYQSClfQfJvvQaSevT1w7pkAMCCCCAgA0FKGDZcFJJCQEEELCVQCgkRa88J8X/e95WaZEMAgggYBaBzLFnSfYFl0lSnRyzhEQcCCCAAAII7CdAAYuHAgEEEEDAEgK++bOl6OXnxLdkgSXiJUgEEEDA7AIpbdtL1oTLJH3QMLOHSnwIIIAAAgiIaQtY27dvl88+++ygU5SZmSn16tWTzp07S+vWrfe71u/3y6uvvmp8Pnz48Aqvqcoz8Mknn8jOnTulW7du0qdPn6rckpBrSkpK5K233jLGPuGEE6RJkyaVxjFlyhTZtm1bhdelpqZKdna2NGrUSPr27Sv6ZzO09957TwoKCqR3797SvXt3I6QtW7bIF198Yfx8zjnnSFpamhlCJQYEEIi2QCAgRa88K8WvvRjtnukPAQQQcJRA5ilnSNYFl4krt66j8iZZBBBAAAHrCpi2gDVnzhwZM2ZMlWXHjh0rjz76qKSnp5feowWd9u3bG39+8cUX5bjjjqtyf5EXajFowYIF8qc//UnuvPPOGvURj5u2bt0qRx55pDHURx99VKVi2ymnnCKzZ8+uNLw6derIFVdcITfccIMkJSVVen0sL+jfv7+sX79e7rjjDrnqqquMoX744Qc566yzjJ+XLFkiDRo0iGUI9I0AAgkW8M6dKcUvPyu+pYsTHAnDI4AAAtYSSD60pSSrbAAAIABJREFUrWRPuFTSh4y0VuBEiwACCCDgeAFLFLB69uwpTZs2LTNZgUBANmzYICtXriz9/KijjpJ33nmndPUNBazKV4tFFrA6dOhQxlhXsOlKuMLCwtLPb775ZrnxxhsT+j8cClgJ5WdwBEwjEPJ5pfjl56T4zZdNExOBIIAAAmYWyDz5NGPLoKs+f9Fn5nkiNgQQQACBigUsUcDSbXGDBg2qMIPffvvNWBX0448/Gr/XAtbAgQONn0OhkMyfP9/4fthhh0ndujVbIu2EFVjHHHOMvP322xUa61bO66+/vrSQNWPGDDn00EMT9r+pigpYuqUwXMzUgmdycnLC4mNgBBCIr4B31nTjkHf/8l/iOzCjIYAAAhYRSG7Z2jikPX3YsRaJmDARQAABBBDYX8DyBSxNSVcJadFC2zXXXCO33357VOfa6QUsxXzzzTdLV179+9//Fl25lahWUQErUbEwLgIImEMg5HEbWwqL39537iENAQQQQGCfQMYJpxrFK1fDRpAggAACCCBgaQFbFLB0O2GrVq2MiRg5cqS88sorxs8+n08uu+wyYwXWtddeW3o+VHjGdNXWd999J99//70sXrxY2rVrZxxWrkWwNm3alE5sZAHrpJNOkv/+978ya9Ys4yDxfv36GavDLrroogpX/Wj/77//vixbtswYQ8+S0kPne/XqJVdffbVxQHq46ZZHPWdL4500aZI8+OCDxr0akxaMJk6caFyqBbtnn31WPv30U+MsKD3IfOjQoXLmmWeWrlSr7hlYB1uBpWNu3LjRiEObnjul50/l5+cbrtpuvfVWI6/IlpeXJ9ddd53xkV5/+OGHGz//9a9/lXXr1hn5f/PNN8ZB+7m5uUaOOl+6Us7r9Rqfv/7667J06VJjxdeAAQOM8c4+++z9zsBS3wceeMDo/+mnnzYOn49s7777ruE1d+5c40B+3W6qhTDNJSeHV0Zb+p9iBI9AhID35x+NQ979K5fjggACCDhaILl5S+OQ9owRxzvageQRQAABBOwjYIsClhaTTj31VGNWLr/8crnnnnuMnw92BtYbb7whN9100wFn8uOPPzbecqctXMDSYpMWPypqEyZMkPvvv19cLpfxaz0/6i9/+UvpWxArukeLWd9++620aNHC+LUWfMJFID2PKvJ8r8GDBxuroIqLi43D7bWoU75FxhftAtaqVatkyJAhxpDqq847duyQI444wvgscutmOK7IQ+U/+OADOfroo41faZFR49eC4Zo1a8qksXr1atG3S+rc6ByVb2oWPpOrKoe4a5FNi2jhNxSW708LY//3f/8nXbp0sc//qskEAYcLhIqLjC2FJe++7nAJ0kcAAacKZBw/RrIvuFRcjcueIetUD/JGAAEEELCHgKULWHv27JHp06cbZ2CFixqRhZIDFbCmTp0qF1xwgTGDWhjSLYdNmjQxikm6Okj70mKQrtZJTU0tLWCFp1xXR+lqJH3b3QsvvFBaTIo8qytyjHPPPdcoOuk5XAsXLhQtjunKKm3h1Uz6c2QBS/+sxZXRo0fLokWLjHh19deVV15pvGFQmxbM9M2Ku3btMlZrffXVV6VPZTQLWLoiTItAuopJmxaWtJhV2wKW9qUFqXHjxhk5NG/e3CiO6Qq62267zRhLV51dfPHFxuo2Hfepp54qzbEqBSydT12tpk1Xd2l/WVlZMnPmTKNIpnOthTSde51rGgII2EfAM/07Kf7f8+JftcI+SZEJAgggcBCB5EOaGYe0Zxx7Ik4IIIAAAgjYTsASBSwtcjRs2LAMvhY8It+Op7/ULWm66incDlTACp+hpOdmaTEp8sBv3bKmb9rTplvYhg8fXqaAVf5A+W3bthnbAbVp0SW8pU63uenWRC10TZ48WZKSkkrj0tVZuuJH44/cuhdZwNKcf/75Z2nQ4I+3xMyePbv07KlHHnlExo8fX6bP008/XfQabdUtYOmKr3vvvbeMsa5e0lVU4W18+stIs2gUsMJbJMMD69bB8PZNzSeyYKXXaNHuX//6l3F5ZQWsX3/91ShQaqvobDQtUJ588snG7//5z3+KrqKjIYCAvQRCXq+UvPuaFL/7uoTy8+yVHNkggAACYQFXsmSdfrZknjZeXI2b4IIAAggggIAtBSxRwKpMXotAurpGt6ZFtooKWFqU6dSpk3HZyy+/LKNGjSpzjxaXdEuZbuvTc5KaNm1aWsDSolPkKqfwjTq+boW74oor5O677zY+1rOpNmzYII0bNy4dL3y9ntml1+qZTDrGhx9+aPwqsoCl+ejqocj20ksvGQU6LW7p6q+0tLQyv9fYwkWY6hawKjPW3+uKsBdffLE0n9oWsLRoNm3atDJD61lWI0aMMD77+uuv9ztXSwuXeuaXtsoKWGEvvXbFihUVnnUVLmaeeOKJ8txzz1WFgWsQQMCCAoFN66X4ndfF/em+1a80BBBAwC4C6SOOl6zTzpaUjhyHYJc5JQ8EEEAAgYoFLFHA0m12PXr0MA4311VLWtiYMmWKkZGucPrPf/5jFJrKt4oKWHPmzDG282nTbWThw98P9oCEz8DSQ8b1DXzl29ixY42+9CD38quYioqKjC2GeoaUFrn0XCtdWRVePabnbOkqMG2RBax//OMfpdscw+PdcsstxqqwAx24HrkaLFoFLN1ep1sf9QB13X4XWTSrbQFLVz/pgfiRTbeA6kH22rQIWNG2vnDBsLIClm5HDBelwiutys+dbh3UuaiomMY/NBBAwH4C3rkzpeSd18Q752f7JUdGCCDgKIHUnn2MVVdp/fetNqchgAACCCBgdwFLFLDKb9vTSdHVU3p2lTYtPnzyySfGyqTIVlEBSw9Cv/HGG43LtKCUkZFR6RyHC1iRK6wib6qogKWrrB577DHj/KXyWx0j7z1QAUvPgSq/okwLaLpFsKLCj/YZ+TbG6hawtEClNpEtJSXloDa1LWBFnv8VHki3RuqXzmXkIfaRgYS3Z1ZWwNLVaBWtmDtQUps3b670WeACBBCwh4D7sw+MbYWBDevskRBZIICAYwSSW7eRrNPGS8ZJYx2TM4kigAACCCCgApYtYGnwutrpmWeeMWZSDzN//vnny5xnVVEBS7ftXXrppcY9CxYsMA5vr6yFC1i6MujOO+/c7/KKCliRh4drMWbgwIHSp08fY0tct27dRFdYaWHuQAWs8EHpkYPpOU7vvfeeDB061DiXqnyLzLe6BawDreo6mE1kAevtt982VoZFtsjtgBW9hVDPCwsf1h6+L/LtkBs3biwzn+FrwoW8ygpY2r8ePK8H8j/++OMHnWY9o2zYsGGVPQr8HgEEbCQQKiiQ4ndfM87ICnk8NsqMVBBAwI4CSXVyJPO0syXr9PGSlF32L23tmC85IYAAAgggUF7A0gUst9stxx9/fOlKnb/97W9yySWXlOZYUQFLz4469thjjWt01daRRx6531Px5z//WXbu3Gm89U8PEq9uAau4uNjYdqdND4HXbWyZmZllxgn3qYeif/bZZ8bvIrcQVlTA0gKdnrHVrFkz0a2QkQfD6/26TVHfDqgtHgUsfQtk165djfEqWjH2+eefG9sqtVW1gLV48WKjGKltxowZxrlbkU23kXbs2NFY1VZZAUuLVvp2Rm16HllFK8rWrVsn+hzpGxBzc3P5JwQCCDhQwL96pbGt0P3Vvq3pNAQQQMBsArraSldd6eorGgIIIIAAAk4VsHQBSyctsiClf44816qiAlZBQYFRANGmb/HT7WqRLfIcKd0CeNZZZ1W7gDVv3jyj+KUt3EfkGGvXrjVWZGnTA8m/+OIL4+fKClh6dtZpp51mXKsHlIcLceG+I1d9xaOA5fP5SgtMt956q1x33XVlLHV1lRa2tFW1gOXxeKRt27bGPZdffrnoOVaRTa0uvPBC46PKClhTp04tPUesorcM6lwPGjTIKIZFroRz6j8MyBsBpwt4pn9vrMbyLZrvdAryRwABkwjo+VZ6zpWed0VDAAEEEEDA6QKWL2DpBOp2vKeeesqYS13xpAeda6uogKWfP/roo/Lwww8b19x///3G4eTatBimq7h+/PFH488LFy403iJY3RVYkUUwPVtKizhZWVlGn8uXL5czzzzTWOGlTVcY6UojbZUVsLS4o9sVdeujbovTIlZ4BZluldMtc+EWjwKWjhU+UF1/1jG1EKRvetTYHnjggdJ4qlrA0hsiC3E6V3rmlbZFixbJeeedV2pXWQErGAyKbjecO3eucb8e9h8+wH/Tpk3G9sVvvvnG+J1uRT311FOd/s8D8kcAAf13x/tvSYmej7VtCx4IIIBAQgT0jYK6VTB9+L5V6TQEEEAAAQQQsPgZWOEJ1EKVFq70rXWRxYgDFbB0i58WpcKHhOsZVQ0bNiy9v3yxo7oFLL1fi2Jffvll6TOmhSxdebVly77/INICVLiIpXFoDJUVsPQ+LY6NGjWq9F59S6AWjMJ9hQeMVwHrtddeE91yGW6aR/jQei3OheekOgUsv99v+IWLS2ql2/v00P3IVlkBS6/VoqSuWgvHVFFf48aNM87Icrlc/DMBAQQQMASCu3ZI8TuvGyuyaAgggEC8BFyNmxhbBTNPHy/C/y+JFzvjIIAAAghYRMC0K7B01Yy+bU9bRQeEl/fVVVO6skmbFlF09ZSeEaUFHm361kIt/ISbnnukq7DCh8CHP9eiy3333WcUxMJN49B4Knprnl6jBZDp06cbh8NPmjTJuG3v3r3Gz3pQe2TTNybq523atJH+/fsbv9KzrbRIpoWoTp06GZ9V9ObFcD+6iku37OkbCcNNz8V64YUXZPTo0cZHH3/8sbEaqrIWPoB+8ODB+72FsLJ7w7/XWO+6664yb1vU/p588kkjHi3aRRbU9IwrPevqhhtuKFP8ihxPLfTAfF1ZFm46r7pCTs/W0uKg/l4P1tcWOf9Lly6VevXqld63fft24+wwjSGyaX833XSTcU5XampqVdPlOgQQcJCAf+VyKfn0fXF/+r6DsiZVBBCIt4CrYWPJPPFUyThxrLgaNor38IyHAAIIIICAJQRMW8CKl55uM9MDvnUFU6tWrYy3EpY/HL02seiqKn2bnq4qat++veTk5NSmuzL3bt68WfSrZcuWcsghh0St35p0pIera57qqG9aLH9ofU361Hu0EKgr17TYpH61WSWlcxCOUb206FfRwe41jZX7EEDAvgIUsuw7t2SGQCIFKFwlUp+xEUAAAQSsJuD4ApbVJox4EUAAAQQSJ0AhK3H2jIyAnQR0lVXmiWNZcWWnSSUXBBBAAIGYC1DAijkxAyCAAAII2E2AQpbdZpR8EIiPAIWr+DgzCgIIIICAPQUoYNlzXskKAQQQQCAOAhSy4oDMEAjYQEALV3q+la664owrG0woKSCAAAIIJESAAlZC2BkUAQQQQMBOAhSy7DSb5IJA9ARYcRU9S3pCAAEEEECAAhbPAAIIIIAAAlESoJAVJUi6QcDiAhSuLD6BhI8AAgggYEoBClimnBaCQgABBBCwsgCFLCvPHrEjUHMBtgrW3I47EUAAAQQQqEzAlAWsW265pbK4+T0CCFhcIDU1VdLS0kS/h7+i/Wft1+VyWVyK8K0soIUsz7dfiHvaVAnu2G7lVIgdAQQOIpDS7jBJH36cZIw6kTOueFIQQAABBBCIkQAFrBjB0i0CCJhDICUlJaYFsnDxTcehIXAggVBRoXi+nWoUsnwL5gCFAAI2EUjrN0gyRhwn6cOOtUlGpIEAAggggIB5BUxZwDIvF5EhgEC0BHw+n3i9XtHv4a9Y/DkUCkUr5IP2oyu9IleQ1XY12YFWpennNGsLaAHLM22quL+dKlrYoiGAgLUEknJyJWP4ccaKq9SuPawVPNEigAACCCBgYQEKWBaePEJHAIHKBfx+f4UFsmgXywKBQOXBROGKpKQkY0VZbQtk5e+P3MoZ/pntl1GYsIN0oVsKdUWWFrP8K5bGdjB6RwCBWgukHNZx3zbB4ceJq1HjWvdHBwgggAACCCBQPQEKWNXz4moEEECgQoFgMGgUysKFscgCWTSLZVqQi1er6vlkFRXDqlIgY/vlHzPpnfG9uKd9JZ5vvxQJBuM1xYyDAAJVEEgfOMQoXKUPGVmFq7kEAQQQQAABBGIlYIkC1qZNm2Tbtm1SXFwsTZs2lVatWklmZmaVTfbs2SMLFy6UFi1ayOGHH17l+w524cqVK2X37t1GLNpv+aaxzp49W3bu3CkZGRnSrl076dy5c4VdFhUVyWeffWYcNn3aaaeJrrCgIYAAAgcSqKhQVtWCWXWKafGageTk5Fptv6xo9diBPjP7P18DG9aVrsrSn2kIIJAYAVe9+vuKVrpNsFPXxATBqAgggAACCCBQRsDUBaz8/Hz54osvpLBw/zNCWrZsKSNHjqy02OPxeOSdd94xVkZooenYY2t/yObWrVtlypQpBmT79u1l8ODBZVC1IDV58mQpv1KidevWMmLEiP0ewalTp4oW6TSnUaNG8YgigAACphAIb7+sqDhW0Uqz8ueaVbVYFs9zymqy/bI6BbJw/7XefhkMlp6TpauzaAggEB+BlA6dS8+3cjVoGJ9BGQUBBBBAAAEEqiRg2gKW/ofQ22+/bWzH0aZ/Q9+gQQPZtWuX6FYdbY0aNZKTTz75gInqmTQffvih5OXlGddEo4Clcb311ltGQexABaxvv/1W1q1bZ6woGDRokBHzggULjOtPOOEEYxVZuGmR7r333jP+eOaZZ0p2dnaVJo6LEEAAAbsIHGj75cEKZ9V9CYD2Ff53R6zdwueUVaVYVpXiWPLWzRJaukhk0TxJ2rheUoJBSQkGJCWk39luGOv5pH/7CyRl15G0vgMlfdBwSR80zP4JkyECCCCAAAIWFTBtAWvWrFnyyy+/GKwdOnSQAQMGGKut9D9AdPXT9u3bjd+dcsopRmGrfPvtt99EC0nhQpP+PhoFrC+//FK073CraAXWq6++aozbv39/6dSpk3HpBx98ILqVsUuXLtK3b9/S+z///HPZsmWLtG3bVoYOHWrRx4iwEUAAAWsIHGz7ZU1XmpUvpsXznLJwMSv192JWqha2gkEJfy//ey18pRoFsD+KYPv+XO4+o7+y19p9c/vOpi1ka+t2UpKdI7m7d0qrtSskq2DfX4DRbCiQkiLpfY+RtH76NVBc9VltZcNZJiUEEEAAAZsJmLaA9eabb0pJSYlxLtQ555xjvHUr3Hbs2CGffPKJ8cfu3btLnz59ykzLV199JRs3btxvqmpbwFq9erV8/33ZrRwVFbBeeukl0S0xJ554ojRp0sSII7wqq3nz5nLccccZn2lBSwtbWpg766yzqnWul82eQ9JBAAEEbCVQne2XtVlpFi+05FAooqAVLmz9sQossmBm/Px7Qa3yglnZ1WR6rysUildapeOs6HGUrOpe9v9LJIVC0uf7z6XpJs4ii/uExHDAtKP6SdrvhavkQ5rHcCS6RgABBBBAAIFoC5i2gKVb8PTg9pycHGPVUmTTv+3WVU7a9GD0fv36lf5atw2+8sorxp+1+KXnU02fPt3YilibApYeyq5naekKsMMOO0zWrl0rOlZVC1hff/21bNiwocw5V1qE02Kc9qdbDWkIIIAAAghUR0D/neTetFGKfv5Bimb/LCXLfxGfyyX+pGTxuZLF73IZ343Pyn2v7PeR18erpKRFI2NFWKjs6q/SVWOh8EqxyFVj+67ft6oscvXZvkJa2RVm+2+/3Nuoqfx43GkVsmcVFcjwD/b9/w2adQVSu/cyVlql9xsoyYe2s24iRI4AAggggIDDBUxbwDrYvGhBasWKFcYlJ510kjRu3LhMAet///ufURQ66qijJD09XV577bVaF7Def/992bt3r/FGQV0tpQW0AxWwXn/9ddHD43VlmK4Q06bFLz2Mvlu3bkZc4VVkuvpq/PjxRpw0BBBAAAEEaiPgX7VcPNO/F+/078W/emVtutrv3siCV0WFscp+Hy6I+ZK0sLavqPbHPfsKbME4voU3vGqsYZOmkhNxNmX5xPt/9ZE03PbH0QFRRaWzmAnoYez7ilbHiP5MQwABBBBAAAHrC1imgKXnTq1Zs8Z4W5/b7TbkDznkEBk9evR+s6B/Ix35BqjaFrDmz59fegj7mDFjpGHDhsYqrwMVsGbMmCHLly83YujZs6dxiPv69euNOE8//XTJzc0tPRNLz8jSs7JoCCCAAAIIRFPAO3emUcjSglZwx7Zodh3TvgJJWtj6Y8VYZYWxfb8vu8qssnt0jHBr1qyZ1KtX74A5HfnjVGm+/teY5kzn0RHQ1VVasNLCVWr3ntHplF4QQAABBBBAwDQClilghQ9GD8vp2/r0rX1VabUpYO3evdt4k6G2Hj16SO/evY2fD1bA0i2O+mZBPcMrsh1xxBFy5JFHGoe26+HtFZ3vVZV8uAYBBBBAAIGqCoQ8bqOQ5Z09Q7zz51iqmFXVHGtyna720pVk6w7vKit7DzxgF8M+fkOy8/fWZAjuiYNASrvDJLVnH0k7eoCk9fnjSIk4DM0QCCCAAAIIIBBnAcsUsHQLXnJyslEU0vOstGVlZcnw4cPLbCGsyK+mBSxdyfXWW28ZK7501ZSungq3gxWw9Bq9V9+iuHXrVuNwdt3SqCvGtGlxKz8/v3Q7oRa85s6da5z5lZKSIq1bty7dehjn54HhEEAAAQTsLBAKiXfeLPHNnyPeBXPEv3zf236d3ILJyTLtpPFSXCdnP4YW61ZJr5++cjKP+XJPTpG0Xn32Fa169ZGUjmXPSTVfwESEAAIIIIAAAtESsEwBKzLhVatWyY8//mh8pAWfc889t8yWwfI4NS1g6RsH9c2Dek7VuHHjpE6dOqVdV1bAOtAE6UHueqC7rr4677zzjLcVanEuvC0yfJ9uU9TtijQEEEAAAQRiJRDYuF68c34uLWiFiotiNZSp+82r30h+6XOM7G7SrDTOVmtWyBE/fyuSgLcimhorAcG5mhzyR9GqZx9xNd73hmcaAggggAACCDhLwJIFLJ2in376SVau3HdA7ciRI6VVq1YHnLmaFLB05dSUKVOMPrWY1KFDhzL9//zzz0bxqX79+qLnWOnh7m3atKn06dEVXfpGQz0bq1evXsbKq0WLFhkFLT0LSw9/18+0b32Dor7lkIYAAggggEDMBQIB8c76SbyzphtbDQObNsR8SLMNUJhbT0qy60ju3t2SXlJstvAcFU9qp66S2uuo0pVW4vrj3DJHQZAsAggggAACCJQKmLqApVvrtLCjWwfLNz3U/csvvzQ+jnzbX0VzW5MC1rJly0SLVFVtaWlpxkqwgzU9hP67774rs2rs3XfflYKCAunatascffTRxu1Tp041Dqtv2bKljBo1qqohcB0CCCCAAAJRE/CvW7OvmDVruvgWzIlav3SEQEUCSVnZpausUnVrYBv+Ao8nBQEEEEAAAQTKCpiygKVnXL3xxhvGOVJdunSRvn377jdva9eulWnTphmfV7ZSqSYFLN06GN6mWNFDo7GFmxbZ9FB53WZ4sKY56VbByIJb+HD6QYMGGedkaQuvyip/7hYPLwIIIIAAAokQCHm9ZYpZgc2bEhEGY9pMIKXtYZLa7QjRgpWeaeXKrWuzDEkHAQQQQAABBKIpYMoCliYYLuzoyqbx48fvd8bVxx9/LDt37jQs9G2EWkA6UKtJAasy5OqegbVixQqZPn26pKamGiu19FwtbeHYIgtYs2fPliVLlkjdunXltNNOqywUfo8AAggggEBcBYJ794h/2WLxLdWvJeJfulhCvn0vWKEhUJFAUk6upHbuJimHdyr9Sm667+U2NAQQQAABBBBAoCoCpi1g6eonPaxdW9OmTY3zofS8KV359MMPP4hux9PWpEkTOfHEEw+aa2UFrL1795au5tIVX+XPu6qo8+oUsPQ8q9dff914e2K/fv2kc+fOpV2+//77ouPrOVqao7bPP/9ctmzZYryNcMSIEVWZR65BAAEEEEAgoQL+VSvEt2yxUczSwhartBI6HQkfPPnQtpLatYekduhcWrDiHKuETwsBIIAAAgggYGkB0xawtFClb+fTA8/DTVcv+f1+44BzbfrnM844Q9LT02tVwNq8ebN88cUXRh8dO3aUAQMGVDqp1Slg/fLLLzJr1iyp6JysxYsXy5w5c4wVZj169DC2GC5fvtwY/9hjj5UWLVpUGgsXIIAAAgggYDYBVmmZbUZiF09Seoakdu0uKV16lK6ycjVoGLsB6RkBBBBAAAEEHClg2gKWzoYe4q7b7sKrrSJnqG3btjJw4ECjiFVZ09VP+na/Ax2KrquddNWTNl0dpaukKmvhApaeW6Xb/w7UtBCnK8C08HbMMcfI4YcfXuZSLcZNnjxZ8vPzy3yubzQcNmxYZWHwewQQQAABBCwjELlKy796lQR+2yB6vhbNOgJJqWmS3LKVpLTvICm6wqpLd+NnGgIIIIAAAgggEGsBUxewwskHAgHZvXu3UeSpV6+esZVQVyxZoWncM2bMkIyMjINuB9RVWroSLCUlRbQ4pwUsGgIIIIAAAnYXCG7fKv7fNkpg0wYJbNpoFLWMn3/bKPL7imu7G5gxv+RmLSS5Zev9v5o2M2O4xIQAAggggAACDhCwRAHLAfNAiggggAACCCBQTkCLWPsKWr8XuMKFrm1bsIqCgG7zK1+kStGiVYvWIsnJURiBLhBAAAEEEEAAgegJUMCKniU9IYAAAggggEA8BPw+8ZcWtTZIcOcOCe7eJcE9u37/vltCRYXxiMS0Y+hWPy1QJWmRqn7D0p+NAtXvX0lZB36Ds2kTIzAEEEAAAQQQcKwABSzHTj2JI4AAAgggYF+BkMfzR0ErorgV2rNbArt3Sai02LXLUudwuerWE1eDRkZByvj6vThV+uffP0vKybXv5JIZAggggAACCDhSgAKWI6edpBFAAAEEEEAgLBAqLCgtdoU8bglaR40qAAAESElEQVS5f//yuEX05/Bn5b6L8eeSMr8vvd7vF307X1LG71/pGSIZmX98Fv6d8XnGQT7PFFdOTmnBSlxs7ePJRQABBBBAAAFnClDAcua8kzUCCCCAAAIIIIAAAggggAACCCBgGQEKWJaZKgJFAAEEEEAAAQQQQAABBBBAAAEEnClAAcuZ807WCCCAAAIIIIAAAggggAACCCCAgGUEKGBZZqoIFAEEEEAAAQQQQAABBBBAAAEEEHCmAAUsZ847WSOAAAIIIIAAAggggAACCCCAAAKWEaCAZZmpIlAEEEAAAQQQQAABBBBAAAEEEEDAmQIUsJw572SNAAIIIIAAAggggAACCCCAAAIIWEaAApZlpopAEUAAAQQQQAABBBBAAAEEEEAAAWcKUMBy5ryTNQIIIIAAAggggAACCCCAAAIIIGAZAQpYlpkqAkUAAQQQQAABBBBAAAEEEEAAAQScKUABy5nzTtYIIIAAAggggAACCCCAAAIIIICAZQQoYFlmqggUAQQQQAABBBBAAAEEEEAAAQQQcKYABSxnzjtZI4AAAggggAACCCCAAAIIIIAAApYRoIBlmakiUAQQQAABBBBAAAEEEEAAAQQQQMCZAhSwnDnvZI0AAggggAACCCCAAAIIIIAAAghYRoAClmWmikARQAABBBBAAAEEEEAAAQQQQAABZwpQwHLmvJM1AggggAACCCCAAAIIIIAAAgggYBkBCliWmSoCRQABBBBAAAEEEEAAAQQQQAABBJwpQAHLmfNO1ggggAACCCCAAAIIIIAAAggggIBlBChgWWaqCBQBBBBAAAEEEEAAAQQQQAABBBBwpgAFLGfOO1kjgAACCCCAAAIIIIAAAggggAAClhGggGWZqSJQBBBAAAEEEEAAAQQQQAABBBBAwJkCFLCcOe9kjQACCCCAAAIIIIAAAggggAACCFhGgAKWZaaKQBFAAAEEEEAAAQQQQAABBBBAAAFnClDAcua8kzUCCCCAAAIIIIAAAggggAACCCBgGQEKWJaZKgJFAAEEEEAAAQQQQAABBBBAAAEEnClAAcuZ807WCCCAAAIIIIAAAggggAACCCCAgGUEKGBZZqoIFAEEEEAAAQQQQAABBBBAAAEEEHCmAAUsZ847WSOAAAIIIIAAAggggAACCCCAAAKWEaCAZZmpIlAEEEAAAQQQQAABBBBAAAEEEEDAmQIUsJw572SNAAIIIIAAAggggAACCCCAAAIIWEaAApZlpopAEUAAAQQQQAABBBBAAAEEEEAAAWcKUMBy5ryTNQIIIIAAAggggAACCCCAAAIIIGAZAQpYlpkqAkUAAQQQQAABBBBAAAEEEEAAAQScKUABy5nzTtYIIIAAAggggAACCCCAAAIIIICAZQQoYFlmqggUAQQQQAABBBBAAAEEEEAAAQQQcKYABSxnzjtZI4AAAggggAACCCCAAAIIIIAAApYR+H/ARUr6VGrPCw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1878806"/>
            <a:ext cx="5715000" cy="3533775"/>
          </a:xfrm>
        </p:spPr>
      </p:pic>
    </p:spTree>
    <p:extLst>
      <p:ext uri="{BB962C8B-B14F-4D97-AF65-F5344CB8AC3E}">
        <p14:creationId xmlns:p14="http://schemas.microsoft.com/office/powerpoint/2010/main" val="28292534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4501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--help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usage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[-h] [-d] [-q] &lt;subcommand&gt; ...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OEQA test result manipulation tool.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-d, --debug      enable debug output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-q, --quiet      print only errors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subcommands: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manual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testcases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manualexecution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helper script for results populating during manual test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execution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.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setup: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merge     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merge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test result files/directories/URLs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store     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store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test results into a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repository</a:t>
            </a:r>
          </a:p>
          <a:p>
            <a:pPr>
              <a:lnSpc>
                <a:spcPct val="100000"/>
              </a:lnSpc>
            </a:pPr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921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09600" cy="4501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--help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--help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usage: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[-h] [-d] [-q] &lt;subcommand&gt; ...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OEQA test result manipulation tool.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-d, --debug      enable debug output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-q, --quiet      print only errors</a:t>
            </a: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subcommands:</a:t>
            </a: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analysis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regression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regression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file/directory analysis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regression-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regression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git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analysis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report         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summarise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test results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log              show logs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Use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&lt;subcommand&gt; --help to get help on a specific command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1" strike="noStrike" spc="-1" dirty="0" smtClean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921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276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pc="-1" dirty="0" err="1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</a:t>
            </a:r>
            <a:r>
              <a:rPr lang="en-US" sz="2600" b="1" strike="noStrike" spc="-1" dirty="0" err="1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esulttool</a:t>
            </a:r>
            <a:r>
              <a:rPr lang="en-US" sz="2600" b="1" strike="noStrike" spc="-1" dirty="0" smtClean="0">
                <a:solidFill>
                  <a:srgbClr val="0098DB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 merge </a:t>
            </a: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– documentation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09600" cy="4212124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$ </a:t>
            </a:r>
            <a:r>
              <a:rPr lang="en-US" sz="1800" b="1" strike="noStrike" spc="-1" dirty="0" err="1" smtClean="0">
                <a:solidFill>
                  <a:srgbClr val="37424A"/>
                </a:solidFill>
                <a:latin typeface="Courier New"/>
                <a:ea typeface="DejaVu Sans"/>
              </a:rPr>
              <a:t>resulttool</a:t>
            </a:r>
            <a:r>
              <a:rPr lang="en-US" sz="1800" b="1" strike="noStrike" spc="-1" dirty="0" smtClean="0">
                <a:solidFill>
                  <a:srgbClr val="37424A"/>
                </a:solidFill>
                <a:latin typeface="Courier New"/>
                <a:ea typeface="DejaVu Sans"/>
              </a:rPr>
              <a:t> merge --</a:t>
            </a:r>
            <a:r>
              <a:rPr lang="en-US" sz="1800" b="1" strike="noStrike" spc="-1" dirty="0">
                <a:solidFill>
                  <a:srgbClr val="37424A"/>
                </a:solidFill>
                <a:latin typeface="Courier New"/>
                <a:ea typeface="DejaVu Sans"/>
              </a:rPr>
              <a:t>help</a:t>
            </a:r>
            <a:endParaRPr lang="en-US" sz="1800" b="0" strike="noStrike" spc="-1" dirty="0">
              <a:latin typeface="Arial"/>
            </a:endParaRPr>
          </a:p>
          <a:p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usage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: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resulttool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merge [-h] [-t] [-x EXECUTED_BY]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base_results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target_results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merge the results from multiple files/directories/URLs into the target file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or directory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base_results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the results file/directory/URL to import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target_results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the target file or directory to merge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the</a:t>
            </a:r>
            <a:b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</a:b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                        </a:t>
            </a:r>
            <a:r>
              <a:rPr lang="en-US" b="1" spc="-1" dirty="0" err="1" smtClean="0">
                <a:solidFill>
                  <a:srgbClr val="808080"/>
                </a:solidFill>
                <a:latin typeface="Courier New"/>
                <a:ea typeface="DejaVu Sans"/>
              </a:rPr>
              <a:t>base_results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with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-t, --not-add-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testseries</a:t>
            </a:r>
            <a:endParaRPr lang="en-US" b="1" spc="-1" dirty="0">
              <a:solidFill>
                <a:srgbClr val="808080"/>
              </a:solidFill>
              <a:latin typeface="Courier New"/>
              <a:ea typeface="DejaVu Sans"/>
            </a:endParaRP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do not add </a:t>
            </a:r>
            <a:r>
              <a:rPr lang="en-US" b="1" spc="-1" dirty="0" err="1">
                <a:solidFill>
                  <a:srgbClr val="808080"/>
                </a:solidFill>
                <a:latin typeface="Courier New"/>
                <a:ea typeface="DejaVu Sans"/>
              </a:rPr>
              <a:t>testseries</a:t>
            </a:r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configuration to results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-x EXECUTED_BY, --executed-by EXECUTED_BY</a:t>
            </a:r>
          </a:p>
          <a:p>
            <a:r>
              <a:rPr lang="en-US" b="1" spc="-1" dirty="0">
                <a:solidFill>
                  <a:srgbClr val="808080"/>
                </a:solidFill>
                <a:latin typeface="Courier New"/>
                <a:ea typeface="DejaVu Sans"/>
              </a:rPr>
              <a:t>                        add executed-by configuration to each result </a:t>
            </a:r>
            <a:r>
              <a:rPr lang="en-US" b="1" spc="-1" dirty="0" smtClean="0">
                <a:solidFill>
                  <a:srgbClr val="808080"/>
                </a:solidFill>
                <a:latin typeface="Courier New"/>
                <a:ea typeface="DejaVu Sans"/>
              </a:rPr>
              <a:t>file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090" y="5312980"/>
            <a:ext cx="8190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merging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manualexecution</a:t>
            </a:r>
            <a:r>
              <a:rPr lang="en-US" dirty="0" smtClean="0"/>
              <a:t> test results with automated test results for the same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erging multiple automated test results from multiple platforms for the same commit/release/build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99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13070f7-743d-47c8-af48-b2f640b017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13070f7-743d-47c8-af48-b2f640b0173a"/>
</p:tagLst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11485</TotalTime>
  <Words>3228</Words>
  <Application>Microsoft Office PowerPoint</Application>
  <PresentationFormat>On-screen Show (4:3)</PresentationFormat>
  <Paragraphs>622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Exo Medium</vt:lpstr>
      <vt:lpstr>Noto Sans Symbols</vt:lpstr>
      <vt:lpstr>ＭＳ Ｐゴシック</vt:lpstr>
      <vt:lpstr>Wingdings</vt:lpstr>
      <vt:lpstr>Cambria Math</vt:lpstr>
      <vt:lpstr>Intel Clear</vt:lpstr>
      <vt:lpstr>Courier New</vt:lpstr>
      <vt:lpstr>Courier</vt:lpstr>
      <vt:lpstr>DejaVu Sans</vt:lpstr>
      <vt:lpstr>Calibri</vt:lpstr>
      <vt:lpstr>Verdana</vt:lpstr>
      <vt:lpstr>YoctoTemplate_1</vt:lpstr>
      <vt:lpstr>PowerPoint Presentation</vt:lpstr>
      <vt:lpstr>resulttool oe-selftest ptest</vt:lpstr>
      <vt:lpstr>A Brief History of resulttool</vt:lpstr>
      <vt:lpstr>A Brief History of resulttool (cont’d)</vt:lpstr>
      <vt:lpstr>Contributions by Contributor Name</vt:lpstr>
      <vt:lpstr>Contributions by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test results into resulttool</vt:lpstr>
      <vt:lpstr>lib/oeqa tests (aka oe-selftest)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Package tests (ptest)</vt:lpstr>
      <vt:lpstr>PowerPoint Presentation</vt:lpstr>
      <vt:lpstr>PowerPoint Presentation</vt:lpstr>
      <vt:lpstr>Configure your build for automated ptest</vt:lpstr>
      <vt:lpstr>PowerPoint Presentation</vt:lpstr>
      <vt:lpstr>What can we do with all this data?</vt:lpstr>
      <vt:lpstr>PowerPoint Presentation</vt:lpstr>
      <vt:lpstr>Spike detection</vt:lpstr>
      <vt:lpstr>PowerPoint Presentation</vt:lpstr>
      <vt:lpstr>Extracting test classes from anomaly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 Membership Benefits</dc:title>
  <dc:creator>Volosincu, Andreea S</dc:creator>
  <cp:keywords>CTPClassification=CTP_NT</cp:keywords>
  <cp:lastModifiedBy>Reyna, David</cp:lastModifiedBy>
  <cp:revision>96</cp:revision>
  <dcterms:modified xsi:type="dcterms:W3CDTF">2019-10-30T02:43:57Z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be0ecca6-07a2-435f-8f4c-2af611e94397</vt:lpwstr>
  </property>
  <property fmtid="{D5CDD505-2E9C-101B-9397-08002B2CF9AE}" pid="3" name="CTP_TimeStamp">
    <vt:lpwstr>2019-10-29 16:34:44Z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