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</p:sldMasterIdLst>
  <p:notesMasterIdLst>
    <p:notesMasterId r:id="rId38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8" d="100"/>
          <a:sy n="98" d="100"/>
        </p:scale>
        <p:origin x="-462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165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1400" b="0" strike="noStrike" spc="-1">
                <a:latin typeface="Times New Roman"/>
              </a:rPr>
              <a:t> </a:t>
            </a:r>
          </a:p>
        </p:txBody>
      </p:sp>
      <p:sp>
        <p:nvSpPr>
          <p:cNvPr id="166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en-US" sz="1400" b="0" strike="noStrike" spc="-1">
                <a:latin typeface="Times New Roman"/>
              </a:rPr>
              <a:t> </a:t>
            </a:r>
          </a:p>
        </p:txBody>
      </p:sp>
      <p:sp>
        <p:nvSpPr>
          <p:cNvPr id="167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en-US" sz="1400" b="0" strike="noStrike" spc="-1">
                <a:latin typeface="Times New Roman"/>
              </a:rPr>
              <a:t> </a:t>
            </a:r>
          </a:p>
        </p:txBody>
      </p:sp>
      <p:sp>
        <p:nvSpPr>
          <p:cNvPr id="168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E9C1020A-23F6-44DF-9F9F-81B7D4D01869}" type="slidenum">
              <a:rPr lang="en-US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20212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4413" cy="3429000"/>
          </a:xfrm>
          <a:prstGeom prst="rect">
            <a:avLst/>
          </a:prstGeom>
        </p:spPr>
      </p:sp>
      <p:sp>
        <p:nvSpPr>
          <p:cNvPr id="283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284" name="CustomShape 3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368B266D-E9E4-454A-85B2-2B1F45F0A534}" type="slidenum">
              <a:rPr lang="en-US" sz="1400" b="0" strike="noStrike" spc="-1">
                <a:latin typeface="Times New Roman"/>
              </a:rPr>
              <a:t>3</a:t>
            </a:fld>
            <a:endParaRPr lang="en-US" sz="14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4413" cy="3429000"/>
          </a:xfrm>
          <a:prstGeom prst="rect">
            <a:avLst/>
          </a:prstGeom>
        </p:spPr>
      </p:sp>
      <p:sp>
        <p:nvSpPr>
          <p:cNvPr id="286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287" name="CustomShape 3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F4514633-4273-4DE0-B750-F15646206458}" type="slidenum">
              <a:rPr lang="en-US" sz="1800" b="0" strike="noStrike" spc="-1">
                <a:latin typeface="Times New Roman"/>
              </a:rPr>
              <a:t>6</a:t>
            </a:fld>
            <a:endParaRPr lang="en-US" sz="18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4413" cy="3429000"/>
          </a:xfrm>
          <a:prstGeom prst="rect">
            <a:avLst/>
          </a:prstGeom>
        </p:spPr>
      </p:sp>
      <p:sp>
        <p:nvSpPr>
          <p:cNvPr id="289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290" name="CustomShape 3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02766234-A23E-4F15-B4DD-0FACDF93AD18}" type="slidenum">
              <a:rPr lang="en-US" sz="1800" b="0" strike="noStrike" spc="-1">
                <a:latin typeface="Times New Roman"/>
              </a:rPr>
              <a:t>16</a:t>
            </a:fld>
            <a:endParaRPr lang="en-US" sz="18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4413" cy="3429000"/>
          </a:xfrm>
          <a:prstGeom prst="rect">
            <a:avLst/>
          </a:prstGeom>
        </p:spPr>
      </p:sp>
      <p:sp>
        <p:nvSpPr>
          <p:cNvPr id="292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293" name="CustomShape 3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A11CEFAF-714F-4148-9D24-1B1F3C3E503C}" type="slidenum">
              <a:rPr lang="en-US" sz="1800" b="0" strike="noStrike" spc="-1">
                <a:latin typeface="Times New Roman"/>
              </a:rPr>
              <a:t>20</a:t>
            </a:fld>
            <a:endParaRPr lang="en-US" sz="18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4413" cy="3429000"/>
          </a:xfrm>
          <a:prstGeom prst="rect">
            <a:avLst/>
          </a:prstGeom>
        </p:spPr>
      </p:sp>
      <p:sp>
        <p:nvSpPr>
          <p:cNvPr id="295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296" name="CustomShape 3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90EDE35B-EA86-4330-8725-18E3F3776FB4}" type="slidenum">
              <a:rPr lang="en-US" sz="1800" b="0" strike="noStrike" spc="-1">
                <a:latin typeface="Times New Roman"/>
              </a:rPr>
              <a:t>26</a:t>
            </a:fld>
            <a:endParaRPr lang="en-US" sz="18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4413" cy="3429000"/>
          </a:xfrm>
          <a:prstGeom prst="rect">
            <a:avLst/>
          </a:prstGeom>
        </p:spPr>
      </p:sp>
      <p:sp>
        <p:nvSpPr>
          <p:cNvPr id="298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299" name="CustomShape 3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B389E600-9FE2-4799-A0F1-3B5825F55548}" type="slidenum">
              <a:rPr lang="en-US" sz="1400" b="0" strike="noStrike" spc="-1">
                <a:latin typeface="Times New Roman"/>
              </a:rPr>
              <a:t>32</a:t>
            </a:fld>
            <a:endParaRPr lang="en-US" sz="14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4413" cy="3429000"/>
          </a:xfrm>
          <a:prstGeom prst="rect">
            <a:avLst/>
          </a:prstGeom>
        </p:spPr>
      </p:sp>
      <p:sp>
        <p:nvSpPr>
          <p:cNvPr id="301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302" name="CustomShape 3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4FF85F57-1D7B-485B-A72C-4996E42683BA}" type="slidenum">
              <a:rPr lang="en-US" sz="1400" b="0" strike="noStrike" spc="-1">
                <a:latin typeface="Times New Roman"/>
              </a:rPr>
              <a:t>33</a:t>
            </a:fld>
            <a:endParaRPr lang="en-US" sz="14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9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0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4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8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9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0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1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9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3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6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7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0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5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8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9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0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1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2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4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1" hidden="1"/>
          <p:cNvSpPr/>
          <p:nvPr/>
        </p:nvSpPr>
        <p:spPr>
          <a:xfrm>
            <a:off x="88200" y="4812120"/>
            <a:ext cx="361080" cy="160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fld id="{561245DF-4795-4EFA-8A76-F4856C1FDA9F}" type="slidenum">
              <a:rPr lang="en-US" sz="800" b="0" strike="noStrike" spc="-1">
                <a:solidFill>
                  <a:srgbClr val="FFFFFF"/>
                </a:solidFill>
                <a:latin typeface="Verdana"/>
                <a:ea typeface="Verdana"/>
              </a:rPr>
              <a:t>‹#›</a:t>
            </a:fld>
            <a:endParaRPr lang="en-US" sz="800" b="0" strike="noStrike" spc="-1">
              <a:latin typeface="Arial"/>
            </a:endParaRPr>
          </a:p>
        </p:txBody>
      </p:sp>
      <p:sp>
        <p:nvSpPr>
          <p:cNvPr id="6" name="CustomShape 2" hidden="1"/>
          <p:cNvSpPr/>
          <p:nvPr/>
        </p:nvSpPr>
        <p:spPr>
          <a:xfrm>
            <a:off x="6711480" y="4845240"/>
            <a:ext cx="1969920" cy="91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800" b="0" strike="noStrike" spc="-1">
                <a:solidFill>
                  <a:srgbClr val="FFFFFF"/>
                </a:solidFill>
                <a:latin typeface="Lato"/>
                <a:ea typeface="Lato"/>
              </a:rPr>
              <a:t>Yocto Project</a:t>
            </a:r>
            <a:r>
              <a:rPr lang="en-US" sz="800" b="0" strike="noStrike" spc="-1" baseline="30000">
                <a:solidFill>
                  <a:srgbClr val="FFFFFF"/>
                </a:solidFill>
                <a:latin typeface="Lato"/>
                <a:ea typeface="Lato"/>
              </a:rPr>
              <a:t>®</a:t>
            </a:r>
            <a:r>
              <a:rPr lang="en-US" sz="800" b="0" strike="noStrike" spc="-1">
                <a:solidFill>
                  <a:srgbClr val="FFFFFF"/>
                </a:solidFill>
                <a:latin typeface="Lato"/>
                <a:ea typeface="Lato"/>
              </a:rPr>
              <a:t> | The Linux Foundation</a:t>
            </a:r>
            <a:r>
              <a:rPr lang="en-US" sz="800" b="0" strike="noStrike" spc="-1" baseline="30000">
                <a:solidFill>
                  <a:srgbClr val="FFFFFF"/>
                </a:solidFill>
                <a:latin typeface="Lato"/>
                <a:ea typeface="Lato"/>
              </a:rPr>
              <a:t>®</a:t>
            </a:r>
            <a:endParaRPr lang="en-US" sz="800" b="0" strike="noStrike" spc="-1">
              <a:latin typeface="Arial"/>
            </a:endParaRPr>
          </a:p>
        </p:txBody>
      </p:sp>
      <p:pic>
        <p:nvPicPr>
          <p:cNvPr id="2" name="Google Shape;18;p2"/>
          <p:cNvPicPr/>
          <p:nvPr/>
        </p:nvPicPr>
        <p:blipFill>
          <a:blip r:embed="rId15"/>
          <a:stretch/>
        </p:blipFill>
        <p:spPr>
          <a:xfrm>
            <a:off x="4554000" y="1045080"/>
            <a:ext cx="4156560" cy="1036800"/>
          </a:xfrm>
          <a:prstGeom prst="rect">
            <a:avLst/>
          </a:prstGeom>
          <a:ln>
            <a:noFill/>
          </a:ln>
        </p:spPr>
      </p:pic>
      <p:sp>
        <p:nvSpPr>
          <p:cNvPr id="3" name="PlaceHolder 3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88200" y="4812120"/>
            <a:ext cx="361080" cy="160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fld id="{F7944948-A398-4691-87E2-3E899BB7255F}" type="slidenum">
              <a:rPr lang="en-US" sz="800" b="0" strike="noStrike" spc="-1">
                <a:solidFill>
                  <a:srgbClr val="FFFFFF"/>
                </a:solidFill>
                <a:latin typeface="Verdana"/>
                <a:ea typeface="Verdana"/>
              </a:rPr>
              <a:t>‹#›</a:t>
            </a:fld>
            <a:endParaRPr lang="en-US" sz="800" b="0" strike="noStrike" spc="-1">
              <a:latin typeface="Arial"/>
            </a:endParaRPr>
          </a:p>
        </p:txBody>
      </p:sp>
      <p:sp>
        <p:nvSpPr>
          <p:cNvPr id="42" name="CustomShape 2"/>
          <p:cNvSpPr/>
          <p:nvPr/>
        </p:nvSpPr>
        <p:spPr>
          <a:xfrm>
            <a:off x="6711480" y="4845240"/>
            <a:ext cx="1969920" cy="91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800" b="0" strike="noStrike" spc="-1">
                <a:solidFill>
                  <a:srgbClr val="FFFFFF"/>
                </a:solidFill>
                <a:latin typeface="Lato"/>
                <a:ea typeface="Lato"/>
              </a:rPr>
              <a:t>Yocto Project</a:t>
            </a:r>
            <a:r>
              <a:rPr lang="en-US" sz="800" b="0" strike="noStrike" spc="-1" baseline="30000">
                <a:solidFill>
                  <a:srgbClr val="FFFFFF"/>
                </a:solidFill>
                <a:latin typeface="Lato"/>
                <a:ea typeface="Lato"/>
              </a:rPr>
              <a:t>®</a:t>
            </a:r>
            <a:r>
              <a:rPr lang="en-US" sz="800" b="0" strike="noStrike" spc="-1">
                <a:solidFill>
                  <a:srgbClr val="FFFFFF"/>
                </a:solidFill>
                <a:latin typeface="Lato"/>
                <a:ea typeface="Lato"/>
              </a:rPr>
              <a:t> | The Linux Foundation</a:t>
            </a:r>
            <a:r>
              <a:rPr lang="en-US" sz="800" b="0" strike="noStrike" spc="-1" baseline="30000">
                <a:solidFill>
                  <a:srgbClr val="FFFFFF"/>
                </a:solidFill>
                <a:latin typeface="Lato"/>
                <a:ea typeface="Lato"/>
              </a:rPr>
              <a:t>®</a:t>
            </a:r>
            <a:endParaRPr lang="en-US" sz="800" b="0" strike="noStrike" spc="-1"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CustomShape 1" hidden="1"/>
          <p:cNvSpPr/>
          <p:nvPr/>
        </p:nvSpPr>
        <p:spPr>
          <a:xfrm>
            <a:off x="88200" y="4812120"/>
            <a:ext cx="361080" cy="160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fld id="{BA2035B4-856C-4AD0-8AB1-DBA4A679E3FE}" type="slidenum">
              <a:rPr lang="en-US" sz="800" b="0" strike="noStrike" spc="-1">
                <a:solidFill>
                  <a:srgbClr val="FFFFFF"/>
                </a:solidFill>
                <a:latin typeface="Verdana"/>
                <a:ea typeface="Verdana"/>
              </a:rPr>
              <a:t>‹#›</a:t>
            </a:fld>
            <a:endParaRPr lang="en-US" sz="800" b="0" strike="noStrike" spc="-1">
              <a:latin typeface="Arial"/>
            </a:endParaRPr>
          </a:p>
        </p:txBody>
      </p:sp>
      <p:sp>
        <p:nvSpPr>
          <p:cNvPr id="82" name="CustomShape 2" hidden="1"/>
          <p:cNvSpPr/>
          <p:nvPr/>
        </p:nvSpPr>
        <p:spPr>
          <a:xfrm>
            <a:off x="6711480" y="4845240"/>
            <a:ext cx="1969920" cy="91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800" b="0" strike="noStrike" spc="-1">
                <a:solidFill>
                  <a:srgbClr val="FFFFFF"/>
                </a:solidFill>
                <a:latin typeface="Lato"/>
                <a:ea typeface="Lato"/>
              </a:rPr>
              <a:t>Yocto Project</a:t>
            </a:r>
            <a:r>
              <a:rPr lang="en-US" sz="800" b="0" strike="noStrike" spc="-1" baseline="30000">
                <a:solidFill>
                  <a:srgbClr val="FFFFFF"/>
                </a:solidFill>
                <a:latin typeface="Lato"/>
                <a:ea typeface="Lato"/>
              </a:rPr>
              <a:t>®</a:t>
            </a:r>
            <a:r>
              <a:rPr lang="en-US" sz="800" b="0" strike="noStrike" spc="-1">
                <a:solidFill>
                  <a:srgbClr val="FFFFFF"/>
                </a:solidFill>
                <a:latin typeface="Lato"/>
                <a:ea typeface="Lato"/>
              </a:rPr>
              <a:t> | The Linux Foundation</a:t>
            </a:r>
            <a:r>
              <a:rPr lang="en-US" sz="800" b="0" strike="noStrike" spc="-1" baseline="30000">
                <a:solidFill>
                  <a:srgbClr val="FFFFFF"/>
                </a:solidFill>
                <a:latin typeface="Lato"/>
                <a:ea typeface="Lato"/>
              </a:rPr>
              <a:t>®</a:t>
            </a:r>
            <a:endParaRPr lang="en-US" sz="800" b="0" strike="noStrike" spc="-1">
              <a:latin typeface="Arial"/>
            </a:endParaRPr>
          </a:p>
        </p:txBody>
      </p:sp>
      <p:sp>
        <p:nvSpPr>
          <p:cNvPr id="83" name="CustomShape 3"/>
          <p:cNvSpPr/>
          <p:nvPr/>
        </p:nvSpPr>
        <p:spPr>
          <a:xfrm>
            <a:off x="6711480" y="4845240"/>
            <a:ext cx="1969920" cy="91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800" b="0" strike="noStrike" spc="-1">
                <a:solidFill>
                  <a:srgbClr val="FFFFFF"/>
                </a:solidFill>
                <a:latin typeface="Lato"/>
                <a:ea typeface="Lato"/>
              </a:rPr>
              <a:t>Yocto Project | The Linux Foundation</a:t>
            </a:r>
            <a:endParaRPr lang="en-US" sz="800" b="0" strike="noStrike" spc="-1">
              <a:latin typeface="Arial"/>
            </a:endParaRPr>
          </a:p>
        </p:txBody>
      </p:sp>
      <p:sp>
        <p:nvSpPr>
          <p:cNvPr id="84" name="PlaceHolder 4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85" name="PlaceHolder 5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1" hidden="1"/>
          <p:cNvSpPr/>
          <p:nvPr/>
        </p:nvSpPr>
        <p:spPr>
          <a:xfrm>
            <a:off x="88200" y="4812120"/>
            <a:ext cx="361080" cy="160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fld id="{49C41C0C-66AC-4705-AC68-83CC6E1D762F}" type="slidenum">
              <a:rPr lang="en-US" sz="800" b="0" strike="noStrike" spc="-1">
                <a:solidFill>
                  <a:srgbClr val="FFFFFF"/>
                </a:solidFill>
                <a:latin typeface="Verdana"/>
                <a:ea typeface="Verdana"/>
              </a:rPr>
              <a:t>‹#›</a:t>
            </a:fld>
            <a:endParaRPr lang="en-US" sz="800" b="0" strike="noStrike" spc="-1">
              <a:latin typeface="Arial"/>
            </a:endParaRPr>
          </a:p>
        </p:txBody>
      </p:sp>
      <p:sp>
        <p:nvSpPr>
          <p:cNvPr id="123" name="CustomShape 2" hidden="1"/>
          <p:cNvSpPr/>
          <p:nvPr/>
        </p:nvSpPr>
        <p:spPr>
          <a:xfrm>
            <a:off x="6711480" y="4845240"/>
            <a:ext cx="1969920" cy="91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800" b="0" strike="noStrike" spc="-1">
                <a:solidFill>
                  <a:srgbClr val="FFFFFF"/>
                </a:solidFill>
                <a:latin typeface="Lato"/>
                <a:ea typeface="Lato"/>
              </a:rPr>
              <a:t>Yocto Project</a:t>
            </a:r>
            <a:r>
              <a:rPr lang="en-US" sz="800" b="0" strike="noStrike" spc="-1" baseline="30000">
                <a:solidFill>
                  <a:srgbClr val="FFFFFF"/>
                </a:solidFill>
                <a:latin typeface="Lato"/>
                <a:ea typeface="Lato"/>
              </a:rPr>
              <a:t>®</a:t>
            </a:r>
            <a:r>
              <a:rPr lang="en-US" sz="800" b="0" strike="noStrike" spc="-1">
                <a:solidFill>
                  <a:srgbClr val="FFFFFF"/>
                </a:solidFill>
                <a:latin typeface="Lato"/>
                <a:ea typeface="Lato"/>
              </a:rPr>
              <a:t> | The Linux Foundation</a:t>
            </a:r>
            <a:r>
              <a:rPr lang="en-US" sz="800" b="0" strike="noStrike" spc="-1" baseline="30000">
                <a:solidFill>
                  <a:srgbClr val="FFFFFF"/>
                </a:solidFill>
                <a:latin typeface="Lato"/>
                <a:ea typeface="Lato"/>
              </a:rPr>
              <a:t>®</a:t>
            </a:r>
            <a:endParaRPr lang="en-US" sz="800" b="0" strike="noStrike" spc="-1">
              <a:latin typeface="Arial"/>
            </a:endParaRPr>
          </a:p>
        </p:txBody>
      </p:sp>
      <p:pic>
        <p:nvPicPr>
          <p:cNvPr id="124" name="Google Shape;47;p11"/>
          <p:cNvPicPr/>
          <p:nvPr/>
        </p:nvPicPr>
        <p:blipFill>
          <a:blip r:embed="rId15"/>
          <a:stretch/>
        </p:blipFill>
        <p:spPr>
          <a:xfrm>
            <a:off x="2832120" y="4087800"/>
            <a:ext cx="3817800" cy="952200"/>
          </a:xfrm>
          <a:prstGeom prst="rect">
            <a:avLst/>
          </a:prstGeom>
          <a:ln>
            <a:noFill/>
          </a:ln>
        </p:spPr>
      </p:pic>
      <p:sp>
        <p:nvSpPr>
          <p:cNvPr id="125" name="PlaceHolder 3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126" name="PlaceHolder 4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CustomShape 1"/>
          <p:cNvSpPr/>
          <p:nvPr/>
        </p:nvSpPr>
        <p:spPr>
          <a:xfrm>
            <a:off x="2054160" y="2082240"/>
            <a:ext cx="6656400" cy="1271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2400" b="1" strike="noStrike" spc="-1" dirty="0">
                <a:solidFill>
                  <a:srgbClr val="FFFFFF"/>
                </a:solidFill>
                <a:latin typeface="Lato"/>
                <a:ea typeface="Lato"/>
              </a:rPr>
              <a:t>Yocto Project</a:t>
            </a:r>
            <a:r>
              <a:rPr lang="en-US" sz="2400" b="1" strike="noStrike" spc="-1" baseline="30000" dirty="0">
                <a:solidFill>
                  <a:srgbClr val="FFFFFF"/>
                </a:solidFill>
                <a:latin typeface="Lato"/>
                <a:ea typeface="Lato"/>
              </a:rPr>
              <a:t>®</a:t>
            </a:r>
            <a:r>
              <a:rPr lang="en-US" sz="2400" b="1" strike="noStrike" spc="-1" dirty="0">
                <a:solidFill>
                  <a:srgbClr val="FFFFFF"/>
                </a:solidFill>
                <a:latin typeface="Lato"/>
                <a:ea typeface="Lato"/>
              </a:rPr>
              <a:t> User Space Lab</a:t>
            </a:r>
            <a:endParaRPr lang="en-US" sz="2400" b="0" strike="noStrike" spc="-1" dirty="0">
              <a:latin typeface="Arial"/>
            </a:endParaRPr>
          </a:p>
        </p:txBody>
      </p:sp>
      <p:sp>
        <p:nvSpPr>
          <p:cNvPr id="170" name="CustomShape 2"/>
          <p:cNvSpPr/>
          <p:nvPr/>
        </p:nvSpPr>
        <p:spPr>
          <a:xfrm>
            <a:off x="2173680" y="3432240"/>
            <a:ext cx="6536880" cy="659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1800" b="0" strike="noStrike" spc="-1">
                <a:solidFill>
                  <a:srgbClr val="0098DB"/>
                </a:solidFill>
                <a:latin typeface="Lato"/>
                <a:ea typeface="Lato"/>
              </a:rPr>
              <a:t>Rudolf J Streif, ibeeto (www.ibeeto.com)</a:t>
            </a:r>
            <a:endParaRPr lang="en-US" sz="1800" b="0" strike="noStrike" spc="-1">
              <a:latin typeface="Arial"/>
            </a:endParaRPr>
          </a:p>
          <a:p>
            <a:pPr algn="r">
              <a:lnSpc>
                <a:spcPct val="100000"/>
              </a:lnSpc>
            </a:pPr>
            <a:endParaRPr lang="en-US" sz="1800" b="0" strike="noStrike" spc="-1">
              <a:latin typeface="Arial"/>
            </a:endParaRPr>
          </a:p>
          <a:p>
            <a:pPr algn="r">
              <a:lnSpc>
                <a:spcPct val="100000"/>
              </a:lnSpc>
            </a:pPr>
            <a:endParaRPr lang="en-US" sz="1800" b="0" strike="noStrike" spc="-1">
              <a:latin typeface="Arial"/>
            </a:endParaRPr>
          </a:p>
        </p:txBody>
      </p:sp>
      <p:sp>
        <p:nvSpPr>
          <p:cNvPr id="171" name="CustomShape 3"/>
          <p:cNvSpPr/>
          <p:nvPr/>
        </p:nvSpPr>
        <p:spPr>
          <a:xfrm>
            <a:off x="1741320" y="4254120"/>
            <a:ext cx="6971760" cy="491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r">
              <a:lnSpc>
                <a:spcPct val="100000"/>
              </a:lnSpc>
              <a:spcBef>
                <a:spcPts val="1349"/>
              </a:spcBef>
            </a:pPr>
            <a:r>
              <a:rPr lang="en-US" sz="1800" b="1" strike="noStrike" spc="-1">
                <a:solidFill>
                  <a:srgbClr val="EAAB00"/>
                </a:solidFill>
                <a:latin typeface="Lato"/>
                <a:ea typeface="Lato"/>
              </a:rPr>
              <a:t>Yocto Project DevDey </a:t>
            </a:r>
            <a:r>
              <a:rPr lang="en-US" sz="1800" b="1" i="1" strike="noStrike" spc="-1">
                <a:solidFill>
                  <a:srgbClr val="EAAB00"/>
                </a:solidFill>
                <a:latin typeface="Lato"/>
                <a:ea typeface="Lato"/>
              </a:rPr>
              <a:t>Virtual</a:t>
            </a:r>
            <a:r>
              <a:rPr lang="en-US" sz="1800" b="1" strike="noStrike" spc="-1">
                <a:solidFill>
                  <a:srgbClr val="EAAB00"/>
                </a:solidFill>
                <a:latin typeface="Lato"/>
                <a:ea typeface="Lato"/>
              </a:rPr>
              <a:t>, North America, 2020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1349"/>
              </a:spcBef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1349"/>
              </a:spcBef>
            </a:pPr>
            <a:endParaRPr lang="en-US" sz="1800" b="0" strike="noStrike" spc="-1">
              <a:latin typeface="Arial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CustomShape 1"/>
          <p:cNvSpPr/>
          <p:nvPr/>
        </p:nvSpPr>
        <p:spPr>
          <a:xfrm>
            <a:off x="453960" y="306360"/>
            <a:ext cx="8141040" cy="666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b="1" strike="noStrike" spc="-1">
                <a:solidFill>
                  <a:srgbClr val="0098DB"/>
                </a:solidFill>
                <a:latin typeface="Lato"/>
                <a:ea typeface="Lato"/>
              </a:rPr>
              <a:t>Package Splitting (1/2)</a:t>
            </a:r>
            <a:endParaRPr lang="en-US" sz="2600" b="0" strike="noStrike" spc="-1">
              <a:latin typeface="Arial"/>
            </a:endParaRPr>
          </a:p>
        </p:txBody>
      </p:sp>
      <p:sp>
        <p:nvSpPr>
          <p:cNvPr id="217" name="CustomShape 2"/>
          <p:cNvSpPr/>
          <p:nvPr/>
        </p:nvSpPr>
        <p:spPr>
          <a:xfrm>
            <a:off x="448920" y="1034640"/>
            <a:ext cx="8232480" cy="3398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55000" lnSpcReduction="10000"/>
          </a:bodyPr>
          <a:lstStyle/>
          <a:p>
            <a:pPr marL="457200" indent="-380160">
              <a:lnSpc>
                <a:spcPct val="115000"/>
              </a:lnSpc>
              <a:spcBef>
                <a:spcPts val="1800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i="1" strike="noStrike" spc="-1">
                <a:solidFill>
                  <a:srgbClr val="414141"/>
                </a:solidFill>
                <a:latin typeface="Lato"/>
                <a:ea typeface="Lato"/>
              </a:rPr>
              <a:t>Package Splitting</a:t>
            </a:r>
            <a:r>
              <a:rPr lang="en-US" sz="2400" b="1" strike="noStrike" spc="-1">
                <a:solidFill>
                  <a:srgbClr val="414141"/>
                </a:solidFill>
                <a:latin typeface="Lato"/>
                <a:ea typeface="Lato"/>
              </a:rPr>
              <a:t> is the process of putting build artifacts into different packages.</a:t>
            </a:r>
            <a:endParaRPr lang="en-US" sz="2400" b="0" strike="noStrike" spc="-1">
              <a:latin typeface="Arial"/>
            </a:endParaRPr>
          </a:p>
          <a:p>
            <a:pPr marL="457200" indent="-380160">
              <a:lnSpc>
                <a:spcPct val="115000"/>
              </a:lnSpc>
              <a:spcBef>
                <a:spcPts val="1800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i="1" strike="noStrike" spc="-1">
                <a:solidFill>
                  <a:srgbClr val="414141"/>
                </a:solidFill>
                <a:latin typeface="Lato"/>
                <a:ea typeface="Lato"/>
              </a:rPr>
              <a:t>Package Splitting</a:t>
            </a:r>
            <a:r>
              <a:rPr lang="en-US" sz="2400" b="1" strike="noStrike" spc="-1">
                <a:solidFill>
                  <a:srgbClr val="414141"/>
                </a:solidFill>
                <a:latin typeface="Lato"/>
                <a:ea typeface="Lato"/>
              </a:rPr>
              <a:t> allows you to select what you need to control the footprint of your root file system.</a:t>
            </a:r>
            <a:endParaRPr lang="en-US" sz="2400" b="0" strike="noStrike" spc="-1">
              <a:latin typeface="Arial"/>
            </a:endParaRPr>
          </a:p>
          <a:p>
            <a:pPr marL="457200" indent="-380160">
              <a:lnSpc>
                <a:spcPct val="115000"/>
              </a:lnSpc>
              <a:spcBef>
                <a:spcPts val="1800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i="1" strike="noStrike" spc="-1">
                <a:solidFill>
                  <a:srgbClr val="414141"/>
                </a:solidFill>
                <a:latin typeface="Lato"/>
                <a:ea typeface="Lato"/>
              </a:rPr>
              <a:t>Package Splitting</a:t>
            </a:r>
            <a:r>
              <a:rPr lang="en-US" sz="2400" b="1" strike="noStrike" spc="-1">
                <a:solidFill>
                  <a:srgbClr val="414141"/>
                </a:solidFill>
                <a:latin typeface="Lato"/>
                <a:ea typeface="Lato"/>
              </a:rPr>
              <a:t> is controlled by the variables:</a:t>
            </a:r>
            <a:endParaRPr lang="en-US" sz="2400" b="0" strike="noStrike" spc="-1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>
                <a:solidFill>
                  <a:srgbClr val="414141"/>
                </a:solidFill>
                <a:latin typeface="Courier New"/>
                <a:ea typeface="Lato"/>
              </a:rPr>
              <a:t>PACKAGES</a:t>
            </a:r>
            <a:r>
              <a:rPr lang="en-US" sz="2400" b="1" strike="noStrike" spc="-1">
                <a:solidFill>
                  <a:srgbClr val="414141"/>
                </a:solidFill>
                <a:latin typeface="Lato"/>
                <a:ea typeface="Lato"/>
              </a:rPr>
              <a:t> – list of package names</a:t>
            </a:r>
            <a:endParaRPr lang="en-US" sz="2400" b="0" strike="noStrike" spc="-1">
              <a:latin typeface="Arial"/>
            </a:endParaRPr>
          </a:p>
          <a:p>
            <a:pPr marL="1296000" lvl="2" indent="-28764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>
                <a:solidFill>
                  <a:srgbClr val="414141"/>
                </a:solidFill>
                <a:latin typeface="Lato"/>
                <a:ea typeface="Lato"/>
              </a:rPr>
              <a:t>Default:</a:t>
            </a:r>
            <a:r>
              <a:t/>
            </a:r>
            <a:br/>
            <a:r>
              <a:t/>
            </a:r>
            <a:br/>
            <a:r>
              <a:rPr lang="en-US" sz="2400" b="1" strike="noStrike" spc="-1">
                <a:solidFill>
                  <a:srgbClr val="414141"/>
                </a:solidFill>
                <a:latin typeface="Lato"/>
                <a:ea typeface="Lato"/>
              </a:rPr>
              <a:t> </a:t>
            </a:r>
            <a:endParaRPr lang="en-US" sz="2400" b="0" strike="noStrike" spc="-1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>
                <a:solidFill>
                  <a:srgbClr val="414141"/>
                </a:solidFill>
                <a:latin typeface="Courier New"/>
                <a:ea typeface="Lato"/>
              </a:rPr>
              <a:t>FILES</a:t>
            </a:r>
            <a:r>
              <a:rPr lang="en-US" sz="2400" b="1" strike="noStrike" spc="-1">
                <a:solidFill>
                  <a:srgbClr val="414141"/>
                </a:solidFill>
                <a:latin typeface="Lato"/>
                <a:ea typeface="Lato"/>
              </a:rPr>
              <a:t> – list of files that belong into a package</a:t>
            </a:r>
            <a:endParaRPr lang="en-US" sz="2400" b="0" strike="noStrike" spc="-1">
              <a:latin typeface="Arial"/>
            </a:endParaRPr>
          </a:p>
          <a:p>
            <a:pPr marL="1296000" lvl="2" indent="-28764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>
                <a:solidFill>
                  <a:srgbClr val="414141"/>
                </a:solidFill>
                <a:latin typeface="Lato"/>
                <a:ea typeface="Lato"/>
              </a:rPr>
              <a:t>Example:</a:t>
            </a:r>
            <a:r>
              <a:t/>
            </a:r>
            <a:br/>
            <a:r>
              <a:t/>
            </a:r>
            <a:br/>
            <a:r>
              <a:rPr lang="en-US" sz="2400" b="1" strike="noStrike" spc="-1">
                <a:solidFill>
                  <a:srgbClr val="414141"/>
                </a:solidFill>
                <a:latin typeface="Lato"/>
                <a:ea typeface="Lato"/>
              </a:rPr>
              <a:t> </a:t>
            </a:r>
            <a:endParaRPr lang="en-US" sz="2400" b="0" strike="noStrike" spc="-1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>
                <a:solidFill>
                  <a:srgbClr val="414141"/>
                </a:solidFill>
                <a:latin typeface="Lato"/>
                <a:ea typeface="Lato"/>
              </a:rPr>
              <a:t>If there are files/directories that are installed but not packaged after the last package has been created the build system issues an error message.</a:t>
            </a:r>
            <a:endParaRPr lang="en-US" sz="2400" b="0" strike="noStrike" spc="-1">
              <a:latin typeface="Arial"/>
            </a:endParaRPr>
          </a:p>
        </p:txBody>
      </p:sp>
      <p:sp>
        <p:nvSpPr>
          <p:cNvPr id="218" name="CustomShape 3"/>
          <p:cNvSpPr/>
          <p:nvPr/>
        </p:nvSpPr>
        <p:spPr>
          <a:xfrm>
            <a:off x="1117440" y="2800350"/>
            <a:ext cx="7771680" cy="2419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rou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</a:pPr>
            <a:r>
              <a:rPr lang="en-US" sz="1000" b="0" strike="noStrike" spc="-1">
                <a:solidFill>
                  <a:srgbClr val="910000"/>
                </a:solidFill>
                <a:latin typeface="Courier New"/>
                <a:ea typeface="Times New Roman"/>
              </a:rPr>
              <a:t>PACKAGES = "${PN}-dbg ${PN}-staticdev ${PN}-dev ${PN}-doc ${PN}-locale ${PACKAGE_BEFORE_PN} ${PN}"</a:t>
            </a:r>
            <a:endParaRPr lang="en-US" sz="1000" b="0" strike="noStrike" spc="-1">
              <a:latin typeface="Arial"/>
            </a:endParaRPr>
          </a:p>
        </p:txBody>
      </p:sp>
      <p:sp>
        <p:nvSpPr>
          <p:cNvPr id="219" name="CustomShape 4"/>
          <p:cNvSpPr/>
          <p:nvPr/>
        </p:nvSpPr>
        <p:spPr>
          <a:xfrm>
            <a:off x="1117440" y="3701430"/>
            <a:ext cx="7771680" cy="2419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rou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</a:pPr>
            <a:r>
              <a:rPr lang="en-US" sz="1000" b="0" strike="noStrike" spc="-1">
                <a:solidFill>
                  <a:srgbClr val="910000"/>
                </a:solidFill>
                <a:latin typeface="Courier New"/>
                <a:ea typeface="Times New Roman"/>
              </a:rPr>
              <a:t>FILES_${PN}-dbg = "${libdir}/debug ${libdir}/debug-static /usr/src/debug"</a:t>
            </a:r>
            <a:endParaRPr lang="en-US" sz="1000" b="0" strike="noStrike" spc="-1">
              <a:latin typeface="Arial"/>
            </a:endParaRPr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CustomShape 1"/>
          <p:cNvSpPr/>
          <p:nvPr/>
        </p:nvSpPr>
        <p:spPr>
          <a:xfrm>
            <a:off x="453960" y="306360"/>
            <a:ext cx="8141040" cy="666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b="1" strike="noStrike" spc="-1">
                <a:solidFill>
                  <a:srgbClr val="0098DB"/>
                </a:solidFill>
                <a:latin typeface="Lato"/>
                <a:ea typeface="Lato"/>
              </a:rPr>
              <a:t>Package Splitting (2/2)</a:t>
            </a:r>
            <a:endParaRPr lang="en-US" sz="2600" b="0" strike="noStrike" spc="-1">
              <a:latin typeface="Arial"/>
            </a:endParaRPr>
          </a:p>
        </p:txBody>
      </p:sp>
      <p:sp>
        <p:nvSpPr>
          <p:cNvPr id="221" name="CustomShape 2"/>
          <p:cNvSpPr/>
          <p:nvPr/>
        </p:nvSpPr>
        <p:spPr>
          <a:xfrm>
            <a:off x="448920" y="1034640"/>
            <a:ext cx="8232480" cy="3398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47500" lnSpcReduction="20000"/>
          </a:bodyPr>
          <a:lstStyle/>
          <a:p>
            <a:pPr marL="457200" indent="-380160">
              <a:lnSpc>
                <a:spcPct val="115000"/>
              </a:lnSpc>
              <a:spcBef>
                <a:spcPts val="1800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The package classes process the 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PACKAGES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list from left to right, producing the 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${PN}-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dbg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package first and the 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${PN}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package last:</a:t>
            </a:r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</a:t>
            </a:r>
            <a:endParaRPr lang="en-US" sz="2400" b="0" strike="noStrike" spc="-1" dirty="0">
              <a:latin typeface="Arial"/>
            </a:endParaRPr>
          </a:p>
          <a:p>
            <a:pPr marL="457200" indent="-380160">
              <a:lnSpc>
                <a:spcPct val="115000"/>
              </a:lnSpc>
              <a:spcBef>
                <a:spcPts val="1800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The order is important since a package consumes all the files that associated with it through the 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FILES_${PN}-&lt;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packagename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&gt;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variable.</a:t>
            </a:r>
            <a:endParaRPr lang="en-US" sz="2400" b="0" strike="noStrike" spc="-1" dirty="0">
              <a:latin typeface="Arial"/>
            </a:endParaRPr>
          </a:p>
          <a:p>
            <a:pPr marL="457200" indent="-380160">
              <a:lnSpc>
                <a:spcPct val="115000"/>
              </a:lnSpc>
              <a:spcBef>
                <a:spcPts val="1800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Assigning artifacts to more than one package produces an error.</a:t>
            </a:r>
            <a:endParaRPr lang="en-US" sz="2400" b="0" strike="noStrike" spc="-1" dirty="0">
              <a:latin typeface="Arial"/>
            </a:endParaRPr>
          </a:p>
          <a:p>
            <a:pPr marL="457200" indent="-380160">
              <a:lnSpc>
                <a:spcPct val="115000"/>
              </a:lnSpc>
              <a:spcBef>
                <a:spcPts val="1800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The 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${PN}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package consumes all the remaining artifacts.</a:t>
            </a:r>
            <a:endParaRPr lang="en-US" sz="2400" b="0" strike="noStrike" spc="-1" dirty="0">
              <a:latin typeface="Arial"/>
            </a:endParaRPr>
          </a:p>
          <a:p>
            <a:pPr marL="457200" indent="-380160">
              <a:lnSpc>
                <a:spcPct val="115000"/>
              </a:lnSpc>
              <a:spcBef>
                <a:spcPts val="1800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 err="1">
                <a:solidFill>
                  <a:srgbClr val="414141"/>
                </a:solidFill>
                <a:latin typeface="Lato"/>
                <a:ea typeface="Lato"/>
              </a:rPr>
              <a:t>Bitbake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syntax only allow prepending or appending to variables: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Prepend 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PACKAGES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– process files/directories before standard packages are created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Append 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PACKAGES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– process files/directories after standard packages are created</a:t>
            </a:r>
            <a:endParaRPr lang="en-US" sz="2400" b="0" strike="noStrike" spc="-1" dirty="0">
              <a:latin typeface="Arial"/>
            </a:endParaRPr>
          </a:p>
          <a:p>
            <a:pPr marL="457200" indent="-380160">
              <a:lnSpc>
                <a:spcPct val="100000"/>
              </a:lnSpc>
              <a:spcBef>
                <a:spcPts val="1417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The variable 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PACKAGE_BEFORE_PN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allows you to insert packages before the default package </a:t>
            </a:r>
            <a:r>
              <a:rPr dirty="0"/>
              <a:t/>
            </a:r>
            <a:br>
              <a:rPr dirty="0"/>
            </a:b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${PN}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is created.</a:t>
            </a:r>
            <a:endParaRPr lang="en-US" sz="2400" b="0" strike="noStrike" spc="-1" dirty="0">
              <a:latin typeface="Arial"/>
            </a:endParaRPr>
          </a:p>
        </p:txBody>
      </p:sp>
      <p:sp>
        <p:nvSpPr>
          <p:cNvPr id="222" name="CustomShape 3"/>
          <p:cNvSpPr/>
          <p:nvPr/>
        </p:nvSpPr>
        <p:spPr>
          <a:xfrm>
            <a:off x="757440" y="1549800"/>
            <a:ext cx="7771680" cy="2419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rou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</a:pPr>
            <a:r>
              <a:rPr lang="en-US" sz="1000" b="0" strike="noStrike" spc="-1">
                <a:solidFill>
                  <a:srgbClr val="910000"/>
                </a:solidFill>
                <a:latin typeface="Courier New"/>
                <a:ea typeface="Times New Roman"/>
              </a:rPr>
              <a:t>PACKAGES = "${PN}-dbg ${PN}-staticdev ${PN}-dev ${PN}-doc ${PN}-locale ${PACKAGE_BEFORE_PN} ${PN}"</a:t>
            </a:r>
            <a:endParaRPr lang="en-US" sz="1000" b="0" strike="noStrike" spc="-1">
              <a:latin typeface="Arial"/>
            </a:endParaRPr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CustomShape 1"/>
          <p:cNvSpPr/>
          <p:nvPr/>
        </p:nvSpPr>
        <p:spPr>
          <a:xfrm>
            <a:off x="453960" y="306360"/>
            <a:ext cx="8226720" cy="666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b="1" strike="noStrike" spc="-1">
                <a:solidFill>
                  <a:srgbClr val="0098DB"/>
                </a:solidFill>
                <a:latin typeface="Lato"/>
                <a:ea typeface="Lato"/>
              </a:rPr>
              <a:t>Packaging QA</a:t>
            </a:r>
            <a:endParaRPr lang="en-US" sz="2600" b="0" strike="noStrike" spc="-1">
              <a:latin typeface="Arial"/>
            </a:endParaRPr>
          </a:p>
        </p:txBody>
      </p:sp>
      <p:sp>
        <p:nvSpPr>
          <p:cNvPr id="224" name="CustomShape 2"/>
          <p:cNvSpPr/>
          <p:nvPr/>
        </p:nvSpPr>
        <p:spPr>
          <a:xfrm>
            <a:off x="448920" y="1034640"/>
            <a:ext cx="8232480" cy="3398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72500" lnSpcReduction="20000"/>
          </a:bodyPr>
          <a:lstStyle/>
          <a:p>
            <a:pPr marL="457200" indent="-380160">
              <a:lnSpc>
                <a:spcPct val="115000"/>
              </a:lnSpc>
              <a:spcBef>
                <a:spcPts val="1800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The 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insane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class adds plausibility and error checking to the packaging process.</a:t>
            </a:r>
            <a:endParaRPr lang="en-US" sz="2400" b="0" strike="noStrike" spc="-1" dirty="0">
              <a:latin typeface="Arial"/>
            </a:endParaRPr>
          </a:p>
          <a:p>
            <a:pPr marL="457200" indent="-380160">
              <a:lnSpc>
                <a:spcPct val="115000"/>
              </a:lnSpc>
              <a:spcBef>
                <a:spcPts val="1800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For a full list of checkers consult 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poky/meta/classes/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insane.bbclass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.</a:t>
            </a:r>
            <a:endParaRPr lang="en-US" sz="2400" b="0" strike="noStrike" spc="-1" dirty="0">
              <a:latin typeface="Arial"/>
            </a:endParaRPr>
          </a:p>
          <a:p>
            <a:pPr marL="457200" indent="-380160">
              <a:lnSpc>
                <a:spcPct val="100000"/>
              </a:lnSpc>
              <a:spcBef>
                <a:spcPts val="1417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Common packaging mistakes are detected by these checkers: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packages-list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– same package has been listed multiple times in 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PACKAGES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installed-vs-shipped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– artifact has been installed but not packaged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already-stripped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– package build system stripped debug symbols, hence debug package cannot be created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ldflags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– ELF binary has symbols but no GNU_HASH</a:t>
            </a:r>
            <a:endParaRPr lang="en-US" sz="2400" b="0" strike="noStrike" spc="-1" dirty="0">
              <a:latin typeface="Arial"/>
            </a:endParaRPr>
          </a:p>
        </p:txBody>
      </p:sp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CustomShape 1"/>
          <p:cNvSpPr/>
          <p:nvPr/>
        </p:nvSpPr>
        <p:spPr>
          <a:xfrm>
            <a:off x="453960" y="306360"/>
            <a:ext cx="8226720" cy="666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b="1" strike="noStrike" spc="-1">
                <a:solidFill>
                  <a:srgbClr val="0098DB"/>
                </a:solidFill>
                <a:latin typeface="Lato"/>
                <a:ea typeface="Lato"/>
              </a:rPr>
              <a:t>Packaging Lab (1/2)</a:t>
            </a:r>
            <a:endParaRPr lang="en-US" sz="2600" b="0" strike="noStrike" spc="-1"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448920" y="895350"/>
            <a:ext cx="8232480" cy="3398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58000" lnSpcReduction="20000"/>
          </a:bodyPr>
          <a:lstStyle/>
          <a:p>
            <a:pPr marL="457200" indent="-380160">
              <a:lnSpc>
                <a:spcPct val="115000"/>
              </a:lnSpc>
              <a:spcBef>
                <a:spcPts val="1800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Use the source code for the Fibonacci application in 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/scratch/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src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/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userspace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/lab-packaging/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src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/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fibonacci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.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The 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Lato"/>
                <a:ea typeface="Lato"/>
              </a:rPr>
              <a:t>Makefile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builds static and dynamic libraries to calculate the Fibonacci series and an application to test it.</a:t>
            </a:r>
            <a:endParaRPr lang="en-US" sz="2400" b="0" strike="noStrike" spc="-1" dirty="0">
              <a:latin typeface="Arial"/>
            </a:endParaRPr>
          </a:p>
          <a:p>
            <a:pPr marL="457200" indent="-380160">
              <a:lnSpc>
                <a:spcPct val="100000"/>
              </a:lnSpc>
              <a:spcBef>
                <a:spcPts val="1134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Use 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Lato"/>
                <a:ea typeface="Lato"/>
              </a:rPr>
              <a:t>devtool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inside your build environment to create a recipe: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Devtool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 add 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fibonacci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 \</a:t>
            </a:r>
            <a:r>
              <a:rPr dirty="0"/>
              <a:t/>
            </a:r>
            <a:br>
              <a:rPr dirty="0"/>
            </a:b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	/scratch/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src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/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userspace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/lab-packaging/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src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/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fibonacci</a:t>
            </a:r>
            <a:endParaRPr lang="en-US" sz="2400" b="0" strike="noStrike" spc="-1" dirty="0">
              <a:latin typeface="Arial"/>
            </a:endParaRPr>
          </a:p>
          <a:p>
            <a:pPr marL="457200" indent="-380160">
              <a:lnSpc>
                <a:spcPct val="100000"/>
              </a:lnSpc>
              <a:spcBef>
                <a:spcPts val="1134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Build the recipe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bitbake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 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fibonacci</a:t>
            </a:r>
            <a:endParaRPr lang="en-US" sz="2400" b="0" strike="noStrike" spc="-1" dirty="0">
              <a:latin typeface="Arial"/>
            </a:endParaRPr>
          </a:p>
          <a:p>
            <a:pPr marL="457200" indent="-380160">
              <a:lnSpc>
                <a:spcPct val="100000"/>
              </a:lnSpc>
              <a:spcBef>
                <a:spcPts val="1134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Add the application to your image (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Lato"/>
                <a:ea typeface="Lato"/>
              </a:rPr>
              <a:t>conf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/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Lato"/>
                <a:ea typeface="Lato"/>
              </a:rPr>
              <a:t>local.conf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)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IMAGE_INSTALL_append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 = “ 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fibonacci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”</a:t>
            </a:r>
            <a:endParaRPr lang="en-US" sz="2400" b="0" strike="noStrike" spc="-1" dirty="0">
              <a:latin typeface="Arial"/>
            </a:endParaRPr>
          </a:p>
          <a:p>
            <a:pPr marL="457200" indent="-380160">
              <a:lnSpc>
                <a:spcPct val="100000"/>
              </a:lnSpc>
              <a:spcBef>
                <a:spcPts val="1134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Build the image and test it in 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Lato"/>
                <a:ea typeface="Lato"/>
              </a:rPr>
              <a:t>qemu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to see if the application is installed.</a:t>
            </a:r>
            <a:endParaRPr lang="en-US" sz="2400" b="0" strike="noStrike" spc="-1" dirty="0">
              <a:latin typeface="Arial"/>
            </a:endParaRPr>
          </a:p>
        </p:txBody>
      </p:sp>
    </p:spTree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CustomShape 1"/>
          <p:cNvSpPr/>
          <p:nvPr/>
        </p:nvSpPr>
        <p:spPr>
          <a:xfrm>
            <a:off x="453960" y="306360"/>
            <a:ext cx="8226720" cy="666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b="1" strike="noStrike" spc="-1">
                <a:solidFill>
                  <a:srgbClr val="0098DB"/>
                </a:solidFill>
                <a:latin typeface="Lato"/>
                <a:ea typeface="Lato"/>
              </a:rPr>
              <a:t>Packaging Lab (2/2)</a:t>
            </a:r>
            <a:endParaRPr lang="en-US" sz="2600" b="0" strike="noStrike" spc="-1">
              <a:latin typeface="Arial"/>
            </a:endParaRPr>
          </a:p>
        </p:txBody>
      </p:sp>
      <p:sp>
        <p:nvSpPr>
          <p:cNvPr id="228" name="CustomShape 2"/>
          <p:cNvSpPr/>
          <p:nvPr/>
        </p:nvSpPr>
        <p:spPr>
          <a:xfrm>
            <a:off x="448920" y="1034640"/>
            <a:ext cx="8232480" cy="1525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90000" lnSpcReduction="20000"/>
          </a:bodyPr>
          <a:lstStyle/>
          <a:p>
            <a:pPr marL="457200" indent="-380160">
              <a:lnSpc>
                <a:spcPct val="115000"/>
              </a:lnSpc>
              <a:spcBef>
                <a:spcPts val="1800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Edit the recipe 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fibonacci.bb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and place the Fibonacci test application into its own package 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${PN}-test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to be created before 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${PN}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.</a:t>
            </a:r>
            <a:endParaRPr lang="en-US" sz="2400" b="0" strike="noStrike" spc="-1" dirty="0">
              <a:latin typeface="Arial"/>
            </a:endParaRPr>
          </a:p>
          <a:p>
            <a:pPr marL="457200" indent="-380160">
              <a:lnSpc>
                <a:spcPct val="100000"/>
              </a:lnSpc>
              <a:spcBef>
                <a:spcPts val="1134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Add 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Lato"/>
                <a:ea typeface="Lato"/>
              </a:rPr>
              <a:t>fibonacci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and 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Lato"/>
                <a:ea typeface="Lato"/>
              </a:rPr>
              <a:t>fibonacci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-test to your image, build and test it.</a:t>
            </a:r>
            <a:endParaRPr lang="en-US" sz="2400" b="0" strike="noStrike" spc="-1" dirty="0">
              <a:latin typeface="Arial"/>
            </a:endParaRPr>
          </a:p>
        </p:txBody>
      </p:sp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CustomShape 1"/>
          <p:cNvSpPr/>
          <p:nvPr/>
        </p:nvSpPr>
        <p:spPr>
          <a:xfrm>
            <a:off x="453960" y="306360"/>
            <a:ext cx="8226720" cy="666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b="1" strike="noStrike" spc="-1">
                <a:solidFill>
                  <a:srgbClr val="0098DB"/>
                </a:solidFill>
                <a:latin typeface="Lato"/>
                <a:ea typeface="Lato"/>
              </a:rPr>
              <a:t>Packaging Lab (2/2)</a:t>
            </a:r>
            <a:endParaRPr lang="en-US" sz="2600" b="0" strike="noStrike" spc="-1"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448920" y="1034640"/>
            <a:ext cx="8232480" cy="2897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88500" lnSpcReduction="10000"/>
          </a:bodyPr>
          <a:lstStyle/>
          <a:p>
            <a:pPr marL="457200" indent="-380160">
              <a:lnSpc>
                <a:spcPct val="115000"/>
              </a:lnSpc>
              <a:spcBef>
                <a:spcPts val="1800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>
                <a:solidFill>
                  <a:srgbClr val="414141"/>
                </a:solidFill>
                <a:latin typeface="Lato"/>
                <a:ea typeface="Lato"/>
              </a:rPr>
              <a:t>Edit the recipe </a:t>
            </a:r>
            <a:r>
              <a:rPr lang="en-US" sz="2400" b="1" strike="noStrike" spc="-1">
                <a:solidFill>
                  <a:srgbClr val="414141"/>
                </a:solidFill>
                <a:latin typeface="Courier New"/>
                <a:ea typeface="Lato"/>
              </a:rPr>
              <a:t>fibonacci.bb</a:t>
            </a:r>
            <a:r>
              <a:rPr lang="en-US" sz="2400" b="1" strike="noStrike" spc="-1">
                <a:solidFill>
                  <a:srgbClr val="414141"/>
                </a:solidFill>
                <a:latin typeface="Lato"/>
                <a:ea typeface="Lato"/>
              </a:rPr>
              <a:t> and place the Fibonacci test application into its own package </a:t>
            </a:r>
            <a:r>
              <a:rPr lang="en-US" sz="2400" b="1" strike="noStrike" spc="-1">
                <a:solidFill>
                  <a:srgbClr val="414141"/>
                </a:solidFill>
                <a:latin typeface="Courier New"/>
                <a:ea typeface="Lato"/>
              </a:rPr>
              <a:t>${PN}-test</a:t>
            </a:r>
            <a:r>
              <a:rPr lang="en-US" sz="2400" b="1" strike="noStrike" spc="-1">
                <a:solidFill>
                  <a:srgbClr val="414141"/>
                </a:solidFill>
                <a:latin typeface="Lato"/>
                <a:ea typeface="Lato"/>
              </a:rPr>
              <a:t> to be created before </a:t>
            </a:r>
            <a:r>
              <a:rPr lang="en-US" sz="2400" b="1" strike="noStrike" spc="-1">
                <a:solidFill>
                  <a:srgbClr val="414141"/>
                </a:solidFill>
                <a:latin typeface="Courier New"/>
                <a:ea typeface="Lato"/>
              </a:rPr>
              <a:t>${PN}</a:t>
            </a:r>
            <a:r>
              <a:rPr lang="en-US" sz="2400" b="1" strike="noStrike" spc="-1">
                <a:solidFill>
                  <a:srgbClr val="414141"/>
                </a:solidFill>
                <a:latin typeface="Lato"/>
                <a:ea typeface="Lato"/>
              </a:rPr>
              <a:t>.</a:t>
            </a:r>
            <a:endParaRPr lang="en-US" sz="2400" b="0" strike="noStrike" spc="-1">
              <a:latin typeface="Arial"/>
            </a:endParaRPr>
          </a:p>
          <a:p>
            <a:pPr marL="457200" indent="-380160">
              <a:lnSpc>
                <a:spcPct val="100000"/>
              </a:lnSpc>
              <a:spcBef>
                <a:spcPts val="1134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>
                <a:solidFill>
                  <a:srgbClr val="414141"/>
                </a:solidFill>
                <a:latin typeface="Lato"/>
                <a:ea typeface="Lato"/>
              </a:rPr>
              <a:t>Add fibonacci and fibonacci-test to your image, build and test it.</a:t>
            </a:r>
            <a:endParaRPr lang="en-US" sz="2400" b="0" strike="noStrike" spc="-1">
              <a:latin typeface="Arial"/>
            </a:endParaRPr>
          </a:p>
          <a:p>
            <a:pPr marL="457200" indent="-380160">
              <a:lnSpc>
                <a:spcPct val="100000"/>
              </a:lnSpc>
              <a:spcBef>
                <a:spcPts val="1134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>
                <a:solidFill>
                  <a:srgbClr val="414141"/>
                </a:solidFill>
                <a:latin typeface="Lato"/>
                <a:ea typeface="Lato"/>
              </a:rPr>
              <a:t>Solution:</a:t>
            </a:r>
            <a:r>
              <a:t/>
            </a:r>
            <a:br/>
            <a:r>
              <a:t/>
            </a:r>
            <a:br/>
            <a:r>
              <a:t/>
            </a:r>
            <a:br/>
            <a:r>
              <a:t/>
            </a:r>
            <a:br/>
            <a:r>
              <a:rPr lang="en-US" sz="2400" b="1" strike="noStrike" spc="-1">
                <a:solidFill>
                  <a:srgbClr val="414141"/>
                </a:solidFill>
                <a:latin typeface="Lato"/>
              </a:rPr>
              <a:t> </a:t>
            </a:r>
            <a:endParaRPr lang="en-US" sz="2400" b="0" strike="noStrike" spc="-1">
              <a:latin typeface="Arial"/>
            </a:endParaRPr>
          </a:p>
        </p:txBody>
      </p:sp>
      <p:sp>
        <p:nvSpPr>
          <p:cNvPr id="231" name="CustomShape 3"/>
          <p:cNvSpPr/>
          <p:nvPr/>
        </p:nvSpPr>
        <p:spPr>
          <a:xfrm>
            <a:off x="823680" y="3015030"/>
            <a:ext cx="7771680" cy="3949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rou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000" b="0" strike="noStrike" spc="-1">
                <a:solidFill>
                  <a:srgbClr val="910000"/>
                </a:solidFill>
                <a:latin typeface="Courier New"/>
                <a:ea typeface="Times New Roman"/>
              </a:rPr>
              <a:t>PACKAGE_BEFORE_PN = "${PN}-test"</a:t>
            </a:r>
            <a:endParaRPr lang="en-US" sz="1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000" b="0" strike="noStrike" spc="-1">
                <a:solidFill>
                  <a:srgbClr val="910000"/>
                </a:solidFill>
                <a:latin typeface="Courier New"/>
                <a:ea typeface="Times New Roman"/>
              </a:rPr>
              <a:t>FILES_${PN}-test = "${bindir}/fibonacci"</a:t>
            </a:r>
            <a:endParaRPr lang="en-US" sz="1000" b="0" strike="noStrike" spc="-1">
              <a:latin typeface="Arial"/>
            </a:endParaRPr>
          </a:p>
        </p:txBody>
      </p:sp>
    </p:spTree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CustomShape 1"/>
          <p:cNvSpPr/>
          <p:nvPr/>
        </p:nvSpPr>
        <p:spPr>
          <a:xfrm>
            <a:off x="1833120" y="2243520"/>
            <a:ext cx="6845760" cy="65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2600" b="1" strike="noStrike" spc="-1">
                <a:solidFill>
                  <a:srgbClr val="FFFFFF"/>
                </a:solidFill>
                <a:latin typeface="Lato"/>
                <a:ea typeface="Lato"/>
              </a:rPr>
              <a:t>Package Installation Scripts</a:t>
            </a:r>
            <a:endParaRPr lang="en-US" sz="26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CustomShape 1"/>
          <p:cNvSpPr/>
          <p:nvPr/>
        </p:nvSpPr>
        <p:spPr>
          <a:xfrm>
            <a:off x="453960" y="306360"/>
            <a:ext cx="8226720" cy="666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b="1" strike="noStrike" spc="-1">
                <a:solidFill>
                  <a:srgbClr val="0098DB"/>
                </a:solidFill>
                <a:latin typeface="Lato"/>
                <a:ea typeface="Lato"/>
              </a:rPr>
              <a:t>Package Installation Scripts</a:t>
            </a:r>
            <a:endParaRPr lang="en-US" sz="2600" b="0" strike="noStrike" spc="-1">
              <a:latin typeface="Arial"/>
            </a:endParaRPr>
          </a:p>
        </p:txBody>
      </p:sp>
      <p:sp>
        <p:nvSpPr>
          <p:cNvPr id="234" name="CustomShape 2"/>
          <p:cNvSpPr/>
          <p:nvPr/>
        </p:nvSpPr>
        <p:spPr>
          <a:xfrm>
            <a:off x="448920" y="1034640"/>
            <a:ext cx="4580280" cy="3354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55000" lnSpcReduction="10000"/>
          </a:bodyPr>
          <a:lstStyle/>
          <a:p>
            <a:pPr marL="457200" indent="-380160">
              <a:lnSpc>
                <a:spcPct val="115000"/>
              </a:lnSpc>
              <a:spcBef>
                <a:spcPts val="1800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Package management systems have the ability to run scripts before and after a package is installed, upgraded, or removed.</a:t>
            </a:r>
            <a:endParaRPr lang="en-US" sz="2400" b="0" strike="noStrike" spc="-1" dirty="0">
              <a:latin typeface="Arial"/>
            </a:endParaRPr>
          </a:p>
          <a:p>
            <a:pPr marL="457200" indent="-380160">
              <a:lnSpc>
                <a:spcPct val="100000"/>
              </a:lnSpc>
              <a:spcBef>
                <a:spcPts val="1134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These are typically shell scripts and they can be provided by the recipe using these variables: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pkg_preinst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_&lt;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packagename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&gt;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- executed before a package is installed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pkg_postinst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_&lt;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packagename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&gt;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- executed after a package has been installed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pkg_prerm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_&lt;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packagename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&gt;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- executed before a package is removed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pkg_postrm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_&lt;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packagename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&gt;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- executed after a package has been removed</a:t>
            </a:r>
            <a:endParaRPr lang="en-US" sz="2400" b="0" strike="noStrike" spc="-1" dirty="0">
              <a:latin typeface="Arial"/>
            </a:endParaRPr>
          </a:p>
        </p:txBody>
      </p:sp>
      <p:sp>
        <p:nvSpPr>
          <p:cNvPr id="235" name="CustomShape 3"/>
          <p:cNvSpPr/>
          <p:nvPr/>
        </p:nvSpPr>
        <p:spPr>
          <a:xfrm>
            <a:off x="5306760" y="2017800"/>
            <a:ext cx="3621600" cy="9428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rou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US" sz="1400" b="0" strike="noStrike" spc="-1">
                <a:solidFill>
                  <a:srgbClr val="910000"/>
                </a:solidFill>
                <a:latin typeface="Courier New"/>
                <a:ea typeface="Times New Roman"/>
              </a:rPr>
              <a:t>pkg_postinst_${PN}() {</a:t>
            </a:r>
            <a:endParaRPr lang="en-US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400" b="0" strike="noStrike" spc="-1">
                <a:solidFill>
                  <a:srgbClr val="910000"/>
                </a:solidFill>
                <a:latin typeface="Courier New"/>
                <a:ea typeface="Times New Roman"/>
              </a:rPr>
              <a:t>#!/bin/sh</a:t>
            </a:r>
            <a:endParaRPr lang="en-US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400" b="0" strike="noStrike" spc="-1">
                <a:solidFill>
                  <a:srgbClr val="910000"/>
                </a:solidFill>
                <a:latin typeface="Courier New"/>
                <a:ea typeface="Times New Roman"/>
              </a:rPr>
              <a:t># shell commands go here</a:t>
            </a:r>
            <a:endParaRPr lang="en-US" sz="1400" b="0" strike="noStrike" spc="-1">
              <a:latin typeface="Arial"/>
            </a:endParaRPr>
          </a:p>
          <a:p>
            <a:pPr>
              <a:lnSpc>
                <a:spcPct val="100000"/>
              </a:lnSpc>
              <a:spcAft>
                <a:spcPts val="1199"/>
              </a:spcAft>
            </a:pPr>
            <a:r>
              <a:rPr lang="en-US" sz="1400" b="0" strike="noStrike" spc="-1">
                <a:solidFill>
                  <a:srgbClr val="910000"/>
                </a:solidFill>
                <a:latin typeface="Courier New"/>
                <a:ea typeface="Times New Roman"/>
              </a:rPr>
              <a:t>}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236" name="CustomShape 4"/>
          <p:cNvSpPr/>
          <p:nvPr/>
        </p:nvSpPr>
        <p:spPr>
          <a:xfrm>
            <a:off x="5248440" y="2981520"/>
            <a:ext cx="367992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37424A"/>
                </a:solidFill>
                <a:latin typeface="Arial"/>
                <a:ea typeface="ＭＳ Ｐゴシック"/>
              </a:rPr>
              <a:t>Script Skeleton</a:t>
            </a:r>
            <a:endParaRPr lang="en-US" sz="1800" b="0" strike="noStrike" spc="-1">
              <a:latin typeface="Arial"/>
            </a:endParaRPr>
          </a:p>
        </p:txBody>
      </p:sp>
    </p:spTree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CustomShape 1"/>
          <p:cNvSpPr/>
          <p:nvPr/>
        </p:nvSpPr>
        <p:spPr>
          <a:xfrm>
            <a:off x="453960" y="306360"/>
            <a:ext cx="8226720" cy="666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b="1" strike="noStrike" spc="-1">
                <a:solidFill>
                  <a:srgbClr val="0098DB"/>
                </a:solidFill>
                <a:latin typeface="Lato"/>
                <a:ea typeface="Lato"/>
              </a:rPr>
              <a:t>Deferring Script Execution</a:t>
            </a:r>
            <a:endParaRPr lang="en-US" sz="2600" b="0" strike="noStrike" spc="-1">
              <a:latin typeface="Arial"/>
            </a:endParaRPr>
          </a:p>
        </p:txBody>
      </p:sp>
      <p:sp>
        <p:nvSpPr>
          <p:cNvPr id="238" name="CustomShape 2"/>
          <p:cNvSpPr/>
          <p:nvPr/>
        </p:nvSpPr>
        <p:spPr>
          <a:xfrm>
            <a:off x="448920" y="1034640"/>
            <a:ext cx="4580280" cy="3354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62500" lnSpcReduction="20000"/>
          </a:bodyPr>
          <a:lstStyle/>
          <a:p>
            <a:pPr marL="457200" indent="-380160">
              <a:lnSpc>
                <a:spcPct val="115000"/>
              </a:lnSpc>
              <a:spcBef>
                <a:spcPts val="1800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Sometimes configuration of a software package can only be carried out on the target system at runtime.</a:t>
            </a:r>
            <a:endParaRPr lang="en-US" sz="2400" b="0" strike="noStrike" spc="-1" dirty="0">
              <a:latin typeface="Arial"/>
            </a:endParaRPr>
          </a:p>
          <a:p>
            <a:pPr marL="457200" indent="-380160">
              <a:lnSpc>
                <a:spcPct val="100000"/>
              </a:lnSpc>
              <a:spcBef>
                <a:spcPts val="1134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For this purpose the build system provides functionality for script execution to be deferred when the target system first boots: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pkg_preinst_ontarget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_&lt;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packagename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&gt;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- executed before a package is installed</a:t>
            </a:r>
            <a:endParaRPr lang="en-US" sz="2400" b="0" strike="noStrike" spc="-1" dirty="0">
              <a:latin typeface="Arial"/>
            </a:endParaRPr>
          </a:p>
          <a:p>
            <a:pPr marL="457200" indent="-380160">
              <a:lnSpc>
                <a:spcPct val="100000"/>
              </a:lnSpc>
              <a:spcBef>
                <a:spcPts val="1134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Deferred script execution is integrated into the system startup and works with both system managers, 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Lato"/>
                <a:ea typeface="Lato"/>
              </a:rPr>
              <a:t>SysVInit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and 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Lato"/>
                <a:ea typeface="Lato"/>
              </a:rPr>
              <a:t>systemd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.</a:t>
            </a:r>
            <a:endParaRPr lang="en-US" sz="2400" b="0" strike="noStrike" spc="-1" dirty="0">
              <a:latin typeface="Arial"/>
            </a:endParaRPr>
          </a:p>
        </p:txBody>
      </p:sp>
      <p:sp>
        <p:nvSpPr>
          <p:cNvPr id="239" name="CustomShape 3"/>
          <p:cNvSpPr/>
          <p:nvPr/>
        </p:nvSpPr>
        <p:spPr>
          <a:xfrm>
            <a:off x="5306760" y="2017800"/>
            <a:ext cx="3621600" cy="9428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rou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US" sz="1400" b="0" strike="noStrike" spc="-1">
                <a:solidFill>
                  <a:srgbClr val="910000"/>
                </a:solidFill>
                <a:latin typeface="Courier New"/>
                <a:ea typeface="Times New Roman"/>
              </a:rPr>
              <a:t>pkg_postinst_ontarget_${PN}() {</a:t>
            </a:r>
            <a:endParaRPr lang="en-US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400" b="0" strike="noStrike" spc="-1">
                <a:solidFill>
                  <a:srgbClr val="910000"/>
                </a:solidFill>
                <a:latin typeface="Courier New"/>
                <a:ea typeface="Times New Roman"/>
              </a:rPr>
              <a:t>#!/bin/sh</a:t>
            </a:r>
            <a:endParaRPr lang="en-US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400" b="0" strike="noStrike" spc="-1">
                <a:solidFill>
                  <a:srgbClr val="910000"/>
                </a:solidFill>
                <a:latin typeface="Courier New"/>
                <a:ea typeface="Times New Roman"/>
              </a:rPr>
              <a:t># shell commands go here</a:t>
            </a:r>
            <a:endParaRPr lang="en-US" sz="1400" b="0" strike="noStrike" spc="-1">
              <a:latin typeface="Arial"/>
            </a:endParaRPr>
          </a:p>
          <a:p>
            <a:pPr>
              <a:lnSpc>
                <a:spcPct val="100000"/>
              </a:lnSpc>
              <a:spcAft>
                <a:spcPts val="1199"/>
              </a:spcAft>
            </a:pPr>
            <a:r>
              <a:rPr lang="en-US" sz="1400" b="0" strike="noStrike" spc="-1">
                <a:solidFill>
                  <a:srgbClr val="910000"/>
                </a:solidFill>
                <a:latin typeface="Courier New"/>
                <a:ea typeface="Times New Roman"/>
              </a:rPr>
              <a:t>}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240" name="CustomShape 4"/>
          <p:cNvSpPr/>
          <p:nvPr/>
        </p:nvSpPr>
        <p:spPr>
          <a:xfrm>
            <a:off x="5248440" y="2981520"/>
            <a:ext cx="367992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37424A"/>
                </a:solidFill>
                <a:latin typeface="Arial"/>
                <a:ea typeface="ＭＳ Ｐゴシック"/>
              </a:rPr>
              <a:t>Script Skeleton</a:t>
            </a:r>
            <a:endParaRPr lang="en-US" sz="1800" b="0" strike="noStrike" spc="-1">
              <a:latin typeface="Arial"/>
            </a:endParaRPr>
          </a:p>
        </p:txBody>
      </p:sp>
    </p:spTree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CustomShape 1"/>
          <p:cNvSpPr/>
          <p:nvPr/>
        </p:nvSpPr>
        <p:spPr>
          <a:xfrm>
            <a:off x="453960" y="306360"/>
            <a:ext cx="8226720" cy="666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b="1" strike="noStrike" spc="-1">
                <a:solidFill>
                  <a:srgbClr val="0098DB"/>
                </a:solidFill>
                <a:latin typeface="Lato"/>
                <a:ea typeface="Lato"/>
              </a:rPr>
              <a:t>Deferring Script Execution Lab</a:t>
            </a:r>
            <a:endParaRPr lang="en-US" sz="2600" b="0" strike="noStrike" spc="-1">
              <a:latin typeface="Arial"/>
            </a:endParaRPr>
          </a:p>
        </p:txBody>
      </p:sp>
      <p:sp>
        <p:nvSpPr>
          <p:cNvPr id="242" name="CustomShape 2"/>
          <p:cNvSpPr/>
          <p:nvPr/>
        </p:nvSpPr>
        <p:spPr>
          <a:xfrm>
            <a:off x="448920" y="1034640"/>
            <a:ext cx="4488840" cy="3354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83000" lnSpcReduction="20000"/>
          </a:bodyPr>
          <a:lstStyle/>
          <a:p>
            <a:pPr marL="457200" indent="-380160">
              <a:lnSpc>
                <a:spcPct val="115000"/>
              </a:lnSpc>
              <a:spcBef>
                <a:spcPts val="1800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Use the Fibonacci application example from the previous lab.</a:t>
            </a:r>
            <a:endParaRPr lang="en-US" sz="2400" b="0" strike="noStrike" spc="-1" dirty="0">
              <a:latin typeface="Arial"/>
            </a:endParaRPr>
          </a:p>
          <a:p>
            <a:pPr marL="457200" indent="-380160">
              <a:lnSpc>
                <a:spcPct val="100000"/>
              </a:lnSpc>
              <a:spcBef>
                <a:spcPts val="1134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Add an installation script to the </a:t>
            </a:r>
            <a:r>
              <a:rPr dirty="0"/>
              <a:t/>
            </a:r>
            <a:br>
              <a:rPr dirty="0"/>
            </a:b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${PN}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package that creates an empty file in the /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Lato"/>
                <a:ea typeface="Lato"/>
              </a:rPr>
              <a:t>tmp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directory.</a:t>
            </a:r>
            <a:endParaRPr lang="en-US" sz="2400" b="0" strike="noStrike" spc="-1" dirty="0">
              <a:latin typeface="Arial"/>
            </a:endParaRPr>
          </a:p>
          <a:p>
            <a:pPr marL="457200" indent="-380160">
              <a:lnSpc>
                <a:spcPct val="100000"/>
              </a:lnSpc>
              <a:spcBef>
                <a:spcPts val="1134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Build the image and test it. Check if the file has been created on first boot.</a:t>
            </a:r>
            <a:endParaRPr lang="en-US" sz="2400" b="0" strike="noStrike" spc="-1" dirty="0">
              <a:latin typeface="Arial"/>
            </a:endParaRPr>
          </a:p>
          <a:p>
            <a:pPr marL="457200" indent="-380160">
              <a:lnSpc>
                <a:spcPct val="100000"/>
              </a:lnSpc>
              <a:spcBef>
                <a:spcPts val="1134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Reboot the system again. Check that the file has not been created again.</a:t>
            </a:r>
            <a:endParaRPr lang="en-US" sz="2400" b="0" strike="noStrike" spc="-1" dirty="0">
              <a:latin typeface="Arial"/>
            </a:endParaRPr>
          </a:p>
        </p:txBody>
      </p:sp>
      <p:sp>
        <p:nvSpPr>
          <p:cNvPr id="243" name="CustomShape 3"/>
          <p:cNvSpPr/>
          <p:nvPr/>
        </p:nvSpPr>
        <p:spPr>
          <a:xfrm>
            <a:off x="5306760" y="2017800"/>
            <a:ext cx="3621600" cy="9428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rou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US" sz="1400" b="0" strike="noStrike" spc="-1">
                <a:solidFill>
                  <a:srgbClr val="910000"/>
                </a:solidFill>
                <a:latin typeface="Courier New"/>
                <a:ea typeface="Times New Roman"/>
              </a:rPr>
              <a:t>pkg_postinst_ontarget_${PN}() {</a:t>
            </a:r>
            <a:endParaRPr lang="en-US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400" b="0" strike="noStrike" spc="-1">
                <a:solidFill>
                  <a:srgbClr val="910000"/>
                </a:solidFill>
                <a:latin typeface="Courier New"/>
                <a:ea typeface="Times New Roman"/>
              </a:rPr>
              <a:t>#!/bin/sh</a:t>
            </a:r>
            <a:endParaRPr lang="en-US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400" b="0" strike="noStrike" spc="-1">
                <a:solidFill>
                  <a:srgbClr val="910000"/>
                </a:solidFill>
                <a:latin typeface="Courier New"/>
                <a:ea typeface="Times New Roman"/>
              </a:rPr>
              <a:t>Touch /tmp/defer.test</a:t>
            </a:r>
            <a:endParaRPr lang="en-US" sz="1400" b="0" strike="noStrike" spc="-1">
              <a:latin typeface="Arial"/>
            </a:endParaRPr>
          </a:p>
          <a:p>
            <a:pPr>
              <a:lnSpc>
                <a:spcPct val="100000"/>
              </a:lnSpc>
              <a:spcAft>
                <a:spcPts val="1199"/>
              </a:spcAft>
            </a:pPr>
            <a:r>
              <a:rPr lang="en-US" sz="1400" b="0" strike="noStrike" spc="-1">
                <a:solidFill>
                  <a:srgbClr val="910000"/>
                </a:solidFill>
                <a:latin typeface="Courier New"/>
                <a:ea typeface="Times New Roman"/>
              </a:rPr>
              <a:t>}</a:t>
            </a:r>
            <a:endParaRPr lang="en-US" sz="1400" b="0" strike="noStrike" spc="-1">
              <a:latin typeface="Arial"/>
            </a:endParaRP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CustomShape 1"/>
          <p:cNvSpPr/>
          <p:nvPr/>
        </p:nvSpPr>
        <p:spPr>
          <a:xfrm>
            <a:off x="453960" y="306360"/>
            <a:ext cx="8226720" cy="666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b="1" strike="noStrike" spc="-1">
                <a:solidFill>
                  <a:srgbClr val="0098DB"/>
                </a:solidFill>
                <a:latin typeface="Lato"/>
                <a:ea typeface="Lato"/>
              </a:rPr>
              <a:t>What We Are Going To Do</a:t>
            </a:r>
            <a:endParaRPr lang="en-US" sz="2600" b="0" strike="noStrike" spc="-1">
              <a:latin typeface="Arial"/>
            </a:endParaRPr>
          </a:p>
        </p:txBody>
      </p:sp>
      <p:sp>
        <p:nvSpPr>
          <p:cNvPr id="173" name="CustomShape 2"/>
          <p:cNvSpPr/>
          <p:nvPr/>
        </p:nvSpPr>
        <p:spPr>
          <a:xfrm>
            <a:off x="448920" y="1034640"/>
            <a:ext cx="8232480" cy="3398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83000" lnSpcReduction="10000"/>
          </a:bodyPr>
          <a:lstStyle/>
          <a:p>
            <a:pPr marL="457200" indent="-380160">
              <a:lnSpc>
                <a:spcPct val="115000"/>
              </a:lnSpc>
              <a:spcBef>
                <a:spcPts val="1800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Most of your development work will likely be developing your own software packages, creating Yocto Project recipes for them, building and installing them into a root file system built with the Yocto Project.</a:t>
            </a:r>
            <a:endParaRPr lang="en-US" sz="2400" b="0" strike="noStrike" spc="-1" dirty="0">
              <a:latin typeface="Arial"/>
            </a:endParaRPr>
          </a:p>
          <a:p>
            <a:pPr marL="457200" indent="-380160">
              <a:lnSpc>
                <a:spcPct val="115000"/>
              </a:lnSpc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Let’s look at some typical tasks beyond creating the recipe and compiling: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Packaging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Package Installation Scripts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System Services</a:t>
            </a:r>
            <a:endParaRPr lang="en-US" sz="2400" b="0" strike="noStrike" spc="-1" dirty="0">
              <a:latin typeface="Arial"/>
            </a:endParaRPr>
          </a:p>
        </p:txBody>
      </p:sp>
    </p:spTree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CustomShape 1"/>
          <p:cNvSpPr/>
          <p:nvPr/>
        </p:nvSpPr>
        <p:spPr>
          <a:xfrm>
            <a:off x="1833120" y="2243520"/>
            <a:ext cx="6845760" cy="65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2600" b="1" strike="noStrike" spc="-1">
                <a:solidFill>
                  <a:srgbClr val="FFFFFF"/>
                </a:solidFill>
                <a:latin typeface="Lato"/>
                <a:ea typeface="Lato"/>
              </a:rPr>
              <a:t>Packaging Tips</a:t>
            </a:r>
            <a:endParaRPr lang="en-US" sz="26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CustomShape 1"/>
          <p:cNvSpPr/>
          <p:nvPr/>
        </p:nvSpPr>
        <p:spPr>
          <a:xfrm>
            <a:off x="453960" y="306360"/>
            <a:ext cx="8226720" cy="666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b="1" strike="noStrike" spc="-1">
                <a:solidFill>
                  <a:srgbClr val="0098DB"/>
                </a:solidFill>
                <a:latin typeface="Lato"/>
                <a:ea typeface="Lato"/>
              </a:rPr>
              <a:t>Installation for Packaging (1/3)</a:t>
            </a:r>
            <a:endParaRPr lang="en-US" sz="2600" b="0" strike="noStrike" spc="-1">
              <a:latin typeface="Arial"/>
            </a:endParaRPr>
          </a:p>
        </p:txBody>
      </p:sp>
      <p:sp>
        <p:nvSpPr>
          <p:cNvPr id="246" name="CustomShape 2"/>
          <p:cNvSpPr/>
          <p:nvPr/>
        </p:nvSpPr>
        <p:spPr>
          <a:xfrm>
            <a:off x="448920" y="1034640"/>
            <a:ext cx="8232480" cy="3080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86000" lnSpcReduction="20000"/>
          </a:bodyPr>
          <a:lstStyle/>
          <a:p>
            <a:pPr marL="457200" indent="-380160">
              <a:lnSpc>
                <a:spcPct val="115000"/>
              </a:lnSpc>
              <a:spcBef>
                <a:spcPts val="1800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All build artifacts must be properly installed for the build system to package them. Installation can either be done by the 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Lato"/>
                <a:ea typeface="Lato"/>
              </a:rPr>
              <a:t>Makefile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(or other installation code of the package build system) or by the recipe.</a:t>
            </a:r>
            <a:endParaRPr lang="en-US" sz="2400" b="0" strike="noStrike" spc="-1" dirty="0">
              <a:latin typeface="Arial"/>
            </a:endParaRPr>
          </a:p>
          <a:p>
            <a:pPr marL="457200" indent="-380160">
              <a:lnSpc>
                <a:spcPct val="100000"/>
              </a:lnSpc>
              <a:spcBef>
                <a:spcPts val="1134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For your own software it is recommended that you provide an install target with the package build system e.g. a 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Lato"/>
                <a:ea typeface="Lato"/>
              </a:rPr>
              <a:t>Makefile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. The Yocto Project build system can then invoke the install target.</a:t>
            </a:r>
            <a:endParaRPr lang="en-US" sz="2400" b="0" strike="noStrike" spc="-1" dirty="0">
              <a:latin typeface="Arial"/>
            </a:endParaRPr>
          </a:p>
          <a:p>
            <a:pPr marL="457200" indent="-380160">
              <a:lnSpc>
                <a:spcPct val="100000"/>
              </a:lnSpc>
              <a:spcBef>
                <a:spcPts val="1134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If you need to write a recipe for a software package that does not provide an install target with its tooling you need to provide or override the 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do_install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task in the recipe.</a:t>
            </a:r>
            <a:endParaRPr lang="en-US" sz="2400" b="0" strike="noStrike" spc="-1" dirty="0">
              <a:latin typeface="Arial"/>
            </a:endParaRPr>
          </a:p>
        </p:txBody>
      </p:sp>
    </p:spTree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CustomShape 1"/>
          <p:cNvSpPr/>
          <p:nvPr/>
        </p:nvSpPr>
        <p:spPr>
          <a:xfrm>
            <a:off x="453960" y="306360"/>
            <a:ext cx="8226720" cy="666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b="1" strike="noStrike" spc="-1">
                <a:solidFill>
                  <a:srgbClr val="0098DB"/>
                </a:solidFill>
                <a:latin typeface="Lato"/>
                <a:ea typeface="Lato"/>
              </a:rPr>
              <a:t>Installation for Packaging (2/3)</a:t>
            </a:r>
            <a:endParaRPr lang="en-US" sz="2600" b="0" strike="noStrike" spc="-1">
              <a:latin typeface="Arial"/>
            </a:endParaRPr>
          </a:p>
        </p:txBody>
      </p:sp>
      <p:sp>
        <p:nvSpPr>
          <p:cNvPr id="248" name="CustomShape 2"/>
          <p:cNvSpPr/>
          <p:nvPr/>
        </p:nvSpPr>
        <p:spPr>
          <a:xfrm>
            <a:off x="448920" y="1034640"/>
            <a:ext cx="8232480" cy="336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88000" lnSpcReduction="10000"/>
          </a:bodyPr>
          <a:lstStyle/>
          <a:p>
            <a:pPr marL="457200" indent="-380160">
              <a:lnSpc>
                <a:spcPct val="115000"/>
              </a:lnSpc>
              <a:spcBef>
                <a:spcPts val="1800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>
                <a:solidFill>
                  <a:srgbClr val="414141"/>
                </a:solidFill>
                <a:latin typeface="Lato"/>
                <a:ea typeface="Lato"/>
              </a:rPr>
              <a:t>Makefile Installation</a:t>
            </a:r>
            <a:endParaRPr lang="en-US" sz="2400" b="0" strike="noStrike" spc="-1">
              <a:latin typeface="Arial"/>
            </a:endParaRPr>
          </a:p>
        </p:txBody>
      </p:sp>
      <p:sp>
        <p:nvSpPr>
          <p:cNvPr id="249" name="CustomShape 3"/>
          <p:cNvSpPr/>
          <p:nvPr/>
        </p:nvSpPr>
        <p:spPr>
          <a:xfrm>
            <a:off x="909720" y="1463040"/>
            <a:ext cx="6941880" cy="130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rou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US" sz="1400" b="0" strike="noStrike" spc="-1">
                <a:solidFill>
                  <a:srgbClr val="910000"/>
                </a:solidFill>
                <a:latin typeface="Courier New"/>
                <a:ea typeface="Times New Roman"/>
              </a:rPr>
              <a:t>INSTALL ?= install</a:t>
            </a:r>
            <a:endParaRPr lang="en-US" sz="1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US" sz="1400" b="0" strike="noStrike" spc="-1">
                <a:solidFill>
                  <a:srgbClr val="910000"/>
                </a:solidFill>
                <a:latin typeface="Courier New"/>
                <a:ea typeface="Times New Roman"/>
              </a:rPr>
              <a:t>.PHONY: install</a:t>
            </a:r>
            <a:endParaRPr lang="en-US" sz="1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US" sz="1400" b="0" strike="noStrike" spc="-1">
                <a:solidFill>
                  <a:srgbClr val="910000"/>
                </a:solidFill>
                <a:latin typeface="Courier New"/>
                <a:ea typeface="Times New Roman"/>
              </a:rPr>
              <a:t>Install:</a:t>
            </a:r>
            <a:endParaRPr lang="en-US" sz="1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US" sz="1400" b="0" strike="noStrike" spc="-1">
                <a:solidFill>
                  <a:srgbClr val="910000"/>
                </a:solidFill>
                <a:latin typeface="Courier New"/>
                <a:ea typeface="Times New Roman"/>
              </a:rPr>
              <a:t>	$(INSTALL) -d $(DESTDIR)/usr/bin</a:t>
            </a:r>
            <a:endParaRPr lang="en-US" sz="1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US" sz="1400" b="0" strike="noStrike" spc="-1">
                <a:solidFill>
                  <a:srgbClr val="910000"/>
                </a:solidFill>
                <a:latin typeface="Courier New"/>
                <a:ea typeface="Times New Roman"/>
              </a:rPr>
              <a:t>	$(INSTALL) -m 0755 $(TARGET) $(DESTDIR)/usr/bin</a:t>
            </a:r>
            <a:endParaRPr lang="en-US" sz="1400" b="0" strike="noStrike" spc="-1">
              <a:latin typeface="Arial"/>
            </a:endParaRPr>
          </a:p>
        </p:txBody>
      </p:sp>
    </p:spTree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CustomShape 1"/>
          <p:cNvSpPr/>
          <p:nvPr/>
        </p:nvSpPr>
        <p:spPr>
          <a:xfrm>
            <a:off x="453960" y="306360"/>
            <a:ext cx="8226720" cy="666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b="1" strike="noStrike" spc="-1">
                <a:solidFill>
                  <a:srgbClr val="0098DB"/>
                </a:solidFill>
                <a:latin typeface="Lato"/>
                <a:ea typeface="Lato"/>
              </a:rPr>
              <a:t>Installation for Packaging (3/3)</a:t>
            </a:r>
            <a:endParaRPr lang="en-US" sz="2600" b="0" strike="noStrike" spc="-1">
              <a:latin typeface="Arial"/>
            </a:endParaRPr>
          </a:p>
        </p:txBody>
      </p:sp>
      <p:sp>
        <p:nvSpPr>
          <p:cNvPr id="251" name="CustomShape 2"/>
          <p:cNvSpPr/>
          <p:nvPr/>
        </p:nvSpPr>
        <p:spPr>
          <a:xfrm>
            <a:off x="448920" y="1034640"/>
            <a:ext cx="8232480" cy="317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92500" lnSpcReduction="20000"/>
          </a:bodyPr>
          <a:lstStyle/>
          <a:p>
            <a:pPr marL="457200" indent="-380160">
              <a:lnSpc>
                <a:spcPct val="115000"/>
              </a:lnSpc>
              <a:spcBef>
                <a:spcPts val="1800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Recipe Installation</a:t>
            </a:r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lang="en-US" sz="2400" b="1" strike="noStrike" spc="-1" dirty="0">
                <a:solidFill>
                  <a:srgbClr val="414141"/>
                </a:solidFill>
                <a:latin typeface="Lato"/>
              </a:rPr>
              <a:t> </a:t>
            </a:r>
            <a:endParaRPr lang="en-US" sz="2400" b="0" strike="noStrike" spc="-1" dirty="0">
              <a:latin typeface="Arial"/>
            </a:endParaRPr>
          </a:p>
          <a:p>
            <a:pPr marL="457200" indent="-380160">
              <a:lnSpc>
                <a:spcPct val="115000"/>
              </a:lnSpc>
              <a:spcBef>
                <a:spcPts val="1800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The build system defines a series of variables for convenience:</a:t>
            </a:r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lang="en-US" sz="2400" b="1" strike="noStrike" spc="-1" dirty="0">
                <a:solidFill>
                  <a:srgbClr val="414141"/>
                </a:solidFill>
                <a:latin typeface="Lato"/>
              </a:rPr>
              <a:t> </a:t>
            </a:r>
            <a:endParaRPr lang="en-US" sz="2400" b="0" strike="noStrike" spc="-1" dirty="0">
              <a:latin typeface="Arial"/>
            </a:endParaRPr>
          </a:p>
        </p:txBody>
      </p:sp>
      <p:sp>
        <p:nvSpPr>
          <p:cNvPr id="252" name="CustomShape 3"/>
          <p:cNvSpPr/>
          <p:nvPr/>
        </p:nvSpPr>
        <p:spPr>
          <a:xfrm>
            <a:off x="830520" y="1487880"/>
            <a:ext cx="6941880" cy="9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rou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US" sz="1400" b="0" strike="noStrike" spc="-1">
                <a:solidFill>
                  <a:srgbClr val="910000"/>
                </a:solidFill>
                <a:latin typeface="Courier New"/>
                <a:ea typeface="Times New Roman"/>
              </a:rPr>
              <a:t>do_install() {</a:t>
            </a:r>
            <a:endParaRPr lang="en-US" sz="1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US" sz="1400" b="0" strike="noStrike" spc="-1">
                <a:solidFill>
                  <a:srgbClr val="910000"/>
                </a:solidFill>
                <a:latin typeface="Courier New"/>
                <a:ea typeface="Times New Roman"/>
              </a:rPr>
              <a:t>   install –d ${D}${bindir}</a:t>
            </a:r>
            <a:r>
              <a:t/>
            </a:r>
            <a:br/>
            <a:r>
              <a:rPr lang="en-US" sz="1400" b="0" strike="noStrike" spc="-1">
                <a:solidFill>
                  <a:srgbClr val="910000"/>
                </a:solidFill>
                <a:latin typeface="Courier New"/>
                <a:ea typeface="Times New Roman"/>
              </a:rPr>
              <a:t>   install –m 0755 ${B}/bin/* ${D}{bindir}</a:t>
            </a:r>
            <a:endParaRPr lang="en-US" sz="1400" b="0" strike="noStrike" spc="-1">
              <a:latin typeface="Arial"/>
            </a:endParaRPr>
          </a:p>
          <a:p>
            <a:pPr>
              <a:lnSpc>
                <a:spcPct val="100000"/>
              </a:lnSpc>
              <a:spcAft>
                <a:spcPts val="1199"/>
              </a:spcAft>
            </a:pPr>
            <a:r>
              <a:rPr lang="en-US" sz="1400" b="0" strike="noStrike" spc="-1">
                <a:solidFill>
                  <a:srgbClr val="910000"/>
                </a:solidFill>
                <a:latin typeface="Courier New"/>
                <a:ea typeface="Times New Roman"/>
              </a:rPr>
              <a:t>}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253" name="CustomShape 4"/>
          <p:cNvSpPr/>
          <p:nvPr/>
        </p:nvSpPr>
        <p:spPr>
          <a:xfrm>
            <a:off x="849975" y="3191670"/>
            <a:ext cx="6949440" cy="980280"/>
          </a:xfrm>
          <a:prstGeom prst="rect">
            <a:avLst/>
          </a:prstGeom>
          <a:solidFill>
            <a:srgbClr val="FFF5CE"/>
          </a:solidFill>
          <a:ln w="27360">
            <a:solidFill>
              <a:srgbClr val="8D281E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3680" tIns="58680" rIns="103680" bIns="5868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b="0" strike="noStrike" spc="-1" dirty="0" err="1">
                <a:solidFill>
                  <a:srgbClr val="000000"/>
                </a:solidFill>
                <a:latin typeface="Courier New"/>
                <a:ea typeface="DejaVu Sans"/>
              </a:rPr>
              <a:t>bindir</a:t>
            </a:r>
            <a:r>
              <a:rPr lang="en-US" sz="1400" b="0" strike="noStrike" spc="-1" dirty="0">
                <a:solidFill>
                  <a:srgbClr val="000000"/>
                </a:solidFill>
                <a:latin typeface="Courier New"/>
                <a:ea typeface="DejaVu Sans"/>
              </a:rPr>
              <a:t> = “/</a:t>
            </a:r>
            <a:r>
              <a:rPr lang="en-US" sz="1400" b="0" strike="noStrike" spc="-1" dirty="0" err="1">
                <a:solidFill>
                  <a:srgbClr val="000000"/>
                </a:solidFill>
                <a:latin typeface="Courier New"/>
                <a:ea typeface="DejaVu Sans"/>
              </a:rPr>
              <a:t>usr</a:t>
            </a:r>
            <a:r>
              <a:rPr lang="en-US" sz="1400" b="0" strike="noStrike" spc="-1" dirty="0">
                <a:solidFill>
                  <a:srgbClr val="000000"/>
                </a:solidFill>
                <a:latin typeface="Courier New"/>
                <a:ea typeface="DejaVu Sans"/>
              </a:rPr>
              <a:t>/bin” </a:t>
            </a:r>
            <a:r>
              <a:rPr lang="en-US" sz="1400" b="0" strike="noStrike" spc="-1" dirty="0" smtClean="0">
                <a:solidFill>
                  <a:srgbClr val="000000"/>
                </a:solidFill>
                <a:latin typeface="Courier New"/>
                <a:ea typeface="DejaVu Sans"/>
              </a:rPr>
              <a:t>		</a:t>
            </a:r>
            <a:r>
              <a:rPr lang="en-US" sz="1400" b="0" strike="noStrike" spc="-1" dirty="0" err="1" smtClean="0">
                <a:solidFill>
                  <a:srgbClr val="000000"/>
                </a:solidFill>
                <a:latin typeface="Courier New"/>
                <a:ea typeface="DejaVu Sans"/>
              </a:rPr>
              <a:t>sysconfdir</a:t>
            </a:r>
            <a:r>
              <a:rPr lang="en-US" sz="1400" b="0" strike="noStrike" spc="-1" dirty="0" smtClean="0">
                <a:solidFill>
                  <a:srgbClr val="000000"/>
                </a:solidFill>
                <a:latin typeface="Courier New"/>
                <a:ea typeface="DejaVu Sans"/>
              </a:rPr>
              <a:t> </a:t>
            </a:r>
            <a:r>
              <a:rPr lang="en-US" sz="1400" b="0" strike="noStrike" spc="-1" dirty="0">
                <a:solidFill>
                  <a:srgbClr val="000000"/>
                </a:solidFill>
                <a:latin typeface="Courier New"/>
                <a:ea typeface="DejaVu Sans"/>
              </a:rPr>
              <a:t>= “/</a:t>
            </a:r>
            <a:r>
              <a:rPr lang="en-US" sz="1400" b="0" strike="noStrike" spc="-1" dirty="0" err="1">
                <a:solidFill>
                  <a:srgbClr val="000000"/>
                </a:solidFill>
                <a:latin typeface="Courier New"/>
                <a:ea typeface="DejaVu Sans"/>
              </a:rPr>
              <a:t>etc</a:t>
            </a:r>
            <a:r>
              <a:rPr lang="en-US" sz="1400" b="0" strike="noStrike" spc="-1" dirty="0">
                <a:solidFill>
                  <a:srgbClr val="000000"/>
                </a:solidFill>
                <a:latin typeface="Courier New"/>
                <a:ea typeface="DejaVu Sans"/>
              </a:rPr>
              <a:t>”</a:t>
            </a:r>
            <a:endParaRPr lang="en-US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400" b="0" strike="noStrike" spc="-1" dirty="0" err="1">
                <a:solidFill>
                  <a:srgbClr val="000000"/>
                </a:solidFill>
                <a:latin typeface="Courier New"/>
                <a:ea typeface="DejaVu Sans"/>
              </a:rPr>
              <a:t>sbindir</a:t>
            </a:r>
            <a:r>
              <a:rPr lang="en-US" sz="1400" b="0" strike="noStrike" spc="-1" dirty="0">
                <a:solidFill>
                  <a:srgbClr val="000000"/>
                </a:solidFill>
                <a:latin typeface="Courier New"/>
                <a:ea typeface="DejaVu Sans"/>
              </a:rPr>
              <a:t> = “/</a:t>
            </a:r>
            <a:r>
              <a:rPr lang="en-US" sz="1400" b="0" strike="noStrike" spc="-1" dirty="0" err="1" smtClean="0">
                <a:solidFill>
                  <a:srgbClr val="000000"/>
                </a:solidFill>
                <a:latin typeface="Courier New"/>
                <a:ea typeface="DejaVu Sans"/>
              </a:rPr>
              <a:t>usr</a:t>
            </a:r>
            <a:r>
              <a:rPr lang="en-US" sz="1400" b="0" strike="noStrike" spc="-1" dirty="0" smtClean="0">
                <a:solidFill>
                  <a:srgbClr val="000000"/>
                </a:solidFill>
                <a:latin typeface="Courier New"/>
                <a:ea typeface="DejaVu Sans"/>
              </a:rPr>
              <a:t>/</a:t>
            </a:r>
            <a:r>
              <a:rPr lang="en-US" sz="1400" b="0" strike="noStrike" spc="-1" dirty="0" err="1" smtClean="0">
                <a:solidFill>
                  <a:srgbClr val="000000"/>
                </a:solidFill>
                <a:latin typeface="Courier New"/>
                <a:ea typeface="DejaVu Sans"/>
              </a:rPr>
              <a:t>sbin</a:t>
            </a:r>
            <a:r>
              <a:rPr lang="en-US" sz="1400" b="0" strike="noStrike" spc="-1" dirty="0" smtClean="0">
                <a:solidFill>
                  <a:srgbClr val="000000"/>
                </a:solidFill>
                <a:latin typeface="Courier New"/>
                <a:ea typeface="DejaVu Sans"/>
              </a:rPr>
              <a:t>		</a:t>
            </a:r>
            <a:r>
              <a:rPr lang="en-US" sz="1400" b="0" strike="noStrike" spc="-1" dirty="0" err="1" smtClean="0">
                <a:solidFill>
                  <a:srgbClr val="000000"/>
                </a:solidFill>
                <a:latin typeface="Courier New"/>
                <a:ea typeface="DejaVu Sans"/>
              </a:rPr>
              <a:t>datadir</a:t>
            </a:r>
            <a:r>
              <a:rPr lang="en-US" sz="1400" b="0" strike="noStrike" spc="-1" dirty="0" smtClean="0">
                <a:solidFill>
                  <a:srgbClr val="000000"/>
                </a:solidFill>
                <a:latin typeface="Courier New"/>
                <a:ea typeface="DejaVu Sans"/>
              </a:rPr>
              <a:t> </a:t>
            </a:r>
            <a:r>
              <a:rPr lang="en-US" sz="1400" b="0" strike="noStrike" spc="-1" dirty="0">
                <a:solidFill>
                  <a:srgbClr val="000000"/>
                </a:solidFill>
                <a:latin typeface="Courier New"/>
                <a:ea typeface="DejaVu Sans"/>
              </a:rPr>
              <a:t>= “/</a:t>
            </a:r>
            <a:r>
              <a:rPr lang="en-US" sz="1400" b="0" strike="noStrike" spc="-1" dirty="0" err="1">
                <a:solidFill>
                  <a:srgbClr val="000000"/>
                </a:solidFill>
                <a:latin typeface="Courier New"/>
                <a:ea typeface="DejaVu Sans"/>
              </a:rPr>
              <a:t>usr</a:t>
            </a:r>
            <a:r>
              <a:rPr lang="en-US" sz="1400" b="0" strike="noStrike" spc="-1" dirty="0">
                <a:solidFill>
                  <a:srgbClr val="000000"/>
                </a:solidFill>
                <a:latin typeface="Courier New"/>
                <a:ea typeface="DejaVu Sans"/>
              </a:rPr>
              <a:t>/share”</a:t>
            </a:r>
            <a:endParaRPr lang="en-US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400" b="0" strike="noStrike" spc="-1" dirty="0" err="1">
                <a:solidFill>
                  <a:srgbClr val="000000"/>
                </a:solidFill>
                <a:latin typeface="Courier New"/>
                <a:ea typeface="DejaVu Sans"/>
              </a:rPr>
              <a:t>libdir</a:t>
            </a:r>
            <a:r>
              <a:rPr lang="en-US" sz="1400" b="0" strike="noStrike" spc="-1" dirty="0">
                <a:solidFill>
                  <a:srgbClr val="000000"/>
                </a:solidFill>
                <a:latin typeface="Courier New"/>
                <a:ea typeface="DejaVu Sans"/>
              </a:rPr>
              <a:t> = “/</a:t>
            </a:r>
            <a:r>
              <a:rPr lang="en-US" sz="1400" b="0" strike="noStrike" spc="-1" dirty="0" err="1">
                <a:solidFill>
                  <a:srgbClr val="000000"/>
                </a:solidFill>
                <a:latin typeface="Courier New"/>
                <a:ea typeface="DejaVu Sans"/>
              </a:rPr>
              <a:t>usr</a:t>
            </a:r>
            <a:r>
              <a:rPr lang="en-US" sz="1400" b="0" strike="noStrike" spc="-1" dirty="0">
                <a:solidFill>
                  <a:srgbClr val="000000"/>
                </a:solidFill>
                <a:latin typeface="Courier New"/>
                <a:ea typeface="DejaVu Sans"/>
              </a:rPr>
              <a:t>/lib</a:t>
            </a:r>
            <a:r>
              <a:rPr lang="en-US" sz="1400" b="0" strike="noStrike" spc="-1" dirty="0" smtClean="0">
                <a:solidFill>
                  <a:srgbClr val="000000"/>
                </a:solidFill>
                <a:latin typeface="Courier New"/>
                <a:ea typeface="DejaVu Sans"/>
              </a:rPr>
              <a:t>”		</a:t>
            </a:r>
            <a:r>
              <a:rPr lang="en-US" sz="1400" b="0" strike="noStrike" spc="-1" dirty="0" err="1" smtClean="0">
                <a:solidFill>
                  <a:srgbClr val="000000"/>
                </a:solidFill>
                <a:latin typeface="Courier New"/>
                <a:ea typeface="DejaVu Sans"/>
              </a:rPr>
              <a:t>mandir</a:t>
            </a:r>
            <a:r>
              <a:rPr lang="en-US" sz="1400" b="0" strike="noStrike" spc="-1" dirty="0" smtClean="0">
                <a:solidFill>
                  <a:srgbClr val="000000"/>
                </a:solidFill>
                <a:latin typeface="Courier New"/>
                <a:ea typeface="DejaVu Sans"/>
              </a:rPr>
              <a:t> </a:t>
            </a:r>
            <a:r>
              <a:rPr lang="en-US" sz="1400" b="0" strike="noStrike" spc="-1" dirty="0">
                <a:solidFill>
                  <a:srgbClr val="000000"/>
                </a:solidFill>
                <a:latin typeface="Courier New"/>
                <a:ea typeface="DejaVu Sans"/>
              </a:rPr>
              <a:t>= “/</a:t>
            </a:r>
            <a:r>
              <a:rPr lang="en-US" sz="1400" b="0" strike="noStrike" spc="-1" dirty="0" smtClean="0">
                <a:solidFill>
                  <a:srgbClr val="000000"/>
                </a:solidFill>
                <a:latin typeface="Courier New"/>
                <a:ea typeface="DejaVu Sans"/>
              </a:rPr>
              <a:t>use/share/man”</a:t>
            </a:r>
          </a:p>
          <a:p>
            <a:pPr>
              <a:lnSpc>
                <a:spcPct val="100000"/>
              </a:lnSpc>
            </a:pPr>
            <a:r>
              <a:rPr lang="en-US" sz="1400" b="0" strike="noStrike" spc="-1" dirty="0" err="1" smtClean="0">
                <a:solidFill>
                  <a:srgbClr val="000000"/>
                </a:solidFill>
                <a:latin typeface="Courier New"/>
                <a:ea typeface="DejaVu Sans"/>
              </a:rPr>
              <a:t>libexecdir</a:t>
            </a:r>
            <a:r>
              <a:rPr lang="en-US" sz="1400" b="0" strike="noStrike" spc="-1" dirty="0" smtClean="0">
                <a:solidFill>
                  <a:srgbClr val="000000"/>
                </a:solidFill>
                <a:latin typeface="Courier New"/>
                <a:ea typeface="DejaVu Sans"/>
              </a:rPr>
              <a:t> </a:t>
            </a:r>
            <a:r>
              <a:rPr lang="en-US" sz="1400" b="0" strike="noStrike" spc="-1" dirty="0">
                <a:solidFill>
                  <a:srgbClr val="000000"/>
                </a:solidFill>
                <a:latin typeface="Courier New"/>
                <a:ea typeface="DejaVu Sans"/>
              </a:rPr>
              <a:t>= “/</a:t>
            </a:r>
            <a:r>
              <a:rPr lang="en-US" sz="1400" b="0" strike="noStrike" spc="-1" dirty="0" err="1">
                <a:solidFill>
                  <a:srgbClr val="000000"/>
                </a:solidFill>
                <a:latin typeface="Courier New"/>
                <a:ea typeface="DejaVu Sans"/>
              </a:rPr>
              <a:t>usr</a:t>
            </a:r>
            <a:r>
              <a:rPr lang="en-US" sz="1400" b="0" strike="noStrike" spc="-1" dirty="0">
                <a:solidFill>
                  <a:srgbClr val="000000"/>
                </a:solidFill>
                <a:latin typeface="Courier New"/>
                <a:ea typeface="DejaVu Sans"/>
              </a:rPr>
              <a:t>/lib” 		</a:t>
            </a:r>
            <a:r>
              <a:rPr lang="en-US" sz="1400" b="0" strike="noStrike" spc="-1" dirty="0" err="1">
                <a:solidFill>
                  <a:srgbClr val="000000"/>
                </a:solidFill>
                <a:latin typeface="Courier New"/>
                <a:ea typeface="DejaVu Sans"/>
              </a:rPr>
              <a:t>includedir</a:t>
            </a:r>
            <a:r>
              <a:rPr lang="en-US" sz="1400" b="0" strike="noStrike" spc="-1" dirty="0">
                <a:solidFill>
                  <a:srgbClr val="000000"/>
                </a:solidFill>
                <a:latin typeface="Courier New"/>
                <a:ea typeface="DejaVu Sans"/>
              </a:rPr>
              <a:t> = “/</a:t>
            </a:r>
            <a:r>
              <a:rPr lang="en-US" sz="1400" b="0" strike="noStrike" spc="-1" dirty="0" err="1">
                <a:solidFill>
                  <a:srgbClr val="000000"/>
                </a:solidFill>
                <a:latin typeface="Courier New"/>
                <a:ea typeface="DejaVu Sans"/>
              </a:rPr>
              <a:t>usr</a:t>
            </a:r>
            <a:r>
              <a:rPr lang="en-US" sz="1400" b="0" strike="noStrike" spc="-1" dirty="0">
                <a:solidFill>
                  <a:srgbClr val="000000"/>
                </a:solidFill>
                <a:latin typeface="Courier New"/>
                <a:ea typeface="DejaVu Sans"/>
              </a:rPr>
              <a:t>/include”</a:t>
            </a:r>
            <a:endParaRPr lang="en-US" sz="1400" b="0" strike="noStrike" spc="-1" dirty="0">
              <a:latin typeface="Arial"/>
            </a:endParaRPr>
          </a:p>
        </p:txBody>
      </p:sp>
    </p:spTree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CustomShape 1"/>
          <p:cNvSpPr/>
          <p:nvPr/>
        </p:nvSpPr>
        <p:spPr>
          <a:xfrm>
            <a:off x="453960" y="306360"/>
            <a:ext cx="8226720" cy="666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b="1" strike="noStrike" spc="-1">
                <a:solidFill>
                  <a:srgbClr val="0098DB"/>
                </a:solidFill>
                <a:latin typeface="Lato"/>
                <a:ea typeface="Lato"/>
              </a:rPr>
              <a:t>Debugging Packaging</a:t>
            </a:r>
            <a:endParaRPr lang="en-US" sz="2600" b="0" strike="noStrike" spc="-1">
              <a:latin typeface="Arial"/>
            </a:endParaRPr>
          </a:p>
        </p:txBody>
      </p:sp>
      <p:sp>
        <p:nvSpPr>
          <p:cNvPr id="255" name="CustomShape 2"/>
          <p:cNvSpPr/>
          <p:nvPr/>
        </p:nvSpPr>
        <p:spPr>
          <a:xfrm>
            <a:off x="448920" y="863190"/>
            <a:ext cx="8232480" cy="353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55000" lnSpcReduction="20000"/>
          </a:bodyPr>
          <a:lstStyle/>
          <a:p>
            <a:pPr marL="457200" indent="-380160">
              <a:lnSpc>
                <a:spcPct val="115000"/>
              </a:lnSpc>
              <a:spcBef>
                <a:spcPts val="1800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Check the packaging 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Lato"/>
                <a:ea typeface="Lato"/>
              </a:rPr>
              <a:t>logfiles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in 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${WORKDIR}/temp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.</a:t>
            </a:r>
            <a:endParaRPr lang="en-US" sz="2400" b="0" strike="noStrike" spc="-1" dirty="0">
              <a:latin typeface="Arial"/>
            </a:endParaRPr>
          </a:p>
          <a:p>
            <a:pPr marL="457200" indent="-380160">
              <a:lnSpc>
                <a:spcPct val="100000"/>
              </a:lnSpc>
              <a:spcBef>
                <a:spcPts val="1134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Check installation of artifacts in 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${WORKDIR}/image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.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The 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do_install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task installs the artifacts into this directory.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Check if all artifacts are installed. </a:t>
            </a:r>
            <a:endParaRPr lang="en-US" sz="2400" b="0" strike="noStrike" spc="-1" dirty="0">
              <a:latin typeface="Arial"/>
            </a:endParaRPr>
          </a:p>
          <a:p>
            <a:pPr marL="457200" indent="-380160">
              <a:lnSpc>
                <a:spcPct val="100000"/>
              </a:lnSpc>
              <a:spcBef>
                <a:spcPts val="1134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Check packaging artifacts in 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${WORKDIR}/package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.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This is the directory where the artifacts are staged for packaging, including the ones created for debug packages.</a:t>
            </a:r>
            <a:endParaRPr lang="en-US" sz="2400" b="0" strike="noStrike" spc="-1" dirty="0">
              <a:latin typeface="Arial"/>
            </a:endParaRPr>
          </a:p>
          <a:p>
            <a:pPr marL="457200" indent="-380160">
              <a:lnSpc>
                <a:spcPct val="100000"/>
              </a:lnSpc>
              <a:spcBef>
                <a:spcPts val="1134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Check package splitting in 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${WORKDIR}/packages-split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.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Packages and their content are staged here by package name before they are wrapped up by the package manager.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Allows you to verify if the artifacts have indeed been placed into the correct package.</a:t>
            </a:r>
            <a:endParaRPr lang="en-US" sz="2400" b="0" strike="noStrike" spc="-1" dirty="0">
              <a:latin typeface="Arial"/>
            </a:endParaRPr>
          </a:p>
          <a:p>
            <a:pPr marL="457200" indent="-380160">
              <a:lnSpc>
                <a:spcPct val="100000"/>
              </a:lnSpc>
              <a:spcBef>
                <a:spcPts val="1134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Check created packages in 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${WORKDIR}/deploy-&lt;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packagemanager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&gt;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.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These are the directories where the packages are staged per package manager.</a:t>
            </a:r>
            <a:endParaRPr lang="en-US" sz="2400" b="0" strike="noStrike" spc="-1" dirty="0">
              <a:latin typeface="Arial"/>
            </a:endParaRPr>
          </a:p>
        </p:txBody>
      </p:sp>
    </p:spTree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CustomShape 1"/>
          <p:cNvSpPr/>
          <p:nvPr/>
        </p:nvSpPr>
        <p:spPr>
          <a:xfrm>
            <a:off x="453960" y="306360"/>
            <a:ext cx="8226720" cy="666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b="1" strike="noStrike" spc="-1">
                <a:solidFill>
                  <a:srgbClr val="0098DB"/>
                </a:solidFill>
                <a:latin typeface="Lato"/>
                <a:ea typeface="Lato"/>
              </a:rPr>
              <a:t>Package Architecture</a:t>
            </a:r>
            <a:endParaRPr lang="en-US" sz="2600" b="0" strike="noStrike" spc="-1">
              <a:latin typeface="Arial"/>
            </a:endParaRPr>
          </a:p>
        </p:txBody>
      </p:sp>
      <p:sp>
        <p:nvSpPr>
          <p:cNvPr id="257" name="CustomShape 2"/>
          <p:cNvSpPr/>
          <p:nvPr/>
        </p:nvSpPr>
        <p:spPr>
          <a:xfrm>
            <a:off x="448920" y="819150"/>
            <a:ext cx="8232480" cy="353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55000" lnSpcReduction="20000"/>
          </a:bodyPr>
          <a:lstStyle/>
          <a:p>
            <a:pPr marL="457200" indent="-380160">
              <a:lnSpc>
                <a:spcPct val="115000"/>
              </a:lnSpc>
              <a:spcBef>
                <a:spcPts val="1800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The build system distinguishes packages by their hardware dependencies into three main categories: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Tune – Generic CPU architecture such as core2_32, corei7, armv7, etc. This is the default and typically appropriate for 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Lato"/>
                <a:ea typeface="Lato"/>
              </a:rPr>
              <a:t>userspace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packages.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Machine – Specific machine architecture. This is appropriate for packages that require particular hardware features of a machine. Typically applicable to kernel, drivers, and bootloader.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All – Package applies to all architectures such as shell scripts, managed runtime code (Python, 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Lato"/>
                <a:ea typeface="Lato"/>
              </a:rPr>
              <a:t>Lua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, Java, …), configuration files, etc. </a:t>
            </a:r>
            <a:endParaRPr lang="en-US" sz="2400" b="0" strike="noStrike" spc="-1" dirty="0">
              <a:latin typeface="Arial"/>
            </a:endParaRPr>
          </a:p>
          <a:p>
            <a:pPr marL="457200" indent="-380160">
              <a:lnSpc>
                <a:spcPct val="100000"/>
              </a:lnSpc>
              <a:spcBef>
                <a:spcPts val="1134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Package architecture is controlled by the 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PACKAGE_ARCH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variable: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Tune (default) – 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PACKAGE_ARCH = “${TUNE_PKGARCH}”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Machine – 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PACKAGE_ARCH = “${MACHINE_ARCH}”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All – inherit 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Lato"/>
                <a:ea typeface="Lato"/>
              </a:rPr>
              <a:t>allarch</a:t>
            </a:r>
            <a:endParaRPr lang="en-US" sz="2400" b="0" strike="noStrike" spc="-1" dirty="0">
              <a:latin typeface="Arial"/>
            </a:endParaRPr>
          </a:p>
          <a:p>
            <a:pPr marL="457200" indent="-380160">
              <a:lnSpc>
                <a:spcPct val="100000"/>
              </a:lnSpc>
              <a:spcBef>
                <a:spcPts val="1134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Note: Package architecture does not simply determine into what category a package is placed but also determines compiler and linker flags and other build options.</a:t>
            </a:r>
            <a:endParaRPr lang="en-US" sz="2400" b="0" strike="noStrike" spc="-1" dirty="0">
              <a:latin typeface="Arial"/>
            </a:endParaRPr>
          </a:p>
        </p:txBody>
      </p:sp>
    </p:spTree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CustomShape 1"/>
          <p:cNvSpPr/>
          <p:nvPr/>
        </p:nvSpPr>
        <p:spPr>
          <a:xfrm>
            <a:off x="1833120" y="2243520"/>
            <a:ext cx="6845760" cy="65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2600" b="1" strike="noStrike" spc="-1">
                <a:solidFill>
                  <a:srgbClr val="FFFFFF"/>
                </a:solidFill>
                <a:latin typeface="Lato"/>
                <a:ea typeface="Lato"/>
              </a:rPr>
              <a:t>System Services</a:t>
            </a:r>
            <a:endParaRPr lang="en-US" sz="26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CustomShape 1"/>
          <p:cNvSpPr/>
          <p:nvPr/>
        </p:nvSpPr>
        <p:spPr>
          <a:xfrm>
            <a:off x="453960" y="306360"/>
            <a:ext cx="8226720" cy="666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b="1" strike="noStrike" spc="-1">
                <a:solidFill>
                  <a:srgbClr val="0098DB"/>
                </a:solidFill>
                <a:latin typeface="Lato"/>
                <a:ea typeface="Lato"/>
              </a:rPr>
              <a:t>System Services</a:t>
            </a:r>
            <a:endParaRPr lang="en-US" sz="2600" b="0" strike="noStrike" spc="-1">
              <a:latin typeface="Arial"/>
            </a:endParaRPr>
          </a:p>
        </p:txBody>
      </p:sp>
      <p:sp>
        <p:nvSpPr>
          <p:cNvPr id="260" name="CustomShape 2"/>
          <p:cNvSpPr/>
          <p:nvPr/>
        </p:nvSpPr>
        <p:spPr>
          <a:xfrm>
            <a:off x="448920" y="863190"/>
            <a:ext cx="8232480" cy="353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47500" lnSpcReduction="20000"/>
          </a:bodyPr>
          <a:lstStyle/>
          <a:p>
            <a:pPr marL="457200" indent="-380160">
              <a:lnSpc>
                <a:spcPct val="115000"/>
              </a:lnSpc>
              <a:spcBef>
                <a:spcPts val="1800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If your software package is a system service that eventually needs to be started when the system boots you need to add the scripts or service files.</a:t>
            </a:r>
            <a:endParaRPr lang="en-US" sz="2400" b="0" strike="noStrike" spc="-1" dirty="0">
              <a:latin typeface="Arial"/>
            </a:endParaRPr>
          </a:p>
          <a:p>
            <a:pPr marL="457200" indent="-380160">
              <a:lnSpc>
                <a:spcPct val="115000"/>
              </a:lnSpc>
              <a:spcBef>
                <a:spcPts val="1800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System V 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Lato"/>
                <a:ea typeface="Lato"/>
              </a:rPr>
              <a:t>Init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(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Lato"/>
                <a:ea typeface="Lato"/>
              </a:rPr>
              <a:t>SysVInit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)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Inherit 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update-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rc.d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class.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INITSCRIPT_PACKAGES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– List of packages that contain the 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Lato"/>
                <a:ea typeface="Lato"/>
              </a:rPr>
              <a:t>init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scripts for this software package. This variable is optional and defaults to 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INITSCRIPTS_PACKAGES = “${PN}”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.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INITSCRIPT_NAME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– The name of the 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Lato"/>
                <a:ea typeface="Lato"/>
              </a:rPr>
              <a:t>init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script.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INITSCRIPT_PARAMS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– The parameters passed to update-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Lato"/>
                <a:ea typeface="Lato"/>
              </a:rPr>
              <a:t>rc.d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. This is the typical 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Lato"/>
                <a:ea typeface="Lato"/>
              </a:rPr>
              <a:t>init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-script string e.g. 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“start 99 3 5 . stop 20 01 2 6 .”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.</a:t>
            </a:r>
            <a:endParaRPr lang="en-US" sz="2400" b="0" strike="noStrike" spc="-1" dirty="0">
              <a:latin typeface="Arial"/>
            </a:endParaRPr>
          </a:p>
          <a:p>
            <a:pPr marL="457200" indent="-380160">
              <a:lnSpc>
                <a:spcPct val="100000"/>
              </a:lnSpc>
              <a:spcBef>
                <a:spcPts val="1134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 err="1">
                <a:solidFill>
                  <a:srgbClr val="414141"/>
                </a:solidFill>
                <a:latin typeface="Lato"/>
                <a:ea typeface="Lato"/>
              </a:rPr>
              <a:t>systemd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Inherit 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systemd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class.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SYSTEMD_PACKAGES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– List of packages that contain the 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Lato"/>
                <a:ea typeface="Lato"/>
              </a:rPr>
              <a:t>systemd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service files for this software package. This variable is optional and defaults to 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SYSTEMD_PACKAGES = “${PN”}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.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SYSTEMD_SERVICE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– The name of the service file.</a:t>
            </a:r>
            <a:endParaRPr lang="en-US" sz="2400" b="0" strike="noStrike" spc="-1" dirty="0">
              <a:latin typeface="Arial"/>
            </a:endParaRPr>
          </a:p>
        </p:txBody>
      </p:sp>
    </p:spTree>
  </p:cSld>
  <p:clrMapOvr>
    <a:masterClrMapping/>
  </p:clrMapOvr>
  <p:transition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CustomShape 1"/>
          <p:cNvSpPr/>
          <p:nvPr/>
        </p:nvSpPr>
        <p:spPr>
          <a:xfrm>
            <a:off x="453960" y="306360"/>
            <a:ext cx="8226720" cy="666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b="1" strike="noStrike" spc="-1">
                <a:solidFill>
                  <a:srgbClr val="0098DB"/>
                </a:solidFill>
                <a:latin typeface="Lato"/>
                <a:ea typeface="Lato"/>
              </a:rPr>
              <a:t>System Services Lab (1/2)</a:t>
            </a:r>
            <a:endParaRPr lang="en-US" sz="2600" b="0" strike="noStrike" spc="-1">
              <a:latin typeface="Arial"/>
            </a:endParaRPr>
          </a:p>
        </p:txBody>
      </p:sp>
      <p:sp>
        <p:nvSpPr>
          <p:cNvPr id="262" name="CustomShape 2"/>
          <p:cNvSpPr/>
          <p:nvPr/>
        </p:nvSpPr>
        <p:spPr>
          <a:xfrm>
            <a:off x="448920" y="1034640"/>
            <a:ext cx="8232480" cy="3398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68500" lnSpcReduction="10000"/>
          </a:bodyPr>
          <a:lstStyle/>
          <a:p>
            <a:pPr marL="457200" indent="-380160">
              <a:lnSpc>
                <a:spcPct val="115000"/>
              </a:lnSpc>
              <a:spcBef>
                <a:spcPts val="1800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Use the source code for the Fibonacci server in 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/scratch/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src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/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userspace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/lab-packaging/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src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/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fibonacci-systemservice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.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The 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Lato"/>
                <a:ea typeface="Lato"/>
              </a:rPr>
              <a:t>Makefile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builds a TCP server listening on port 9999 for the number of terms and responds with the list of Fibonacci terms.</a:t>
            </a:r>
            <a:endParaRPr lang="en-US" sz="2400" b="0" strike="noStrike" spc="-1" dirty="0">
              <a:latin typeface="Arial"/>
            </a:endParaRPr>
          </a:p>
          <a:p>
            <a:pPr marL="457200" indent="-380160">
              <a:lnSpc>
                <a:spcPct val="100000"/>
              </a:lnSpc>
              <a:spcBef>
                <a:spcPts val="1134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Use 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Lato"/>
                <a:ea typeface="Lato"/>
              </a:rPr>
              <a:t>devtool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inside your build environment to create a recipe: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devtool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 add 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fibonacci-srv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 \</a:t>
            </a:r>
            <a:r>
              <a:rPr dirty="0"/>
              <a:t/>
            </a:r>
            <a:br>
              <a:rPr dirty="0"/>
            </a:b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	/scratch/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src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/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userspace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/lab-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systemservice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/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src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/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fibonacci-srv</a:t>
            </a:r>
            <a:endParaRPr lang="en-US" sz="2400" b="0" strike="noStrike" spc="-1" dirty="0">
              <a:latin typeface="Arial"/>
            </a:endParaRPr>
          </a:p>
          <a:p>
            <a:pPr marL="457200" indent="-380160">
              <a:lnSpc>
                <a:spcPct val="100000"/>
              </a:lnSpc>
              <a:spcBef>
                <a:spcPts val="1134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Add system service startup to the recipe.</a:t>
            </a:r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lang="en-US" sz="2400" b="1" strike="noStrike" spc="-1" dirty="0">
                <a:solidFill>
                  <a:srgbClr val="414141"/>
                </a:solidFill>
                <a:latin typeface="Lato"/>
              </a:rPr>
              <a:t> </a:t>
            </a:r>
            <a:endParaRPr lang="en-US" sz="2400" b="0" strike="noStrike" spc="-1" dirty="0">
              <a:latin typeface="Arial"/>
            </a:endParaRPr>
          </a:p>
        </p:txBody>
      </p:sp>
    </p:spTree>
  </p:cSld>
  <p:clrMapOvr>
    <a:masterClrMapping/>
  </p:clrMapOvr>
  <p:transition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CustomShape 1"/>
          <p:cNvSpPr/>
          <p:nvPr/>
        </p:nvSpPr>
        <p:spPr>
          <a:xfrm>
            <a:off x="453960" y="306360"/>
            <a:ext cx="8226720" cy="666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b="1" strike="noStrike" spc="-1">
                <a:solidFill>
                  <a:srgbClr val="0098DB"/>
                </a:solidFill>
                <a:latin typeface="Lato"/>
                <a:ea typeface="Lato"/>
              </a:rPr>
              <a:t>System Services Lab (1/2)</a:t>
            </a:r>
            <a:endParaRPr lang="en-US" sz="2600" b="0" strike="noStrike" spc="-1">
              <a:latin typeface="Arial"/>
            </a:endParaRPr>
          </a:p>
        </p:txBody>
      </p:sp>
      <p:sp>
        <p:nvSpPr>
          <p:cNvPr id="264" name="CustomShape 2"/>
          <p:cNvSpPr/>
          <p:nvPr/>
        </p:nvSpPr>
        <p:spPr>
          <a:xfrm>
            <a:off x="448920" y="1034640"/>
            <a:ext cx="8232480" cy="3398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68500" lnSpcReduction="20000"/>
          </a:bodyPr>
          <a:lstStyle/>
          <a:p>
            <a:pPr marL="457200" indent="-380160">
              <a:lnSpc>
                <a:spcPct val="115000"/>
              </a:lnSpc>
              <a:spcBef>
                <a:spcPts val="1800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Use the source code for the Fibonacci server in 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/scratch/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src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/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userspace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/lab-packaging/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src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/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fibonacci-systemservice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.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The 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Lato"/>
                <a:ea typeface="Lato"/>
              </a:rPr>
              <a:t>Makefile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builds a TCP server listening on port 9999 for the number of terms and responds with the list of Fibonacci terms.</a:t>
            </a:r>
            <a:endParaRPr lang="en-US" sz="2400" b="0" strike="noStrike" spc="-1" dirty="0">
              <a:latin typeface="Arial"/>
            </a:endParaRPr>
          </a:p>
          <a:p>
            <a:pPr marL="457200" indent="-380160">
              <a:lnSpc>
                <a:spcPct val="100000"/>
              </a:lnSpc>
              <a:spcBef>
                <a:spcPts val="1134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Use 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Lato"/>
                <a:ea typeface="Lato"/>
              </a:rPr>
              <a:t>devtool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inside your build environment to create a recipe: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devtool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 add 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fibonacci-srv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 \</a:t>
            </a:r>
            <a:r>
              <a:rPr dirty="0"/>
              <a:t/>
            </a:r>
            <a:br>
              <a:rPr dirty="0"/>
            </a:b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	/scratch/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src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/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userspace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/lab-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systemservice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/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src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/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fibonacci-srv</a:t>
            </a:r>
            <a:endParaRPr lang="en-US" sz="2400" b="0" strike="noStrike" spc="-1" dirty="0">
              <a:latin typeface="Arial"/>
            </a:endParaRPr>
          </a:p>
          <a:p>
            <a:pPr marL="457200" indent="-380160">
              <a:lnSpc>
                <a:spcPct val="100000"/>
              </a:lnSpc>
              <a:spcBef>
                <a:spcPts val="1134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Add system service startup to the recipe.</a:t>
            </a:r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lang="en-US" sz="2400" b="1" strike="noStrike" spc="-1" dirty="0">
                <a:solidFill>
                  <a:srgbClr val="414141"/>
                </a:solidFill>
                <a:latin typeface="Lato"/>
              </a:rPr>
              <a:t> </a:t>
            </a:r>
            <a:endParaRPr lang="en-US" sz="2400" b="0" strike="noStrike" spc="-1" dirty="0">
              <a:latin typeface="Arial"/>
            </a:endParaRPr>
          </a:p>
        </p:txBody>
      </p:sp>
      <p:sp>
        <p:nvSpPr>
          <p:cNvPr id="265" name="CustomShape 3"/>
          <p:cNvSpPr/>
          <p:nvPr/>
        </p:nvSpPr>
        <p:spPr>
          <a:xfrm>
            <a:off x="732240" y="3486150"/>
            <a:ext cx="7771680" cy="6994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rou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000" b="0" strike="noStrike" spc="-1">
                <a:solidFill>
                  <a:srgbClr val="910000"/>
                </a:solidFill>
                <a:latin typeface="Courier New"/>
                <a:ea typeface="Times New Roman"/>
              </a:rPr>
              <a:t>inherit update-rc.d systemd</a:t>
            </a:r>
            <a:endParaRPr lang="en-US" sz="1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000" b="0" strike="noStrike" spc="-1">
                <a:solidFill>
                  <a:srgbClr val="910000"/>
                </a:solidFill>
                <a:latin typeface="Courier New"/>
                <a:ea typeface="Times New Roman"/>
              </a:rPr>
              <a:t>INITSCRIPT_NAME = “fibonacci-srv.init”</a:t>
            </a:r>
            <a:endParaRPr lang="en-US" sz="1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000" b="0" strike="noStrike" spc="-1">
                <a:solidFill>
                  <a:srgbClr val="910000"/>
                </a:solidFill>
                <a:latin typeface="Courier New"/>
                <a:ea typeface="Times New Roman"/>
              </a:rPr>
              <a:t>INITSCRIPT_PARAMS = start 99 3 5 . stop 20 0 1 2 6 .”</a:t>
            </a:r>
            <a:endParaRPr lang="en-US" sz="1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000" b="0" strike="noStrike" spc="-1">
                <a:solidFill>
                  <a:srgbClr val="910000"/>
                </a:solidFill>
                <a:latin typeface="Courier New"/>
                <a:ea typeface="Times New Roman"/>
              </a:rPr>
              <a:t>SYSTEMD_SERVICE = “fibonacci-srv.service”</a:t>
            </a:r>
            <a:endParaRPr lang="en-US" sz="1000" b="0" strike="noStrike" spc="-1">
              <a:latin typeface="Arial"/>
            </a:endParaRP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CustomShape 1"/>
          <p:cNvSpPr/>
          <p:nvPr/>
        </p:nvSpPr>
        <p:spPr>
          <a:xfrm>
            <a:off x="1833120" y="2243520"/>
            <a:ext cx="6845760" cy="65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2600" b="1" strike="noStrike" spc="-1">
                <a:solidFill>
                  <a:srgbClr val="FFFFFF"/>
                </a:solidFill>
                <a:latin typeface="Lato"/>
                <a:ea typeface="Lato"/>
              </a:rPr>
              <a:t>Lab Setup</a:t>
            </a:r>
            <a:endParaRPr lang="en-US" sz="26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CustomShape 1"/>
          <p:cNvSpPr/>
          <p:nvPr/>
        </p:nvSpPr>
        <p:spPr>
          <a:xfrm>
            <a:off x="453960" y="306360"/>
            <a:ext cx="8226720" cy="666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b="1" strike="noStrike" spc="-1">
                <a:solidFill>
                  <a:srgbClr val="0098DB"/>
                </a:solidFill>
                <a:latin typeface="Lato"/>
                <a:ea typeface="Lato"/>
              </a:rPr>
              <a:t>System Services Lab (2/2)</a:t>
            </a:r>
            <a:endParaRPr lang="en-US" sz="2600" b="0" strike="noStrike" spc="-1">
              <a:latin typeface="Arial"/>
            </a:endParaRPr>
          </a:p>
        </p:txBody>
      </p:sp>
      <p:sp>
        <p:nvSpPr>
          <p:cNvPr id="267" name="CustomShape 2"/>
          <p:cNvSpPr/>
          <p:nvPr/>
        </p:nvSpPr>
        <p:spPr>
          <a:xfrm>
            <a:off x="448920" y="1034640"/>
            <a:ext cx="8232480" cy="2805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79000" lnSpcReduction="10000"/>
          </a:bodyPr>
          <a:lstStyle/>
          <a:p>
            <a:pPr marL="457200" indent="-380160">
              <a:lnSpc>
                <a:spcPct val="115000"/>
              </a:lnSpc>
              <a:spcBef>
                <a:spcPts val="1800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>
                <a:solidFill>
                  <a:srgbClr val="414141"/>
                </a:solidFill>
                <a:latin typeface="Lato"/>
                <a:ea typeface="Lato"/>
              </a:rPr>
              <a:t>Build the recipe:</a:t>
            </a:r>
            <a:endParaRPr lang="en-US" sz="2400" b="0" strike="noStrike" spc="-1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>
                <a:solidFill>
                  <a:srgbClr val="414141"/>
                </a:solidFill>
                <a:latin typeface="Courier New"/>
                <a:ea typeface="Lato"/>
              </a:rPr>
              <a:t>bitbake fibonacci-srv</a:t>
            </a:r>
            <a:endParaRPr lang="en-US" sz="2400" b="0" strike="noStrike" spc="-1">
              <a:latin typeface="Arial"/>
            </a:endParaRPr>
          </a:p>
          <a:p>
            <a:pPr marL="457200" indent="-380160">
              <a:lnSpc>
                <a:spcPct val="100000"/>
              </a:lnSpc>
              <a:spcBef>
                <a:spcPts val="1134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>
                <a:solidFill>
                  <a:srgbClr val="414141"/>
                </a:solidFill>
                <a:latin typeface="Lato"/>
                <a:ea typeface="Lato"/>
              </a:rPr>
              <a:t>Add it to your image (conf/local.conf):</a:t>
            </a:r>
            <a:endParaRPr lang="en-US" sz="2400" b="0" strike="noStrike" spc="-1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>
                <a:solidFill>
                  <a:srgbClr val="414141"/>
                </a:solidFill>
                <a:latin typeface="Courier New"/>
                <a:ea typeface="Lato"/>
              </a:rPr>
              <a:t>IMAGE_INSTALL_append = “ fibonacci-srv socat”</a:t>
            </a:r>
            <a:endParaRPr lang="en-US" sz="2400" b="0" strike="noStrike" spc="-1">
              <a:latin typeface="Arial"/>
            </a:endParaRPr>
          </a:p>
          <a:p>
            <a:pPr marL="457200" indent="-380160">
              <a:lnSpc>
                <a:spcPct val="100000"/>
              </a:lnSpc>
              <a:spcBef>
                <a:spcPts val="1134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>
                <a:solidFill>
                  <a:srgbClr val="414141"/>
                </a:solidFill>
                <a:latin typeface="Lato"/>
                <a:ea typeface="Lato"/>
              </a:rPr>
              <a:t>Build the image and run qemu.</a:t>
            </a:r>
            <a:endParaRPr lang="en-US" sz="2400" b="0" strike="noStrike" spc="-1">
              <a:latin typeface="Arial"/>
            </a:endParaRPr>
          </a:p>
          <a:p>
            <a:pPr marL="457200" indent="-380160">
              <a:lnSpc>
                <a:spcPct val="100000"/>
              </a:lnSpc>
              <a:spcBef>
                <a:spcPts val="1134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>
                <a:solidFill>
                  <a:srgbClr val="414141"/>
                </a:solidFill>
                <a:latin typeface="Lato"/>
                <a:ea typeface="Lato"/>
              </a:rPr>
              <a:t>Try to connect to your Fibonacci server:</a:t>
            </a:r>
            <a:endParaRPr lang="en-US" sz="2400" b="0" strike="noStrike" spc="-1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>
                <a:solidFill>
                  <a:srgbClr val="414141"/>
                </a:solidFill>
                <a:latin typeface="Courier New"/>
                <a:ea typeface="Lato"/>
              </a:rPr>
              <a:t>socat TCP:localhost:9999 -</a:t>
            </a:r>
            <a:endParaRPr lang="en-US" sz="2400" b="0" strike="noStrike" spc="-1">
              <a:latin typeface="Arial"/>
            </a:endParaRPr>
          </a:p>
        </p:txBody>
      </p:sp>
    </p:spTree>
  </p:cSld>
  <p:clrMapOvr>
    <a:masterClrMapping/>
  </p:clrMapOvr>
  <p:transition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CustomShape 1"/>
          <p:cNvSpPr/>
          <p:nvPr/>
        </p:nvSpPr>
        <p:spPr>
          <a:xfrm>
            <a:off x="453960" y="306360"/>
            <a:ext cx="8226720" cy="666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b="1" strike="noStrike" spc="-1">
                <a:solidFill>
                  <a:srgbClr val="0098DB"/>
                </a:solidFill>
                <a:latin typeface="Lato"/>
                <a:ea typeface="Lato"/>
              </a:rPr>
              <a:t>Changing the System Manager</a:t>
            </a:r>
            <a:endParaRPr lang="en-US" sz="2600" b="0" strike="noStrike" spc="-1">
              <a:latin typeface="Arial"/>
            </a:endParaRPr>
          </a:p>
        </p:txBody>
      </p:sp>
      <p:sp>
        <p:nvSpPr>
          <p:cNvPr id="269" name="CustomShape 2"/>
          <p:cNvSpPr/>
          <p:nvPr/>
        </p:nvSpPr>
        <p:spPr>
          <a:xfrm>
            <a:off x="448920" y="1034640"/>
            <a:ext cx="8232480" cy="3398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86000" lnSpcReduction="20000"/>
          </a:bodyPr>
          <a:lstStyle/>
          <a:p>
            <a:pPr marL="457200" indent="-380160">
              <a:lnSpc>
                <a:spcPct val="115000"/>
              </a:lnSpc>
              <a:spcBef>
                <a:spcPts val="1800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 err="1">
                <a:solidFill>
                  <a:srgbClr val="414141"/>
                </a:solidFill>
                <a:latin typeface="Lato"/>
                <a:ea typeface="Lato"/>
              </a:rPr>
              <a:t>SysVInit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is the default system manager for the Poky distribution.</a:t>
            </a:r>
            <a:endParaRPr lang="en-US" sz="2400" b="0" strike="noStrike" spc="-1" dirty="0">
              <a:latin typeface="Arial"/>
            </a:endParaRPr>
          </a:p>
          <a:p>
            <a:pPr marL="457200" indent="-380160">
              <a:lnSpc>
                <a:spcPct val="115000"/>
              </a:lnSpc>
              <a:spcBef>
                <a:spcPts val="1800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To use 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Lato"/>
                <a:ea typeface="Lato"/>
              </a:rPr>
              <a:t>systemd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add it to your 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Lato"/>
                <a:ea typeface="Lato"/>
              </a:rPr>
              <a:t>conf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/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Lato"/>
                <a:ea typeface="Lato"/>
              </a:rPr>
              <a:t>local.conf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file, or for productions systems, to your distribution configuration:</a:t>
            </a:r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lang="en-US" sz="2400" b="1" strike="noStrike" spc="-1" dirty="0">
                <a:solidFill>
                  <a:srgbClr val="414141"/>
                </a:solidFill>
                <a:latin typeface="Lato"/>
              </a:rPr>
              <a:t> </a:t>
            </a:r>
            <a:endParaRPr lang="en-US" sz="2400" b="0" strike="noStrike" spc="-1" dirty="0">
              <a:latin typeface="Arial"/>
            </a:endParaRPr>
          </a:p>
          <a:p>
            <a:pPr marL="457200" indent="-380160">
              <a:lnSpc>
                <a:spcPct val="100000"/>
              </a:lnSpc>
              <a:spcBef>
                <a:spcPts val="1134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If you exclusively want to use 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Lato"/>
                <a:ea typeface="Lato"/>
              </a:rPr>
              <a:t>systemd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, you can remove 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Lato"/>
                <a:ea typeface="Lato"/>
              </a:rPr>
              <a:t>SysVInit</a:t>
            </a: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 from your root file system image with:</a:t>
            </a:r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lang="en-US" sz="2400" b="1" strike="noStrike" spc="-1" dirty="0">
                <a:solidFill>
                  <a:srgbClr val="414141"/>
                </a:solidFill>
                <a:latin typeface="Lato"/>
              </a:rPr>
              <a:t> </a:t>
            </a:r>
            <a:endParaRPr lang="en-US" sz="2400" b="0" strike="noStrike" spc="-1" dirty="0">
              <a:latin typeface="Arial"/>
            </a:endParaRPr>
          </a:p>
        </p:txBody>
      </p:sp>
      <p:sp>
        <p:nvSpPr>
          <p:cNvPr id="270" name="CustomShape 3"/>
          <p:cNvSpPr/>
          <p:nvPr/>
        </p:nvSpPr>
        <p:spPr>
          <a:xfrm>
            <a:off x="732240" y="3472230"/>
            <a:ext cx="7771680" cy="3949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rou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000" b="0" strike="noStrike" spc="-1">
                <a:solidFill>
                  <a:srgbClr val="910000"/>
                </a:solidFill>
                <a:latin typeface="Courier New"/>
                <a:ea typeface="Times New Roman"/>
              </a:rPr>
              <a:t>DISTRO_FEATURES_BACKFILL_CONSIDERED = “sysvinit”</a:t>
            </a:r>
            <a:endParaRPr lang="en-US" sz="1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000" b="0" strike="noStrike" spc="-1">
                <a:solidFill>
                  <a:srgbClr val="910000"/>
                </a:solidFill>
                <a:latin typeface="Courier New"/>
                <a:ea typeface="Times New Roman"/>
              </a:rPr>
              <a:t>VIRTUAL_RUNTIME_initscripts = “”</a:t>
            </a:r>
            <a:endParaRPr lang="en-US" sz="1000" b="0" strike="noStrike" spc="-1">
              <a:latin typeface="Arial"/>
            </a:endParaRPr>
          </a:p>
        </p:txBody>
      </p:sp>
      <p:sp>
        <p:nvSpPr>
          <p:cNvPr id="271" name="CustomShape 4"/>
          <p:cNvSpPr/>
          <p:nvPr/>
        </p:nvSpPr>
        <p:spPr>
          <a:xfrm>
            <a:off x="732240" y="2253750"/>
            <a:ext cx="7771680" cy="394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rou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000" b="0" strike="noStrike" spc="-1">
                <a:solidFill>
                  <a:srgbClr val="910000"/>
                </a:solidFill>
                <a:latin typeface="Courier New"/>
                <a:ea typeface="Times New Roman"/>
              </a:rPr>
              <a:t>DISTRO_FEATURES_append = “ systemd”</a:t>
            </a:r>
            <a:endParaRPr lang="en-US" sz="1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000" b="0" strike="noStrike" spc="-1">
                <a:solidFill>
                  <a:srgbClr val="910000"/>
                </a:solidFill>
                <a:latin typeface="Courier New"/>
                <a:ea typeface="Times New Roman"/>
              </a:rPr>
              <a:t>VIRTUAL-RUNTIME_init_manager = “systemd”</a:t>
            </a:r>
            <a:endParaRPr lang="en-US" sz="1000" b="0" strike="noStrike" spc="-1">
              <a:latin typeface="Arial"/>
            </a:endParaRPr>
          </a:p>
        </p:txBody>
      </p:sp>
    </p:spTree>
  </p:cSld>
  <p:clrMapOvr>
    <a:masterClrMapping/>
  </p:clrMapOvr>
  <p:transition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CustomShape 1"/>
          <p:cNvSpPr/>
          <p:nvPr/>
        </p:nvSpPr>
        <p:spPr>
          <a:xfrm>
            <a:off x="273960" y="306360"/>
            <a:ext cx="8226720" cy="666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b="1" strike="noStrike" spc="-1">
                <a:solidFill>
                  <a:srgbClr val="0098DB"/>
                </a:solidFill>
                <a:latin typeface="Lato"/>
                <a:ea typeface="Lato"/>
              </a:rPr>
              <a:t>What is the Yocto Project</a:t>
            </a:r>
            <a:r>
              <a:rPr lang="en-US" sz="2600" b="1" strike="noStrike" spc="-1" baseline="30000">
                <a:solidFill>
                  <a:srgbClr val="0098DB"/>
                </a:solidFill>
                <a:latin typeface="Lato"/>
                <a:ea typeface="Lato"/>
              </a:rPr>
              <a:t>®️</a:t>
            </a:r>
            <a:r>
              <a:rPr lang="en-US" sz="2600" b="1" strike="noStrike" spc="-1">
                <a:solidFill>
                  <a:srgbClr val="0098DB"/>
                </a:solidFill>
                <a:latin typeface="Lato"/>
                <a:ea typeface="Lato"/>
              </a:rPr>
              <a:t> ?</a:t>
            </a:r>
            <a:endParaRPr lang="en-US" sz="2600" b="0" strike="noStrike" spc="-1">
              <a:latin typeface="Arial"/>
            </a:endParaRPr>
          </a:p>
        </p:txBody>
      </p:sp>
      <p:sp>
        <p:nvSpPr>
          <p:cNvPr id="273" name="CustomShape 2"/>
          <p:cNvSpPr/>
          <p:nvPr/>
        </p:nvSpPr>
        <p:spPr>
          <a:xfrm>
            <a:off x="361440" y="973080"/>
            <a:ext cx="4317840" cy="1180080"/>
          </a:xfrm>
          <a:prstGeom prst="rect">
            <a:avLst/>
          </a:prstGeom>
          <a:gradFill rotWithShape="0">
            <a:gsLst>
              <a:gs pos="0">
                <a:srgbClr val="D4E5F5"/>
              </a:gs>
              <a:gs pos="100000">
                <a:srgbClr val="70A4D5"/>
              </a:gs>
            </a:gsLst>
            <a:lin ang="54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>
            <a:noAutofit/>
          </a:bodyPr>
          <a:lstStyle/>
          <a:p>
            <a:pPr marL="91440">
              <a:lnSpc>
                <a:spcPct val="123000"/>
              </a:lnSpc>
              <a:spcAft>
                <a:spcPts val="799"/>
              </a:spcAft>
            </a:pPr>
            <a:r>
              <a:rPr lang="en-US" sz="1400" b="1" strike="noStrike" spc="-1">
                <a:solidFill>
                  <a:srgbClr val="000000"/>
                </a:solidFill>
                <a:latin typeface="Lato"/>
                <a:ea typeface="Lato"/>
              </a:rPr>
              <a:t>IT'S NOT AN EMBEDDED LINUX DISTRIBUTION, </a:t>
            </a:r>
            <a:r>
              <a:t/>
            </a:r>
            <a:br/>
            <a:r>
              <a:rPr lang="en-US" sz="1400" b="1" strike="noStrike" spc="-1">
                <a:solidFill>
                  <a:srgbClr val="000000"/>
                </a:solidFill>
                <a:latin typeface="Lato"/>
                <a:ea typeface="Lato"/>
              </a:rPr>
              <a:t>IT CREATES A CUSTOM ONE FOR YOU.</a:t>
            </a:r>
            <a:endParaRPr lang="en-US" sz="1400" b="0" strike="noStrike" spc="-1">
              <a:latin typeface="Arial"/>
            </a:endParaRPr>
          </a:p>
        </p:txBody>
      </p:sp>
      <p:pic>
        <p:nvPicPr>
          <p:cNvPr id="274" name="Google Shape;79;p15"/>
          <p:cNvPicPr/>
          <p:nvPr/>
        </p:nvPicPr>
        <p:blipFill>
          <a:blip r:embed="rId3"/>
          <a:stretch/>
        </p:blipFill>
        <p:spPr>
          <a:xfrm>
            <a:off x="4680000" y="989640"/>
            <a:ext cx="4138920" cy="1163520"/>
          </a:xfrm>
          <a:prstGeom prst="rect">
            <a:avLst/>
          </a:prstGeom>
          <a:ln w="9360">
            <a:solidFill>
              <a:srgbClr val="999999"/>
            </a:solidFill>
            <a:round/>
          </a:ln>
        </p:spPr>
      </p:pic>
      <p:sp>
        <p:nvSpPr>
          <p:cNvPr id="275" name="CustomShape 3"/>
          <p:cNvSpPr/>
          <p:nvPr/>
        </p:nvSpPr>
        <p:spPr>
          <a:xfrm>
            <a:off x="361440" y="2479680"/>
            <a:ext cx="8457480" cy="1865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>
            <a:noAutofit/>
          </a:bodyPr>
          <a:lstStyle/>
          <a:p>
            <a:pPr>
              <a:lnSpc>
                <a:spcPct val="115000"/>
              </a:lnSpc>
            </a:pPr>
            <a:r>
              <a:rPr lang="en-US" sz="1400" b="0" strike="noStrike" spc="-1">
                <a:solidFill>
                  <a:srgbClr val="000000"/>
                </a:solidFill>
                <a:latin typeface="Lato"/>
                <a:ea typeface="Lato"/>
              </a:rPr>
              <a:t>The Yocto Project (YP) is an open source collaboration project that helps developers create custom Linux-based systems regardless of the hardware architecture. </a:t>
            </a:r>
            <a:endParaRPr lang="en-US" sz="1400" b="0" strike="noStrike" spc="-1">
              <a:latin typeface="Arial"/>
            </a:endParaRPr>
          </a:p>
          <a:p>
            <a:pPr>
              <a:lnSpc>
                <a:spcPct val="115000"/>
              </a:lnSpc>
            </a:pPr>
            <a:endParaRPr lang="en-US" sz="1400" b="0" strike="noStrike" spc="-1">
              <a:latin typeface="Arial"/>
            </a:endParaRPr>
          </a:p>
          <a:p>
            <a:pPr>
              <a:lnSpc>
                <a:spcPct val="115000"/>
              </a:lnSpc>
            </a:pPr>
            <a:r>
              <a:rPr lang="en-US" sz="1400" b="0" strike="noStrike" spc="-1">
                <a:solidFill>
                  <a:srgbClr val="000000"/>
                </a:solidFill>
                <a:latin typeface="Lato"/>
                <a:ea typeface="Lato"/>
              </a:rPr>
              <a:t>The project provides a flexible set of tools and a space where embedded developers worldwide can share technologies, software stacks, configurations, and best practices that can be used to create tailored Linux images for embedded and IOT devices, or anywhere a customized Linux OS is needed.  </a:t>
            </a:r>
            <a:endParaRPr lang="en-US" sz="1400" b="0" strike="noStrike" spc="-1">
              <a:latin typeface="Arial"/>
            </a:endParaRPr>
          </a:p>
          <a:p>
            <a:pPr>
              <a:lnSpc>
                <a:spcPct val="115000"/>
              </a:lnSpc>
            </a:pPr>
            <a:endParaRPr lang="en-US" sz="1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" name="Google Shape;363;p34"/>
          <p:cNvPicPr/>
          <p:nvPr/>
        </p:nvPicPr>
        <p:blipFill>
          <a:blip r:embed="rId3"/>
          <a:stretch/>
        </p:blipFill>
        <p:spPr>
          <a:xfrm>
            <a:off x="3497040" y="2247840"/>
            <a:ext cx="1189440" cy="599040"/>
          </a:xfrm>
          <a:prstGeom prst="rect">
            <a:avLst/>
          </a:prstGeom>
          <a:ln>
            <a:noFill/>
          </a:ln>
        </p:spPr>
      </p:pic>
      <p:pic>
        <p:nvPicPr>
          <p:cNvPr id="277" name="Google Shape;364;p34"/>
          <p:cNvPicPr/>
          <p:nvPr/>
        </p:nvPicPr>
        <p:blipFill>
          <a:blip r:embed="rId4"/>
          <a:stretch/>
        </p:blipFill>
        <p:spPr>
          <a:xfrm>
            <a:off x="4353480" y="2296080"/>
            <a:ext cx="1189440" cy="599040"/>
          </a:xfrm>
          <a:prstGeom prst="rect">
            <a:avLst/>
          </a:prstGeom>
          <a:ln>
            <a:noFill/>
          </a:ln>
        </p:spPr>
      </p:pic>
      <p:pic>
        <p:nvPicPr>
          <p:cNvPr id="278" name="Google Shape;365;p34"/>
          <p:cNvPicPr/>
          <p:nvPr/>
        </p:nvPicPr>
        <p:blipFill>
          <a:blip r:embed="rId5"/>
          <a:stretch/>
        </p:blipFill>
        <p:spPr>
          <a:xfrm>
            <a:off x="6142680" y="2296080"/>
            <a:ext cx="1189440" cy="599040"/>
          </a:xfrm>
          <a:prstGeom prst="rect">
            <a:avLst/>
          </a:prstGeom>
          <a:ln>
            <a:noFill/>
          </a:ln>
        </p:spPr>
      </p:pic>
      <p:pic>
        <p:nvPicPr>
          <p:cNvPr id="279" name="Google Shape;366;p34"/>
          <p:cNvPicPr/>
          <p:nvPr/>
        </p:nvPicPr>
        <p:blipFill>
          <a:blip r:embed="rId6"/>
          <a:stretch/>
        </p:blipFill>
        <p:spPr>
          <a:xfrm>
            <a:off x="5543640" y="2296080"/>
            <a:ext cx="670320" cy="599040"/>
          </a:xfrm>
          <a:prstGeom prst="rect">
            <a:avLst/>
          </a:prstGeom>
          <a:ln>
            <a:noFill/>
          </a:ln>
        </p:spPr>
      </p:pic>
      <p:pic>
        <p:nvPicPr>
          <p:cNvPr id="280" name="Google Shape;367;p34"/>
          <p:cNvPicPr/>
          <p:nvPr/>
        </p:nvPicPr>
        <p:blipFill>
          <a:blip r:embed="rId7"/>
          <a:stretch/>
        </p:blipFill>
        <p:spPr>
          <a:xfrm>
            <a:off x="2863440" y="2376720"/>
            <a:ext cx="437400" cy="437400"/>
          </a:xfrm>
          <a:prstGeom prst="rect">
            <a:avLst/>
          </a:prstGeom>
          <a:ln>
            <a:noFill/>
          </a:ln>
        </p:spPr>
      </p:pic>
      <p:pic>
        <p:nvPicPr>
          <p:cNvPr id="281" name="Google Shape;368;p34"/>
          <p:cNvPicPr/>
          <p:nvPr/>
        </p:nvPicPr>
        <p:blipFill>
          <a:blip r:embed="rId8"/>
          <a:stretch/>
        </p:blipFill>
        <p:spPr>
          <a:xfrm>
            <a:off x="1810800" y="2418840"/>
            <a:ext cx="502560" cy="3535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CustomShape 1"/>
          <p:cNvSpPr/>
          <p:nvPr/>
        </p:nvSpPr>
        <p:spPr>
          <a:xfrm>
            <a:off x="453960" y="306360"/>
            <a:ext cx="8226720" cy="666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b="1" strike="noStrike" spc="-1">
                <a:solidFill>
                  <a:srgbClr val="0098DB"/>
                </a:solidFill>
                <a:latin typeface="Lato"/>
                <a:ea typeface="Lato"/>
              </a:rPr>
              <a:t>Setting Up the Build Environment</a:t>
            </a:r>
            <a:endParaRPr lang="en-US" sz="2600" b="0" strike="noStrike" spc="-1">
              <a:latin typeface="Arial"/>
            </a:endParaRPr>
          </a:p>
        </p:txBody>
      </p:sp>
      <p:sp>
        <p:nvSpPr>
          <p:cNvPr id="176" name="CustomShape 2"/>
          <p:cNvSpPr/>
          <p:nvPr/>
        </p:nvSpPr>
        <p:spPr>
          <a:xfrm>
            <a:off x="448920" y="1034640"/>
            <a:ext cx="8232480" cy="3398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54000" lnSpcReduction="10000"/>
          </a:bodyPr>
          <a:lstStyle/>
          <a:p>
            <a:pPr marL="457200" indent="-380160">
              <a:lnSpc>
                <a:spcPct val="115000"/>
              </a:lnSpc>
              <a:spcBef>
                <a:spcPts val="1800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Initialize the Build Environment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720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cd /scratch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source poky/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oe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-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init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-build-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env</a:t>
            </a:r>
            <a:endParaRPr lang="en-US" sz="2400" b="0" strike="noStrike" spc="-1" dirty="0">
              <a:latin typeface="Arial"/>
            </a:endParaRPr>
          </a:p>
          <a:p>
            <a:pPr marL="457200" indent="-380160">
              <a:lnSpc>
                <a:spcPct val="115000"/>
              </a:lnSpc>
              <a:spcBef>
                <a:spcPts val="1800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Adjust Configuration (use your favorite terminal text editor)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720"/>
              </a:spcBef>
              <a:buClr>
                <a:srgbClr val="000000"/>
              </a:buClr>
              <a:buSzPct val="75000"/>
              <a:buFont typeface="Symbol"/>
              <a:buChar char=""/>
            </a:pP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vi 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conf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/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local.conf</a:t>
            </a:r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 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Bef>
                <a:spcPts val="18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Build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720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bitbake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 -k core-image-minimal</a:t>
            </a:r>
            <a:endParaRPr lang="en-US" sz="2400" b="0" strike="noStrike" spc="-1" dirty="0">
              <a:latin typeface="Arial"/>
            </a:endParaRPr>
          </a:p>
          <a:p>
            <a:pPr marL="457200" indent="-380160">
              <a:lnSpc>
                <a:spcPct val="100000"/>
              </a:lnSpc>
              <a:spcBef>
                <a:spcPts val="1800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Test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720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runqemu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 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nographic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 qemux86-64</a:t>
            </a:r>
            <a:endParaRPr lang="en-US" sz="2400" b="0" strike="noStrike" spc="-1" dirty="0">
              <a:latin typeface="Arial"/>
            </a:endParaRPr>
          </a:p>
        </p:txBody>
      </p:sp>
      <p:sp>
        <p:nvSpPr>
          <p:cNvPr id="177" name="CustomShape 3"/>
          <p:cNvSpPr/>
          <p:nvPr/>
        </p:nvSpPr>
        <p:spPr>
          <a:xfrm>
            <a:off x="980280" y="2571750"/>
            <a:ext cx="7157520" cy="82184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rou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US" sz="1000" b="0" strike="noStrike" spc="-1" dirty="0">
                <a:solidFill>
                  <a:srgbClr val="910000"/>
                </a:solidFill>
                <a:latin typeface="Courier New"/>
                <a:ea typeface="Times New Roman"/>
              </a:rPr>
              <a:t>MACHINE = "qemux86-64"</a:t>
            </a:r>
            <a:endParaRPr lang="en-US" sz="10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US" sz="1000" b="0" strike="noStrike" spc="-1" dirty="0">
                <a:solidFill>
                  <a:srgbClr val="910000"/>
                </a:solidFill>
                <a:latin typeface="Courier New"/>
                <a:ea typeface="Times New Roman"/>
              </a:rPr>
              <a:t>DL_DIR </a:t>
            </a:r>
            <a:r>
              <a:rPr lang="en-US" sz="1000" b="0" strike="noStrike" spc="-1" dirty="0" smtClean="0">
                <a:solidFill>
                  <a:srgbClr val="910000"/>
                </a:solidFill>
                <a:latin typeface="Courier New"/>
                <a:ea typeface="Times New Roman"/>
              </a:rPr>
              <a:t>= </a:t>
            </a:r>
            <a:r>
              <a:rPr lang="en-US" sz="1000" b="0" strike="noStrike" spc="-1" dirty="0">
                <a:solidFill>
                  <a:srgbClr val="910000"/>
                </a:solidFill>
                <a:latin typeface="Courier New"/>
                <a:ea typeface="Times New Roman"/>
              </a:rPr>
              <a:t>"/scratch/downloads"</a:t>
            </a:r>
            <a:endParaRPr lang="en-US" sz="10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US" sz="1000" b="0" strike="noStrike" spc="-1" dirty="0">
                <a:solidFill>
                  <a:srgbClr val="910000"/>
                </a:solidFill>
                <a:latin typeface="Courier New"/>
                <a:ea typeface="Times New Roman"/>
              </a:rPr>
              <a:t>SSTATE_DIR </a:t>
            </a:r>
            <a:r>
              <a:rPr lang="en-US" sz="1000" b="0" strike="noStrike" spc="-1" dirty="0" smtClean="0">
                <a:solidFill>
                  <a:srgbClr val="910000"/>
                </a:solidFill>
                <a:latin typeface="Courier New"/>
                <a:ea typeface="Times New Roman"/>
              </a:rPr>
              <a:t>= </a:t>
            </a:r>
            <a:r>
              <a:rPr lang="en-US" sz="1000" b="0" strike="noStrike" spc="-1" dirty="0">
                <a:solidFill>
                  <a:srgbClr val="910000"/>
                </a:solidFill>
                <a:latin typeface="Courier New"/>
                <a:ea typeface="Times New Roman"/>
              </a:rPr>
              <a:t>"/scratch/</a:t>
            </a:r>
            <a:r>
              <a:rPr lang="en-US" sz="1000" b="0" strike="noStrike" spc="-1" dirty="0" err="1">
                <a:solidFill>
                  <a:srgbClr val="910000"/>
                </a:solidFill>
                <a:latin typeface="Courier New"/>
                <a:ea typeface="Times New Roman"/>
              </a:rPr>
              <a:t>sstate</a:t>
            </a:r>
            <a:r>
              <a:rPr lang="en-US" sz="1000" b="0" strike="noStrike" spc="-1" dirty="0">
                <a:solidFill>
                  <a:srgbClr val="910000"/>
                </a:solidFill>
                <a:latin typeface="Courier New"/>
                <a:ea typeface="Times New Roman"/>
              </a:rPr>
              <a:t>-cache"</a:t>
            </a:r>
            <a:endParaRPr lang="en-US" sz="10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US" sz="1000" b="0" strike="noStrike" spc="-1" dirty="0">
                <a:solidFill>
                  <a:srgbClr val="910000"/>
                </a:solidFill>
                <a:latin typeface="Courier New"/>
                <a:ea typeface="Times New Roman"/>
              </a:rPr>
              <a:t>EXTRA_IMAGE_FEATURES </a:t>
            </a:r>
            <a:r>
              <a:rPr lang="en-US" sz="1000" b="0" strike="noStrike" spc="-1" dirty="0" smtClean="0">
                <a:solidFill>
                  <a:srgbClr val="910000"/>
                </a:solidFill>
                <a:latin typeface="Courier New"/>
                <a:ea typeface="Times New Roman"/>
              </a:rPr>
              <a:t>+= </a:t>
            </a:r>
            <a:r>
              <a:rPr lang="en-US" sz="1000" b="0" strike="noStrike" spc="-1" dirty="0">
                <a:solidFill>
                  <a:srgbClr val="910000"/>
                </a:solidFill>
                <a:latin typeface="Courier New"/>
                <a:ea typeface="Times New Roman"/>
              </a:rPr>
              <a:t>"debug-tweaks package-management"</a:t>
            </a:r>
            <a:endParaRPr lang="en-US" sz="1000" b="0" strike="noStrike" spc="-1" dirty="0">
              <a:latin typeface="Arial"/>
            </a:endParaRPr>
          </a:p>
        </p:txBody>
      </p:sp>
      <p:sp>
        <p:nvSpPr>
          <p:cNvPr id="5" name="CustomShape 3"/>
          <p:cNvSpPr/>
          <p:nvPr/>
        </p:nvSpPr>
        <p:spPr>
          <a:xfrm>
            <a:off x="4724400" y="3867150"/>
            <a:ext cx="4196400" cy="24476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rou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US" sz="1000" b="0" strike="noStrike" spc="-1" dirty="0" smtClean="0">
                <a:solidFill>
                  <a:srgbClr val="7030A0"/>
                </a:solidFill>
                <a:latin typeface="Courier New"/>
                <a:ea typeface="Times New Roman"/>
              </a:rPr>
              <a:t>You class image as already built pre-built for you!</a:t>
            </a:r>
            <a:endParaRPr lang="en-US" sz="1000" b="0" strike="noStrike" spc="-1" dirty="0">
              <a:solidFill>
                <a:srgbClr val="7030A0"/>
              </a:solidFill>
              <a:latin typeface="Arial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 flipH="1">
            <a:off x="4267200" y="3989533"/>
            <a:ext cx="457200" cy="33481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CustomShape 1"/>
          <p:cNvSpPr/>
          <p:nvPr/>
        </p:nvSpPr>
        <p:spPr>
          <a:xfrm>
            <a:off x="453960" y="306360"/>
            <a:ext cx="8226720" cy="666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b="1" strike="noStrike" spc="-1">
                <a:solidFill>
                  <a:srgbClr val="0098DB"/>
                </a:solidFill>
                <a:latin typeface="Lato"/>
                <a:ea typeface="Lato"/>
              </a:rPr>
              <a:t>Preparing Lab Environment</a:t>
            </a:r>
            <a:endParaRPr lang="en-US" sz="2600" b="0" strike="noStrike" spc="-1">
              <a:latin typeface="Arial"/>
            </a:endParaRPr>
          </a:p>
        </p:txBody>
      </p:sp>
      <p:sp>
        <p:nvSpPr>
          <p:cNvPr id="179" name="CustomShape 2"/>
          <p:cNvSpPr/>
          <p:nvPr/>
        </p:nvSpPr>
        <p:spPr>
          <a:xfrm>
            <a:off x="448920" y="1034640"/>
            <a:ext cx="8232480" cy="3398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 marL="457200" indent="-380160">
              <a:lnSpc>
                <a:spcPct val="115000"/>
              </a:lnSpc>
              <a:spcBef>
                <a:spcPts val="1800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Create a Layer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720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devtool</a:t>
            </a:r>
            <a:r>
              <a:rPr lang="en-US" sz="2400" b="1" strike="noStrike" spc="-1" dirty="0">
                <a:solidFill>
                  <a:srgbClr val="414141"/>
                </a:solidFill>
                <a:latin typeface="Courier New"/>
                <a:ea typeface="Lato"/>
              </a:rPr>
              <a:t> create-workspace meta-</a:t>
            </a:r>
            <a:r>
              <a:rPr lang="en-US" sz="2400" b="1" strike="noStrike" spc="-1" dirty="0" err="1">
                <a:solidFill>
                  <a:srgbClr val="414141"/>
                </a:solidFill>
                <a:latin typeface="Courier New"/>
                <a:ea typeface="Lato"/>
              </a:rPr>
              <a:t>userspace</a:t>
            </a:r>
            <a:endParaRPr lang="en-US" sz="2400" b="0" strike="noStrike" spc="-1" dirty="0">
              <a:latin typeface="Arial"/>
            </a:endParaRPr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CustomShape 1"/>
          <p:cNvSpPr/>
          <p:nvPr/>
        </p:nvSpPr>
        <p:spPr>
          <a:xfrm>
            <a:off x="1833120" y="2243520"/>
            <a:ext cx="6845760" cy="65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2600" b="1" strike="noStrike" spc="-1">
                <a:solidFill>
                  <a:srgbClr val="FFFFFF"/>
                </a:solidFill>
                <a:latin typeface="Lato"/>
                <a:ea typeface="Lato"/>
              </a:rPr>
              <a:t>Packaging</a:t>
            </a:r>
            <a:endParaRPr lang="en-US" sz="26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CustomShape 1"/>
          <p:cNvSpPr/>
          <p:nvPr/>
        </p:nvSpPr>
        <p:spPr>
          <a:xfrm>
            <a:off x="453960" y="306360"/>
            <a:ext cx="8226720" cy="666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b="1" strike="noStrike" spc="-1">
                <a:solidFill>
                  <a:srgbClr val="0098DB"/>
                </a:solidFill>
                <a:latin typeface="Lato"/>
                <a:ea typeface="Lato"/>
              </a:rPr>
              <a:t>Building Software Packages</a:t>
            </a:r>
            <a:endParaRPr lang="en-US" sz="2600" b="0" strike="noStrike" spc="-1">
              <a:latin typeface="Arial"/>
            </a:endParaRPr>
          </a:p>
        </p:txBody>
      </p:sp>
      <p:grpSp>
        <p:nvGrpSpPr>
          <p:cNvPr id="182" name="Group 2"/>
          <p:cNvGrpSpPr/>
          <p:nvPr/>
        </p:nvGrpSpPr>
        <p:grpSpPr>
          <a:xfrm>
            <a:off x="182880" y="2276280"/>
            <a:ext cx="8338680" cy="2129040"/>
            <a:chOff x="182880" y="2276280"/>
            <a:chExt cx="8338680" cy="2129040"/>
          </a:xfrm>
        </p:grpSpPr>
        <p:sp>
          <p:nvSpPr>
            <p:cNvPr id="183" name="CustomShape 3"/>
            <p:cNvSpPr/>
            <p:nvPr/>
          </p:nvSpPr>
          <p:spPr>
            <a:xfrm>
              <a:off x="208440" y="2276280"/>
              <a:ext cx="8207280" cy="21290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84" name="CustomShape 4"/>
            <p:cNvSpPr/>
            <p:nvPr/>
          </p:nvSpPr>
          <p:spPr>
            <a:xfrm>
              <a:off x="461160" y="2948040"/>
              <a:ext cx="898200" cy="785880"/>
            </a:xfrm>
            <a:prstGeom prst="rightArrow">
              <a:avLst>
                <a:gd name="adj1" fmla="val 70000"/>
                <a:gd name="adj2" fmla="val 50000"/>
              </a:avLst>
            </a:prstGeom>
            <a:solidFill>
              <a:srgbClr val="CCDDDD">
                <a:alpha val="90000"/>
              </a:srgbClr>
            </a:solidFill>
            <a:ln w="25560">
              <a:solidFill>
                <a:srgbClr val="CCDDDD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25560" tIns="6480" rIns="12600" bIns="6480" anchor="ctr">
              <a:noAutofit/>
            </a:bodyPr>
            <a:lstStyle/>
            <a:p>
              <a:pPr marL="128160" algn="ctr">
                <a:lnSpc>
                  <a:spcPct val="90000"/>
                </a:lnSpc>
                <a:spcAft>
                  <a:spcPts val="349"/>
                </a:spcAft>
              </a:pPr>
              <a:r>
                <a:rPr lang="en-US" sz="800" b="0" strike="noStrike" spc="-1">
                  <a:solidFill>
                    <a:srgbClr val="000000"/>
                  </a:solidFill>
                  <a:latin typeface="Arial"/>
                  <a:ea typeface="DejaVu Sans"/>
                </a:rPr>
                <a:t>Fetch</a:t>
              </a:r>
              <a:endParaRPr lang="en-US" sz="800" b="0" strike="noStrike" spc="-1">
                <a:latin typeface="Arial"/>
              </a:endParaRPr>
            </a:p>
          </p:txBody>
        </p:sp>
        <p:sp>
          <p:nvSpPr>
            <p:cNvPr id="185" name="CustomShape 5"/>
            <p:cNvSpPr/>
            <p:nvPr/>
          </p:nvSpPr>
          <p:spPr>
            <a:xfrm>
              <a:off x="182880" y="3116160"/>
              <a:ext cx="448920" cy="449280"/>
            </a:xfrm>
            <a:prstGeom prst="ellipse">
              <a:avLst/>
            </a:prstGeom>
            <a:solidFill>
              <a:srgbClr val="009999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4320" tIns="4320" rIns="4320" bIns="4320" anchor="ctr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244"/>
                </a:spcAft>
              </a:pPr>
              <a:r>
                <a:rPr lang="en-US" sz="500" b="0" strike="noStrike" spc="-1">
                  <a:solidFill>
                    <a:srgbClr val="FFFFFF"/>
                  </a:solidFill>
                  <a:latin typeface="Arial"/>
                  <a:ea typeface="DejaVu Sans"/>
                </a:rPr>
                <a:t>Upstream</a:t>
              </a:r>
              <a:endParaRPr lang="en-US" sz="500" b="0" strike="noStrike" spc="-1">
                <a:latin typeface="Arial"/>
              </a:endParaRPr>
            </a:p>
          </p:txBody>
        </p:sp>
        <p:sp>
          <p:nvSpPr>
            <p:cNvPr id="186" name="CustomShape 6"/>
            <p:cNvSpPr/>
            <p:nvPr/>
          </p:nvSpPr>
          <p:spPr>
            <a:xfrm>
              <a:off x="1667880" y="2948040"/>
              <a:ext cx="898920" cy="785880"/>
            </a:xfrm>
            <a:prstGeom prst="rightArrow">
              <a:avLst>
                <a:gd name="adj1" fmla="val 70000"/>
                <a:gd name="adj2" fmla="val 50000"/>
              </a:avLst>
            </a:prstGeom>
            <a:solidFill>
              <a:srgbClr val="CCDDDD">
                <a:alpha val="90000"/>
              </a:srgbClr>
            </a:solidFill>
            <a:ln w="25560">
              <a:solidFill>
                <a:srgbClr val="CCDDDD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25560" tIns="6480" rIns="12600" bIns="6480" anchor="ctr">
              <a:noAutofit/>
            </a:bodyPr>
            <a:lstStyle/>
            <a:p>
              <a:pPr marL="128160" algn="ctr">
                <a:lnSpc>
                  <a:spcPct val="90000"/>
                </a:lnSpc>
                <a:spcAft>
                  <a:spcPts val="349"/>
                </a:spcAft>
              </a:pPr>
              <a:r>
                <a:rPr lang="en-US" sz="800" b="0" strike="noStrike" spc="-1">
                  <a:solidFill>
                    <a:srgbClr val="000000"/>
                  </a:solidFill>
                  <a:latin typeface="Arial"/>
                  <a:ea typeface="DejaVu Sans"/>
                </a:rPr>
                <a:t>Extract</a:t>
              </a:r>
              <a:endParaRPr lang="en-US" sz="800" b="0" strike="noStrike" spc="-1">
                <a:latin typeface="Arial"/>
              </a:endParaRPr>
            </a:p>
          </p:txBody>
        </p:sp>
        <p:sp>
          <p:nvSpPr>
            <p:cNvPr id="187" name="CustomShape 7"/>
            <p:cNvSpPr/>
            <p:nvPr/>
          </p:nvSpPr>
          <p:spPr>
            <a:xfrm>
              <a:off x="1362960" y="3116160"/>
              <a:ext cx="448920" cy="449280"/>
            </a:xfrm>
            <a:prstGeom prst="ellipse">
              <a:avLst/>
            </a:prstGeom>
            <a:solidFill>
              <a:srgbClr val="009999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4320" tIns="4320" rIns="4320" bIns="4320" anchor="ctr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244"/>
                </a:spcAft>
              </a:pPr>
              <a:r>
                <a:rPr lang="en-US" sz="500" b="0" strike="noStrike" spc="-1">
                  <a:solidFill>
                    <a:srgbClr val="FFFFFF"/>
                  </a:solidFill>
                  <a:latin typeface="Arial"/>
                  <a:ea typeface="DejaVu Sans"/>
                </a:rPr>
                <a:t>Archive</a:t>
              </a:r>
              <a:endParaRPr lang="en-US" sz="500" b="0" strike="noStrike" spc="-1">
                <a:latin typeface="Arial"/>
              </a:endParaRPr>
            </a:p>
            <a:p>
              <a:pPr algn="ctr">
                <a:lnSpc>
                  <a:spcPct val="90000"/>
                </a:lnSpc>
                <a:spcAft>
                  <a:spcPts val="244"/>
                </a:spcAft>
              </a:pPr>
              <a:r>
                <a:rPr lang="en-US" sz="500" b="0" strike="noStrike" spc="-1">
                  <a:solidFill>
                    <a:srgbClr val="FFFFFF"/>
                  </a:solidFill>
                  <a:latin typeface="Arial"/>
                  <a:ea typeface="DejaVu Sans"/>
                </a:rPr>
                <a:t>Repository</a:t>
              </a:r>
              <a:endParaRPr lang="en-US" sz="500" b="0" strike="noStrike" spc="-1">
                <a:latin typeface="Arial"/>
              </a:endParaRPr>
            </a:p>
          </p:txBody>
        </p:sp>
        <p:sp>
          <p:nvSpPr>
            <p:cNvPr id="188" name="CustomShape 8"/>
            <p:cNvSpPr/>
            <p:nvPr/>
          </p:nvSpPr>
          <p:spPr>
            <a:xfrm>
              <a:off x="2847960" y="2948040"/>
              <a:ext cx="898920" cy="785880"/>
            </a:xfrm>
            <a:prstGeom prst="rightArrow">
              <a:avLst>
                <a:gd name="adj1" fmla="val 70000"/>
                <a:gd name="adj2" fmla="val 50000"/>
              </a:avLst>
            </a:prstGeom>
            <a:solidFill>
              <a:srgbClr val="CCDDDD">
                <a:alpha val="90000"/>
              </a:srgbClr>
            </a:solidFill>
            <a:ln w="25560">
              <a:solidFill>
                <a:srgbClr val="CCDDDD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25560" tIns="6480" rIns="12600" bIns="6480" anchor="ctr">
              <a:noAutofit/>
            </a:bodyPr>
            <a:lstStyle/>
            <a:p>
              <a:pPr marL="128160" algn="ctr">
                <a:lnSpc>
                  <a:spcPct val="90000"/>
                </a:lnSpc>
                <a:spcAft>
                  <a:spcPts val="349"/>
                </a:spcAft>
              </a:pPr>
              <a:r>
                <a:rPr lang="en-US" sz="800" b="0" strike="noStrike" spc="-1">
                  <a:solidFill>
                    <a:srgbClr val="000000"/>
                  </a:solidFill>
                  <a:latin typeface="Arial"/>
                  <a:ea typeface="DejaVu Sans"/>
                </a:rPr>
                <a:t>Patch</a:t>
              </a:r>
              <a:endParaRPr lang="en-US" sz="800" b="0" strike="noStrike" spc="-1">
                <a:latin typeface="Arial"/>
              </a:endParaRPr>
            </a:p>
          </p:txBody>
        </p:sp>
        <p:sp>
          <p:nvSpPr>
            <p:cNvPr id="189" name="CustomShape 9"/>
            <p:cNvSpPr/>
            <p:nvPr/>
          </p:nvSpPr>
          <p:spPr>
            <a:xfrm>
              <a:off x="2570040" y="3116160"/>
              <a:ext cx="448920" cy="449280"/>
            </a:xfrm>
            <a:prstGeom prst="ellipse">
              <a:avLst/>
            </a:prstGeom>
            <a:solidFill>
              <a:srgbClr val="009999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4320" tIns="4320" rIns="4320" bIns="4320" anchor="ctr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244"/>
                </a:spcAft>
              </a:pPr>
              <a:r>
                <a:rPr lang="en-US" sz="500" b="0" strike="noStrike" spc="-1">
                  <a:solidFill>
                    <a:srgbClr val="FFFFFF"/>
                  </a:solidFill>
                  <a:latin typeface="Arial"/>
                  <a:ea typeface="DejaVu Sans"/>
                </a:rPr>
                <a:t>Sources</a:t>
              </a:r>
              <a:endParaRPr lang="en-US" sz="500" b="0" strike="noStrike" spc="-1">
                <a:latin typeface="Arial"/>
              </a:endParaRPr>
            </a:p>
          </p:txBody>
        </p:sp>
        <p:sp>
          <p:nvSpPr>
            <p:cNvPr id="190" name="CustomShape 10"/>
            <p:cNvSpPr/>
            <p:nvPr/>
          </p:nvSpPr>
          <p:spPr>
            <a:xfrm>
              <a:off x="4028760" y="2948040"/>
              <a:ext cx="898200" cy="785880"/>
            </a:xfrm>
            <a:prstGeom prst="rightArrow">
              <a:avLst>
                <a:gd name="adj1" fmla="val 70000"/>
                <a:gd name="adj2" fmla="val 50000"/>
              </a:avLst>
            </a:prstGeom>
            <a:solidFill>
              <a:srgbClr val="CCDDDD">
                <a:alpha val="90000"/>
              </a:srgbClr>
            </a:solidFill>
            <a:ln w="25560">
              <a:solidFill>
                <a:srgbClr val="CCDDDD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25560" tIns="6480" rIns="12600" bIns="6480" anchor="ctr">
              <a:noAutofit/>
            </a:bodyPr>
            <a:lstStyle/>
            <a:p>
              <a:pPr marL="128160" algn="ctr">
                <a:lnSpc>
                  <a:spcPct val="90000"/>
                </a:lnSpc>
              </a:pPr>
              <a:r>
                <a:rPr lang="en-US" sz="800" b="0" strike="noStrike" spc="-1">
                  <a:solidFill>
                    <a:srgbClr val="000000"/>
                  </a:solidFill>
                  <a:latin typeface="Arial"/>
                  <a:ea typeface="DejaVu Sans"/>
                </a:rPr>
                <a:t>Configure</a:t>
              </a:r>
              <a:endParaRPr lang="en-US" sz="800" b="0" strike="noStrike" spc="-1">
                <a:latin typeface="Arial"/>
              </a:endParaRPr>
            </a:p>
          </p:txBody>
        </p:sp>
        <p:sp>
          <p:nvSpPr>
            <p:cNvPr id="191" name="CustomShape 11"/>
            <p:cNvSpPr/>
            <p:nvPr/>
          </p:nvSpPr>
          <p:spPr>
            <a:xfrm>
              <a:off x="3750120" y="3116160"/>
              <a:ext cx="448920" cy="449280"/>
            </a:xfrm>
            <a:prstGeom prst="ellipse">
              <a:avLst/>
            </a:prstGeom>
            <a:solidFill>
              <a:srgbClr val="009999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4320" tIns="4320" rIns="4320" bIns="4320" anchor="ctr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244"/>
                </a:spcAft>
              </a:pPr>
              <a:r>
                <a:rPr lang="en-US" sz="500" b="0" strike="noStrike" spc="-1">
                  <a:solidFill>
                    <a:srgbClr val="FFFFFF"/>
                  </a:solidFill>
                  <a:latin typeface="Arial"/>
                  <a:ea typeface="DejaVu Sans"/>
                </a:rPr>
                <a:t>Patched</a:t>
              </a:r>
              <a:endParaRPr lang="en-US" sz="500" b="0" strike="noStrike" spc="-1">
                <a:latin typeface="Arial"/>
              </a:endParaRPr>
            </a:p>
            <a:p>
              <a:pPr algn="ctr">
                <a:lnSpc>
                  <a:spcPct val="90000"/>
                </a:lnSpc>
                <a:spcAft>
                  <a:spcPts val="244"/>
                </a:spcAft>
              </a:pPr>
              <a:r>
                <a:rPr lang="en-US" sz="500" b="0" strike="noStrike" spc="-1">
                  <a:solidFill>
                    <a:srgbClr val="FFFFFF"/>
                  </a:solidFill>
                  <a:latin typeface="Arial"/>
                  <a:ea typeface="DejaVu Sans"/>
                </a:rPr>
                <a:t>Sources</a:t>
              </a:r>
              <a:endParaRPr lang="en-US" sz="500" b="0" strike="noStrike" spc="-1">
                <a:latin typeface="Arial"/>
              </a:endParaRPr>
            </a:p>
          </p:txBody>
        </p:sp>
        <p:sp>
          <p:nvSpPr>
            <p:cNvPr id="192" name="CustomShape 12"/>
            <p:cNvSpPr/>
            <p:nvPr/>
          </p:nvSpPr>
          <p:spPr>
            <a:xfrm>
              <a:off x="5208840" y="2948040"/>
              <a:ext cx="898560" cy="785880"/>
            </a:xfrm>
            <a:prstGeom prst="rightArrow">
              <a:avLst>
                <a:gd name="adj1" fmla="val 70000"/>
                <a:gd name="adj2" fmla="val 50000"/>
              </a:avLst>
            </a:prstGeom>
            <a:solidFill>
              <a:srgbClr val="CCDDDD">
                <a:alpha val="90000"/>
              </a:srgbClr>
            </a:solidFill>
            <a:ln w="25560">
              <a:solidFill>
                <a:srgbClr val="CCDDDD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25560" tIns="6480" rIns="12600" bIns="6480" anchor="ctr">
              <a:noAutofit/>
            </a:bodyPr>
            <a:lstStyle/>
            <a:p>
              <a:pPr marL="109800" algn="ctr">
                <a:lnSpc>
                  <a:spcPct val="90000"/>
                </a:lnSpc>
                <a:spcAft>
                  <a:spcPts val="349"/>
                </a:spcAft>
              </a:pPr>
              <a:r>
                <a:rPr lang="en-US" sz="800" b="0" strike="noStrike" spc="-1">
                  <a:solidFill>
                    <a:srgbClr val="000000"/>
                  </a:solidFill>
                  <a:latin typeface="Arial"/>
                  <a:ea typeface="DejaVu Sans"/>
                </a:rPr>
                <a:t>Build</a:t>
              </a:r>
              <a:endParaRPr lang="en-US" sz="800" b="0" strike="noStrike" spc="-1">
                <a:latin typeface="Arial"/>
              </a:endParaRPr>
            </a:p>
          </p:txBody>
        </p:sp>
        <p:sp>
          <p:nvSpPr>
            <p:cNvPr id="193" name="CustomShape 13"/>
            <p:cNvSpPr/>
            <p:nvPr/>
          </p:nvSpPr>
          <p:spPr>
            <a:xfrm>
              <a:off x="4930560" y="3116160"/>
              <a:ext cx="449280" cy="449280"/>
            </a:xfrm>
            <a:prstGeom prst="ellipse">
              <a:avLst/>
            </a:prstGeom>
            <a:solidFill>
              <a:srgbClr val="009999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4320" tIns="4320" rIns="4320" bIns="4320" anchor="ctr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244"/>
                </a:spcAft>
              </a:pPr>
              <a:r>
                <a:rPr lang="en-US" sz="500" b="0" strike="noStrike" spc="-1">
                  <a:solidFill>
                    <a:srgbClr val="FFFFFF"/>
                  </a:solidFill>
                  <a:latin typeface="Arial"/>
                  <a:ea typeface="DejaVu Sans"/>
                </a:rPr>
                <a:t>Confi’ed</a:t>
              </a:r>
              <a:r>
                <a:t/>
              </a:r>
              <a:br/>
              <a:r>
                <a:rPr lang="en-US" sz="500" b="0" strike="noStrike" spc="-1">
                  <a:solidFill>
                    <a:srgbClr val="FFFFFF"/>
                  </a:solidFill>
                  <a:latin typeface="Arial"/>
                  <a:ea typeface="DejaVu Sans"/>
                </a:rPr>
                <a:t>Sources</a:t>
              </a:r>
              <a:endParaRPr lang="en-US" sz="500" b="0" strike="noStrike" spc="-1">
                <a:latin typeface="Arial"/>
              </a:endParaRPr>
            </a:p>
          </p:txBody>
        </p:sp>
        <p:sp>
          <p:nvSpPr>
            <p:cNvPr id="194" name="CustomShape 14"/>
            <p:cNvSpPr/>
            <p:nvPr/>
          </p:nvSpPr>
          <p:spPr>
            <a:xfrm>
              <a:off x="6388920" y="2948040"/>
              <a:ext cx="898920" cy="785880"/>
            </a:xfrm>
            <a:prstGeom prst="rightArrow">
              <a:avLst>
                <a:gd name="adj1" fmla="val 70000"/>
                <a:gd name="adj2" fmla="val 50000"/>
              </a:avLst>
            </a:prstGeom>
            <a:solidFill>
              <a:srgbClr val="CCDDDD">
                <a:alpha val="90000"/>
              </a:srgbClr>
            </a:solidFill>
            <a:ln w="25560">
              <a:solidFill>
                <a:srgbClr val="CCDDDD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25560" tIns="6480" rIns="12600" bIns="6480" anchor="ctr">
              <a:noAutofit/>
            </a:bodyPr>
            <a:lstStyle/>
            <a:p>
              <a:pPr marL="128160" algn="ctr">
                <a:lnSpc>
                  <a:spcPct val="90000"/>
                </a:lnSpc>
                <a:spcAft>
                  <a:spcPts val="349"/>
                </a:spcAft>
              </a:pPr>
              <a:r>
                <a:rPr lang="en-US" sz="800" b="0" strike="noStrike" spc="-1">
                  <a:solidFill>
                    <a:srgbClr val="000000"/>
                  </a:solidFill>
                  <a:latin typeface="Arial"/>
                  <a:ea typeface="DejaVu Sans"/>
                </a:rPr>
                <a:t>Install</a:t>
              </a:r>
              <a:endParaRPr lang="en-US" sz="800" b="0" strike="noStrike" spc="-1">
                <a:latin typeface="Arial"/>
              </a:endParaRPr>
            </a:p>
          </p:txBody>
        </p:sp>
        <p:sp>
          <p:nvSpPr>
            <p:cNvPr id="195" name="CustomShape 15"/>
            <p:cNvSpPr/>
            <p:nvPr/>
          </p:nvSpPr>
          <p:spPr>
            <a:xfrm>
              <a:off x="6111360" y="3116160"/>
              <a:ext cx="448920" cy="449280"/>
            </a:xfrm>
            <a:prstGeom prst="ellipse">
              <a:avLst/>
            </a:prstGeom>
            <a:solidFill>
              <a:srgbClr val="009999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4320" tIns="4320" rIns="4320" bIns="4320" anchor="ctr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244"/>
                </a:spcAft>
              </a:pPr>
              <a:r>
                <a:rPr lang="en-US" sz="500" b="0" strike="noStrike" spc="-1">
                  <a:solidFill>
                    <a:srgbClr val="FFFFFF"/>
                  </a:solidFill>
                  <a:latin typeface="Arial"/>
                  <a:ea typeface="DejaVu Sans"/>
                </a:rPr>
                <a:t>Build</a:t>
              </a:r>
              <a:r>
                <a:t/>
              </a:r>
              <a:br/>
              <a:r>
                <a:rPr lang="en-US" sz="500" b="0" strike="noStrike" spc="-1">
                  <a:solidFill>
                    <a:srgbClr val="FFFFFF"/>
                  </a:solidFill>
                  <a:latin typeface="Arial"/>
                  <a:ea typeface="DejaVu Sans"/>
                </a:rPr>
                <a:t>Artifacts</a:t>
              </a:r>
              <a:endParaRPr lang="en-US" sz="500" b="0" strike="noStrike" spc="-1">
                <a:latin typeface="Arial"/>
              </a:endParaRPr>
            </a:p>
          </p:txBody>
        </p:sp>
        <p:sp>
          <p:nvSpPr>
            <p:cNvPr id="196" name="CustomShape 16"/>
            <p:cNvSpPr/>
            <p:nvPr/>
          </p:nvSpPr>
          <p:spPr>
            <a:xfrm>
              <a:off x="7622280" y="2948040"/>
              <a:ext cx="899280" cy="785880"/>
            </a:xfrm>
            <a:prstGeom prst="rightArrow">
              <a:avLst>
                <a:gd name="adj1" fmla="val 70000"/>
                <a:gd name="adj2" fmla="val 50000"/>
              </a:avLst>
            </a:prstGeom>
            <a:solidFill>
              <a:srgbClr val="CCDDDD">
                <a:alpha val="90000"/>
              </a:srgbClr>
            </a:solidFill>
            <a:ln w="25560">
              <a:solidFill>
                <a:srgbClr val="CCDDDD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25560" tIns="6480" rIns="12600" bIns="6480" anchor="ctr">
              <a:noAutofit/>
            </a:bodyPr>
            <a:lstStyle/>
            <a:p>
              <a:pPr marL="128160" algn="ctr">
                <a:lnSpc>
                  <a:spcPct val="90000"/>
                </a:lnSpc>
                <a:spcAft>
                  <a:spcPts val="349"/>
                </a:spcAft>
              </a:pPr>
              <a:r>
                <a:rPr lang="en-US" sz="800" b="0" strike="noStrike" spc="-1">
                  <a:solidFill>
                    <a:srgbClr val="000000"/>
                  </a:solidFill>
                  <a:latin typeface="Arial"/>
                  <a:ea typeface="DejaVu Sans"/>
                </a:rPr>
                <a:t>Package</a:t>
              </a:r>
              <a:endParaRPr lang="en-US" sz="800" b="0" strike="noStrike" spc="-1">
                <a:latin typeface="Arial"/>
              </a:endParaRPr>
            </a:p>
          </p:txBody>
        </p:sp>
        <p:sp>
          <p:nvSpPr>
            <p:cNvPr id="197" name="CustomShape 17"/>
            <p:cNvSpPr/>
            <p:nvPr/>
          </p:nvSpPr>
          <p:spPr>
            <a:xfrm>
              <a:off x="7291800" y="3116160"/>
              <a:ext cx="448920" cy="449280"/>
            </a:xfrm>
            <a:prstGeom prst="ellipse">
              <a:avLst/>
            </a:prstGeom>
            <a:solidFill>
              <a:srgbClr val="009999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4320" tIns="4320" rIns="4320" bIns="4320" anchor="ctr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244"/>
                </a:spcAft>
              </a:pPr>
              <a:r>
                <a:rPr lang="en-US" sz="500" b="0" strike="noStrike" spc="-1">
                  <a:solidFill>
                    <a:srgbClr val="FFFFFF"/>
                  </a:solidFill>
                  <a:latin typeface="Arial"/>
                  <a:ea typeface="DejaVu Sans"/>
                </a:rPr>
                <a:t>System</a:t>
              </a:r>
              <a:endParaRPr lang="en-US" sz="500" b="0" strike="noStrike" spc="-1">
                <a:latin typeface="Arial"/>
              </a:endParaRPr>
            </a:p>
            <a:p>
              <a:pPr algn="ctr">
                <a:lnSpc>
                  <a:spcPct val="90000"/>
                </a:lnSpc>
                <a:spcAft>
                  <a:spcPts val="244"/>
                </a:spcAft>
              </a:pPr>
              <a:r>
                <a:rPr lang="en-US" sz="500" b="0" strike="noStrike" spc="-1">
                  <a:solidFill>
                    <a:srgbClr val="FFFFFF"/>
                  </a:solidFill>
                  <a:latin typeface="Arial"/>
                  <a:ea typeface="DejaVu Sans"/>
                </a:rPr>
                <a:t>Root</a:t>
              </a:r>
              <a:endParaRPr lang="en-US" sz="500" b="0" strike="noStrike" spc="-1">
                <a:latin typeface="Arial"/>
              </a:endParaRPr>
            </a:p>
          </p:txBody>
        </p:sp>
      </p:grpSp>
      <p:grpSp>
        <p:nvGrpSpPr>
          <p:cNvPr id="198" name="Group 18"/>
          <p:cNvGrpSpPr/>
          <p:nvPr/>
        </p:nvGrpSpPr>
        <p:grpSpPr>
          <a:xfrm>
            <a:off x="3383280" y="590760"/>
            <a:ext cx="2227320" cy="2152080"/>
            <a:chOff x="3383280" y="590760"/>
            <a:chExt cx="2227320" cy="2152080"/>
          </a:xfrm>
        </p:grpSpPr>
        <p:sp>
          <p:nvSpPr>
            <p:cNvPr id="199" name="CustomShape 19"/>
            <p:cNvSpPr/>
            <p:nvPr/>
          </p:nvSpPr>
          <p:spPr>
            <a:xfrm>
              <a:off x="3383280" y="663120"/>
              <a:ext cx="2126880" cy="1931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00" name="CustomShape 20"/>
            <p:cNvSpPr/>
            <p:nvPr/>
          </p:nvSpPr>
          <p:spPr>
            <a:xfrm>
              <a:off x="4350960" y="1532520"/>
              <a:ext cx="1061640" cy="1062360"/>
            </a:xfrm>
            <a:prstGeom prst="gear9">
              <a:avLst>
                <a:gd name="adj1" fmla="val 10000"/>
                <a:gd name="adj2" fmla="val 1763"/>
              </a:avLst>
            </a:prstGeom>
            <a:solidFill>
              <a:srgbClr val="819038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15120" tIns="15120" rIns="15120" bIns="15120" anchor="ctr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420"/>
                </a:spcAft>
              </a:pPr>
              <a:r>
                <a:rPr lang="en-US" sz="1000" b="0" strike="noStrike" spc="-1">
                  <a:solidFill>
                    <a:srgbClr val="FFFFFF"/>
                  </a:solidFill>
                  <a:latin typeface="Arial"/>
                  <a:ea typeface="DejaVu Sans"/>
                </a:rPr>
                <a:t>Toolchain</a:t>
              </a:r>
              <a:endParaRPr lang="en-US" sz="1000" b="0" strike="noStrike" spc="-1">
                <a:latin typeface="Arial"/>
              </a:endParaRPr>
            </a:p>
          </p:txBody>
        </p:sp>
        <p:sp>
          <p:nvSpPr>
            <p:cNvPr id="201" name="CustomShape 21"/>
            <p:cNvSpPr/>
            <p:nvPr/>
          </p:nvSpPr>
          <p:spPr>
            <a:xfrm>
              <a:off x="3733200" y="1281960"/>
              <a:ext cx="771840" cy="771840"/>
            </a:xfrm>
            <a:prstGeom prst="gear6">
              <a:avLst>
                <a:gd name="adj1" fmla="val 15000"/>
                <a:gd name="adj2" fmla="val 3526"/>
              </a:avLst>
            </a:prstGeom>
            <a:solidFill>
              <a:srgbClr val="BFCD8A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15120" tIns="15120" rIns="15120" bIns="15120" anchor="ctr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420"/>
                </a:spcAft>
              </a:pPr>
              <a:r>
                <a:rPr lang="en-US" sz="1200" b="0" strike="noStrike" spc="-1">
                  <a:solidFill>
                    <a:srgbClr val="FFFFFF"/>
                  </a:solidFill>
                  <a:latin typeface="Arial"/>
                  <a:ea typeface="DejaVu Sans"/>
                </a:rPr>
                <a:t> </a:t>
              </a:r>
              <a:endParaRPr lang="en-US" sz="1200" b="0" strike="noStrike" spc="-1">
                <a:latin typeface="Arial"/>
              </a:endParaRPr>
            </a:p>
          </p:txBody>
        </p:sp>
        <p:sp>
          <p:nvSpPr>
            <p:cNvPr id="202" name="CustomShape 22"/>
            <p:cNvSpPr/>
            <p:nvPr/>
          </p:nvSpPr>
          <p:spPr>
            <a:xfrm rot="20700000">
              <a:off x="4164480" y="747720"/>
              <a:ext cx="757440" cy="757800"/>
            </a:xfrm>
            <a:prstGeom prst="gear6">
              <a:avLst>
                <a:gd name="adj1" fmla="val 15000"/>
                <a:gd name="adj2" fmla="val 3526"/>
              </a:avLst>
            </a:prstGeom>
            <a:solidFill>
              <a:srgbClr val="BFCD8A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15120" tIns="15120" rIns="15120" bIns="15120" anchor="ctr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420"/>
                </a:spcAft>
              </a:pPr>
              <a:r>
                <a:rPr lang="en-US" sz="1200" b="0" strike="noStrike" spc="-1">
                  <a:solidFill>
                    <a:srgbClr val="FFFFFF"/>
                  </a:solidFill>
                  <a:latin typeface="Arial"/>
                  <a:ea typeface="DejaVu Sans"/>
                </a:rPr>
                <a:t> </a:t>
              </a:r>
              <a:endParaRPr lang="en-US" sz="1200" b="0" strike="noStrike" spc="-1">
                <a:latin typeface="Arial"/>
              </a:endParaRPr>
            </a:p>
          </p:txBody>
        </p:sp>
        <p:sp>
          <p:nvSpPr>
            <p:cNvPr id="203" name="CustomShape 23"/>
            <p:cNvSpPr/>
            <p:nvPr/>
          </p:nvSpPr>
          <p:spPr>
            <a:xfrm>
              <a:off x="4250880" y="1383120"/>
              <a:ext cx="1359720" cy="1359720"/>
            </a:xfrm>
            <a:prstGeom prst="circularArrow">
              <a:avLst>
                <a:gd name="adj1" fmla="val 4688"/>
                <a:gd name="adj2" fmla="val 299029"/>
                <a:gd name="adj3" fmla="val 2433679"/>
                <a:gd name="adj4" fmla="val 16052047"/>
                <a:gd name="adj5" fmla="val 5469"/>
              </a:avLst>
            </a:prstGeom>
            <a:solidFill>
              <a:srgbClr val="A7BA49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04" name="CustomShape 24"/>
            <p:cNvSpPr/>
            <p:nvPr/>
          </p:nvSpPr>
          <p:spPr>
            <a:xfrm>
              <a:off x="3596040" y="1118880"/>
              <a:ext cx="987480" cy="987480"/>
            </a:xfrm>
            <a:prstGeom prst="leftCircularArrow">
              <a:avLst>
                <a:gd name="adj1" fmla="val 6452"/>
                <a:gd name="adj2" fmla="val 429999"/>
                <a:gd name="adj3" fmla="val 10489124"/>
                <a:gd name="adj4" fmla="val 14837806"/>
                <a:gd name="adj5" fmla="val 7527"/>
              </a:avLst>
            </a:prstGeom>
            <a:solidFill>
              <a:srgbClr val="C8D59B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05" name="CustomShape 25"/>
            <p:cNvSpPr/>
            <p:nvPr/>
          </p:nvSpPr>
          <p:spPr>
            <a:xfrm>
              <a:off x="3990600" y="590760"/>
              <a:ext cx="1064880" cy="1065240"/>
            </a:xfrm>
            <a:prstGeom prst="circularArrow">
              <a:avLst>
                <a:gd name="adj1" fmla="val 5984"/>
                <a:gd name="adj2" fmla="val 394124"/>
                <a:gd name="adj3" fmla="val 13313824"/>
                <a:gd name="adj4" fmla="val 10508221"/>
                <a:gd name="adj5" fmla="val 6981"/>
              </a:avLst>
            </a:prstGeom>
            <a:solidFill>
              <a:srgbClr val="C8D59B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206" name="CustomShape 26"/>
          <p:cNvSpPr/>
          <p:nvPr/>
        </p:nvSpPr>
        <p:spPr>
          <a:xfrm>
            <a:off x="444600" y="2507040"/>
            <a:ext cx="8239680" cy="351720"/>
          </a:xfrm>
          <a:prstGeom prst="triangle">
            <a:avLst>
              <a:gd name="adj" fmla="val 50000"/>
            </a:avLst>
          </a:prstGeom>
          <a:solidFill>
            <a:srgbClr val="C8D59B"/>
          </a:solidFill>
          <a:ln w="2556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207" name="Group 27"/>
          <p:cNvGrpSpPr/>
          <p:nvPr/>
        </p:nvGrpSpPr>
        <p:grpSpPr>
          <a:xfrm>
            <a:off x="8521920" y="3108240"/>
            <a:ext cx="465480" cy="465120"/>
            <a:chOff x="8521920" y="3108240"/>
            <a:chExt cx="465480" cy="465120"/>
          </a:xfrm>
        </p:grpSpPr>
        <p:sp>
          <p:nvSpPr>
            <p:cNvPr id="208" name="CustomShape 28"/>
            <p:cNvSpPr/>
            <p:nvPr/>
          </p:nvSpPr>
          <p:spPr>
            <a:xfrm>
              <a:off x="8521920" y="3108240"/>
              <a:ext cx="465480" cy="465120"/>
            </a:xfrm>
            <a:prstGeom prst="ellipse">
              <a:avLst/>
            </a:prstGeom>
            <a:solidFill>
              <a:srgbClr val="009999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09" name="CustomShape 29"/>
            <p:cNvSpPr/>
            <p:nvPr/>
          </p:nvSpPr>
          <p:spPr>
            <a:xfrm>
              <a:off x="8589960" y="3176280"/>
              <a:ext cx="329040" cy="3290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3960" tIns="3960" rIns="3960" bIns="3960" anchor="ctr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210"/>
                </a:spcAft>
              </a:pPr>
              <a:r>
                <a:rPr lang="en-US" sz="500" b="0" strike="noStrike" spc="-1">
                  <a:solidFill>
                    <a:srgbClr val="FFFFFF"/>
                  </a:solidFill>
                  <a:latin typeface="Calibri"/>
                  <a:ea typeface="DejaVu Sans"/>
                </a:rPr>
                <a:t>Packages</a:t>
              </a:r>
              <a:endParaRPr lang="en-US" sz="500" b="0" strike="noStrike" spc="-1">
                <a:latin typeface="Arial"/>
              </a:endParaRPr>
            </a:p>
          </p:txBody>
        </p:sp>
      </p:grp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CustomShape 1"/>
          <p:cNvSpPr/>
          <p:nvPr/>
        </p:nvSpPr>
        <p:spPr>
          <a:xfrm>
            <a:off x="453960" y="306360"/>
            <a:ext cx="8226720" cy="666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b="1" strike="noStrike" spc="-1">
                <a:solidFill>
                  <a:srgbClr val="0098DB"/>
                </a:solidFill>
                <a:latin typeface="Lato"/>
                <a:ea typeface="Lato"/>
              </a:rPr>
              <a:t>Packaging</a:t>
            </a:r>
            <a:endParaRPr lang="en-US" sz="2600" b="0" strike="noStrike" spc="-1">
              <a:latin typeface="Arial"/>
            </a:endParaRPr>
          </a:p>
        </p:txBody>
      </p:sp>
      <p:sp>
        <p:nvSpPr>
          <p:cNvPr id="211" name="CustomShape 2"/>
          <p:cNvSpPr/>
          <p:nvPr/>
        </p:nvSpPr>
        <p:spPr>
          <a:xfrm>
            <a:off x="444957" y="956413"/>
            <a:ext cx="8232480" cy="3398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75000" lnSpcReduction="20000"/>
          </a:bodyPr>
          <a:lstStyle/>
          <a:p>
            <a:pPr marL="457200" indent="-380160">
              <a:lnSpc>
                <a:spcPct val="115000"/>
              </a:lnSpc>
              <a:spcBef>
                <a:spcPts val="1800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Packaging is the process of putting build artifacts from the build output into one or more packages for installation by a package management system.</a:t>
            </a:r>
            <a:endParaRPr lang="en-US" sz="2400" b="0" strike="noStrike" spc="-1" dirty="0">
              <a:latin typeface="Arial"/>
            </a:endParaRPr>
          </a:p>
          <a:p>
            <a:pPr marL="457200" indent="-380160">
              <a:lnSpc>
                <a:spcPct val="115000"/>
              </a:lnSpc>
              <a:spcBef>
                <a:spcPts val="1800"/>
              </a:spcBef>
              <a:buClr>
                <a:srgbClr val="0098DB"/>
              </a:buClr>
              <a:buFont typeface="Lato"/>
              <a:buChar char="•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Why not simply copy the build artifacts?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Manage space on target system – not all build artifacts might be needed.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Allow installation and removal after initial root file system has been created and at runtime.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Detect and manage installation conflicts.</a:t>
            </a:r>
            <a:endParaRPr lang="en-US" sz="2400" b="0" strike="noStrike" spc="-1" dirty="0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2400" b="1" strike="noStrike" spc="-1" dirty="0">
                <a:solidFill>
                  <a:srgbClr val="414141"/>
                </a:solidFill>
                <a:latin typeface="Lato"/>
                <a:ea typeface="Lato"/>
              </a:rPr>
              <a:t>Provide pre- and post-installation/removal processing.</a:t>
            </a:r>
            <a:endParaRPr lang="en-US" sz="2400" b="0" strike="noStrike" spc="-1" dirty="0">
              <a:latin typeface="Arial"/>
            </a:endParaRPr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CustomShape 1"/>
          <p:cNvSpPr/>
          <p:nvPr/>
        </p:nvSpPr>
        <p:spPr>
          <a:xfrm>
            <a:off x="453960" y="306360"/>
            <a:ext cx="8141040" cy="666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b="1" strike="noStrike" spc="-1">
                <a:solidFill>
                  <a:srgbClr val="0098DB"/>
                </a:solidFill>
                <a:latin typeface="Lato"/>
                <a:ea typeface="Lato"/>
              </a:rPr>
              <a:t>How Does the Yocto Project do Packaging?</a:t>
            </a:r>
            <a:endParaRPr lang="en-US" sz="2600" b="0" strike="noStrike" spc="-1">
              <a:latin typeface="Arial"/>
            </a:endParaRPr>
          </a:p>
        </p:txBody>
      </p:sp>
      <p:sp>
        <p:nvSpPr>
          <p:cNvPr id="213" name="CustomShape 2"/>
          <p:cNvSpPr/>
          <p:nvPr/>
        </p:nvSpPr>
        <p:spPr>
          <a:xfrm>
            <a:off x="448920" y="1034640"/>
            <a:ext cx="8232480" cy="3398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94000"/>
          </a:bodyPr>
          <a:lstStyle/>
          <a:p>
            <a:pPr marL="457200" indent="-380160">
              <a:lnSpc>
                <a:spcPct val="115000"/>
              </a:lnSpc>
              <a:spcBef>
                <a:spcPts val="1800"/>
              </a:spcBef>
              <a:buClr>
                <a:srgbClr val="0098DB"/>
              </a:buClr>
              <a:buFont typeface="Lato"/>
              <a:buChar char="•"/>
            </a:pPr>
            <a:r>
              <a:rPr lang="en-US" sz="1200" b="1" strike="noStrike" spc="-1" dirty="0">
                <a:solidFill>
                  <a:srgbClr val="414141"/>
                </a:solidFill>
                <a:latin typeface="Lato" panose="020F0502020204030203" pitchFamily="34" charset="0"/>
                <a:ea typeface="Lato"/>
                <a:cs typeface="Lato" panose="020F0502020204030203" pitchFamily="34" charset="0"/>
              </a:rPr>
              <a:t>Package Management Classes</a:t>
            </a:r>
            <a:endParaRPr lang="en-US" sz="1200" b="0" strike="noStrike" spc="-1" dirty="0">
              <a:latin typeface="Lato" panose="020F0502020204030203" pitchFamily="34" charset="0"/>
              <a:cs typeface="Lato" panose="020F0502020204030203" pitchFamily="34" charset="0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1200" b="1" strike="noStrike" spc="-1" dirty="0" err="1">
                <a:solidFill>
                  <a:srgbClr val="414141"/>
                </a:solidFill>
                <a:latin typeface="Lato" panose="020F0502020204030203" pitchFamily="34" charset="0"/>
                <a:ea typeface="Lato"/>
                <a:cs typeface="Lato" panose="020F0502020204030203" pitchFamily="34" charset="0"/>
              </a:rPr>
              <a:t>package_rpm</a:t>
            </a:r>
            <a:r>
              <a:rPr lang="en-US" sz="1200" b="1" strike="noStrike" spc="-1" dirty="0">
                <a:solidFill>
                  <a:srgbClr val="414141"/>
                </a:solidFill>
                <a:latin typeface="Lato" panose="020F0502020204030203" pitchFamily="34" charset="0"/>
                <a:ea typeface="Lato"/>
                <a:cs typeface="Lato" panose="020F0502020204030203" pitchFamily="34" charset="0"/>
              </a:rPr>
              <a:t> – RPM packaging format</a:t>
            </a:r>
            <a:endParaRPr lang="en-US" sz="1200" b="0" strike="noStrike" spc="-1" dirty="0">
              <a:latin typeface="Lato" panose="020F0502020204030203" pitchFamily="34" charset="0"/>
              <a:cs typeface="Lato" panose="020F0502020204030203" pitchFamily="34" charset="0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1200" b="1" strike="noStrike" spc="-1" dirty="0" err="1">
                <a:solidFill>
                  <a:srgbClr val="414141"/>
                </a:solidFill>
                <a:latin typeface="Lato" panose="020F0502020204030203" pitchFamily="34" charset="0"/>
                <a:ea typeface="Lato"/>
                <a:cs typeface="Lato" panose="020F0502020204030203" pitchFamily="34" charset="0"/>
              </a:rPr>
              <a:t>package_deb</a:t>
            </a:r>
            <a:r>
              <a:rPr lang="en-US" sz="1200" b="1" strike="noStrike" spc="-1" dirty="0">
                <a:solidFill>
                  <a:srgbClr val="414141"/>
                </a:solidFill>
                <a:latin typeface="Lato" panose="020F0502020204030203" pitchFamily="34" charset="0"/>
                <a:ea typeface="Lato"/>
                <a:cs typeface="Lato" panose="020F0502020204030203" pitchFamily="34" charset="0"/>
              </a:rPr>
              <a:t> – </a:t>
            </a:r>
            <a:r>
              <a:rPr lang="en-US" sz="1200" b="1" strike="noStrike" spc="-1" dirty="0" err="1">
                <a:solidFill>
                  <a:srgbClr val="414141"/>
                </a:solidFill>
                <a:latin typeface="Lato" panose="020F0502020204030203" pitchFamily="34" charset="0"/>
                <a:ea typeface="Lato"/>
                <a:cs typeface="Lato" panose="020F0502020204030203" pitchFamily="34" charset="0"/>
              </a:rPr>
              <a:t>Debing</a:t>
            </a:r>
            <a:r>
              <a:rPr lang="en-US" sz="1200" b="1" strike="noStrike" spc="-1" dirty="0">
                <a:solidFill>
                  <a:srgbClr val="414141"/>
                </a:solidFill>
                <a:latin typeface="Lato" panose="020F0502020204030203" pitchFamily="34" charset="0"/>
                <a:ea typeface="Lato"/>
                <a:cs typeface="Lato" panose="020F0502020204030203" pitchFamily="34" charset="0"/>
              </a:rPr>
              <a:t> packaging format</a:t>
            </a:r>
            <a:endParaRPr lang="en-US" sz="1200" b="0" strike="noStrike" spc="-1" dirty="0">
              <a:latin typeface="Lato" panose="020F0502020204030203" pitchFamily="34" charset="0"/>
              <a:cs typeface="Lato" panose="020F0502020204030203" pitchFamily="34" charset="0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1200" b="1" strike="noStrike" spc="-1" dirty="0" err="1">
                <a:solidFill>
                  <a:srgbClr val="414141"/>
                </a:solidFill>
                <a:latin typeface="Lato" panose="020F0502020204030203" pitchFamily="34" charset="0"/>
                <a:ea typeface="Lato"/>
                <a:cs typeface="Lato" panose="020F0502020204030203" pitchFamily="34" charset="0"/>
              </a:rPr>
              <a:t>package_ipk</a:t>
            </a:r>
            <a:r>
              <a:rPr lang="en-US" sz="1200" b="1" strike="noStrike" spc="-1" dirty="0">
                <a:solidFill>
                  <a:srgbClr val="414141"/>
                </a:solidFill>
                <a:latin typeface="Lato" panose="020F0502020204030203" pitchFamily="34" charset="0"/>
                <a:ea typeface="Lato"/>
                <a:cs typeface="Lato" panose="020F0502020204030203" pitchFamily="34" charset="0"/>
              </a:rPr>
              <a:t> – IPK packaging format used by OPK</a:t>
            </a:r>
            <a:endParaRPr lang="en-US" sz="1200" b="0" strike="noStrike" spc="-1" dirty="0">
              <a:latin typeface="Lato" panose="020F0502020204030203" pitchFamily="34" charset="0"/>
              <a:cs typeface="Lato" panose="020F0502020204030203" pitchFamily="34" charset="0"/>
            </a:endParaRPr>
          </a:p>
          <a:p>
            <a:pPr marL="457200" indent="-380160">
              <a:lnSpc>
                <a:spcPct val="115000"/>
              </a:lnSpc>
              <a:spcBef>
                <a:spcPts val="1800"/>
              </a:spcBef>
              <a:buClr>
                <a:srgbClr val="0098DB"/>
              </a:buClr>
              <a:buFont typeface="Lato"/>
              <a:buChar char="•"/>
            </a:pPr>
            <a:r>
              <a:rPr lang="en-US" sz="1200" b="1" strike="noStrike" spc="-1" dirty="0">
                <a:solidFill>
                  <a:srgbClr val="414141"/>
                </a:solidFill>
                <a:latin typeface="Lato" panose="020F0502020204030203" pitchFamily="34" charset="0"/>
                <a:ea typeface="Lato"/>
                <a:cs typeface="Lato" panose="020F0502020204030203" pitchFamily="34" charset="0"/>
              </a:rPr>
              <a:t>Package Management Configuration (</a:t>
            </a:r>
            <a:r>
              <a:rPr lang="en-US" sz="1200" b="1" strike="noStrike" spc="-1" dirty="0" err="1">
                <a:solidFill>
                  <a:srgbClr val="414141"/>
                </a:solidFill>
                <a:latin typeface="Lato" panose="020F0502020204030203" pitchFamily="34" charset="0"/>
                <a:ea typeface="Lato"/>
                <a:cs typeface="Lato" panose="020F0502020204030203" pitchFamily="34" charset="0"/>
              </a:rPr>
              <a:t>conf</a:t>
            </a:r>
            <a:r>
              <a:rPr lang="en-US" sz="1200" b="1" strike="noStrike" spc="-1" dirty="0">
                <a:solidFill>
                  <a:srgbClr val="414141"/>
                </a:solidFill>
                <a:latin typeface="Lato" panose="020F0502020204030203" pitchFamily="34" charset="0"/>
                <a:ea typeface="Lato"/>
                <a:cs typeface="Lato" panose="020F0502020204030203" pitchFamily="34" charset="0"/>
              </a:rPr>
              <a:t>/</a:t>
            </a:r>
            <a:r>
              <a:rPr lang="en-US" sz="1200" b="1" strike="noStrike" spc="-1" dirty="0" err="1">
                <a:solidFill>
                  <a:srgbClr val="414141"/>
                </a:solidFill>
                <a:latin typeface="Lato" panose="020F0502020204030203" pitchFamily="34" charset="0"/>
                <a:ea typeface="Lato"/>
                <a:cs typeface="Lato" panose="020F0502020204030203" pitchFamily="34" charset="0"/>
              </a:rPr>
              <a:t>local.conf</a:t>
            </a:r>
            <a:r>
              <a:rPr lang="en-US" sz="1200" b="1" strike="noStrike" spc="-1" dirty="0">
                <a:solidFill>
                  <a:srgbClr val="414141"/>
                </a:solidFill>
                <a:latin typeface="Lato" panose="020F0502020204030203" pitchFamily="34" charset="0"/>
                <a:ea typeface="Lato"/>
                <a:cs typeface="Lato" panose="020F0502020204030203" pitchFamily="34" charset="0"/>
              </a:rPr>
              <a:t>)</a:t>
            </a:r>
            <a:r>
              <a:rPr sz="1200" dirty="0">
                <a:latin typeface="Lato" panose="020F0502020204030203" pitchFamily="34" charset="0"/>
                <a:cs typeface="Lato" panose="020F0502020204030203" pitchFamily="34" charset="0"/>
              </a:rPr>
              <a:t/>
            </a:r>
            <a:br>
              <a:rPr sz="1200" dirty="0">
                <a:latin typeface="Lato" panose="020F0502020204030203" pitchFamily="34" charset="0"/>
                <a:cs typeface="Lato" panose="020F0502020204030203" pitchFamily="34" charset="0"/>
              </a:rPr>
            </a:br>
            <a:r>
              <a:rPr lang="en-US" sz="1200" b="1" strike="noStrike" spc="-1" dirty="0">
                <a:solidFill>
                  <a:srgbClr val="414141"/>
                </a:solidFill>
                <a:latin typeface="Lato" panose="020F0502020204030203" pitchFamily="34" charset="0"/>
                <a:ea typeface="Lato"/>
                <a:cs typeface="Lato" panose="020F0502020204030203" pitchFamily="34" charset="0"/>
              </a:rPr>
              <a:t> </a:t>
            </a:r>
            <a:endParaRPr lang="en-US" sz="1200" b="0" strike="noStrike" spc="-1" dirty="0">
              <a:latin typeface="Lato" panose="020F0502020204030203" pitchFamily="34" charset="0"/>
              <a:cs typeface="Lato" panose="020F0502020204030203" pitchFamily="34" charset="0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1200" b="1" strike="noStrike" spc="-1" dirty="0">
                <a:solidFill>
                  <a:srgbClr val="414141"/>
                </a:solidFill>
                <a:latin typeface="Lato" panose="020F0502020204030203" pitchFamily="34" charset="0"/>
                <a:ea typeface="Lato"/>
                <a:cs typeface="Lato" panose="020F0502020204030203" pitchFamily="34" charset="0"/>
              </a:rPr>
              <a:t>You can add more than one of the package classes.</a:t>
            </a:r>
            <a:endParaRPr lang="en-US" sz="1200" b="0" strike="noStrike" spc="-1" dirty="0">
              <a:latin typeface="Lato" panose="020F0502020204030203" pitchFamily="34" charset="0"/>
              <a:cs typeface="Lato" panose="020F0502020204030203" pitchFamily="34" charset="0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OpenSymbol"/>
              <a:buChar char="►"/>
            </a:pPr>
            <a:r>
              <a:rPr lang="en-US" sz="1200" b="1" strike="noStrike" spc="-1" dirty="0">
                <a:solidFill>
                  <a:srgbClr val="414141"/>
                </a:solidFill>
                <a:latin typeface="Lato" panose="020F0502020204030203" pitchFamily="34" charset="0"/>
                <a:ea typeface="Lato"/>
                <a:cs typeface="Lato" panose="020F0502020204030203" pitchFamily="34" charset="0"/>
              </a:rPr>
              <a:t>Only the first in the list will be used to create the root file system.</a:t>
            </a:r>
            <a:endParaRPr lang="en-US" sz="1200" b="0" strike="noStrike" spc="-1" dirty="0">
              <a:latin typeface="Lato" panose="020F0502020204030203" pitchFamily="34" charset="0"/>
              <a:cs typeface="Lato" panose="020F0502020204030203" pitchFamily="34" charset="0"/>
            </a:endParaRPr>
          </a:p>
          <a:p>
            <a:pPr marL="457200" indent="-380160">
              <a:lnSpc>
                <a:spcPct val="100000"/>
              </a:lnSpc>
              <a:spcBef>
                <a:spcPts val="1417"/>
              </a:spcBef>
              <a:buClr>
                <a:srgbClr val="0098DB"/>
              </a:buClr>
              <a:buFont typeface="Lato"/>
              <a:buChar char="•"/>
            </a:pPr>
            <a:r>
              <a:rPr lang="en-US" sz="1200" b="1" strike="noStrike" spc="-1" dirty="0">
                <a:solidFill>
                  <a:srgbClr val="414141"/>
                </a:solidFill>
                <a:latin typeface="Lato" panose="020F0502020204030203" pitchFamily="34" charset="0"/>
                <a:ea typeface="Lato"/>
                <a:cs typeface="Lato" panose="020F0502020204030203" pitchFamily="34" charset="0"/>
              </a:rPr>
              <a:t>Installation of the Package Manager (</a:t>
            </a:r>
            <a:r>
              <a:rPr lang="en-US" sz="1200" b="1" strike="noStrike" spc="-1" dirty="0" err="1">
                <a:solidFill>
                  <a:srgbClr val="414141"/>
                </a:solidFill>
                <a:latin typeface="Lato" panose="020F0502020204030203" pitchFamily="34" charset="0"/>
                <a:ea typeface="Lato"/>
                <a:cs typeface="Lato" panose="020F0502020204030203" pitchFamily="34" charset="0"/>
              </a:rPr>
              <a:t>conf</a:t>
            </a:r>
            <a:r>
              <a:rPr lang="en-US" sz="1200" b="1" strike="noStrike" spc="-1" dirty="0">
                <a:solidFill>
                  <a:srgbClr val="414141"/>
                </a:solidFill>
                <a:latin typeface="Lato" panose="020F0502020204030203" pitchFamily="34" charset="0"/>
                <a:ea typeface="Lato"/>
                <a:cs typeface="Lato" panose="020F0502020204030203" pitchFamily="34" charset="0"/>
              </a:rPr>
              <a:t>/</a:t>
            </a:r>
            <a:r>
              <a:rPr lang="en-US" sz="1200" b="1" strike="noStrike" spc="-1" dirty="0" err="1">
                <a:solidFill>
                  <a:srgbClr val="414141"/>
                </a:solidFill>
                <a:latin typeface="Lato" panose="020F0502020204030203" pitchFamily="34" charset="0"/>
                <a:ea typeface="Lato"/>
                <a:cs typeface="Lato" panose="020F0502020204030203" pitchFamily="34" charset="0"/>
              </a:rPr>
              <a:t>local.conf</a:t>
            </a:r>
            <a:r>
              <a:rPr lang="en-US" sz="1200" b="1" strike="noStrike" spc="-1" dirty="0">
                <a:solidFill>
                  <a:srgbClr val="414141"/>
                </a:solidFill>
                <a:latin typeface="Lato" panose="020F0502020204030203" pitchFamily="34" charset="0"/>
                <a:ea typeface="Lato"/>
                <a:cs typeface="Lato" panose="020F0502020204030203" pitchFamily="34" charset="0"/>
              </a:rPr>
              <a:t>)</a:t>
            </a:r>
            <a:r>
              <a:rPr sz="1200" dirty="0">
                <a:latin typeface="Lato" panose="020F0502020204030203" pitchFamily="34" charset="0"/>
                <a:cs typeface="Lato" panose="020F0502020204030203" pitchFamily="34" charset="0"/>
              </a:rPr>
              <a:t/>
            </a:r>
            <a:br>
              <a:rPr sz="1200" dirty="0">
                <a:latin typeface="Lato" panose="020F0502020204030203" pitchFamily="34" charset="0"/>
                <a:cs typeface="Lato" panose="020F0502020204030203" pitchFamily="34" charset="0"/>
              </a:rPr>
            </a:br>
            <a:r>
              <a:rPr lang="en-US" sz="1200" b="1" strike="noStrike" spc="-1" dirty="0">
                <a:solidFill>
                  <a:srgbClr val="414141"/>
                </a:solidFill>
                <a:latin typeface="Lato" panose="020F0502020204030203" pitchFamily="34" charset="0"/>
                <a:ea typeface="Lato"/>
                <a:cs typeface="Lato" panose="020F0502020204030203" pitchFamily="34" charset="0"/>
              </a:rPr>
              <a:t> </a:t>
            </a:r>
            <a:endParaRPr lang="en-US" sz="1200" b="0" strike="noStrike" spc="-1" dirty="0">
              <a:latin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14" name="CustomShape 3"/>
          <p:cNvSpPr/>
          <p:nvPr/>
        </p:nvSpPr>
        <p:spPr>
          <a:xfrm>
            <a:off x="822960" y="2627257"/>
            <a:ext cx="7157520" cy="2419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rou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</a:pPr>
            <a:r>
              <a:rPr lang="en-US" sz="1000" b="0" strike="noStrike" spc="-1">
                <a:solidFill>
                  <a:srgbClr val="910000"/>
                </a:solidFill>
                <a:latin typeface="Courier New"/>
                <a:ea typeface="Times New Roman"/>
              </a:rPr>
              <a:t>PACKAGE_CLASSES ?= "package_rpm"</a:t>
            </a:r>
            <a:endParaRPr lang="en-US" sz="1000" b="0" strike="noStrike" spc="-1">
              <a:latin typeface="Arial"/>
            </a:endParaRPr>
          </a:p>
        </p:txBody>
      </p:sp>
      <p:sp>
        <p:nvSpPr>
          <p:cNvPr id="215" name="CustomShape 4"/>
          <p:cNvSpPr/>
          <p:nvPr/>
        </p:nvSpPr>
        <p:spPr>
          <a:xfrm>
            <a:off x="829445" y="3879345"/>
            <a:ext cx="7157520" cy="2419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rou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</a:pPr>
            <a:r>
              <a:rPr lang="en-US" sz="1000" b="0" strike="noStrike" spc="-1">
                <a:solidFill>
                  <a:srgbClr val="910000"/>
                </a:solidFill>
                <a:latin typeface="Courier New"/>
                <a:ea typeface="Times New Roman"/>
              </a:rPr>
              <a:t>EXTRA_IMAGE_FEATURES += "package-management"</a:t>
            </a:r>
            <a:endParaRPr lang="en-US" sz="1000" b="0" strike="noStrike" spc="-1">
              <a:latin typeface="Arial"/>
            </a:endParaRP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AEB0B3"/>
      </a:lt2>
      <a:accent1>
        <a:srgbClr val="0098DB"/>
      </a:accent1>
      <a:accent2>
        <a:srgbClr val="EAAB00"/>
      </a:accent2>
      <a:accent3>
        <a:srgbClr val="910000"/>
      </a:accent3>
      <a:accent4>
        <a:srgbClr val="D4D4D3"/>
      </a:accent4>
      <a:accent5>
        <a:srgbClr val="737373"/>
      </a:accent5>
      <a:accent6>
        <a:srgbClr val="414141"/>
      </a:accent6>
      <a:hlink>
        <a:srgbClr val="0098DB"/>
      </a:hlink>
      <a:folHlink>
        <a:srgbClr val="0098D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AEB0B3"/>
      </a:lt2>
      <a:accent1>
        <a:srgbClr val="0098DB"/>
      </a:accent1>
      <a:accent2>
        <a:srgbClr val="EAAB00"/>
      </a:accent2>
      <a:accent3>
        <a:srgbClr val="910000"/>
      </a:accent3>
      <a:accent4>
        <a:srgbClr val="D4D4D3"/>
      </a:accent4>
      <a:accent5>
        <a:srgbClr val="737373"/>
      </a:accent5>
      <a:accent6>
        <a:srgbClr val="414141"/>
      </a:accent6>
      <a:hlink>
        <a:srgbClr val="0098DB"/>
      </a:hlink>
      <a:folHlink>
        <a:srgbClr val="0098D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AEB0B3"/>
      </a:lt2>
      <a:accent1>
        <a:srgbClr val="0098DB"/>
      </a:accent1>
      <a:accent2>
        <a:srgbClr val="EAAB00"/>
      </a:accent2>
      <a:accent3>
        <a:srgbClr val="910000"/>
      </a:accent3>
      <a:accent4>
        <a:srgbClr val="D4D4D3"/>
      </a:accent4>
      <a:accent5>
        <a:srgbClr val="737373"/>
      </a:accent5>
      <a:accent6>
        <a:srgbClr val="414141"/>
      </a:accent6>
      <a:hlink>
        <a:srgbClr val="0098DB"/>
      </a:hlink>
      <a:folHlink>
        <a:srgbClr val="0098D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AEB0B3"/>
      </a:lt2>
      <a:accent1>
        <a:srgbClr val="0098DB"/>
      </a:accent1>
      <a:accent2>
        <a:srgbClr val="EAAB00"/>
      </a:accent2>
      <a:accent3>
        <a:srgbClr val="910000"/>
      </a:accent3>
      <a:accent4>
        <a:srgbClr val="D4D4D3"/>
      </a:accent4>
      <a:accent5>
        <a:srgbClr val="737373"/>
      </a:accent5>
      <a:accent6>
        <a:srgbClr val="414141"/>
      </a:accent6>
      <a:hlink>
        <a:srgbClr val="0098DB"/>
      </a:hlink>
      <a:folHlink>
        <a:srgbClr val="0098D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AEB0B3"/>
      </a:lt2>
      <a:accent1>
        <a:srgbClr val="0098DB"/>
      </a:accent1>
      <a:accent2>
        <a:srgbClr val="EAAB00"/>
      </a:accent2>
      <a:accent3>
        <a:srgbClr val="910000"/>
      </a:accent3>
      <a:accent4>
        <a:srgbClr val="D4D4D3"/>
      </a:accent4>
      <a:accent5>
        <a:srgbClr val="737373"/>
      </a:accent5>
      <a:accent6>
        <a:srgbClr val="414141"/>
      </a:accent6>
      <a:hlink>
        <a:srgbClr val="0098DB"/>
      </a:hlink>
      <a:folHlink>
        <a:srgbClr val="0098D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</TotalTime>
  <Words>1852</Words>
  <Application>Microsoft Office PowerPoint</Application>
  <PresentationFormat>On-screen Show (16:9)</PresentationFormat>
  <Paragraphs>249</Paragraphs>
  <Slides>33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33</vt:i4>
      </vt:variant>
    </vt:vector>
  </HeadingPairs>
  <TitlesOfParts>
    <vt:vector size="37" baseType="lpstr">
      <vt:lpstr>Office Theme</vt:lpstr>
      <vt:lpstr>Office Theme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Yocto Project®️ Long Term Support  (LTS) Releases</dc:title>
  <dc:creator>Reyna, David</dc:creator>
  <cp:lastModifiedBy>Reyna, David</cp:lastModifiedBy>
  <cp:revision>81</cp:revision>
  <dcterms:modified xsi:type="dcterms:W3CDTF">2020-07-02T14:48:50Z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5</vt:i4>
  </property>
  <property fmtid="{D5CDD505-2E9C-101B-9397-08002B2CF9AE}" pid="8" name="PresentationFormat">
    <vt:lpwstr>On-screen Show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5</vt:i4>
  </property>
</Properties>
</file>