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6"/>
  </p:notesMasterIdLst>
  <p:handoutMasterIdLst>
    <p:handoutMasterId r:id="rId217"/>
  </p:handoutMasterIdLst>
  <p:sldIdLst>
    <p:sldId id="327" r:id="rId5"/>
    <p:sldId id="877" r:id="rId6"/>
    <p:sldId id="516" r:id="rId7"/>
    <p:sldId id="945" r:id="rId8"/>
    <p:sldId id="947" r:id="rId9"/>
    <p:sldId id="948" r:id="rId10"/>
    <p:sldId id="1344" r:id="rId11"/>
    <p:sldId id="951" r:id="rId12"/>
    <p:sldId id="1124" r:id="rId13"/>
    <p:sldId id="1452" r:id="rId14"/>
    <p:sldId id="1345" r:id="rId15"/>
    <p:sldId id="1451" r:id="rId16"/>
    <p:sldId id="1346" r:id="rId17"/>
    <p:sldId id="1347" r:id="rId18"/>
    <p:sldId id="1348" r:id="rId19"/>
    <p:sldId id="1349" r:id="rId20"/>
    <p:sldId id="1350" r:id="rId21"/>
    <p:sldId id="1351" r:id="rId22"/>
    <p:sldId id="1352" r:id="rId23"/>
    <p:sldId id="1353" r:id="rId24"/>
    <p:sldId id="1354" r:id="rId25"/>
    <p:sldId id="1355" r:id="rId26"/>
    <p:sldId id="1356" r:id="rId27"/>
    <p:sldId id="1357" r:id="rId28"/>
    <p:sldId id="1358" r:id="rId29"/>
    <p:sldId id="1359" r:id="rId30"/>
    <p:sldId id="1360" r:id="rId31"/>
    <p:sldId id="1361" r:id="rId32"/>
    <p:sldId id="1362" r:id="rId33"/>
    <p:sldId id="1363" r:id="rId34"/>
    <p:sldId id="1413" r:id="rId35"/>
    <p:sldId id="1368" r:id="rId36"/>
    <p:sldId id="1370" r:id="rId37"/>
    <p:sldId id="1371" r:id="rId38"/>
    <p:sldId id="1372" r:id="rId39"/>
    <p:sldId id="1373" r:id="rId40"/>
    <p:sldId id="1374" r:id="rId41"/>
    <p:sldId id="1375" r:id="rId42"/>
    <p:sldId id="1376" r:id="rId43"/>
    <p:sldId id="1377" r:id="rId44"/>
    <p:sldId id="1378" r:id="rId45"/>
    <p:sldId id="1379" r:id="rId46"/>
    <p:sldId id="1380" r:id="rId47"/>
    <p:sldId id="1381" r:id="rId48"/>
    <p:sldId id="1382" r:id="rId49"/>
    <p:sldId id="1383" r:id="rId50"/>
    <p:sldId id="1384" r:id="rId51"/>
    <p:sldId id="1385" r:id="rId52"/>
    <p:sldId id="1386" r:id="rId53"/>
    <p:sldId id="1387" r:id="rId54"/>
    <p:sldId id="1388" r:id="rId55"/>
    <p:sldId id="1389" r:id="rId56"/>
    <p:sldId id="1390" r:id="rId57"/>
    <p:sldId id="1364" r:id="rId58"/>
    <p:sldId id="1453" r:id="rId59"/>
    <p:sldId id="1454" r:id="rId60"/>
    <p:sldId id="1455" r:id="rId61"/>
    <p:sldId id="1456" r:id="rId62"/>
    <p:sldId id="1457" r:id="rId63"/>
    <p:sldId id="1458" r:id="rId64"/>
    <p:sldId id="1459" r:id="rId65"/>
    <p:sldId id="1460" r:id="rId66"/>
    <p:sldId id="1461" r:id="rId67"/>
    <p:sldId id="1462" r:id="rId68"/>
    <p:sldId id="1463" r:id="rId69"/>
    <p:sldId id="1464" r:id="rId70"/>
    <p:sldId id="1465" r:id="rId71"/>
    <p:sldId id="1466" r:id="rId72"/>
    <p:sldId id="1467" r:id="rId73"/>
    <p:sldId id="1468" r:id="rId74"/>
    <p:sldId id="1469" r:id="rId75"/>
    <p:sldId id="1470" r:id="rId76"/>
    <p:sldId id="1471" r:id="rId77"/>
    <p:sldId id="1472" r:id="rId78"/>
    <p:sldId id="1473" r:id="rId79"/>
    <p:sldId id="1474" r:id="rId80"/>
    <p:sldId id="1475" r:id="rId81"/>
    <p:sldId id="1476" r:id="rId82"/>
    <p:sldId id="1477" r:id="rId83"/>
    <p:sldId id="1478" r:id="rId84"/>
    <p:sldId id="1479" r:id="rId85"/>
    <p:sldId id="1480" r:id="rId86"/>
    <p:sldId id="1481" r:id="rId87"/>
    <p:sldId id="1482" r:id="rId88"/>
    <p:sldId id="1483" r:id="rId89"/>
    <p:sldId id="1484" r:id="rId90"/>
    <p:sldId id="1485" r:id="rId91"/>
    <p:sldId id="1486" r:id="rId92"/>
    <p:sldId id="1487" r:id="rId93"/>
    <p:sldId id="1488" r:id="rId94"/>
    <p:sldId id="1489" r:id="rId95"/>
    <p:sldId id="1490" r:id="rId96"/>
    <p:sldId id="1491" r:id="rId97"/>
    <p:sldId id="1492" r:id="rId98"/>
    <p:sldId id="1493" r:id="rId99"/>
    <p:sldId id="1494" r:id="rId100"/>
    <p:sldId id="1495" r:id="rId101"/>
    <p:sldId id="1496" r:id="rId102"/>
    <p:sldId id="1497" r:id="rId103"/>
    <p:sldId id="1498" r:id="rId104"/>
    <p:sldId id="1499" r:id="rId105"/>
    <p:sldId id="1500" r:id="rId106"/>
    <p:sldId id="1501" r:id="rId107"/>
    <p:sldId id="1502" r:id="rId108"/>
    <p:sldId id="1503" r:id="rId109"/>
    <p:sldId id="1365" r:id="rId110"/>
    <p:sldId id="1504" r:id="rId111"/>
    <p:sldId id="1505" r:id="rId112"/>
    <p:sldId id="1506" r:id="rId113"/>
    <p:sldId id="1507" r:id="rId114"/>
    <p:sldId id="1508" r:id="rId115"/>
    <p:sldId id="1509" r:id="rId116"/>
    <p:sldId id="1510" r:id="rId117"/>
    <p:sldId id="1511" r:id="rId118"/>
    <p:sldId id="1512" r:id="rId119"/>
    <p:sldId id="1513" r:id="rId120"/>
    <p:sldId id="1514" r:id="rId121"/>
    <p:sldId id="1515" r:id="rId122"/>
    <p:sldId id="1516" r:id="rId123"/>
    <p:sldId id="1517" r:id="rId124"/>
    <p:sldId id="1518" r:id="rId125"/>
    <p:sldId id="1519" r:id="rId126"/>
    <p:sldId id="1520" r:id="rId127"/>
    <p:sldId id="1521" r:id="rId128"/>
    <p:sldId id="1522" r:id="rId129"/>
    <p:sldId id="1523" r:id="rId130"/>
    <p:sldId id="1524" r:id="rId131"/>
    <p:sldId id="1525" r:id="rId132"/>
    <p:sldId id="1526" r:id="rId133"/>
    <p:sldId id="1527" r:id="rId134"/>
    <p:sldId id="1528" r:id="rId135"/>
    <p:sldId id="1529" r:id="rId136"/>
    <p:sldId id="1530" r:id="rId137"/>
    <p:sldId id="1531" r:id="rId138"/>
    <p:sldId id="789" r:id="rId139"/>
    <p:sldId id="1391" r:id="rId140"/>
    <p:sldId id="1392" r:id="rId141"/>
    <p:sldId id="1393" r:id="rId142"/>
    <p:sldId id="1394" r:id="rId143"/>
    <p:sldId id="1395" r:id="rId144"/>
    <p:sldId id="1396" r:id="rId145"/>
    <p:sldId id="1397" r:id="rId146"/>
    <p:sldId id="1398" r:id="rId147"/>
    <p:sldId id="1399" r:id="rId148"/>
    <p:sldId id="1400" r:id="rId149"/>
    <p:sldId id="1401" r:id="rId150"/>
    <p:sldId id="1402" r:id="rId151"/>
    <p:sldId id="1403" r:id="rId152"/>
    <p:sldId id="1404" r:id="rId153"/>
    <p:sldId id="1405" r:id="rId154"/>
    <p:sldId id="1406" r:id="rId155"/>
    <p:sldId id="1407" r:id="rId156"/>
    <p:sldId id="1408" r:id="rId157"/>
    <p:sldId id="1409" r:id="rId158"/>
    <p:sldId id="1410" r:id="rId159"/>
    <p:sldId id="1411" r:id="rId160"/>
    <p:sldId id="1412" r:id="rId161"/>
    <p:sldId id="1366" r:id="rId162"/>
    <p:sldId id="1414" r:id="rId163"/>
    <p:sldId id="1415" r:id="rId164"/>
    <p:sldId id="1416" r:id="rId165"/>
    <p:sldId id="1417" r:id="rId166"/>
    <p:sldId id="1418" r:id="rId167"/>
    <p:sldId id="1419" r:id="rId168"/>
    <p:sldId id="1420" r:id="rId169"/>
    <p:sldId id="1421" r:id="rId170"/>
    <p:sldId id="1422" r:id="rId171"/>
    <p:sldId id="1423" r:id="rId172"/>
    <p:sldId id="1424" r:id="rId173"/>
    <p:sldId id="1425" r:id="rId174"/>
    <p:sldId id="1426" r:id="rId175"/>
    <p:sldId id="1427" r:id="rId176"/>
    <p:sldId id="1428" r:id="rId177"/>
    <p:sldId id="1429" r:id="rId178"/>
    <p:sldId id="1430" r:id="rId179"/>
    <p:sldId id="1431" r:id="rId180"/>
    <p:sldId id="1367" r:id="rId181"/>
    <p:sldId id="1369" r:id="rId182"/>
    <p:sldId id="1252" r:id="rId183"/>
    <p:sldId id="1333" r:id="rId184"/>
    <p:sldId id="1334" r:id="rId185"/>
    <p:sldId id="1335" r:id="rId186"/>
    <p:sldId id="1336" r:id="rId187"/>
    <p:sldId id="1337" r:id="rId188"/>
    <p:sldId id="1338" r:id="rId189"/>
    <p:sldId id="1339" r:id="rId190"/>
    <p:sldId id="1340" r:id="rId191"/>
    <p:sldId id="1341" r:id="rId192"/>
    <p:sldId id="1342" r:id="rId193"/>
    <p:sldId id="1269" r:id="rId194"/>
    <p:sldId id="802" r:id="rId195"/>
    <p:sldId id="1432" r:id="rId196"/>
    <p:sldId id="1433" r:id="rId197"/>
    <p:sldId id="1434" r:id="rId198"/>
    <p:sldId id="1436" r:id="rId199"/>
    <p:sldId id="1437" r:id="rId200"/>
    <p:sldId id="1438" r:id="rId201"/>
    <p:sldId id="1439" r:id="rId202"/>
    <p:sldId id="1440" r:id="rId203"/>
    <p:sldId id="1441" r:id="rId204"/>
    <p:sldId id="1442" r:id="rId205"/>
    <p:sldId id="1443" r:id="rId206"/>
    <p:sldId id="1444" r:id="rId207"/>
    <p:sldId id="1445" r:id="rId208"/>
    <p:sldId id="1446" r:id="rId209"/>
    <p:sldId id="1447" r:id="rId210"/>
    <p:sldId id="1448" r:id="rId211"/>
    <p:sldId id="1449" r:id="rId212"/>
    <p:sldId id="1450" r:id="rId213"/>
    <p:sldId id="1026" r:id="rId214"/>
    <p:sldId id="1027" r:id="rId2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327"/>
            <p14:sldId id="877"/>
            <p14:sldId id="516"/>
            <p14:sldId id="945"/>
            <p14:sldId id="947"/>
            <p14:sldId id="948"/>
            <p14:sldId id="1344"/>
            <p14:sldId id="951"/>
            <p14:sldId id="1124"/>
            <p14:sldId id="1452"/>
            <p14:sldId id="1345"/>
            <p14:sldId id="1451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363"/>
            <p14:sldId id="1413"/>
            <p14:sldId id="1368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89"/>
            <p14:sldId id="1390"/>
            <p14:sldId id="1364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4"/>
            <p14:sldId id="1495"/>
            <p14:sldId id="1496"/>
            <p14:sldId id="1497"/>
            <p14:sldId id="1498"/>
            <p14:sldId id="1499"/>
            <p14:sldId id="1500"/>
            <p14:sldId id="1501"/>
            <p14:sldId id="1502"/>
            <p14:sldId id="1503"/>
            <p14:sldId id="1365"/>
            <p14:sldId id="1504"/>
            <p14:sldId id="1505"/>
            <p14:sldId id="1506"/>
            <p14:sldId id="1507"/>
            <p14:sldId id="1508"/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518"/>
            <p14:sldId id="1519"/>
            <p14:sldId id="1520"/>
            <p14:sldId id="1521"/>
            <p14:sldId id="1522"/>
            <p14:sldId id="1523"/>
            <p14:sldId id="1524"/>
            <p14:sldId id="1525"/>
            <p14:sldId id="1526"/>
            <p14:sldId id="1527"/>
            <p14:sldId id="1528"/>
            <p14:sldId id="1529"/>
            <p14:sldId id="1530"/>
            <p14:sldId id="1531"/>
            <p14:sldId id="789"/>
            <p14:sldId id="1391"/>
            <p14:sldId id="1392"/>
            <p14:sldId id="1393"/>
            <p14:sldId id="1394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366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367"/>
            <p14:sldId id="1369"/>
            <p14:sldId id="125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1342"/>
            <p14:sldId id="1269"/>
            <p14:sldId id="802"/>
            <p14:sldId id="1432"/>
            <p14:sldId id="1433"/>
            <p14:sldId id="1434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026"/>
            <p14:sldId id="10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2199" autoAdjust="0"/>
  </p:normalViewPr>
  <p:slideViewPr>
    <p:cSldViewPr snapToGrid="0">
      <p:cViewPr>
        <p:scale>
          <a:sx n="80" d="100"/>
          <a:sy n="80" d="100"/>
        </p:scale>
        <p:origin x="-1830" y="-132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16" Type="http://schemas.openxmlformats.org/officeDocument/2006/relationships/notesMaster" Target="notesMasters/notesMaster1.xml"/><Relationship Id="rId211" Type="http://schemas.openxmlformats.org/officeDocument/2006/relationships/slide" Target="slides/slide207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slide" Target="slides/slide202.xml"/><Relationship Id="rId201" Type="http://schemas.openxmlformats.org/officeDocument/2006/relationships/slide" Target="slides/slide197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217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12" Type="http://schemas.openxmlformats.org/officeDocument/2006/relationships/slide" Target="slides/slide20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viewProps" Target="viewProps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tableStyles" Target="tableStyles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0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31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2"/>
                <c:pt idx="0">
                  <c:v>Paul Eggleton</c:v>
                </c:pt>
                <c:pt idx="1">
                  <c:v>Markus Lehtonen</c:v>
                </c:pt>
                <c:pt idx="2">
                  <c:v>Ed Bartosh</c:v>
                </c:pt>
                <c:pt idx="3">
                  <c:v>Richard Purdie</c:v>
                </c:pt>
                <c:pt idx="4">
                  <c:v>Leonardo Sandoval</c:v>
                </c:pt>
                <c:pt idx="5">
                  <c:v>Ola x Nilsson</c:v>
                </c:pt>
                <c:pt idx="6">
                  <c:v>Alexander Kanavin</c:v>
                </c:pt>
                <c:pt idx="7">
                  <c:v>Randy Witt</c:v>
                </c:pt>
                <c:pt idx="8">
                  <c:v>Chen Qi</c:v>
                </c:pt>
                <c:pt idx="9">
                  <c:v>Chang Rebecca Swee Fun</c:v>
                </c:pt>
                <c:pt idx="10">
                  <c:v>Stephano Cetola</c:v>
                </c:pt>
                <c:pt idx="11">
                  <c:v>Christopher Larson</c:v>
                </c:pt>
                <c:pt idx="12">
                  <c:v>Tzu-Jung Lee</c:v>
                </c:pt>
                <c:pt idx="13">
                  <c:v>Peter Kjellerstedt</c:v>
                </c:pt>
                <c:pt idx="14">
                  <c:v>Joshua Lock</c:v>
                </c:pt>
                <c:pt idx="15">
                  <c:v>Daniel Lublin</c:v>
                </c:pt>
                <c:pt idx="16">
                  <c:v>Tobias Hagelborn</c:v>
                </c:pt>
                <c:pt idx="17">
                  <c:v>Tim Orling</c:v>
                </c:pt>
                <c:pt idx="18">
                  <c:v>Saul Wold</c:v>
                </c:pt>
                <c:pt idx="19">
                  <c:v>Ming Liu</c:v>
                </c:pt>
                <c:pt idx="20">
                  <c:v>Luck Hoang</c:v>
                </c:pt>
                <c:pt idx="21">
                  <c:v>Khem Raj</c:v>
                </c:pt>
                <c:pt idx="22">
                  <c:v>Juro Bystricky</c:v>
                </c:pt>
                <c:pt idx="23">
                  <c:v>Junchun Guan</c:v>
                </c:pt>
                <c:pt idx="24">
                  <c:v>Juan M Cruz Alcaraz</c:v>
                </c:pt>
                <c:pt idx="25">
                  <c:v>Joe MacDonald</c:v>
                </c:pt>
                <c:pt idx="26">
                  <c:v>Jiajie Hu</c:v>
                </c:pt>
                <c:pt idx="27">
                  <c:v>brian avery</c:v>
                </c:pt>
                <c:pt idx="28">
                  <c:v>Brendan Le Foll</c:v>
                </c:pt>
                <c:pt idx="29">
                  <c:v>Aníbal Limón</c:v>
                </c:pt>
                <c:pt idx="30">
                  <c:v>Andrea Galbusera</c:v>
                </c:pt>
                <c:pt idx="31">
                  <c:v>Anders Darander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2"/>
                <c:pt idx="0">
                  <c:v>250</c:v>
                </c:pt>
                <c:pt idx="1">
                  <c:v>43</c:v>
                </c:pt>
                <c:pt idx="2">
                  <c:v>21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0"/>
                <c:pt idx="0">
                  <c:v>Paul Eggleton</c:v>
                </c:pt>
                <c:pt idx="1">
                  <c:v>Leonardo Sandoval</c:v>
                </c:pt>
                <c:pt idx="2">
                  <c:v>Markus Lehtonen</c:v>
                </c:pt>
                <c:pt idx="3">
                  <c:v>Qi.Chen windriver.com</c:v>
                </c:pt>
                <c:pt idx="4">
                  <c:v>Alexander Kanavin</c:v>
                </c:pt>
                <c:pt idx="5">
                  <c:v>Ed Bartosh</c:v>
                </c:pt>
                <c:pt idx="6">
                  <c:v>Tzu-Jung Lee</c:v>
                </c:pt>
                <c:pt idx="7">
                  <c:v>Joshua Lock</c:v>
                </c:pt>
                <c:pt idx="8">
                  <c:v>Junchun Guan</c:v>
                </c:pt>
                <c:pt idx="9">
                  <c:v>Brendan Le Foll</c:v>
                </c:pt>
                <c:pt idx="10">
                  <c:v>Juan M Cruz Alcaraz</c:v>
                </c:pt>
                <c:pt idx="11">
                  <c:v>Randy Witt</c:v>
                </c:pt>
                <c:pt idx="12">
                  <c:v>Christopher Larson</c:v>
                </c:pt>
                <c:pt idx="13">
                  <c:v>Chang Rebecca Swee Fun</c:v>
                </c:pt>
                <c:pt idx="14">
                  <c:v>Tobias Hagelborn</c:v>
                </c:pt>
                <c:pt idx="15">
                  <c:v>Richard Purdie</c:v>
                </c:pt>
                <c:pt idx="16">
                  <c:v>Tim Orling</c:v>
                </c:pt>
                <c:pt idx="17">
                  <c:v>Daniel Lublin</c:v>
                </c:pt>
                <c:pt idx="18">
                  <c:v>Ola x Nilsson</c:v>
                </c:pt>
                <c:pt idx="19">
                  <c:v>Saul Wold</c:v>
                </c:pt>
                <c:pt idx="20">
                  <c:v>Ming Liu</c:v>
                </c:pt>
                <c:pt idx="21">
                  <c:v>Luck Hoang</c:v>
                </c:pt>
                <c:pt idx="22">
                  <c:v>Jiajie Hu</c:v>
                </c:pt>
                <c:pt idx="23">
                  <c:v>brian avery</c:v>
                </c:pt>
                <c:pt idx="24">
                  <c:v>Anders Darander</c:v>
                </c:pt>
                <c:pt idx="25">
                  <c:v>Peter Kjellerstedt</c:v>
                </c:pt>
                <c:pt idx="26">
                  <c:v>Stephano Cetola</c:v>
                </c:pt>
                <c:pt idx="27">
                  <c:v>Khem Raj</c:v>
                </c:pt>
                <c:pt idx="28">
                  <c:v>Joe MacDonald</c:v>
                </c:pt>
                <c:pt idx="29">
                  <c:v>Andrea Galbusera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0"/>
                <c:pt idx="0">
                  <c:v>3596</c:v>
                </c:pt>
                <c:pt idx="1">
                  <c:v>549</c:v>
                </c:pt>
                <c:pt idx="2">
                  <c:v>424</c:v>
                </c:pt>
                <c:pt idx="3">
                  <c:v>125</c:v>
                </c:pt>
                <c:pt idx="4">
                  <c:v>121</c:v>
                </c:pt>
                <c:pt idx="5">
                  <c:v>66</c:v>
                </c:pt>
                <c:pt idx="6">
                  <c:v>57</c:v>
                </c:pt>
                <c:pt idx="7">
                  <c:v>56</c:v>
                </c:pt>
                <c:pt idx="8">
                  <c:v>47</c:v>
                </c:pt>
                <c:pt idx="9">
                  <c:v>43</c:v>
                </c:pt>
                <c:pt idx="10">
                  <c:v>41</c:v>
                </c:pt>
                <c:pt idx="11">
                  <c:v>31</c:v>
                </c:pt>
                <c:pt idx="12">
                  <c:v>30</c:v>
                </c:pt>
                <c:pt idx="13">
                  <c:v>30</c:v>
                </c:pt>
                <c:pt idx="14">
                  <c:v>25</c:v>
                </c:pt>
                <c:pt idx="15">
                  <c:v>18</c:v>
                </c:pt>
                <c:pt idx="16">
                  <c:v>14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C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8"/>
                <c:pt idx="0">
                  <c:v>1.8 fido</c:v>
                </c:pt>
                <c:pt idx="1">
                  <c:v>2.0 jethro</c:v>
                </c:pt>
                <c:pt idx="2">
                  <c:v>2.1 krogoth</c:v>
                </c:pt>
                <c:pt idx="3">
                  <c:v>2.2 morty</c:v>
                </c:pt>
                <c:pt idx="4">
                  <c:v>2.3 pyro</c:v>
                </c:pt>
                <c:pt idx="5">
                  <c:v>2.4 rocko</c:v>
                </c:pt>
                <c:pt idx="6">
                  <c:v>2.5 sumo</c:v>
                </c:pt>
                <c:pt idx="7">
                  <c:v>master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35</c:v>
                </c:pt>
                <c:pt idx="1">
                  <c:v>105</c:v>
                </c:pt>
                <c:pt idx="2">
                  <c:v>100</c:v>
                </c:pt>
                <c:pt idx="3">
                  <c:v>39</c:v>
                </c:pt>
                <c:pt idx="4">
                  <c:v>35</c:v>
                </c:pt>
                <c:pt idx="5">
                  <c:v>33</c:v>
                </c:pt>
                <c:pt idx="6">
                  <c:v>33</c:v>
                </c:pt>
                <c:pt idx="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218223360"/>
        <c:axId val="218224896"/>
      </c:lineChart>
      <c:catAx>
        <c:axId val="218223360"/>
        <c:scaling>
          <c:orientation val="minMax"/>
        </c:scaling>
        <c:delete val="0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218224896"/>
        <c:crosses val="autoZero"/>
        <c:auto val="1"/>
        <c:lblAlgn val="ctr"/>
        <c:lblOffset val="100"/>
        <c:noMultiLvlLbl val="1"/>
      </c:catAx>
      <c:valAx>
        <c:axId val="218224896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lang="en-US"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commits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218223360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3D6A03-734A-49D1-BF1A-D0A3DC7AC5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67E497-6C7C-4E3C-B023-D3B03BB5B78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AFE2EF-0B87-4382-9A43-CE95FC45F35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452A58-6294-46C1-AFF2-9447B682DE2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DE1357-CE31-4C79-8F06-25FDD1567A5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1C2AD5-B81B-46EE-9A16-2EB7E59564D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6C7F26-063F-4A58-A41F-7443F73A981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5DD94D-522B-4A82-A692-9378A121475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DC71F1-4A53-48C3-B1B3-02E806FCBAA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AE72A3-0C83-4078-B855-222F3A7E2AE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5539532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45539532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5539532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45539532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5539532f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45539532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539532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45539532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539532f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45539532f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Create ref from node in one device tree to another</a:t>
            </a:r>
          </a:p>
        </p:txBody>
      </p:sp>
      <p:sp>
        <p:nvSpPr>
          <p:cNvPr id="5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1F093A-23C0-418B-B8FC-98493A2583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1) Inherit the common “realview-eb-a9mp” DT definitions and phandles (like C’’s header recompilation)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2) Give this ‘model’ a name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3) Define or extend a CPU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4) Define a A9 core as “cpu@0” (index 0 = reg &lt;0&gt;)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5) Compatibility for lookup and comparison – “vendor,devicetype”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6) Set up the PMU to use these 4 phandle definitions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6CF090-EA55-419D-AF8E-DFF61CE01EF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98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“Fragment” required keyword for DTOs</a:t>
            </a: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“__overlay__” required keywordfor DTOs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Must have a “compatible” for DTO manager to find and match it</a:t>
            </a: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9E571D-CDA6-4558-B098-295A711127C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1" strike="noStrike" spc="-1">
                <a:latin typeface="Arial"/>
              </a:rPr>
              <a:t>GMII = gigabit media-independent interface</a:t>
            </a:r>
            <a:r>
              <a:rPr lang="en-US" sz="2000" b="0" strike="noStrike" spc="-1">
                <a:latin typeface="Arial"/>
              </a:rPr>
              <a:t> </a:t>
            </a:r>
          </a:p>
        </p:txBody>
      </p:sp>
      <p:sp>
        <p:nvSpPr>
          <p:cNvPr id="5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0EBC77-CA8D-4A5A-AF9A-49301F6E3B2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7AAEDD-2182-4BE8-920D-A18A95B4005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FA5600-2D58-4DB7-B50C-32450C1ED82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7F12E6-A0C2-457C-A195-AE50319B8A8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7B1107-605D-49B1-B7B8-BF9B020A9A6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F7A75C-8A5B-474F-A766-85B053FC17F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2C7B10-C0D4-4366-BD9C-3C0FB548E3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7C47E49-BE0D-4C12-AA98-A187488AFC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71CB6B6-95C2-49D7-A346-9967BD93263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23BEAB-4387-4D47-9023-162943EA39A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09A51E-53C3-4FA3-AF66-9581469C55E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ACPI = Advanced Configuration and Power Interface</a:t>
            </a:r>
          </a:p>
        </p:txBody>
      </p:sp>
      <p:sp>
        <p:nvSpPr>
          <p:cNvPr id="58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164B508-681A-45DB-9F78-356196E65B1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0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-–run-tests-by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name|class|module|id|tag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&gt; 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--run-tests-by name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testB</a:t>
            </a:r>
            <a:r>
              <a:rPr lang="en-US" dirty="0"/>
              <a:t> </a:t>
            </a:r>
            <a:r>
              <a:rPr lang="en-US" dirty="0" err="1"/>
              <a:t>testC</a:t>
            </a:r>
            <a:r>
              <a:rPr lang="en-US" dirty="0"/>
              <a:t>: simply specify test names and it will determine automatically where they are located.</a:t>
            </a:r>
          </a:p>
          <a:p>
            <a:r>
              <a:rPr lang="en-US" dirty="0"/>
              <a:t>class--run-tests-by class </a:t>
            </a:r>
            <a:r>
              <a:rPr lang="en-US" dirty="0" err="1"/>
              <a:t>classA</a:t>
            </a:r>
            <a:r>
              <a:rPr lang="en-US" dirty="0"/>
              <a:t> </a:t>
            </a:r>
            <a:r>
              <a:rPr lang="en-US" dirty="0" err="1"/>
              <a:t>classB</a:t>
            </a:r>
            <a:r>
              <a:rPr lang="en-US" dirty="0"/>
              <a:t> </a:t>
            </a:r>
            <a:r>
              <a:rPr lang="en-US" dirty="0" err="1"/>
              <a:t>classC</a:t>
            </a:r>
            <a:r>
              <a:rPr lang="en-US" dirty="0"/>
              <a:t>: simply specify class names and it will determine automatically what tests they contain and where they are located.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34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tests</a:t>
            </a:r>
          </a:p>
          <a:p>
            <a:r>
              <a:rPr lang="en-US" dirty="0"/>
              <a:t>Runtime</a:t>
            </a:r>
          </a:p>
          <a:p>
            <a:r>
              <a:rPr lang="en-US" dirty="0"/>
              <a:t>SDK</a:t>
            </a:r>
          </a:p>
          <a:p>
            <a:r>
              <a:rPr lang="en-US" dirty="0"/>
              <a:t>SDK-EXT</a:t>
            </a:r>
          </a:p>
          <a:p>
            <a:r>
              <a:rPr lang="en-US" dirty="0"/>
              <a:t>Self-test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268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F88850-7572-4E21-8834-DD2B2B7DF40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26D2928-21E6-487D-9B23-C01C9AEA24F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E67CAB-5CFA-4931-A81B-E279312742C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Yocto_Dev_Day_ELCE18_Intro.pdf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mailto:pidge@toganlabs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paul@betafive.co.uk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layers.openembedded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o.cetola@linux.intel.com" TargetMode="Externa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ry.npmjs.org/put/-/put-0.0.6.tgz;name=0017put;unpack=yes;downloadfilename=put-0.0.6.tgz;subdir=$%7bPD%7d/0017-put-0.0.6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registry.npmjs.org/through/-/through-2.3.8.tgz;name=0019through;unpack=yes;downloadfilename=through-2.3.8.tgz;subdir=$%7bPD%7d/0019-through-2.3.8" TargetMode="External"/><Relationship Id="rId4" Type="http://schemas.openxmlformats.org/officeDocument/2006/relationships/hyperlink" Target="http://registry.npmjs.org/sax/-/sax-1.2.1.tgz;name=0018sax;unpack=yes;downloadfilename=sax-1.2.1.tgz;subdir=$%7bPD%7d/0018-sax-1.2.1" TargetMode="Externa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y-server.com/repo" TargetMode="Externa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nux.org/images/c/cf/Power_ePAPR_APPROVED_v1.1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chd.ws/hosted_files/elciotna18/c1/elc-2018.pdf" TargetMode="External"/><Relationship Id="rId4" Type="http://schemas.openxmlformats.org/officeDocument/2006/relationships/hyperlink" Target="mailto:marek.vasut@gmail.com" TargetMode="Externa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://distro.ibiblio.org/tinycorelinux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dev-manual/dev-manual.html#building-a-tiny-system" TargetMode="Externa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ref-features" TargetMode="External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var-ROOTFS_POSTPROCESS_COMMAND" TargetMode="Externa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current/dev-manual/dev-manual.html#trim-the-kernel" TargetMode="External"/><Relationship Id="rId2" Type="http://schemas.openxmlformats.org/officeDocument/2006/relationships/hyperlink" Target="https://www.yoctoproject.org/docs/current/ref-manual/ref-manual.html#maintaining-build-output-quality" TargetMode="Externa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Having-fun-handouts.pdf" TargetMode="External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Oe-selftest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latest/dev-manual/dev-manual.html#performing-automated-runtime-testing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TipsAndTricks/UsingRPM" TargetMode="Externa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DevDay_Edinburgh_2018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Working_Behind_a_Network_Proxy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Developing_Boot_Solutions_for_Intel_IoT_Unique_Use_Cases_rev1a.pptx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e-user@oe-hos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258306"/>
          </a:xfrm>
        </p:spPr>
        <p:txBody>
          <a:bodyPr>
            <a:normAutofit/>
          </a:bodyPr>
          <a:lstStyle/>
          <a:p>
            <a:r>
              <a:rPr lang="en-US" dirty="0" smtClean="0"/>
              <a:t>Advanced Class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Paul Barker, </a:t>
            </a:r>
            <a:r>
              <a:rPr lang="en-US" dirty="0" smtClean="0"/>
              <a:t>Henry Bruce, Robert </a:t>
            </a:r>
            <a:r>
              <a:rPr lang="en-US" dirty="0"/>
              <a:t>Berger, Stephano </a:t>
            </a:r>
            <a:r>
              <a:rPr lang="en-US" dirty="0" err="1"/>
              <a:t>Cetola</a:t>
            </a:r>
            <a:r>
              <a:rPr lang="en-US" dirty="0"/>
              <a:t>, Beth Flanagan, Scott Murray, Khem Raj, David Reyna, Marek </a:t>
            </a:r>
            <a:r>
              <a:rPr lang="en-US" dirty="0" err="1"/>
              <a:t>Vasut</a:t>
            </a:r>
            <a:r>
              <a:rPr lang="en-US" dirty="0"/>
              <a:t>, Trevor </a:t>
            </a:r>
            <a:r>
              <a:rPr lang="en-US" dirty="0" err="1"/>
              <a:t>Woerner</a:t>
            </a:r>
            <a:r>
              <a:rPr lang="en-US" dirty="0"/>
              <a:t/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4933" y="5672138"/>
            <a:ext cx="4378855" cy="655637"/>
          </a:xfrm>
        </p:spPr>
        <p:txBody>
          <a:bodyPr/>
          <a:lstStyle/>
          <a:p>
            <a:pPr algn="r"/>
            <a:r>
              <a:rPr lang="en-US" dirty="0"/>
              <a:t>Yocto Project Developer Day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Edinburg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25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2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wiki.yoctoproject.org/wiki/File:Yocto_Dev_Day_ELCE18_Intro.pdf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59277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457200" y="1543320"/>
            <a:ext cx="8410680" cy="184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&lt;&lt;&lt;&lt;&lt;&lt;&lt; 99271b82b92d8f5f9ecb31099b78895ba7da84ef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14         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15 =======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16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17 &gt;&gt;&gt;&gt;&gt;&gt;&gt;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442080" y="348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50" name="CustomShape 5"/>
          <p:cNvSpPr/>
          <p:nvPr/>
        </p:nvSpPr>
        <p:spPr>
          <a:xfrm>
            <a:off x="457200" y="3955320"/>
            <a:ext cx="8410680" cy="707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65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457200" y="1111320"/>
            <a:ext cx="8410680" cy="1540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add src/ypdd-elce2018-example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rebase --continue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Applying: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update-recipe ypdd-elce2018-example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442080" y="283464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inspect recipe updates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00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57200" y="1189080"/>
            <a:ext cx="8410680" cy="3474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../meta-foo/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├── recipes-nano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└──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    └── nano_3.1.bb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└── recipes-ypdd-elce2018-example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└──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├──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│   └──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└── ypdd-elce2018-example_1.0.1.bb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460800" y="482580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considering there’s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finish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, how useful is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?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8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modify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take existing recipe from layers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move recipe 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unpack sources into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recipe or sources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563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eSDK Mode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SDK includes many improvements over the SDK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everything of a regular SDK with all the functionality we’ve been looking at that is provided by devtool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85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79520" y="32868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"/>
          <p:cNvSpPr/>
          <p:nvPr/>
        </p:nvSpPr>
        <p:spPr>
          <a:xfrm>
            <a:off x="389520" y="1206360"/>
            <a:ext cx="8229600" cy="47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501"/>
              </a:spcBef>
            </a:pPr>
            <a:r>
              <a:rPr lang="en-US" sz="6000" b="0" strike="noStrike" spc="-1">
                <a:solidFill>
                  <a:srgbClr val="0098DB"/>
                </a:solidFill>
                <a:latin typeface="Arial"/>
                <a:ea typeface="ＭＳ Ｐゴシック"/>
              </a:rPr>
              <a:t>Questions</a:t>
            </a:r>
            <a:endParaRPr lang="en-US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384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Six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Licensing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Beth Flanagan, Paul Barker</a:t>
            </a:r>
          </a:p>
        </p:txBody>
      </p:sp>
    </p:spTree>
    <p:extLst>
      <p:ext uri="{BB962C8B-B14F-4D97-AF65-F5344CB8AC3E}">
        <p14:creationId xmlns:p14="http://schemas.microsoft.com/office/powerpoint/2010/main" val="407053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i="0" u="none" strike="noStrike" cap="non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Who Are We?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1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Togán Labs Ltd</a:t>
            </a: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Ireland based Embedded Linux Consultancy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Developers of Oryx Linux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OpenChain Partner, strong focus on license compliance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Beta Five Ltd</a:t>
            </a: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Nottingham, UK based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Open Source Consultancy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Linux-based projects from Embedded to Cloud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8000" y="504000"/>
            <a:ext cx="4494960" cy="100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2040" y="3240000"/>
            <a:ext cx="1510920" cy="151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860295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Contact details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2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For any follow up questions or enquiries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2019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None/>
            </a:pP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Beth Flanagan, Togán Labs Ltd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pidge@toganlabs.com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15313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Paul Barker, Beta Five Ltd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paul@betafive.co.uk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511332"/>
      </p:ext>
    </p:extLst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Mirror creation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Providing license manifests &amp; text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Providing recipes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0928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Two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On Target Development using Package </a:t>
            </a:r>
            <a:r>
              <a:rPr lang="en-US" dirty="0" smtClean="0">
                <a:latin typeface="Arial" charset="0"/>
              </a:rPr>
              <a:t>Feeds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Stephano 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How downloads work in bitbake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4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Sources are fetched into the downloads directory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Git sources are cloned into bare local repositories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Other version control systems are handled similarly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For each successful fetch a ‘.done’ file is created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635340"/>
      </p:ext>
    </p:extLst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Why create a mirror?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5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Best approach for open source distros &amp; BSPs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Makes life easy for downstream Yocto users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Saves you from disappearing sources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477035"/>
      </p:ext>
    </p:extLst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Generating mirror tarballs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6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Bitbake supports mirrorring git sources as a tarball of the bare repository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Again, works similarly for other version control systems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We can create these tarballs automatically during fetch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Set the following variable in local.conf or your distro conf file: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3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BB_GENERATE_MIRROR_TARBALLS = "1"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284512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Ensuring downloads is populated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7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Need to be careful here, sources may not be re-downloaded if a recipe is built from sstate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applies even if downloads is empty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Must explicitly run the fetch task for all recipes in our image, SDK or other targets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Thankfully this can be done via the following methods: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2.5 “sumo” or later:		</a:t>
            </a:r>
            <a:r>
              <a:rPr lang="en-GB" sz="18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bitbake &lt;target&gt; --runall=fetch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2.4 “rocko” or earlier:	</a:t>
            </a:r>
            <a:r>
              <a:rPr lang="en-GB" sz="18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bitbake &lt;target&gt; -c fetchall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823676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Collecting mirror files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8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We don’t need the ‘.done’ files in our mirror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We also don’t need the uncompressed bare git repositories and similar directories for other version control systems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We use the following magic: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800" b="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mkdir -p mirror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for f in `find downloads -maxdepth 1 -type f -not -name *.done`; do ln -f $f mirror/`basename $f`; done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These hard links save space but are easy to copy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941373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9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Serving your mirror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9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Internally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Local directory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NFS share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Publically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HTTP server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769113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Using the mirror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274923" y="1075680"/>
            <a:ext cx="8572194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Local path:</a:t>
            </a:r>
            <a:endParaRPr sz="2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err="1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PREMIRRORS_prepend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= "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ftp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 file://${TOPDIR}/mirror/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http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file://${TOPDIR}/mirror/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https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file://${TOPDIR}/mirror/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git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 file://${TOPDIR}/mirror/ \n"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Public mirror:</a:t>
            </a:r>
            <a:endParaRPr sz="2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err="1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PREMIRRORS_prepend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= "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ftp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 https://example.com/mirror/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http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https://example.com/mirror/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https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https://example.com/mirror/ \n \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2000" b="1" strike="noStrike" dirty="0" smtClean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git</a:t>
            </a:r>
            <a:r>
              <a:rPr lang="en-GB" sz="2000" b="1" strike="noStrike" dirty="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://.*/.*     https://example.com/mirror/ \n"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845571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Testing your mirror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1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Set the following in local.conf: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3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BB_FETCH_PREMIRRORONLY = “1”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 build will then use only the configured mirror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54546"/>
      </p:ext>
    </p:extLst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2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The own-mirrors class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2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Intended for local testing only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You can set the following in local.conf: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marR="0" lvl="2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INHERIT += "own-mirrors"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SOURCE_MIRROR_URL =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"https://example.com/mirror/"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Do not use this in a distro conf as it supports only one SOURCE_MIRROR_URL value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11636"/>
      </p:ext>
    </p:extLst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3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License manifests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3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Useful to have a simple list of packages installed and their licenses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is created automatically during an image build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See tmp/deploy/licenses/&lt;image&gt;-&lt;machine&gt;-&lt;timestamp&gt;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/>
              <a:buChar char="•"/>
            </a:pPr>
            <a:r>
              <a:rPr lang="en-GB" sz="1600" b="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tmp/deploy/licenses/core-image-base-qemux86-20180926120707/</a:t>
            </a:r>
            <a:endParaRPr sz="1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5595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pic>
        <p:nvPicPr>
          <p:cNvPr id="1026" name="Picture 2" descr="https://upload.wikimedia.org/wikipedia/commons/thumb/2/22/Pms.svg/474px-P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9" y="1175777"/>
            <a:ext cx="7007226" cy="46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6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4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License manifests (2)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Files created: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package.manifest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Simple list of installed packages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license.manifest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Packages, versions, recipe names and licenses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image_license.manifest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As above for dependencies not directly installed in the image (e.g. bootloader)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455199"/>
      </p:ext>
    </p:extLst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License Text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5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For each recipe you will also find a directory in tmp/deploy/licenses.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contains license texts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Also contains a </a:t>
            </a: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recipeinfo</a:t>
            </a: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file summarising the license and recipe version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513042"/>
      </p:ext>
    </p:extLst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6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Including license text in images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6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Simple way to ensure end users receive license text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 local.conf or a distro conf you can set: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COPY_LIC_DIRS = “1”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marR="0" lvl="2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Places license text for each package into /usr/share/common-licenses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COPY_LIC_MANIFEST = “1”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marR="0" lvl="2" indent="-21527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Places previously discussed license.manifest into /usr/share/common-licenses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665511"/>
      </p:ext>
    </p:extLst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7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Including license text in images (2)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7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One caveat…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COPY_LIC_DIRS</a:t>
            </a: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COPY_LIC_MANIFEST</a:t>
            </a: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only cover packages installed during image creation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Licenses for packages installed via on-target package management are not handled by these methods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791808"/>
      </p:ext>
    </p:extLst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Creating license packages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8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Another variable you can set: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LICENSE_CREATE_PACKAGE = “1”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For each recipe this creates a </a:t>
            </a: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${PN}-lic</a:t>
            </a: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package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busybox-lic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Adds this as an RRECOMMENDS for the base package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Installs licenses into </a:t>
            </a:r>
            <a:r>
              <a:rPr lang="en-GB" sz="22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/usr/share/licenses/${PN}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en-GB" sz="2200" b="0" i="0" u="none" strike="noStrike" cap="non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/usr/share/licenses/busybox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24029"/>
      </p:ext>
    </p:extLst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Providing recipes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9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 archiver can be used to provide recipes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Creates tarball of the bb file, bbappends &amp; includes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However, this makes it difficult for users to rebuild images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It can be argued from the GPL that providing full layers is required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GB"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“scripts used to control compilation and installation”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GB"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I’m not a lawyer!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85226"/>
      </p:ext>
    </p:extLst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0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Providing recipes (2)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0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 best way to handle this is to release your layers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Also ensure you snapshot bitbake and third party layers used to build release images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Recommend you also provide bblayers.conf, local.conf and any other customisation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028370"/>
      </p:ext>
    </p:extLst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1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Releasing your layer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1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Releasing publically as an open source layer is easiest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GB"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You can add your layer to </a:t>
            </a:r>
            <a:r>
              <a:rPr lang="en-GB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http://layers.openembedded.org/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However, you can also release privately to customers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Give people a source archive or a download link with your product or images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324465"/>
      </p:ext>
    </p:extLst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2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Providing the correct versions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2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Please don’t just point people at a layer repository or branch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Make sure they get the same exact versions of bitbake and metadata which was used to build your image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Many ways to do this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Tarball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Git submodules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GB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Repo tool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407918"/>
      </p:ext>
    </p:extLst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3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trike="noStrike">
                <a:solidFill>
                  <a:srgbClr val="0098DB"/>
                </a:solidFill>
                <a:latin typeface="Arial"/>
                <a:ea typeface="Arial"/>
                <a:cs typeface="Arial"/>
                <a:sym typeface="Arial"/>
              </a:rPr>
              <a:t>Avoid AUTOREV for releases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3"/>
          <p:cNvSpPr/>
          <p:nvPr/>
        </p:nvSpPr>
        <p:spPr>
          <a:xfrm>
            <a:off x="442080" y="1075680"/>
            <a:ext cx="8228160" cy="49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Setting </a:t>
            </a:r>
            <a:r>
              <a:rPr lang="en-GB" sz="2000" b="0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SRCREV = “${AUTOREV}”</a:t>
            </a: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can be great in development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Terrible for releases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People receiving your layer may need to rebuild months or years later and could get a different git commit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164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98DB"/>
              </a:buClr>
              <a:buSzPts val="2200"/>
              <a:buFont typeface="Arial"/>
              <a:buChar char="•"/>
            </a:pPr>
            <a:r>
              <a:rPr lang="en-GB" sz="2200" b="1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Always explicitly set SRCREV when building releases</a:t>
            </a:r>
            <a:endParaRPr sz="2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0814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Tested package types: </a:t>
            </a:r>
            <a:r>
              <a:rPr lang="en-US" b="1" dirty="0" smtClean="0"/>
              <a:t>rpm and </a:t>
            </a:r>
            <a:r>
              <a:rPr lang="en-US" b="1" dirty="0" err="1" smtClean="0"/>
              <a:t>ipk</a:t>
            </a:r>
            <a:endParaRPr lang="en-US" dirty="0"/>
          </a:p>
          <a:p>
            <a:r>
              <a:rPr lang="en-US" dirty="0" smtClean="0"/>
              <a:t>For rpm packages, we now use DNF instead of smart</a:t>
            </a:r>
          </a:p>
          <a:p>
            <a:r>
              <a:rPr lang="en-US" dirty="0" smtClean="0"/>
              <a:t>Setting up a package feed is EASY</a:t>
            </a:r>
          </a:p>
          <a:p>
            <a:pPr lvl="1"/>
            <a:r>
              <a:rPr lang="en-US" dirty="0" smtClean="0">
                <a:hlinkClick r:id="rId2"/>
              </a:rPr>
              <a:t>stephano.cetola@linux.intel.com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stephano</a:t>
            </a:r>
            <a:r>
              <a:rPr lang="en-US" dirty="0" smtClean="0"/>
              <a:t> </a:t>
            </a:r>
            <a:r>
              <a:rPr lang="en-US" dirty="0"/>
              <a:t>approves this message</a:t>
            </a:r>
            <a:endParaRPr lang="en-US" dirty="0" smtClean="0"/>
          </a:p>
          <a:p>
            <a:r>
              <a:rPr lang="en-US" dirty="0" smtClean="0"/>
              <a:t>Signing your packages and </a:t>
            </a:r>
            <a:r>
              <a:rPr lang="en-US" smtClean="0"/>
              <a:t>package feed is </a:t>
            </a:r>
            <a:r>
              <a:rPr lang="en-US" dirty="0" smtClean="0"/>
              <a:t>doable</a:t>
            </a:r>
          </a:p>
          <a:p>
            <a:r>
              <a:rPr lang="en-US" dirty="0" smtClean="0"/>
              <a:t>Two major use cases:</a:t>
            </a:r>
          </a:p>
          <a:p>
            <a:pPr lvl="1"/>
            <a:r>
              <a:rPr lang="en-US" dirty="0" smtClean="0"/>
              <a:t>On target development (faster and smarter)</a:t>
            </a:r>
          </a:p>
          <a:p>
            <a:pPr lvl="1"/>
            <a:r>
              <a:rPr lang="en-US" dirty="0" smtClean="0"/>
              <a:t>In the field updates (YMMV)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4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98DB"/>
                </a:solidFill>
              </a:rPr>
              <a:t>Don’t be clever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4"/>
          <p:cNvSpPr/>
          <p:nvPr/>
        </p:nvSpPr>
        <p:spPr>
          <a:xfrm>
            <a:off x="442080" y="1075680"/>
            <a:ext cx="82281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404040"/>
                </a:solidFill>
              </a:rPr>
              <a:t>DESCRIPTION = "Node.js modules"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LICENSE = "MIT &amp; ISC &amp; Apache-2 &amp; FIPL-1.0 &amp; BSD-2-Clause"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DEPENDS = "nodejs-native glfw glew cairo pango jpeg libpng"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DEPENDS_class-native = "nodejs-native"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PROVIDES = "nodejs-modules"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PR = "r2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S = "${WORKDIR}/${PN}-${PV}"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PD= "${PN}-${PV}/packages"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require packages.inc</a:t>
            </a:r>
            <a:endParaRPr sz="2200" b="1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84889"/>
      </p:ext>
    </p:extLst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98DB"/>
                </a:solidFill>
              </a:rPr>
              <a:t>Don’t be clever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5"/>
          <p:cNvSpPr/>
          <p:nvPr/>
        </p:nvSpPr>
        <p:spPr>
          <a:xfrm>
            <a:off x="442080" y="1075680"/>
            <a:ext cx="82281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404040"/>
                </a:solidFill>
              </a:rPr>
              <a:t>DESCRIPTION = "Node.js modules"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LICENSE = "MIT &amp; ISC &amp; Apache-2 &amp; FIPL-1.0 &amp; BSD-2-Clause"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DEPENDS = "nodejs-native glfw glew cairo pango jpeg libpng"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DEPENDS_class-native = "nodejs-native"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PROVIDES = "nodejs-modules"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PR = "r2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S = "${WORKDIR}/${PN}-${PV}"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PD= "${PN}-${PV}/packages"</a:t>
            </a:r>
            <a:br>
              <a:rPr lang="en-GB" sz="2200" b="1">
                <a:solidFill>
                  <a:srgbClr val="404040"/>
                </a:solidFill>
              </a:rPr>
            </a:br>
            <a:r>
              <a:rPr lang="en-GB" sz="2200" b="1">
                <a:solidFill>
                  <a:srgbClr val="404040"/>
                </a:solidFill>
              </a:rPr>
              <a:t>require packages.inc</a:t>
            </a:r>
            <a:endParaRPr sz="2200" b="1">
              <a:solidFill>
                <a:srgbClr val="404040"/>
              </a:solidFill>
            </a:endParaRPr>
          </a:p>
        </p:txBody>
      </p:sp>
      <p:cxnSp>
        <p:nvCxnSpPr>
          <p:cNvPr id="315" name="Google Shape;315;p65"/>
          <p:cNvCxnSpPr/>
          <p:nvPr/>
        </p:nvCxnSpPr>
        <p:spPr>
          <a:xfrm rot="10800000">
            <a:off x="3486100" y="5056675"/>
            <a:ext cx="2902500" cy="9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65"/>
          <p:cNvSpPr txBox="1"/>
          <p:nvPr/>
        </p:nvSpPr>
        <p:spPr>
          <a:xfrm>
            <a:off x="6445550" y="5685375"/>
            <a:ext cx="244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Wait? Wot?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466718371"/>
      </p:ext>
    </p:extLst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6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98DB"/>
                </a:solidFill>
              </a:rPr>
              <a:t>Don’t be clever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6"/>
          <p:cNvSpPr/>
          <p:nvPr/>
        </p:nvSpPr>
        <p:spPr>
          <a:xfrm>
            <a:off x="442080" y="1075680"/>
            <a:ext cx="82281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404040"/>
                </a:solidFill>
              </a:rPr>
              <a:t>SRC_URI+= "</a:t>
            </a:r>
            <a:r>
              <a:rPr lang="en-GB" sz="1300" b="1" u="sng" dirty="0">
                <a:solidFill>
                  <a:schemeClr val="hlink"/>
                </a:solidFill>
                <a:hlinkClick r:id="rId3"/>
              </a:rPr>
              <a:t>http://registry.npmjs.org/put/-/put-0.0.6.tgz;name=0017put;unpack=</a:t>
            </a:r>
            <a:r>
              <a:rPr lang="en-GB" sz="1300" b="1" u="sng" dirty="0" err="1">
                <a:solidFill>
                  <a:schemeClr val="hlink"/>
                </a:solidFill>
                <a:hlinkClick r:id="rId3"/>
              </a:rPr>
              <a:t>yes;downloadfilename</a:t>
            </a:r>
            <a:r>
              <a:rPr lang="en-GB" sz="1300" b="1" u="sng" dirty="0">
                <a:solidFill>
                  <a:schemeClr val="hlink"/>
                </a:solidFill>
                <a:hlinkClick r:id="rId3"/>
              </a:rPr>
              <a:t>=put-0.0.6.tgz;subdir=${PD}/0017-put-0.0.6</a:t>
            </a:r>
            <a:r>
              <a:rPr lang="en-GB" sz="1300" b="1" dirty="0">
                <a:solidFill>
                  <a:srgbClr val="404040"/>
                </a:solidFill>
              </a:rPr>
              <a:t>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LIC_FILES_CHKSUM += "file://real/put-0.0.6/package/LICENSE;md5=b2d989bc186e7f6b418a5fdd5cc0b56b"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/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SRC_URI+= "</a:t>
            </a:r>
            <a:r>
              <a:rPr lang="en-GB" sz="1300" b="1" u="sng" dirty="0">
                <a:solidFill>
                  <a:schemeClr val="hlink"/>
                </a:solidFill>
                <a:hlinkClick r:id="rId4"/>
              </a:rPr>
              <a:t>http://registry.npmjs.org/sax/-/sax-1.2.1.tgz;name=0018sax;unpack=</a:t>
            </a:r>
            <a:r>
              <a:rPr lang="en-GB" sz="1300" b="1" u="sng" dirty="0" err="1">
                <a:solidFill>
                  <a:schemeClr val="hlink"/>
                </a:solidFill>
                <a:hlinkClick r:id="rId4"/>
              </a:rPr>
              <a:t>yes;downloadfilename</a:t>
            </a:r>
            <a:r>
              <a:rPr lang="en-GB" sz="1300" b="1" u="sng" dirty="0">
                <a:solidFill>
                  <a:schemeClr val="hlink"/>
                </a:solidFill>
                <a:hlinkClick r:id="rId4"/>
              </a:rPr>
              <a:t>=sax-1.2.1.tgz;subdir=${PD}/0018-sax-1.2.1</a:t>
            </a:r>
            <a:r>
              <a:rPr lang="en-GB" sz="1300" b="1" dirty="0">
                <a:solidFill>
                  <a:srgbClr val="404040"/>
                </a:solidFill>
              </a:rPr>
              <a:t>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LIC_FILES_CHKSUM += "file://real/sax-1.2.1/package/LICENSE;md5=326d5674181c4bb210e424772c60fa80"</a:t>
            </a:r>
            <a:endParaRPr sz="1300" b="1" dirty="0">
              <a:solidFill>
                <a:srgbClr val="40404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404040"/>
                </a:solidFill>
              </a:rPr>
              <a:t>SRC_URI+= "</a:t>
            </a:r>
            <a:r>
              <a:rPr lang="en-GB" sz="1300" b="1" u="sng" dirty="0">
                <a:solidFill>
                  <a:schemeClr val="hlink"/>
                </a:solidFill>
                <a:hlinkClick r:id="rId5"/>
              </a:rPr>
              <a:t>http://registry.npmjs.org/through/-/through-2.3.8.tgz;name=0019through;unpack=</a:t>
            </a:r>
            <a:r>
              <a:rPr lang="en-GB" sz="1300" b="1" u="sng" dirty="0" err="1">
                <a:solidFill>
                  <a:schemeClr val="hlink"/>
                </a:solidFill>
                <a:hlinkClick r:id="rId5"/>
              </a:rPr>
              <a:t>yes;downloadfilename</a:t>
            </a:r>
            <a:r>
              <a:rPr lang="en-GB" sz="1300" b="1" u="sng" dirty="0">
                <a:solidFill>
                  <a:schemeClr val="hlink"/>
                </a:solidFill>
                <a:hlinkClick r:id="rId5"/>
              </a:rPr>
              <a:t>=through-2.3.8.tgz;subdir=${PD}/0019-through-2.3.8</a:t>
            </a:r>
            <a:r>
              <a:rPr lang="en-GB" sz="1300" b="1" dirty="0">
                <a:solidFill>
                  <a:srgbClr val="404040"/>
                </a:solidFill>
              </a:rPr>
              <a:t>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LIC_FILES_CHKSUM += "file://real/through-2.3.8/package/readme.markdown;md5=6ff48d70322f9b54b7f36536954bca06"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LIC_FILES_CHKSUM += "file://real/through-2.3.8/package/LICENSE.APACHE2;md5=ffcf739dca268cb0f20336d6c1a038f1"</a:t>
            </a:r>
            <a:br>
              <a:rPr lang="en-GB" sz="1300" b="1" dirty="0">
                <a:solidFill>
                  <a:srgbClr val="404040"/>
                </a:solidFill>
              </a:rPr>
            </a:br>
            <a:r>
              <a:rPr lang="en-GB" sz="1300" b="1" dirty="0">
                <a:solidFill>
                  <a:srgbClr val="404040"/>
                </a:solidFill>
              </a:rPr>
              <a:t>LIC_FILES_CHKSUM += "file://real/through-2.3.8/package/LICENSE.MIT;md5=e0f70a42adf526e6f5e605a94d98a420"</a:t>
            </a:r>
            <a:endParaRPr sz="1300" b="1" dirty="0">
              <a:solidFill>
                <a:srgbClr val="40404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1300" b="1" dirty="0" smtClean="0">
                <a:solidFill>
                  <a:srgbClr val="404040"/>
                </a:solidFill>
              </a:rPr>
              <a:t>SRC_URI</a:t>
            </a:r>
            <a:r>
              <a:rPr lang="en-GB" sz="1300" b="1" dirty="0">
                <a:solidFill>
                  <a:srgbClr val="404040"/>
                </a:solidFill>
              </a:rPr>
              <a:t>+= </a:t>
            </a:r>
            <a:endParaRPr sz="1300" b="1" dirty="0">
              <a:solidFill>
                <a:srgbClr val="40404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300" b="1" dirty="0">
              <a:solidFill>
                <a:srgbClr val="404040"/>
              </a:solidFill>
            </a:endParaRPr>
          </a:p>
        </p:txBody>
      </p:sp>
      <p:sp>
        <p:nvSpPr>
          <p:cNvPr id="323" name="Google Shape;323;p66"/>
          <p:cNvSpPr txBox="1"/>
          <p:nvPr/>
        </p:nvSpPr>
        <p:spPr>
          <a:xfrm>
            <a:off x="6445550" y="5685375"/>
            <a:ext cx="244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55144"/>
      </p:ext>
    </p:extLst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98DB"/>
                </a:solidFill>
              </a:rPr>
              <a:t>Trust but verify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7"/>
          <p:cNvSpPr/>
          <p:nvPr/>
        </p:nvSpPr>
        <p:spPr>
          <a:xfrm>
            <a:off x="442080" y="1075680"/>
            <a:ext cx="82281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-GB" sz="1700" b="1">
                <a:solidFill>
                  <a:srgbClr val="404040"/>
                </a:solidFill>
              </a:rPr>
              <a:t>meta-license-tools + fossup + fossology</a:t>
            </a:r>
            <a:endParaRPr sz="1700" b="1">
              <a:solidFill>
                <a:srgbClr val="404040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-GB" sz="1700" b="1">
                <a:solidFill>
                  <a:srgbClr val="404040"/>
                </a:solidFill>
              </a:rPr>
              <a:t>Patched archiver scans</a:t>
            </a:r>
            <a:endParaRPr sz="1700" b="1">
              <a:solidFill>
                <a:srgbClr val="404040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-GB" sz="1700" b="1">
                <a:solidFill>
                  <a:srgbClr val="404040"/>
                </a:solidFill>
              </a:rPr>
              <a:t>SLOW!!! But finds issues</a:t>
            </a:r>
            <a:endParaRPr sz="1700" b="1">
              <a:solidFill>
                <a:srgbClr val="404040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-GB" sz="1700" b="1">
                <a:solidFill>
                  <a:srgbClr val="404040"/>
                </a:solidFill>
              </a:rPr>
              <a:t>A lot of knowledge needed about what you’re actually distributing.</a:t>
            </a:r>
            <a:endParaRPr sz="1700" b="1">
              <a:solidFill>
                <a:srgbClr val="40404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404040"/>
                </a:solidFill>
              </a:rPr>
              <a:t>USER_CLASSES += "license archiver"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COPYLEFT_LICENSE_INCLUDE = "GPL* AGPL* LGPL* MPL*"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COPYLEFT_LICENSE_EXCLUDE = "CLOSED Proprietary"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ARCHIVER_MODE[src] = "patched"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ARCHIVER_MODE[diff] = "0"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ARCHIVER_MODE[dumpdata] = "0"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ARCHIVER_MODE[recipe] = "1"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COPYLEFT_RECIPE_TYPES = "target"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INHERIT += "fossology”</a:t>
            </a:r>
            <a:br>
              <a:rPr lang="en-GB" sz="1700" b="1">
                <a:solidFill>
                  <a:srgbClr val="404040"/>
                </a:solidFill>
              </a:rPr>
            </a:br>
            <a:r>
              <a:rPr lang="en-GB" sz="1700" b="1">
                <a:solidFill>
                  <a:srgbClr val="404040"/>
                </a:solidFill>
              </a:rPr>
              <a:t>VM_SPRINT_NUMBER = "054"</a:t>
            </a:r>
            <a:endParaRPr sz="1700" b="1">
              <a:solidFill>
                <a:srgbClr val="40404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700" b="1">
              <a:solidFill>
                <a:srgbClr val="40404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700" b="1">
              <a:solidFill>
                <a:srgbClr val="404040"/>
              </a:solidFill>
            </a:endParaRPr>
          </a:p>
        </p:txBody>
      </p:sp>
      <p:sp>
        <p:nvSpPr>
          <p:cNvPr id="330" name="Google Shape;330;p67"/>
          <p:cNvSpPr txBox="1"/>
          <p:nvPr/>
        </p:nvSpPr>
        <p:spPr>
          <a:xfrm>
            <a:off x="6445550" y="5685375"/>
            <a:ext cx="244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224777"/>
      </p:ext>
    </p:extLst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8"/>
          <p:cNvSpPr/>
          <p:nvPr/>
        </p:nvSpPr>
        <p:spPr>
          <a:xfrm>
            <a:off x="453960" y="408600"/>
            <a:ext cx="822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98DB"/>
                </a:solidFill>
              </a:rPr>
              <a:t>Trust but verify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8"/>
          <p:cNvSpPr/>
          <p:nvPr/>
        </p:nvSpPr>
        <p:spPr>
          <a:xfrm>
            <a:off x="442080" y="1075680"/>
            <a:ext cx="82281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404040"/>
                </a:solidFill>
              </a:rPr>
              <a:t>Lets do a FOSSOLOGY CLEARANCE!</a:t>
            </a:r>
            <a:endParaRPr sz="2900" b="1">
              <a:solidFill>
                <a:srgbClr val="404040"/>
              </a:solidFill>
            </a:endParaRPr>
          </a:p>
        </p:txBody>
      </p:sp>
      <p:sp>
        <p:nvSpPr>
          <p:cNvPr id="337" name="Google Shape;337;p68"/>
          <p:cNvSpPr txBox="1"/>
          <p:nvPr/>
        </p:nvSpPr>
        <p:spPr>
          <a:xfrm>
            <a:off x="6445550" y="5685375"/>
            <a:ext cx="244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438697"/>
      </p:ext>
    </p:extLst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Seven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Device Trees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39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05720" y="691560"/>
            <a:ext cx="8231400" cy="54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Data structure describing hardware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Usually passed to OS to provide information about HW topology where it cannot be detected/probed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Tree, made of named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Nodes can contain other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Properties are a name-value pair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See https://en.wikipedia.org/wiki/Device_tree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DT can contain cycles by means of </a:t>
            </a: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provide simple references to device definitions (e.g. “</a:t>
            </a: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&lt;&amp;L2&gt;” = level 2 cache definition)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can be used to reference objects in different trees (e.g. use that predefined cache type)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453960" y="40932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The Device Tree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672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405720" y="774000"/>
            <a:ext cx="8231400" cy="50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arch/arm/boot/dts/arm-realview-eb-a9mp.dts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732240" y="1227600"/>
            <a:ext cx="7983360" cy="4750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#include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arm-realview-eb-mp.dtsi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model = "ARM RealView EB Cortex A9 MPCore";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cpus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enable-method = "arm,realview-smp";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A9_0: cpu@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0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device_type = "cpu";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compatible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arm,cortex-a9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reg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&lt;0&gt;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next-level-cache = &lt;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&amp;L2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&amp;pmu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interrupt-affinity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&lt;&amp;A9_0&gt;, &lt;&amp;A9_1&gt;, &lt;&amp;A9_2&gt;, &lt;&amp;A9_3&gt;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	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5925960" y="1389240"/>
            <a:ext cx="2395080" cy="344160"/>
          </a:xfrm>
          <a:prstGeom prst="borderCallout1">
            <a:avLst>
              <a:gd name="adj1" fmla="val 18750"/>
              <a:gd name="adj2" fmla="val -8333"/>
              <a:gd name="adj3" fmla="val 54167"/>
              <a:gd name="adj4" fmla="val -371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C-like inheritance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5" name="CustomShape 5"/>
          <p:cNvSpPr/>
          <p:nvPr/>
        </p:nvSpPr>
        <p:spPr>
          <a:xfrm flipH="1">
            <a:off x="3414240" y="4818960"/>
            <a:ext cx="2161080" cy="301680"/>
          </a:xfrm>
          <a:prstGeom prst="borderCallout1">
            <a:avLst>
              <a:gd name="adj1" fmla="val 18750"/>
              <a:gd name="adj2" fmla="val -8333"/>
              <a:gd name="adj3" fmla="val -37763"/>
              <a:gd name="adj4" fmla="val -3309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pHandles (“&amp;”)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 flipH="1">
            <a:off x="1065600" y="3979800"/>
            <a:ext cx="1951920" cy="301680"/>
          </a:xfrm>
          <a:prstGeom prst="borderCallout1">
            <a:avLst>
              <a:gd name="adj1" fmla="val 18750"/>
              <a:gd name="adj2" fmla="val -8333"/>
              <a:gd name="adj3" fmla="val -88899"/>
              <a:gd name="adj4" fmla="val -4998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Instance = reg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86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started on big machines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Hardware was mostly static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baked into ROM, optionally modified by bootloader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good, so it spread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First PPC, embedded PPC, then ARM …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always was slightly variable hardware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patching DT in bootloader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carrying multiple DTs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co-operation of board files and DT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^ all that does not scale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453960" y="40968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bit of DT history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560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 – 201x edition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Come 201x, variable cardware became easy to make: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Cheap devkits with hats, lures, capes,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FPGAs and SoC+FPGAs became commonplace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=&gt; Combinatorial explosion of possible HW configurations</a:t>
            </a:r>
            <a:r>
              <a:t/>
            </a:r>
            <a:br/>
            <a:r>
              <a:rPr lang="en-US" sz="2000" b="0" strike="noStrike" spc="-1">
                <a:solidFill>
                  <a:srgbClr val="414141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Solution retaining developers’ sanity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Describe only the piece of HW that is being added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these descriptions to create a DT for the system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Enter DT overlays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453960" y="41004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 today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62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b="1" dirty="0" smtClean="0"/>
              <a:t>Setting up a package feed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On target example </a:t>
            </a:r>
            <a:r>
              <a:rPr lang="mr-IN" sz="2000" b="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AWS + </a:t>
            </a:r>
            <a:r>
              <a:rPr lang="en-US" sz="2000" b="0" dirty="0" err="1" smtClean="0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Black</a:t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09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Overlays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27680" y="759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DT: Data structure describing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DTO: necessary change(s) to the DT to support particular feature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Example: an expansion board, a hardware quirk,...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DTO:  vendor=‘hello’, devicetype=‘dto’ (no magic)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732240" y="2421000"/>
            <a:ext cx="7983360" cy="36820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fragment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"/"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__overlay__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hello@0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compatible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hello,dto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      };      };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5925960" y="287388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364512"/>
              <a:gd name="adj4" fmla="val -491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Ovelay at DT root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6385320" y="3835800"/>
            <a:ext cx="2268000" cy="842760"/>
          </a:xfrm>
          <a:prstGeom prst="borderCallout1">
            <a:avLst>
              <a:gd name="adj1" fmla="val 106074"/>
              <a:gd name="adj2" fmla="val 51876"/>
              <a:gd name="adj3" fmla="val 176063"/>
              <a:gd name="adj4" fmla="val 288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Must match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kernel module’s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compatibilty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8" name="TextShape 6"/>
          <p:cNvSpPr txBox="1"/>
          <p:nvPr/>
        </p:nvSpPr>
        <p:spPr>
          <a:xfrm>
            <a:off x="448920" y="4104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Simple DTO structure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78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Advanced DTO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575280" y="950400"/>
            <a:ext cx="7983360" cy="5183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fragment@2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"/soc/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usb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@ffb40000";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fragment@3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&lt;3&gt;;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 = &lt;&amp;gmac1&gt;; /* phandle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phy-mode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gmii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405720" y="545400"/>
            <a:ext cx="8231400" cy="55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Enable USB port, ETH port (over “gmii” channel)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5925960" y="129600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247270"/>
              <a:gd name="adj4" fmla="val -3030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USB port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4768920" y="3339720"/>
            <a:ext cx="3626640" cy="958680"/>
          </a:xfrm>
          <a:prstGeom prst="borderCallout1">
            <a:avLst>
              <a:gd name="adj1" fmla="val 107897"/>
              <a:gd name="adj2" fmla="val 51256"/>
              <a:gd name="adj3" fmla="val 190315"/>
              <a:gd name="adj4" fmla="val 26008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Ethernet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port, use  “</a:t>
            </a: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gigabit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media-independent interface</a:t>
            </a: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”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87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pre-prepared meta-dto-microdemo 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meta-dto-demo contains: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patch with DTO loader with ConfigFS interface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fragment to enable the DTO and loader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module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DTO source ( hello-dto.dts )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core-image-dto-microdemo derivative from</a:t>
            </a:r>
            <a:r>
              <a:t/>
            </a:r>
            <a:br/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core-image-minimal with added DTO examples and DTC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4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Example Layer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448200" y="539280"/>
            <a:ext cx="8231400" cy="56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\-- meta-dto-microdemo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layer.conf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recipes-core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    \-- core-image-dto-microdemo.bb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\-- recipes-kernel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hello-dto.dts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hello-dto-dto_0.1.bb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hello-dto-mod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COPYING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hello-dto.c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Makefile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hello-dto-mod_0.1.bb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\-- linux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|-- 0001-ARM-dts-Compile-the-DTS-with-symbols-enabled.patch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|-- 0002-OF-DT-Overlay-configfs-interface-v7.patch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\-- enable-dtos.cfg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\-- linux-yocto_4.12.bbappend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4025880" y="53928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394088"/>
              <a:gd name="adj4" fmla="val -28279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" dtc hello-dto-mod hello-dto-dto "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3568680" y="1240920"/>
            <a:ext cx="5263200" cy="312840"/>
          </a:xfrm>
          <a:prstGeom prst="borderCallout1">
            <a:avLst>
              <a:gd name="adj1" fmla="val 61185"/>
              <a:gd name="adj2" fmla="val -1726"/>
              <a:gd name="adj3" fmla="val 552251"/>
              <a:gd name="adj4" fmla="val -160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“install -m 0644 *.dts ${D}/lib/firmware/dto/”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3720960" y="2146320"/>
            <a:ext cx="5110920" cy="418680"/>
          </a:xfrm>
          <a:prstGeom prst="borderCallout1">
            <a:avLst>
              <a:gd name="adj1" fmla="val 61185"/>
              <a:gd name="adj2" fmla="val -1726"/>
              <a:gd name="adj3" fmla="val 423621"/>
              <a:gd name="adj4" fmla="val -2258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Debug messages for module load, remove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2" name="CustomShape 6"/>
          <p:cNvSpPr/>
          <p:nvPr/>
        </p:nvSpPr>
        <p:spPr>
          <a:xfrm>
            <a:off x="4286160" y="3345840"/>
            <a:ext cx="4545720" cy="312840"/>
          </a:xfrm>
          <a:prstGeom prst="borderCallout1">
            <a:avLst>
              <a:gd name="adj1" fmla="val 61185"/>
              <a:gd name="adj2" fmla="val -1726"/>
              <a:gd name="adj3" fmla="val 669858"/>
              <a:gd name="adj4" fmla="val -2686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Patch in “overlay-configfs” (*)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3" name="CustomShape 7"/>
          <p:cNvSpPr/>
          <p:nvPr/>
        </p:nvSpPr>
        <p:spPr>
          <a:xfrm>
            <a:off x="4025880" y="274824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734745"/>
              <a:gd name="adj4" fmla="val -2984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“+DTC_FLAGS	:= -@”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4" name="CustomShape 8"/>
          <p:cNvSpPr/>
          <p:nvPr/>
        </p:nvSpPr>
        <p:spPr>
          <a:xfrm>
            <a:off x="4776120" y="4013280"/>
            <a:ext cx="4056120" cy="723600"/>
          </a:xfrm>
          <a:prstGeom prst="borderCallout1">
            <a:avLst>
              <a:gd name="adj1" fmla="val 61185"/>
              <a:gd name="adj2" fmla="val -1726"/>
              <a:gd name="adj3" fmla="val 246098"/>
              <a:gd name="adj4" fmla="val -2969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CONFIG_OF_OVERLAY=y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CONFIG_OF_CONFIGFS=y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58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virtual/kernel and core-image-dto-microdemo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Adjust runqemu configuration for the ‘virt’ machine (hack)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453960" y="1230840"/>
            <a:ext cx="8422920" cy="132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\"/scratch/src/dto/meta-dto-microdemo\""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&gt;&gt; conf/bb_layers.conf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"MACHINE = \"qemuarm\""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\"/scratch/sstate-cache\""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453960" y="3061800"/>
            <a:ext cx="8261640" cy="620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-c cleansstate virtual/kernel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core-image-dto-microdemo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9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453960" y="4079880"/>
            <a:ext cx="8261640" cy="16808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sed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"/^qb_machine/    s/.*/qb_machine = -machine virt/"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"/^qb_dtb/        s/.*/qb_dtb = 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"/^qb_opt_append/ s/.*/qb_opt_append = -show-cursor/"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tmp/deploy/images/qemuarm/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core-image-dto-microdemo-qemuarm.qemuboot.conf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56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new image in QEMU (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login: 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root, 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password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453960" y="1818360"/>
            <a:ext cx="8261640" cy="37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slirp qemuarm nographic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4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936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Compile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Confirm DTO was loaded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Unload DTO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732240" y="927720"/>
            <a:ext cx="7983360" cy="6613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/lib/firmware/dto/hello-dto.dts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/tmp/hello-dto.dtb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732240" y="2043720"/>
            <a:ext cx="7983360" cy="908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/tmp/hello-dto.dtb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/sys/kernel/config/device-tree/overlays/mydto/dtbo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721800" y="5696640"/>
            <a:ext cx="7983360" cy="3726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rmdir /sys/kernel/config/device-tree/overlays/mydto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2240" y="3491640"/>
            <a:ext cx="7983360" cy="17913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/proc/device-tree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 hello@0 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dtbo    path    status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cat /sys/kernel/config/device-tree/overlays/mydto/status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Applied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85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27680" y="806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is the configfs overlay support in a patch?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not being accepted into mainline kernel because of the potential security risk (i.e. manufactures accidentally ship it in a production device and do not lock it down)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can also modify DT and pass the modified DT to Linux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 at “fdt” command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DT, point U-Boot to it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“fdt” command to add/remove/modify nodes and props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Linux with the same address to which U-Boot is pointing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Drawbacks of DTOs in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570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/chosen/bootargs prop with value “hello=kernel”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kernel with modified QEMU DT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732240" y="1143720"/>
            <a:ext cx="7983360" cy="1724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libfdt fdt_getprop(): FDT_ERR_NOTFOUND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set /chosen bootargs hello=kernel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         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bootargs = "hello=kernel"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732240" y="3347640"/>
            <a:ext cx="7983360" cy="253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0x100000:kernel-1 - $fdtcontroladdr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(oe-user@oe-host…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8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Modify DT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9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DTC to compile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the NOR flash image with U-Boot, zImage and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QEMU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732240" y="1287720"/>
            <a:ext cx="7983360" cy="809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dtc -I dts -O dtb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meta-dto-microdemo/recipes-kernel/linux/files/fdto.dts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-o fdto.dtb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732240" y="4824360"/>
            <a:ext cx="7983360" cy="1302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732240" y="2834640"/>
            <a:ext cx="7983360" cy="13352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if=/tmp/fitImage of=/tmp/test.bin bs=1M seek=1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if=fdto.dtb of=/tmp/test.bin bs=1M seek=8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4" name="TextShape 6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0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Setting up a package feed - Target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Install Package Management on the target</a:t>
            </a:r>
            <a:endParaRPr lang="en-US" dirty="0"/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 package-management 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Set the correct package class</a:t>
            </a:r>
            <a:endParaRPr lang="en-US" dirty="0"/>
          </a:p>
          <a:p>
            <a:pPr lvl="1"/>
            <a:r>
              <a:rPr lang="en-US" dirty="0" smtClean="0"/>
              <a:t>PACKAGE_CLASSES </a:t>
            </a:r>
            <a:r>
              <a:rPr lang="en-US" dirty="0"/>
              <a:t>= "</a:t>
            </a:r>
            <a:r>
              <a:rPr lang="en-US" dirty="0" err="1" smtClean="0"/>
              <a:t>package_rpm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Customize the feed </a:t>
            </a:r>
            <a:r>
              <a:rPr lang="en-US" dirty="0"/>
              <a:t>(</a:t>
            </a:r>
            <a:r>
              <a:rPr lang="en-US" dirty="0" smtClean="0"/>
              <a:t>optional)</a:t>
            </a:r>
          </a:p>
          <a:p>
            <a:pPr lvl="1"/>
            <a:r>
              <a:rPr lang="en-US" dirty="0"/>
              <a:t>PACKAGE_FEED_URIS =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my-server.com/repo</a:t>
            </a:r>
            <a:endParaRPr lang="en-US" dirty="0" smtClean="0"/>
          </a:p>
          <a:p>
            <a:pPr lvl="1"/>
            <a:r>
              <a:rPr lang="en-US" dirty="0" smtClean="0"/>
              <a:t>PACKAGE_FEED_BASE_PATHS </a:t>
            </a:r>
            <a:r>
              <a:rPr lang="en-US" dirty="0"/>
              <a:t>= "</a:t>
            </a:r>
            <a:r>
              <a:rPr lang="en-US" dirty="0" smtClean="0"/>
              <a:t>rpm”</a:t>
            </a:r>
          </a:p>
          <a:p>
            <a:pPr lvl="1"/>
            <a:r>
              <a:rPr lang="en-US" dirty="0" smtClean="0"/>
              <a:t>PACKAGE_FEED_ARCHS </a:t>
            </a:r>
            <a:r>
              <a:rPr lang="en-US" dirty="0"/>
              <a:t>= ”all </a:t>
            </a:r>
            <a:r>
              <a:rPr lang="en-US" dirty="0" smtClean="0"/>
              <a:t>armv7at2hf-neon </a:t>
            </a:r>
            <a:r>
              <a:rPr lang="en-US" dirty="0" err="1" smtClean="0"/>
              <a:t>beaglebone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Edit </a:t>
            </a:r>
            <a:r>
              <a:rPr lang="en-US" b="1" dirty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</a:t>
            </a:r>
            <a:r>
              <a:rPr lang="en-US" b="1" dirty="0" err="1" smtClean="0"/>
              <a:t>yum.repos.d</a:t>
            </a:r>
            <a:r>
              <a:rPr lang="en-US" b="1" dirty="0" smtClean="0"/>
              <a:t>/</a:t>
            </a:r>
            <a:r>
              <a:rPr lang="en-US" b="1" dirty="0" err="1" smtClean="0"/>
              <a:t>oe</a:t>
            </a:r>
            <a:r>
              <a:rPr lang="en-US" b="1" dirty="0" smtClean="0"/>
              <a:t>-remote-</a:t>
            </a:r>
            <a:r>
              <a:rPr lang="en-US" b="1" dirty="0" err="1" smtClean="0"/>
              <a:t>repo.repo</a:t>
            </a:r>
            <a:r>
              <a:rPr lang="en-US" b="1" dirty="0" smtClean="0"/>
              <a:t> (optional)</a:t>
            </a:r>
          </a:p>
          <a:p>
            <a:pPr lvl="1"/>
            <a:r>
              <a:rPr lang="en-US" dirty="0" smtClean="0"/>
              <a:t>enabled=1</a:t>
            </a:r>
            <a:endParaRPr lang="en-US" dirty="0"/>
          </a:p>
          <a:p>
            <a:pPr lvl="1"/>
            <a:r>
              <a:rPr lang="en-US" dirty="0" err="1" smtClean="0"/>
              <a:t>metadata_expire</a:t>
            </a:r>
            <a:r>
              <a:rPr lang="en-US" dirty="0" smtClean="0"/>
              <a:t>=0</a:t>
            </a:r>
          </a:p>
          <a:p>
            <a:pPr lvl="1"/>
            <a:r>
              <a:rPr lang="en-US" dirty="0" err="1" smtClean="0"/>
              <a:t>gpgcheck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Apply DTO to QEMU DT in U-Boot manually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732240" y="927720"/>
            <a:ext cx="7983360" cy="51267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fdt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- flattened device tree utility commands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addr [-c]  &lt;addr&gt; [&lt;length&gt;]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Set the [control] fdt location to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apply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Apply overlay to the 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resize [&lt;extrasize&gt;]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Resize fdt to size + padding to 4k addr + some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  optional &lt;extrasize&gt; if needed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print  &lt;path&gt; [&lt;prop&gt;]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Recursive print starting at &lt;path&gt;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 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apply 0x800000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bootargs = "hello=dto";  // &lt;------- Here is the new node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93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427680" y="73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fitImage with bundled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732240" y="110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meta-dto-microdemo/recipes-kernel/linux/files/\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fit-image-dto.its  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meta-dto-microdemo/recipes-kernel/\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linux/files/fdto.dts -o fdto.dtb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-f ./fit-image-dto.its /tmp/fitImage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14:17:28 2018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Configuration 0 (conf-1)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Boot Linux kernel with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Kernel:       kernel-1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FDT:          fdt-1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1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fitImage to DT in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838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 source files extras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overlay blob";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/incbin/("./fdto.dtb");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&lt;0x44008000&gt;;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configurations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, "fdto-1"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0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fitImage containing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 ; bootm 0x100000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0x00624f40 to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fdt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'fdto-1' fdt subimage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Flattened Device Tree overlay blob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Flat Device Tree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0x00635010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177 Bytes = 177 Bytes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md5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7fd334678b272c17fbfac51bcdb9a40c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Verifying Hash Integrity ... md5+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0x00635010 to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Kernel Image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46f58000, end 46f5cc0a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(oe-user@oe-host) (gcc version 7.3.0 (GCC)...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pages: 32480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hello=dto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988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encore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DTOs can be used to operate SoC+FPGA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Done using FPGA manager in Linux (load firware into ASIC)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732240" y="1645920"/>
            <a:ext cx="7983360" cy="438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fragment@0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/* controlling bridge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target-path = "/soc/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fpgamgr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@ff706000/bridge@0";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region@0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compatible = "fpga-region";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#address-cells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ranges = &lt;0 0x00000000 0xff200000 0x00080000&gt;;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firmware-name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fpga/bitstream.rbf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fpga_version@0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compatible = "vendor,fpgablock-1.0";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reg = &lt;0 0x0 0x04&gt;;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91" name="CustomShape 4"/>
          <p:cNvSpPr/>
          <p:nvPr/>
        </p:nvSpPr>
        <p:spPr>
          <a:xfrm>
            <a:off x="5807160" y="183024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161063"/>
              <a:gd name="adj4" fmla="val -5491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FPGA Manager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2" name="CustomShape 5"/>
          <p:cNvSpPr/>
          <p:nvPr/>
        </p:nvSpPr>
        <p:spPr>
          <a:xfrm>
            <a:off x="6066360" y="3238200"/>
            <a:ext cx="2268000" cy="344160"/>
          </a:xfrm>
          <a:prstGeom prst="borderCallout1">
            <a:avLst>
              <a:gd name="adj1" fmla="val 129095"/>
              <a:gd name="adj2" fmla="val 51876"/>
              <a:gd name="adj3" fmla="val 392097"/>
              <a:gd name="adj4" fmla="val 6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Firmware file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681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for newbie using DTO’s to prepare and debug DT’s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Debug the DTO with the manual configfs overlay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 the DTO to U-Boot and then debug the hardware and kernel modules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Turn the DTO  into a pure DT for production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46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27680" y="489960"/>
            <a:ext cx="8231400" cy="57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Recommended way to load custom DTO at boot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are sysvinit, systemd, custom scripts, or add to uboot,  however there is no standard for that currently</a:t>
            </a: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Top debugging techniques, tricks and tips: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“/proc/device-tree” is the image of the live DT, to check if your overlay was applied properly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configfs interface provides you a status information for each overlay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Top common user errors and gothchas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Usually typos in the DT (no verification in DT compiler)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exact “compatible” match between DTO/kernel module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Anything special about DTO's vis-à-vis Yocto Project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really, they are orthogonal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“dtc” compiler is part of openembedded-core layer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8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Examples of DTO’s in production systems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RaspberryPi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(hats)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Beaglebone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(cape manager)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Some Intel boards (e.g. via ACPI)</a:t>
            </a:r>
            <a:r>
              <a:rPr dirty="0"/>
              <a:t/>
            </a:r>
            <a:br>
              <a:rPr dirty="0"/>
            </a:br>
            <a:r>
              <a:rPr lang="en-US" sz="1000" b="1" strike="noStrike" spc="-1" dirty="0">
                <a:solidFill>
                  <a:srgbClr val="37424A"/>
                </a:solidFill>
                <a:latin typeface="Arial"/>
              </a:rPr>
              <a:t> </a:t>
            </a:r>
            <a:endParaRPr lang="en-US" sz="1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More on DT at: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https://www.devicetree.org/</a:t>
            </a: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ePAPR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specification of DT: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3"/>
              </a:rPr>
              <a:t>https://elinux.org/images/c/cf/Power_ePAPR_APPROVED_v1.1.pdf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Contact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Contact: Marek </a:t>
            </a:r>
            <a:r>
              <a:rPr lang="en-US" sz="2000" b="0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Vasut</a:t>
            </a: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</a:t>
            </a:r>
            <a:r>
              <a:rPr lang="en-US" sz="20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4"/>
              </a:rPr>
              <a:t>marek.vasut@gmail.com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5"/>
              </a:rPr>
              <a:t>https://schd.ws/hosted_files/elciotna18/c1/elc-2018.pdf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010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Image Size Reduction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Scott Murray</a:t>
            </a:r>
          </a:p>
        </p:txBody>
      </p:sp>
    </p:spTree>
    <p:extLst>
      <p:ext uri="{BB962C8B-B14F-4D97-AF65-F5344CB8AC3E}">
        <p14:creationId xmlns:p14="http://schemas.microsoft.com/office/powerpoint/2010/main" val="847023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bother optimizing distribution size?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0" dirty="0"/>
              <a:t>There are embedded products that still benefit from the cost-optimization of reducing RAM and storage footprint</a:t>
            </a:r>
          </a:p>
          <a:p>
            <a:pPr lvl="1"/>
            <a:r>
              <a:rPr lang="en-US" dirty="0"/>
              <a:t>e.g. developers interested in using Linux in IoT edge devices</a:t>
            </a:r>
          </a:p>
          <a:p>
            <a:r>
              <a:rPr lang="en-US" b="0" dirty="0"/>
              <a:t>An increasing need to keep devices up to date means smaller images have a bandwidth and download time advantage, and potentially a reduced security attack surface</a:t>
            </a:r>
            <a:endParaRPr lang="en-US" dirty="0"/>
          </a:p>
          <a:p>
            <a:r>
              <a:rPr lang="en-US" b="0" dirty="0"/>
              <a:t>Use cases such as:</a:t>
            </a:r>
            <a:endParaRPr lang="en-US" dirty="0"/>
          </a:p>
          <a:p>
            <a:pPr lvl="1"/>
            <a:r>
              <a:rPr lang="en-US" dirty="0"/>
              <a:t>Small recovery partition images</a:t>
            </a:r>
          </a:p>
          <a:p>
            <a:pPr lvl="1"/>
            <a:r>
              <a:rPr lang="en-US" dirty="0"/>
              <a:t>Container images</a:t>
            </a:r>
          </a:p>
          <a:p>
            <a:pPr lvl="1"/>
            <a:r>
              <a:rPr lang="en-US" dirty="0"/>
              <a:t>Supporting older hardware (e.g. Tiny Core Linux, </a:t>
            </a:r>
            <a:r>
              <a:rPr lang="en-US" dirty="0">
                <a:hlinkClick r:id="rId2"/>
              </a:rPr>
              <a:t>http://distro.ibiblio.org/tinycorelinux/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03908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Setting up a package </a:t>
            </a:r>
            <a:r>
              <a:rPr lang="en-US" dirty="0" smtClean="0">
                <a:latin typeface="Arial" charset="0"/>
              </a:rPr>
              <a:t>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8983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charset="0"/>
              </a:rPr>
              <a:t>Publish a repo, index the repo, and</a:t>
            </a:r>
            <a:r>
              <a:rPr lang="mr-IN" dirty="0" smtClean="0">
                <a:latin typeface="Arial" charset="0"/>
              </a:rPr>
              <a:t>…</a:t>
            </a:r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r>
              <a:rPr lang="en-US" dirty="0" smtClean="0">
                <a:latin typeface="Arial" charset="0"/>
              </a:rPr>
              <a:t>You are now running a web server on port 5678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54025" y="1719072"/>
            <a:ext cx="8433797" cy="29870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core-image-minimal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package-index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 web --path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/deploy/rpm -p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opened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16.0.0 (/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/bin/python 2.7.12) starting up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reactor class: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twisted.internet.epollreactor.EPollReactor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Site starting on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</p:txBody>
      </p:sp>
    </p:spTree>
    <p:extLst>
      <p:ext uri="{BB962C8B-B14F-4D97-AF65-F5344CB8AC3E}">
        <p14:creationId xmlns:p14="http://schemas.microsoft.com/office/powerpoint/2010/main" val="45085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Added in </a:t>
            </a:r>
            <a:r>
              <a:rPr lang="en-US" b="0" dirty="0" err="1"/>
              <a:t>Yocto</a:t>
            </a:r>
            <a:r>
              <a:rPr lang="en-US" b="0" dirty="0"/>
              <a:t> Project </a:t>
            </a:r>
            <a:r>
              <a:rPr lang="en-US" b="0" dirty="0" err="1"/>
              <a:t>denzil</a:t>
            </a:r>
            <a:r>
              <a:rPr lang="en-US" b="0" dirty="0"/>
              <a:t> release in April 2012</a:t>
            </a:r>
          </a:p>
          <a:p>
            <a:r>
              <a:rPr lang="en-US" b="0" dirty="0"/>
              <a:t>“Poky-tiny is intended to define a tiny Linux system comprised of a Linux kernel tailored to support each specific MACHINE and </a:t>
            </a:r>
            <a:r>
              <a:rPr lang="en-US" b="0" dirty="0" err="1"/>
              <a:t>busybox</a:t>
            </a:r>
            <a:r>
              <a:rPr lang="en-US" b="0" dirty="0"/>
              <a:t>.” (from poky-</a:t>
            </a:r>
            <a:r>
              <a:rPr lang="en-US" b="0" dirty="0" err="1"/>
              <a:t>tiny.conf</a:t>
            </a:r>
            <a:r>
              <a:rPr lang="en-US" b="0" dirty="0"/>
              <a:t>)</a:t>
            </a:r>
            <a:endParaRPr lang="en-US" dirty="0"/>
          </a:p>
          <a:p>
            <a:r>
              <a:rPr lang="en-US" b="0" dirty="0"/>
              <a:t>As with poky, intended to act as a starting point for your own distribution.</a:t>
            </a:r>
            <a:endParaRPr lang="en-US" dirty="0"/>
          </a:p>
          <a:p>
            <a:r>
              <a:rPr lang="en-US" b="0" dirty="0"/>
              <a:t>Caveats:</a:t>
            </a:r>
            <a:endParaRPr lang="en-US" dirty="0"/>
          </a:p>
          <a:p>
            <a:pPr lvl="1"/>
            <a:r>
              <a:rPr lang="en-US" dirty="0"/>
              <a:t>Only builds for qemux86 (and recently qemux86-64) by default</a:t>
            </a:r>
          </a:p>
          <a:p>
            <a:pPr lvl="1"/>
            <a:r>
              <a:rPr lang="en-US" dirty="0"/>
              <a:t>Only supports core-image-minimal</a:t>
            </a:r>
          </a:p>
          <a:p>
            <a:pPr lvl="1"/>
            <a:r>
              <a:rPr lang="en-US" dirty="0"/>
              <a:t>So only has a barebones kernel, </a:t>
            </a:r>
            <a:r>
              <a:rPr lang="en-US" dirty="0" err="1"/>
              <a:t>libc</a:t>
            </a:r>
            <a:r>
              <a:rPr lang="en-US" dirty="0"/>
              <a:t>, and </a:t>
            </a:r>
            <a:r>
              <a:rPr lang="en-US" dirty="0" err="1"/>
              <a:t>BusyBox</a:t>
            </a:r>
          </a:p>
          <a:p>
            <a:r>
              <a:rPr lang="en-US" b="0" dirty="0"/>
              <a:t>Documented (somewhat) at: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https://www.yoctoproject.org/docs/current/dev-manual/dev-manual.html#building-a-tiny-system</a:t>
            </a:r>
            <a:endParaRPr lang="en-US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0581679"/>
      </p:ext>
    </p:extLst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$ cat installed-package-sizes.txt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606 KiB </a:t>
            </a:r>
            <a:r>
              <a:rPr lang="en-US" b="0" dirty="0" err="1">
                <a:latin typeface="Courier New"/>
                <a:cs typeface="Courier New"/>
              </a:rPr>
              <a:t>musl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548 KiB </a:t>
            </a:r>
            <a:r>
              <a:rPr lang="en-US" b="0" dirty="0" err="1">
                <a:latin typeface="Courier New"/>
                <a:cs typeface="Courier New"/>
              </a:rPr>
              <a:t>busybox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23   KiB </a:t>
            </a:r>
            <a:r>
              <a:rPr lang="en-US" b="0" dirty="0" err="1">
                <a:latin typeface="Courier New"/>
                <a:cs typeface="Courier New"/>
              </a:rPr>
              <a:t>netbase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4    KiB update-alternatives-</a:t>
            </a:r>
            <a:r>
              <a:rPr lang="en-US" b="0" dirty="0" err="1">
                <a:latin typeface="Courier New"/>
                <a:cs typeface="Courier New"/>
              </a:rPr>
              <a:t>opkg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dirty="0" err="1">
                <a:latin typeface="Courier New"/>
                <a:cs typeface="Courier New"/>
              </a:rPr>
              <a:t>busybox-udhcpc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err="1">
                <a:latin typeface="Courier New"/>
                <a:cs typeface="Courier New"/>
              </a:rPr>
              <a:t>busybox-mdev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base-files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run-</a:t>
            </a:r>
            <a:r>
              <a:rPr lang="en-US" b="0" err="1">
                <a:latin typeface="Courier New"/>
                <a:cs typeface="Courier New"/>
              </a:rPr>
              <a:t>postinsts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</a:t>
            </a:r>
            <a:r>
              <a:rPr lang="en-US" b="0" err="1">
                <a:latin typeface="Courier New"/>
                <a:cs typeface="Courier New"/>
              </a:rPr>
              <a:t>busybox</a:t>
            </a:r>
            <a:r>
              <a:rPr lang="en-US" b="0" dirty="0">
                <a:latin typeface="Courier New"/>
                <a:cs typeface="Courier New"/>
              </a:rPr>
              <a:t>-syslog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</a:t>
            </a:r>
            <a:r>
              <a:rPr lang="en-US" b="0" err="1">
                <a:latin typeface="Courier New"/>
                <a:cs typeface="Courier New"/>
              </a:rPr>
              <a:t>packagegroup</a:t>
            </a:r>
            <a:r>
              <a:rPr lang="en-US" b="0" dirty="0">
                <a:latin typeface="Courier New"/>
                <a:cs typeface="Courier New"/>
              </a:rPr>
              <a:t>-core-boot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base-passwd</a:t>
            </a:r>
            <a:endParaRPr lang="en-US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9129112"/>
      </p:ext>
    </p:extLst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</a:t>
            </a:r>
          </a:p>
        </p:txBody>
      </p:sp>
      <p:pic>
        <p:nvPicPr>
          <p:cNvPr id="4" name="Picture 4" descr="A picture containing stationary, writing implement&#10;&#10;Description generated with high confidence">
            <a:extLst>
              <a:ext uri="{FF2B5EF4-FFF2-40B4-BE49-F238E27FC236}">
                <a16:creationId xmlns="" xmlns:a16="http://schemas.microsoft.com/office/drawing/2014/main" id="{A5D80831-87E9-42B5-A3B2-6ACB71CD31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6660" y="1068906"/>
            <a:ext cx="7826761" cy="46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8545"/>
      </p:ext>
    </p:extLst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(continued)</a:t>
            </a:r>
          </a:p>
        </p:txBody>
      </p:sp>
      <p:pic>
        <p:nvPicPr>
          <p:cNvPr id="4" name="Picture 4" descr="A pencil and paper&#10;&#10;Description generated with high confidence">
            <a:extLst>
              <a:ext uri="{FF2B5EF4-FFF2-40B4-BE49-F238E27FC236}">
                <a16:creationId xmlns="" xmlns:a16="http://schemas.microsoft.com/office/drawing/2014/main" id="{0DCC64F4-2F6B-4BE7-8D81-1D7F5CBDCE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4843" y="999211"/>
            <a:ext cx="7966151" cy="47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9164"/>
      </p:ext>
    </p:extLst>
  </p:cSld>
  <p:clrMapOvr>
    <a:masterClrMapping/>
  </p:clrMapOvr>
  <p:transition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(Notes / Observations)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Numbers pulled from data generated by </a:t>
            </a:r>
            <a:r>
              <a:rPr lang="en-US" b="0" dirty="0" err="1"/>
              <a:t>buildhistory</a:t>
            </a:r>
            <a:r>
              <a:rPr lang="en-US" b="0" dirty="0"/>
              <a:t> class</a:t>
            </a:r>
          </a:p>
          <a:p>
            <a:pPr>
              <a:spcBef>
                <a:spcPts val="0"/>
              </a:spcBef>
            </a:pPr>
            <a:r>
              <a:rPr lang="en-US" b="0" dirty="0"/>
              <a:t>Missing </a:t>
            </a:r>
            <a:r>
              <a:rPr lang="en-US" b="0" err="1"/>
              <a:t>uclibc</a:t>
            </a:r>
            <a:r>
              <a:rPr lang="en-US" b="0" dirty="0"/>
              <a:t> sizes for </a:t>
            </a:r>
            <a:r>
              <a:rPr lang="en-US" b="0" err="1"/>
              <a:t>dora</a:t>
            </a:r>
            <a:r>
              <a:rPr lang="en-US" b="0" dirty="0"/>
              <a:t> - dizzy releases due to build issues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Noticeable trend of </a:t>
            </a:r>
            <a:r>
              <a:rPr lang="en-US" b="0" err="1"/>
              <a:t>glibc</a:t>
            </a:r>
            <a:r>
              <a:rPr lang="en-US" b="0" dirty="0"/>
              <a:t> increasing in size over time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 obvious dramatic size difference between </a:t>
            </a:r>
            <a:r>
              <a:rPr lang="en-US" b="0" err="1"/>
              <a:t>uclibc</a:t>
            </a:r>
            <a:r>
              <a:rPr lang="en-US" b="0" dirty="0"/>
              <a:t> and </a:t>
            </a:r>
            <a:r>
              <a:rPr lang="en-US" b="0" err="1"/>
              <a:t>musl</a:t>
            </a:r>
            <a:endParaRPr lang="en-US" err="1"/>
          </a:p>
          <a:p>
            <a:pPr>
              <a:spcBef>
                <a:spcPts val="0"/>
              </a:spcBef>
            </a:pPr>
            <a:r>
              <a:rPr lang="en-US" b="0" dirty="0"/>
              <a:t>Installed package size != root filesystem size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There is some overhead due to the </a:t>
            </a:r>
            <a:r>
              <a:rPr lang="en-US" err="1"/>
              <a:t>inodes</a:t>
            </a:r>
            <a:r>
              <a:rPr lang="en-US" dirty="0"/>
              <a:t> from the many small files used by update-alternatives-</a:t>
            </a:r>
            <a:r>
              <a:rPr lang="en-US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root filesystem is assembled from binary packages, and the update-alternatives-</a:t>
            </a:r>
            <a:r>
              <a:rPr lang="en-US" err="1"/>
              <a:t>opkg</a:t>
            </a:r>
            <a:r>
              <a:rPr lang="en-US" dirty="0"/>
              <a:t> tool is used to handle alternate providers of binaries (e.g. </a:t>
            </a:r>
            <a:r>
              <a:rPr lang="en-US" err="1"/>
              <a:t>BusyBox</a:t>
            </a:r>
            <a:r>
              <a:rPr lang="en-US" dirty="0"/>
              <a:t> versus </a:t>
            </a:r>
            <a:r>
              <a:rPr lang="en-US" err="1"/>
              <a:t>util-linux</a:t>
            </a:r>
            <a:r>
              <a:rPr lang="en-US" dirty="0"/>
              <a:t>)</a:t>
            </a:r>
          </a:p>
          <a:p>
            <a:pPr marL="977900" lvl="6">
              <a:spcBef>
                <a:spcPts val="0"/>
              </a:spcBef>
            </a:pPr>
            <a:r>
              <a:rPr lang="en-US" b="1" dirty="0">
                <a:solidFill>
                  <a:srgbClr val="404040"/>
                </a:solidFill>
                <a:latin typeface="Courier New"/>
                <a:cs typeface="Courier New"/>
              </a:rPr>
              <a:t>Removed in read-only images or with FORCE_RO_REMOVE option</a:t>
            </a:r>
            <a:endParaRPr lang="en-US" b="1">
              <a:solidFill>
                <a:srgbClr val="404040"/>
              </a:solidFill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5978038"/>
      </p:ext>
    </p:extLst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7374496"/>
      </p:ext>
    </p:extLst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22983388"/>
      </p:ext>
    </p:extLst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270152"/>
      </p:ext>
    </p:extLst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6487909"/>
      </p:ext>
    </p:extLst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ENABLE_WIDEC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ENABLE_WIDEC variable controls wide character support for the </a:t>
            </a:r>
            <a:r>
              <a:rPr lang="en-US" b="0" dirty="0" err="1"/>
              <a:t>ncurses</a:t>
            </a:r>
            <a:r>
              <a:rPr lang="en-US" b="0" dirty="0"/>
              <a:t> terminal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</a:t>
            </a:r>
            <a:r>
              <a:rPr lang="en-US" b="0" dirty="0" err="1"/>
              <a:t>ncurses</a:t>
            </a:r>
            <a:r>
              <a:rPr lang="en-US" b="0" dirty="0"/>
              <a:t> wide character support only affects console applications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images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not necessarily dramatic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About 200 KB if the image pulls in </a:t>
            </a:r>
            <a:r>
              <a:rPr lang="en-US" dirty="0" err="1"/>
              <a:t>ncurses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ATM core-image-minimal does not actually pull in any packages that have </a:t>
            </a:r>
            <a:r>
              <a:rPr lang="en-US" dirty="0" err="1"/>
              <a:t>ncurses</a:t>
            </a:r>
            <a:r>
              <a:rPr lang="en-US" dirty="0"/>
              <a:t> as a dependency...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85378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1" dirty="0" smtClean="0"/>
              <a:t>On </a:t>
            </a:r>
            <a:r>
              <a:rPr lang="en-US" sz="2000" b="1" dirty="0"/>
              <a:t>target example – AWS + </a:t>
            </a:r>
            <a:r>
              <a:rPr lang="en-US" sz="2000" b="1" dirty="0" err="1"/>
              <a:t>Beaglebone</a:t>
            </a:r>
            <a:r>
              <a:rPr lang="en-US" sz="2000" b="1" dirty="0"/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3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USE_NLS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USE_NLS variable controls native language support for applications, i.e. internationalization via the </a:t>
            </a:r>
            <a:r>
              <a:rPr lang="en-US" b="0" dirty="0" err="1"/>
              <a:t>gettext</a:t>
            </a:r>
            <a:r>
              <a:rPr lang="en-US" b="0" dirty="0"/>
              <a:t>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NLS might be problematic if you have applications using </a:t>
            </a:r>
            <a:r>
              <a:rPr lang="en-US" b="0" dirty="0" err="1"/>
              <a:t>gettext</a:t>
            </a:r>
            <a:r>
              <a:rPr lang="en-US" b="0" dirty="0"/>
              <a:t> to provide internationalized output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again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dependent on application usage of </a:t>
            </a:r>
            <a:r>
              <a:rPr lang="en-US" b="0" dirty="0" err="1"/>
              <a:t>gettext</a:t>
            </a:r>
            <a:endParaRPr lang="en-US" dirty="0" err="1"/>
          </a:p>
          <a:p>
            <a:pPr lvl="1">
              <a:spcBef>
                <a:spcPts val="0"/>
              </a:spcBef>
            </a:pPr>
            <a:r>
              <a:rPr lang="en-US" dirty="0"/>
              <a:t>No savings in core-image-minimal, about 2 MB in core-image-full-</a:t>
            </a:r>
            <a:r>
              <a:rPr lang="en-US" dirty="0" err="1"/>
              <a:t>cmdline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5092960"/>
      </p:ext>
    </p:extLst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DISTRO_FEATURES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DISTRO_FEATURES variable controls software feature support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Mostly translates to configure script options, but some features add kernel module and runtime package dependencies</a:t>
            </a:r>
          </a:p>
          <a:p>
            <a:pPr>
              <a:spcBef>
                <a:spcPts val="0"/>
              </a:spcBef>
            </a:pPr>
            <a:r>
              <a:rPr lang="en-US" b="0" dirty="0"/>
              <a:t>poky-tiny removes almost all of the default features that poky enables, leaving on IPv4 and IPv6 support on as well as a couple of other base 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The features you need are largely dependent on your target image contents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x11, </a:t>
            </a:r>
            <a:r>
              <a:rPr lang="en-US" dirty="0" err="1"/>
              <a:t>pulseaudio</a:t>
            </a:r>
            <a:r>
              <a:rPr lang="en-US" dirty="0"/>
              <a:t>, many fine-grained </a:t>
            </a:r>
            <a:r>
              <a:rPr lang="en-US" dirty="0" err="1"/>
              <a:t>libc</a:t>
            </a:r>
            <a:r>
              <a:rPr lang="en-US" dirty="0"/>
              <a:t> features for </a:t>
            </a:r>
            <a:r>
              <a:rPr lang="en-US" dirty="0" err="1"/>
              <a:t>glibc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Chapter 14 of the </a:t>
            </a:r>
            <a:r>
              <a:rPr lang="en-US" b="0" dirty="0" err="1"/>
              <a:t>Yocto</a:t>
            </a:r>
            <a:r>
              <a:rPr lang="en-US" b="0" dirty="0"/>
              <a:t> Project Reference Manual for a breakdown of DISTRO and MACHINE features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https://www.yoctoproject.org/docs/current/ref-manual/ref-manual.html#ref-features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9271253"/>
      </p:ext>
    </p:extLst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</a:t>
            </a:r>
            <a:r>
              <a:rPr lang="en-US" dirty="0" err="1"/>
              <a:t>linux</a:t>
            </a:r>
            <a:r>
              <a:rPr lang="en-US" dirty="0"/>
              <a:t>-yocto-tiny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Provides a highly pruned kernel configuration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qemux86 specific</a:t>
            </a:r>
          </a:p>
          <a:p>
            <a:pPr>
              <a:spcBef>
                <a:spcPts val="0"/>
              </a:spcBef>
            </a:pPr>
            <a:r>
              <a:rPr lang="en-US" b="0" dirty="0"/>
              <a:t>Needs to be over-ridden with </a:t>
            </a:r>
            <a:r>
              <a:rPr lang="en-US" b="0" dirty="0" err="1"/>
              <a:t>PREFERRED_PROVIDER_virtual</a:t>
            </a:r>
            <a:r>
              <a:rPr lang="en-US" b="0" dirty="0"/>
              <a:t>/kernel if you want to test poky-tiny on another architecture</a:t>
            </a:r>
          </a:p>
          <a:p>
            <a:pPr>
              <a:spcBef>
                <a:spcPts val="0"/>
              </a:spcBef>
            </a:pPr>
            <a:r>
              <a:rPr lang="en-US" b="0" dirty="0"/>
              <a:t>General kernel size reduction guidelines apply, i.e. only enable features and drivers for the target platform</a:t>
            </a:r>
          </a:p>
          <a:p>
            <a:pPr>
              <a:spcBef>
                <a:spcPts val="0"/>
              </a:spcBef>
            </a:pPr>
            <a:r>
              <a:rPr lang="en-US" b="0" dirty="0"/>
              <a:t>A static kernel without modules is a win if possible since it results in an overall size reduction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856873"/>
      </p:ext>
    </p:extLst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image feature / package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Note that size numbers include all the dependencies that are pulled in</a:t>
            </a:r>
          </a:p>
          <a:p>
            <a:pPr>
              <a:spcBef>
                <a:spcPts val="0"/>
              </a:spcBef>
            </a:pPr>
            <a:r>
              <a:rPr lang="en-US" b="0" dirty="0"/>
              <a:t>Package management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rpm: ~102 MB (includes OpenSSL, Python 3, etc.)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deb: ~22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ipk</a:t>
            </a:r>
            <a:r>
              <a:rPr lang="en-US" dirty="0"/>
              <a:t>: ~4 MB</a:t>
            </a:r>
          </a:p>
          <a:p>
            <a:pPr>
              <a:spcBef>
                <a:spcPts val="0"/>
              </a:spcBef>
            </a:pPr>
            <a:r>
              <a:rPr lang="en-US" b="0" dirty="0"/>
              <a:t>SSH daemon: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OpenSSH (and OpenSSL): ~6.7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Dropbear</a:t>
            </a:r>
            <a:r>
              <a:rPr lang="en-US" dirty="0"/>
              <a:t>: ~300 KB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Systemd</a:t>
            </a:r>
            <a:r>
              <a:rPr lang="en-US" b="0" dirty="0"/>
              <a:t>: ~30 MB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2.7: ~4 MB, ~40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3.5: ~17 MB, ~64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6841441"/>
      </p:ext>
    </p:extLst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core-image-minimal-initramfs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/>
              <a:t>Another option is to build the target image into an initramfs and attach it to the kernel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/>
              <a:t>initramfs ends up as cpio.gz attached to the kernel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/>
              <a:t>unpacked into a memory filesystem and used as the rootfs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/>
              <a:t>Makes for a smaller overall combined image size at the expense of </a:t>
            </a:r>
            <a:r>
              <a:rPr lang="en-US" b="0" dirty="0"/>
              <a:t>memory usage</a:t>
            </a:r>
          </a:p>
          <a:p>
            <a:pPr>
              <a:spcBef>
                <a:spcPts val="0"/>
              </a:spcBef>
            </a:pPr>
            <a:r>
              <a:rPr lang="en-US" b="0"/>
              <a:t>core-image-minimal-initramfs is probably best viewed as a template, copy and prune out anything not needed for your target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54106443"/>
      </p:ext>
    </p:extLst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size reduction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Splitting files out of a package with FILES_${PN}-foo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 use would be to pick out a tool from core-</a:t>
            </a:r>
            <a:r>
              <a:rPr lang="en-US" dirty="0" err="1"/>
              <a:t>utils</a:t>
            </a:r>
            <a:r>
              <a:rPr lang="en-US" dirty="0"/>
              <a:t>, since it is not split into per-tool packages like </a:t>
            </a:r>
            <a:r>
              <a:rPr lang="en-US" dirty="0" err="1"/>
              <a:t>util-linux</a:t>
            </a:r>
          </a:p>
          <a:p>
            <a:pPr>
              <a:spcBef>
                <a:spcPts val="0"/>
              </a:spcBef>
            </a:pPr>
            <a:r>
              <a:rPr lang="en-US" b="0" dirty="0"/>
              <a:t>A more extreme example is removing all .</a:t>
            </a:r>
            <a:r>
              <a:rPr lang="en-US" b="0" dirty="0" err="1"/>
              <a:t>py</a:t>
            </a:r>
            <a:r>
              <a:rPr lang="en-US" b="0" dirty="0"/>
              <a:t> Python source files, leaving only the compiled .</a:t>
            </a:r>
            <a:r>
              <a:rPr lang="en-US" b="0" dirty="0" err="1"/>
              <a:t>pyc</a:t>
            </a:r>
            <a:r>
              <a:rPr lang="en-US" b="0" dirty="0"/>
              <a:t> files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Currently requires modifying </a:t>
            </a:r>
            <a:r>
              <a:rPr lang="en-US" dirty="0" err="1"/>
              <a:t>distutils</a:t>
            </a:r>
            <a:r>
              <a:rPr lang="en-US" dirty="0"/>
              <a:t>-common-</a:t>
            </a:r>
            <a:r>
              <a:rPr lang="en-US" dirty="0" err="1"/>
              <a:t>base.bbclass</a:t>
            </a:r>
            <a:r>
              <a:rPr lang="en-US" dirty="0"/>
              <a:t> to make it generic for all Python modules</a:t>
            </a:r>
          </a:p>
          <a:p>
            <a:pPr>
              <a:spcBef>
                <a:spcPts val="0"/>
              </a:spcBef>
            </a:pPr>
            <a:r>
              <a:rPr lang="en-US" b="0" dirty="0"/>
              <a:t>Use ROOTFS_POSTPROCESS_COMMAND to remove files from the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removing unneeded update-alternatives-</a:t>
            </a:r>
            <a:r>
              <a:rPr lang="en-US" dirty="0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https://www.yoctoproject.org/docs/current/ref-manual/ref-manual.html#var-ROOTFS_POSTPROCESS_COMMAND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If using </a:t>
            </a:r>
            <a:r>
              <a:rPr lang="en-US" b="0" dirty="0" err="1"/>
              <a:t>glibc</a:t>
            </a:r>
            <a:r>
              <a:rPr lang="en-US" b="0" dirty="0"/>
              <a:t>, tweak IMAGE_LINGUAS to remove unwanted locales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10489330"/>
      </p:ext>
    </p:extLst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/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If starting out, take poky-</a:t>
            </a:r>
            <a:r>
              <a:rPr lang="en-US" b="0" dirty="0" err="1"/>
              <a:t>tiny.conf</a:t>
            </a:r>
            <a:r>
              <a:rPr lang="en-US" b="0" dirty="0"/>
              <a:t> as a starting point to define your own distribution configuration, then add things to it</a:t>
            </a:r>
          </a:p>
          <a:p>
            <a:pPr>
              <a:spcBef>
                <a:spcPts val="0"/>
              </a:spcBef>
            </a:pPr>
            <a:r>
              <a:rPr lang="en-US" b="0" dirty="0"/>
              <a:t>Otherwise, it is likely that switching to using </a:t>
            </a:r>
            <a:r>
              <a:rPr lang="en-US" b="0" dirty="0" err="1"/>
              <a:t>musl</a:t>
            </a:r>
            <a:r>
              <a:rPr lang="en-US" b="0" dirty="0"/>
              <a:t> will provide the biggest immediate improvement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 the </a:t>
            </a:r>
            <a:r>
              <a:rPr lang="en-US" b="0" dirty="0" err="1"/>
              <a:t>buildhistory</a:t>
            </a:r>
            <a:r>
              <a:rPr lang="en-US" b="0" dirty="0"/>
              <a:t> class to help simplify investigating what is taking up space in your image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https://www.yoctoproject.org/docs/current/ref-manual/ref-manual.html#maintaining-build-output-quality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For kernel (and </a:t>
            </a:r>
            <a:r>
              <a:rPr lang="en-US" b="0" dirty="0" err="1"/>
              <a:t>BusyBox</a:t>
            </a:r>
            <a:r>
              <a:rPr lang="en-US" b="0" dirty="0"/>
              <a:t>) size reduction start with the guidelines at: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https://www.yoctoproject.org/docs/current/dev-manual/dev-manual.html#trim-the-kernel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785"/>
      </p:ext>
    </p:extLst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/>
              <a:t>(</a:t>
            </a:r>
            <a:r>
              <a:rPr lang="en-US" dirty="0"/>
              <a:t>Fun with) Libraries/SDK and </a:t>
            </a:r>
            <a:r>
              <a:rPr lang="en-US" dirty="0" smtClean="0"/>
              <a:t>OE/YP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obert Berger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(Fun with) Libraries/SDK and OE/YP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wiki.yoctoproject.org/wiki/File:Having-fun-handouts.pdf</a:t>
            </a:r>
            <a:endParaRPr lang="en-US" dirty="0" smtClean="0"/>
          </a:p>
          <a:p>
            <a:r>
              <a:rPr lang="en-US" dirty="0" smtClean="0"/>
              <a:t>Home “Ship It” content download:</a:t>
            </a:r>
          </a:p>
          <a:p>
            <a:pPr lvl="1"/>
            <a:r>
              <a:rPr lang="en-US" dirty="0"/>
              <a:t>http://www.rlbl.me/ypdevd2018/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9255"/>
      </p:ext>
    </p:extLst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Ten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Yocto Project - Rarely asked </a:t>
            </a:r>
            <a:r>
              <a:rPr lang="en-US" dirty="0" smtClean="0">
                <a:latin typeface="Arial" charset="0"/>
              </a:rPr>
              <a:t>questions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Khem Raj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3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bitbake</a:t>
            </a:r>
            <a:r>
              <a:rPr lang="en-US" dirty="0" smtClean="0"/>
              <a:t> world can take some time</a:t>
            </a:r>
          </a:p>
          <a:p>
            <a:pPr lvl="1"/>
            <a:r>
              <a:rPr lang="en-US" dirty="0" smtClean="0"/>
              <a:t>You may want to update your repo as needed</a:t>
            </a:r>
          </a:p>
          <a:p>
            <a:r>
              <a:rPr lang="en-US" dirty="0" smtClean="0"/>
              <a:t>Serve the repo from a build machine</a:t>
            </a:r>
          </a:p>
          <a:p>
            <a:pPr lvl="1"/>
            <a:r>
              <a:rPr lang="en-US" dirty="0" smtClean="0"/>
              <a:t>Or simply </a:t>
            </a:r>
            <a:r>
              <a:rPr lang="en-US" dirty="0" err="1" smtClean="0"/>
              <a:t>rsync</a:t>
            </a:r>
            <a:r>
              <a:rPr lang="en-US" dirty="0" smtClean="0"/>
              <a:t> to a webserver</a:t>
            </a:r>
          </a:p>
          <a:p>
            <a:r>
              <a:rPr lang="en-US" dirty="0" smtClean="0"/>
              <a:t>Do not forget to run `</a:t>
            </a:r>
            <a:r>
              <a:rPr lang="en-US" dirty="0" err="1" smtClean="0"/>
              <a:t>bitbake</a:t>
            </a:r>
            <a:r>
              <a:rPr lang="en-US" dirty="0" smtClean="0"/>
              <a:t> </a:t>
            </a:r>
            <a:r>
              <a:rPr lang="en-US" dirty="0" err="1" smtClean="0"/>
              <a:t>packge</a:t>
            </a:r>
            <a:r>
              <a:rPr lang="en-US" dirty="0" smtClean="0"/>
              <a:t>-index`</a:t>
            </a:r>
          </a:p>
          <a:p>
            <a:pPr lvl="1"/>
            <a:r>
              <a:rPr lang="en-US" dirty="0" smtClean="0"/>
              <a:t>Package index will not auto-update</a:t>
            </a:r>
          </a:p>
          <a:p>
            <a:r>
              <a:rPr lang="en-US" dirty="0" smtClean="0"/>
              <a:t>Good practice is to dogfood your repo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layers to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</a:t>
            </a:r>
            <a:r>
              <a:rPr lang="en-US" dirty="0"/>
              <a:t>-layers</a:t>
            </a:r>
          </a:p>
          <a:p>
            <a:pPr lvl="1"/>
            <a:r>
              <a:rPr lang="en-US" dirty="0"/>
              <a:t>add-layer/remove-layer – Add/Remove a layer to workspace</a:t>
            </a:r>
          </a:p>
          <a:p>
            <a:pPr lvl="1"/>
            <a:r>
              <a:rPr lang="en-US" dirty="0"/>
              <a:t>show-layer – Show current list of used layers</a:t>
            </a:r>
          </a:p>
          <a:p>
            <a:pPr lvl="1"/>
            <a:r>
              <a:rPr lang="en-US" dirty="0"/>
              <a:t>show-recipes – List available recipes</a:t>
            </a:r>
          </a:p>
          <a:p>
            <a:pPr lvl="1"/>
            <a:r>
              <a:rPr lang="en-US" dirty="0"/>
              <a:t>show-appends – List appends and corresponding recipe</a:t>
            </a:r>
          </a:p>
          <a:p>
            <a:pPr lvl="1"/>
            <a:r>
              <a:rPr lang="en-US" dirty="0"/>
              <a:t>show-</a:t>
            </a:r>
            <a:r>
              <a:rPr lang="en-US" dirty="0" err="1"/>
              <a:t>overlayed</a:t>
            </a:r>
            <a:r>
              <a:rPr lang="en-US" dirty="0"/>
              <a:t> – List </a:t>
            </a:r>
            <a:r>
              <a:rPr lang="en-US" dirty="0" err="1"/>
              <a:t>overlayed</a:t>
            </a:r>
            <a:r>
              <a:rPr lang="en-US" dirty="0"/>
              <a:t> recipes</a:t>
            </a:r>
          </a:p>
        </p:txBody>
      </p:sp>
    </p:spTree>
    <p:extLst>
      <p:ext uri="{BB962C8B-B14F-4D97-AF65-F5344CB8AC3E}">
        <p14:creationId xmlns:p14="http://schemas.microsoft.com/office/powerpoint/2010/main" val="374726207"/>
      </p:ext>
    </p:extLst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5EE09-DC48-BD49-A3B5-1C019B8D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some Workspace helper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F4650-7E27-7942-BDD1-A2BBDF5AA8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bitbake-whatchanged</a:t>
            </a:r>
            <a:endParaRPr lang="en-US" dirty="0"/>
          </a:p>
          <a:p>
            <a:pPr lvl="1"/>
            <a:r>
              <a:rPr lang="en-US" dirty="0"/>
              <a:t>print what will be done between the current and last builds</a:t>
            </a:r>
          </a:p>
          <a:p>
            <a:pPr lvl="1"/>
            <a:endParaRPr lang="en-US" dirty="0"/>
          </a:p>
          <a:p>
            <a:pPr marL="339725" lvl="4" indent="0">
              <a:buNone/>
            </a:pPr>
            <a:r>
              <a:rPr lang="en-US" dirty="0"/>
              <a:t> $ </a:t>
            </a:r>
            <a:r>
              <a:rPr lang="en-US" dirty="0" err="1"/>
              <a:t>bitbake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  <a:p>
            <a:pPr marL="339725" lvl="4" indent="0">
              <a:buNone/>
            </a:pPr>
            <a:r>
              <a:rPr lang="en-US" dirty="0"/>
              <a:t>    # Edit the recipes</a:t>
            </a:r>
          </a:p>
          <a:p>
            <a:pPr marL="339725" lvl="4" indent="0">
              <a:buNone/>
            </a:pPr>
            <a:r>
              <a:rPr lang="en-US" dirty="0"/>
              <a:t>    $ </a:t>
            </a:r>
            <a:r>
              <a:rPr lang="en-US" dirty="0" err="1"/>
              <a:t>bitbake-whatchanged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90923"/>
      </p:ext>
    </p:extLst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999BE-E386-AB46-A7C8-AC76C86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changes in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719AE-582B-EC41-8B71-DABAD00AD4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Prepare a package to make changes</a:t>
            </a:r>
          </a:p>
          <a:p>
            <a:pPr lvl="5"/>
            <a:r>
              <a:rPr lang="en-US" dirty="0" err="1"/>
              <a:t>devtool</a:t>
            </a:r>
            <a:r>
              <a:rPr lang="en-US" dirty="0"/>
              <a:t> modify &lt;recipe&gt;</a:t>
            </a:r>
          </a:p>
          <a:p>
            <a:r>
              <a:rPr lang="en-US" dirty="0"/>
              <a:t>Change sources</a:t>
            </a:r>
          </a:p>
          <a:p>
            <a:pPr lvl="1"/>
            <a:r>
              <a:rPr lang="en-US" dirty="0"/>
              <a:t>Change into workspace/sources/&lt;recipe&gt;</a:t>
            </a:r>
          </a:p>
          <a:p>
            <a:pPr lvl="1"/>
            <a:r>
              <a:rPr lang="en-US" dirty="0"/>
              <a:t>Edit …..</a:t>
            </a:r>
          </a:p>
          <a:p>
            <a:r>
              <a:rPr lang="en-US" dirty="0"/>
              <a:t>Build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build &lt;recipe&gt;</a:t>
            </a:r>
          </a:p>
          <a:p>
            <a:r>
              <a:rPr lang="en-US" dirty="0"/>
              <a:t>Test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deploy-target &lt;recipe&gt; &lt;target-IP&gt;</a:t>
            </a:r>
          </a:p>
          <a:p>
            <a:r>
              <a:rPr lang="en-US" dirty="0"/>
              <a:t>Make changes final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finish &lt;recipe&gt; &lt;layer&gt;</a:t>
            </a:r>
          </a:p>
        </p:txBody>
      </p:sp>
    </p:spTree>
    <p:extLst>
      <p:ext uri="{BB962C8B-B14F-4D97-AF65-F5344CB8AC3E}">
        <p14:creationId xmlns:p14="http://schemas.microsoft.com/office/powerpoint/2010/main" val="1157881290"/>
      </p:ext>
    </p:extLst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85F33-2640-FE4E-80DA-D60E1D99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enquire package information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EC1F3-13C5-C54B-A8F6-DB6A91DC0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oe-pkgdata-util</a:t>
            </a:r>
            <a:r>
              <a:rPr lang="en-US" dirty="0"/>
              <a:t> - queries the </a:t>
            </a:r>
            <a:r>
              <a:rPr lang="en-US" dirty="0" err="1"/>
              <a:t>pkgdata</a:t>
            </a:r>
            <a:r>
              <a:rPr lang="en-US" dirty="0"/>
              <a:t> files written out during </a:t>
            </a:r>
            <a:r>
              <a:rPr lang="en-US" dirty="0" err="1"/>
              <a:t>do_package</a:t>
            </a: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r>
              <a:rPr lang="en-US" dirty="0"/>
              <a:t>subcommands:</a:t>
            </a:r>
          </a:p>
          <a:p>
            <a:pPr marL="339725" lvl="4" indent="0">
              <a:buNone/>
            </a:pPr>
            <a:r>
              <a:rPr lang="en-US" dirty="0"/>
              <a:t>  lookup-</a:t>
            </a:r>
            <a:r>
              <a:rPr lang="en-US" dirty="0" err="1"/>
              <a:t>pkg</a:t>
            </a:r>
            <a:r>
              <a:rPr lang="en-US" dirty="0"/>
              <a:t>            Translate between recipe-space package names and</a:t>
            </a:r>
          </a:p>
          <a:p>
            <a:pPr marL="339725" lvl="4" indent="0">
              <a:buNone/>
            </a:pPr>
            <a:r>
              <a:rPr lang="en-US" dirty="0"/>
              <a:t>                        runtime package names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pkgs</a:t>
            </a:r>
            <a:r>
              <a:rPr lang="en-US" dirty="0"/>
              <a:t>             List packages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</a:t>
            </a:r>
            <a:r>
              <a:rPr lang="en-US" dirty="0"/>
              <a:t>-files        List files within a package</a:t>
            </a:r>
          </a:p>
          <a:p>
            <a:pPr marL="339725" lvl="4" indent="0">
              <a:buNone/>
            </a:pPr>
            <a:r>
              <a:rPr lang="en-US" dirty="0"/>
              <a:t>  lookup-recipe         Find recipe producing one or more packages</a:t>
            </a:r>
          </a:p>
          <a:p>
            <a:pPr marL="339725" lvl="4" indent="0">
              <a:buNone/>
            </a:pPr>
            <a:r>
              <a:rPr lang="en-US" dirty="0"/>
              <a:t>  package-info          Show version, recipe and size information for one or</a:t>
            </a:r>
          </a:p>
          <a:p>
            <a:pPr marL="339725" lvl="4" indent="0">
              <a:buNone/>
            </a:pPr>
            <a:r>
              <a:rPr lang="en-US" dirty="0"/>
              <a:t>                        more packages</a:t>
            </a:r>
          </a:p>
          <a:p>
            <a:pPr marL="339725" lvl="4" indent="0">
              <a:buNone/>
            </a:pPr>
            <a:r>
              <a:rPr lang="en-US" dirty="0"/>
              <a:t>  find-path             Find package providing a target path</a:t>
            </a:r>
          </a:p>
          <a:p>
            <a:pPr marL="339725" lvl="4" indent="0">
              <a:buNone/>
            </a:pPr>
            <a:r>
              <a:rPr lang="en-US" dirty="0"/>
              <a:t>  read-value            Read any </a:t>
            </a:r>
            <a:r>
              <a:rPr lang="en-US" dirty="0" err="1"/>
              <a:t>pkgdata</a:t>
            </a:r>
            <a:r>
              <a:rPr lang="en-US" dirty="0"/>
              <a:t> value for one or more packages</a:t>
            </a:r>
          </a:p>
          <a:p>
            <a:pPr marL="339725" lvl="4" indent="0">
              <a:buNone/>
            </a:pPr>
            <a:r>
              <a:rPr lang="en-US" dirty="0"/>
              <a:t>  glob                  Expand package name glob expression</a:t>
            </a:r>
          </a:p>
          <a:p>
            <a:pPr marL="339725" lvl="4" indent="0">
              <a:buNone/>
            </a:pPr>
            <a:r>
              <a:rPr lang="en-US" dirty="0"/>
              <a:t>Use </a:t>
            </a:r>
            <a:r>
              <a:rPr lang="en-US" dirty="0" err="1"/>
              <a:t>oe-pkgdata-util</a:t>
            </a:r>
            <a:r>
              <a:rPr lang="en-US" dirty="0"/>
              <a:t> &lt;subcommand&gt; --help to get help on a specific command</a:t>
            </a:r>
          </a:p>
        </p:txBody>
      </p:sp>
    </p:spTree>
    <p:extLst>
      <p:ext uri="{BB962C8B-B14F-4D97-AF65-F5344CB8AC3E}">
        <p14:creationId xmlns:p14="http://schemas.microsoft.com/office/powerpoint/2010/main" val="2341402523"/>
      </p:ext>
    </p:extLst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11288-FBD2-E240-8604-ED7DDA3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meta-data self tests (unit tests)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16351-CA46-E141-AA2B-E495BC0254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oe-selftest</a:t>
            </a:r>
            <a:endParaRPr lang="en-US" dirty="0"/>
          </a:p>
          <a:p>
            <a:pPr lvl="5"/>
            <a:r>
              <a:rPr lang="en-US" dirty="0"/>
              <a:t>Script that runs unit tests against </a:t>
            </a:r>
            <a:r>
              <a:rPr lang="en-US" dirty="0" err="1"/>
              <a:t>bitbake</a:t>
            </a:r>
            <a:r>
              <a:rPr lang="en-US" dirty="0"/>
              <a:t> and other </a:t>
            </a:r>
            <a:r>
              <a:rPr lang="en-US" dirty="0" err="1"/>
              <a:t>Yocto</a:t>
            </a:r>
            <a:r>
              <a:rPr lang="en-US" dirty="0"/>
              <a:t> related tools. The goal is to validate tools functionality and metadata integrity</a:t>
            </a:r>
          </a:p>
          <a:p>
            <a:pPr lvl="1"/>
            <a:r>
              <a:rPr lang="en-US" dirty="0"/>
              <a:t>List available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–l</a:t>
            </a:r>
          </a:p>
          <a:p>
            <a:pPr lvl="1"/>
            <a:r>
              <a:rPr lang="en-US" dirty="0"/>
              <a:t>Run all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--run-all-tests</a:t>
            </a:r>
          </a:p>
          <a:p>
            <a:pPr lvl="1"/>
            <a:r>
              <a:rPr lang="en-US" dirty="0"/>
              <a:t>Run Selective Unit Test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-r </a:t>
            </a:r>
            <a:r>
              <a:rPr lang="en-US" dirty="0" err="1"/>
              <a:t>devtool</a:t>
            </a:r>
            <a:r>
              <a:rPr lang="en-US" dirty="0"/>
              <a:t> </a:t>
            </a:r>
            <a:r>
              <a:rPr lang="en-US" dirty="0" err="1"/>
              <a:t>devtool.DevtoolTests.test_devtool_add_fetch_simple</a:t>
            </a:r>
            <a:endParaRPr lang="en-US" dirty="0"/>
          </a:p>
          <a:p>
            <a:r>
              <a:rPr lang="en-US" dirty="0">
                <a:hlinkClick r:id="rId3"/>
              </a:rPr>
              <a:t>https://wiki.yoctoproject.org/wiki/Oe-selftest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7819"/>
      </p:ext>
    </p:extLst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55E0-C385-6D4A-BC3D-3E32C924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image auto-test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A9384-B838-0B4B-973C-73D7E1DFB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test image ( -c </a:t>
            </a:r>
            <a:r>
              <a:rPr lang="en-US" dirty="0" err="1"/>
              <a:t>testimage</a:t>
            </a:r>
            <a:r>
              <a:rPr lang="en-US" dirty="0"/>
              <a:t>) (-c </a:t>
            </a:r>
            <a:r>
              <a:rPr lang="en-US" dirty="0" err="1"/>
              <a:t>testimage_auto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SDK ( -c </a:t>
            </a:r>
            <a:r>
              <a:rPr lang="en-US" dirty="0" err="1"/>
              <a:t>testsdk</a:t>
            </a:r>
            <a:r>
              <a:rPr lang="en-US" dirty="0"/>
              <a:t> and –c </a:t>
            </a:r>
            <a:r>
              <a:rPr lang="en-US" dirty="0" err="1"/>
              <a:t>testsdkext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https://www.yoctoproject.org/docs/latest/dev-manual/dev-manual.html#performing-automated-runtime-testing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B9FB5-AFB7-E445-82A2-A4D6C0B86883}"/>
              </a:ext>
            </a:extLst>
          </p:cNvPr>
          <p:cNvSpPr txBox="1"/>
          <p:nvPr/>
        </p:nvSpPr>
        <p:spPr>
          <a:xfrm>
            <a:off x="1721223" y="1891368"/>
            <a:ext cx="490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INHERIT += "</a:t>
            </a:r>
            <a:r>
              <a:rPr lang="en-US" sz="1200" dirty="0" err="1">
                <a:latin typeface="+mn-lt"/>
              </a:rPr>
              <a:t>testimage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DISTRO_FEATURES_append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EXTRA_IMAGE_FEATURES_append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ptest-pkgs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##TEST_SUITES = "auto"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+mn-lt"/>
              </a:rPr>
              <a:t>TEST_IMAGE_qemuall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= "1"</a:t>
            </a:r>
          </a:p>
          <a:p>
            <a:r>
              <a:rPr lang="en-US" sz="1200" dirty="0" err="1">
                <a:latin typeface="+mn-lt"/>
              </a:rPr>
              <a:t>TEST_TARGET_qemuall</a:t>
            </a:r>
            <a:r>
              <a:rPr lang="en-US" sz="1200" dirty="0">
                <a:latin typeface="+mn-lt"/>
              </a:rPr>
              <a:t> = "</a:t>
            </a:r>
            <a:r>
              <a:rPr lang="en-US" sz="1200" dirty="0" err="1">
                <a:latin typeface="+mn-lt"/>
              </a:rPr>
              <a:t>qemu</a:t>
            </a:r>
            <a:r>
              <a:rPr lang="en-US" sz="1200" dirty="0">
                <a:latin typeface="+mn-lt"/>
              </a:rPr>
              <a:t>”</a:t>
            </a:r>
          </a:p>
          <a:p>
            <a:r>
              <a:rPr lang="en-US" sz="1200" dirty="0">
                <a:latin typeface="+mn-lt"/>
              </a:rPr>
              <a:t>TEST_TARGET ?= "</a:t>
            </a:r>
            <a:r>
              <a:rPr lang="en-US" sz="1200" dirty="0" err="1">
                <a:latin typeface="+mn-lt"/>
              </a:rPr>
              <a:t>simpleremote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TEST_SERVER_IP = "10.0.0.10"</a:t>
            </a:r>
          </a:p>
          <a:p>
            <a:r>
              <a:rPr lang="en-US" sz="1200" dirty="0">
                <a:latin typeface="+mn-lt"/>
              </a:rPr>
              <a:t>TEST_TARGET_IP ?= "192.168.7.2"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03034-BD59-2948-9860-370475947324}"/>
              </a:ext>
            </a:extLst>
          </p:cNvPr>
          <p:cNvSpPr txBox="1"/>
          <p:nvPr/>
        </p:nvSpPr>
        <p:spPr>
          <a:xfrm>
            <a:off x="1721223" y="4287146"/>
            <a:ext cx="35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INHERIT += "</a:t>
            </a:r>
            <a:r>
              <a:rPr lang="en-US" sz="1400" dirty="0" err="1">
                <a:latin typeface="+mn-lt"/>
              </a:rPr>
              <a:t>testsdk</a:t>
            </a:r>
            <a:r>
              <a:rPr lang="en-US" sz="1400" dirty="0">
                <a:latin typeface="+mn-lt"/>
              </a:rPr>
              <a:t>"</a:t>
            </a:r>
          </a:p>
          <a:p>
            <a:r>
              <a:rPr lang="en-US" sz="1400" dirty="0">
                <a:latin typeface="+mn-lt"/>
              </a:rPr>
              <a:t>SDK_EXT_TYPE = "minimal"</a:t>
            </a:r>
          </a:p>
        </p:txBody>
      </p:sp>
    </p:spTree>
    <p:extLst>
      <p:ext uri="{BB962C8B-B14F-4D97-AF65-F5344CB8AC3E}">
        <p14:creationId xmlns:p14="http://schemas.microsoft.com/office/powerpoint/2010/main" val="1316427181"/>
      </p:ext>
    </p:extLst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325B-B89A-374B-A452-3FF5252D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send Code upstream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98176-E1A8-1D4E-B2DE-9DA1968B6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create-pull-request</a:t>
            </a:r>
          </a:p>
          <a:p>
            <a:pPr marL="339725" lvl="4" indent="0">
              <a:buNone/>
            </a:pPr>
            <a:r>
              <a:rPr lang="en-US" dirty="0"/>
              <a:t> Examples:</a:t>
            </a:r>
          </a:p>
          <a:p>
            <a:pPr marL="339725" lvl="4" indent="0">
              <a:buNone/>
            </a:pPr>
            <a:r>
              <a:rPr lang="en-US" dirty="0"/>
              <a:t>   create-pull-request -u </a:t>
            </a:r>
            <a:r>
              <a:rPr lang="en-US" dirty="0" err="1"/>
              <a:t>contrib</a:t>
            </a:r>
            <a:r>
              <a:rPr lang="en-US" dirty="0"/>
              <a:t> -b joe/topic</a:t>
            </a:r>
          </a:p>
          <a:p>
            <a:r>
              <a:rPr lang="en-US" dirty="0"/>
              <a:t>send-pull-request</a:t>
            </a:r>
          </a:p>
          <a:p>
            <a:pPr marL="339725" lvl="4" indent="0">
              <a:buNone/>
            </a:pPr>
            <a:r>
              <a:rPr lang="en-US" dirty="0"/>
              <a:t>Examples:</a:t>
            </a:r>
          </a:p>
          <a:p>
            <a:pPr marL="339725" lvl="5" indent="0">
              <a:buNone/>
            </a:pPr>
            <a:r>
              <a:rPr lang="en-US" dirty="0"/>
              <a:t>Send-pull-request –a –p pull-XXXX</a:t>
            </a:r>
          </a:p>
        </p:txBody>
      </p:sp>
    </p:spTree>
    <p:extLst>
      <p:ext uri="{BB962C8B-B14F-4D97-AF65-F5344CB8AC3E}">
        <p14:creationId xmlns:p14="http://schemas.microsoft.com/office/powerpoint/2010/main" val="2443846879"/>
      </p:ext>
    </p:extLst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3A3EF-1919-6B4D-82FC-31AAA0D7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Distro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2D8D3-9B71-BD4A-B8C0-25E16EF098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 poky-</a:t>
            </a:r>
            <a:r>
              <a:rPr lang="en-US" dirty="0" err="1"/>
              <a:t>lsb</a:t>
            </a:r>
            <a:endParaRPr lang="en-US" dirty="0"/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</a:t>
            </a:r>
            <a:r>
              <a:rPr lang="en-US" dirty="0" err="1">
                <a:solidFill>
                  <a:srgbClr val="FF0000"/>
                </a:solidFill>
              </a:rPr>
              <a:t>poky.conf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/distro/include/</a:t>
            </a:r>
            <a:r>
              <a:rPr lang="en-US" dirty="0" err="1">
                <a:solidFill>
                  <a:srgbClr val="FF0000"/>
                </a:solidFill>
              </a:rPr>
              <a:t>security_flags.inc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 = "poky-</a:t>
            </a:r>
            <a:r>
              <a:rPr lang="en-US" dirty="0" err="1">
                <a:solidFill>
                  <a:srgbClr val="FF0000"/>
                </a:solidFill>
              </a:rPr>
              <a:t>lsb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DISTROOVERRIDES = "</a:t>
            </a:r>
            <a:r>
              <a:rPr lang="en-US" dirty="0" err="1">
                <a:solidFill>
                  <a:srgbClr val="FF0000"/>
                </a:solidFill>
              </a:rPr>
              <a:t>poky:linuxstdbase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 err="1"/>
              <a:t>DISTRO_FEATURES_append</a:t>
            </a:r>
            <a:r>
              <a:rPr lang="en-US" dirty="0"/>
              <a:t> = " pam </a:t>
            </a:r>
            <a:r>
              <a:rPr lang="en-US" dirty="0" err="1"/>
              <a:t>largefile</a:t>
            </a:r>
            <a:r>
              <a:rPr lang="en-US" dirty="0"/>
              <a:t> </a:t>
            </a:r>
            <a:r>
              <a:rPr lang="en-US" dirty="0" err="1"/>
              <a:t>opengl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r>
              <a:rPr lang="en-US" dirty="0" err="1"/>
              <a:t>PREFERRED_PROVIDER_virtual</a:t>
            </a:r>
            <a:r>
              <a:rPr lang="en-US" dirty="0"/>
              <a:t>/libx11 = "libx11"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Ensure the kernel </a:t>
            </a:r>
            <a:r>
              <a:rPr lang="en-US" dirty="0" err="1"/>
              <a:t>nfs</a:t>
            </a:r>
            <a:r>
              <a:rPr lang="en-US" dirty="0"/>
              <a:t> server is enabled</a:t>
            </a:r>
          </a:p>
          <a:p>
            <a:pPr marL="339725" lvl="5" indent="0">
              <a:buNone/>
            </a:pPr>
            <a:r>
              <a:rPr lang="en-US" dirty="0" err="1"/>
              <a:t>KERNEL_FEATURES_append_pn-linux-yocto</a:t>
            </a:r>
            <a:r>
              <a:rPr lang="en-US" dirty="0"/>
              <a:t> = " features/</a:t>
            </a:r>
            <a:r>
              <a:rPr lang="en-US" dirty="0" err="1"/>
              <a:t>nfsd</a:t>
            </a:r>
            <a:r>
              <a:rPr lang="en-US" dirty="0"/>
              <a:t>/</a:t>
            </a:r>
            <a:r>
              <a:rPr lang="en-US" dirty="0" err="1"/>
              <a:t>nfsd-enable.scc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Use the LTSI Kernel for LSB Testing</a:t>
            </a:r>
          </a:p>
          <a:p>
            <a:pPr marL="339725" lvl="5" indent="0">
              <a:buNone/>
            </a:pPr>
            <a:r>
              <a:rPr lang="en-US" dirty="0" err="1"/>
              <a:t>PREFERRED_VERSION_linux-yocto_linuxstdbase</a:t>
            </a:r>
            <a:r>
              <a:rPr lang="en-US" dirty="0"/>
              <a:t> ?= "4.14%"</a:t>
            </a:r>
          </a:p>
        </p:txBody>
      </p:sp>
    </p:spTree>
    <p:extLst>
      <p:ext uri="{BB962C8B-B14F-4D97-AF65-F5344CB8AC3E}">
        <p14:creationId xmlns:p14="http://schemas.microsoft.com/office/powerpoint/2010/main" val="4029677955"/>
      </p:ext>
    </p:extLst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CDC5F58-A14C-7546-B505-ABC6CF011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odroid-c2-hardkernel.conf</a:t>
            </a:r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odroid-c2-hardkernel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 using </a:t>
            </a:r>
            <a:r>
              <a:rPr lang="en-US" dirty="0" err="1"/>
              <a:t>uboot</a:t>
            </a:r>
            <a:r>
              <a:rPr lang="en-US" dirty="0"/>
              <a:t>/kernel from </a:t>
            </a:r>
            <a:r>
              <a:rPr lang="en-US" dirty="0" err="1"/>
              <a:t>hardkernel</a:t>
            </a:r>
            <a:r>
              <a:rPr lang="en-US" dirty="0"/>
              <a:t> supported vendor tree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/machine/odroid-c2.conf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SERIAL_CONSOLE = "115200 ttyS0"</a:t>
            </a:r>
          </a:p>
          <a:p>
            <a:pPr marL="339725" lvl="5" indent="0">
              <a:buNone/>
            </a:pPr>
            <a:r>
              <a:rPr lang="en-US" dirty="0"/>
              <a:t>UBOOT_CONSOLE = "console=ttyS0,115200"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KERNEL_DEVICETREE_FN_odroid-c2-hardkernel = "meson64_odroidc2.dtb"</a:t>
            </a:r>
          </a:p>
          <a:p>
            <a:pPr marL="339725" lvl="5" indent="0">
              <a:buNone/>
            </a:pPr>
            <a:r>
              <a:rPr lang="en-US" dirty="0"/>
              <a:t>KERNEL_DEVICETREE_odroid-c2-hardkernel = "meson64_odroidc2.dtb"</a:t>
            </a:r>
          </a:p>
          <a:p>
            <a:pPr marL="339725" lvl="5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698AA-31C2-A54F-B1E6-B24694CA6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odroid-c2.conf</a:t>
            </a:r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require </a:t>
            </a:r>
            <a:r>
              <a:rPr lang="en-US" dirty="0" err="1"/>
              <a:t>conf</a:t>
            </a:r>
            <a:r>
              <a:rPr lang="en-US" dirty="0"/>
              <a:t>/machine/include/amlogic-meson64.inc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DEFAULTTUNE ?= "aarch64"</a:t>
            </a:r>
          </a:p>
          <a:p>
            <a:pPr marL="339725" lvl="5" indent="0">
              <a:buNone/>
            </a:pPr>
            <a:r>
              <a:rPr lang="en-US" dirty="0"/>
              <a:t>include </a:t>
            </a:r>
            <a:r>
              <a:rPr lang="en-US" dirty="0" err="1"/>
              <a:t>conf</a:t>
            </a:r>
            <a:r>
              <a:rPr lang="en-US" dirty="0"/>
              <a:t>/machine/include/</a:t>
            </a:r>
            <a:r>
              <a:rPr lang="en-US" dirty="0" err="1"/>
              <a:t>odroid</a:t>
            </a:r>
            <a:r>
              <a:rPr lang="en-US" dirty="0"/>
              <a:t>-default-</a:t>
            </a:r>
            <a:r>
              <a:rPr lang="en-US" dirty="0" err="1"/>
              <a:t>settings.inc</a:t>
            </a:r>
            <a:endParaRPr lang="en-US" dirty="0"/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EXTRA_IMAGEDEPENDS += "u-boot secure-</a:t>
            </a:r>
            <a:r>
              <a:rPr lang="en-US" dirty="0" err="1"/>
              <a:t>odroid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 = "meson-gxbb-odroidc2.dtb"</a:t>
            </a:r>
          </a:p>
          <a:p>
            <a:pPr marL="339725" lvl="5" indent="0">
              <a:buNone/>
            </a:pPr>
            <a:r>
              <a:rPr lang="en-US" dirty="0"/>
              <a:t>KERNEL_DEVICETREE = "</a:t>
            </a:r>
            <a:r>
              <a:rPr lang="en-US" dirty="0" err="1"/>
              <a:t>amlogic</a:t>
            </a:r>
            <a:r>
              <a:rPr lang="en-US" dirty="0"/>
              <a:t>/meson-gxbb-odroidc2.dtb"</a:t>
            </a:r>
          </a:p>
          <a:p>
            <a:pPr lvl="5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98C55E2-1C36-CE47-B35C-4BE506C2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Machine</a:t>
            </a:r>
          </a:p>
        </p:txBody>
      </p:sp>
    </p:spTree>
    <p:extLst>
      <p:ext uri="{BB962C8B-B14F-4D97-AF65-F5344CB8AC3E}">
        <p14:creationId xmlns:p14="http://schemas.microsoft.com/office/powerpoint/2010/main" val="3769341712"/>
      </p:ext>
    </p:extLst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1EB90-6BF7-DD40-9AED-7B46625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setup/use feeds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A6C8-EC29-A044-B0E2-996AA28A9C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Configuring feeds in image</a:t>
            </a:r>
          </a:p>
          <a:p>
            <a:pPr lvl="4"/>
            <a:r>
              <a:rPr lang="en-US" dirty="0"/>
              <a:t>PACKAGE_FEED_URIS = "http://10.0.0.10:8000/"	</a:t>
            </a:r>
          </a:p>
          <a:p>
            <a:r>
              <a:rPr lang="en-US" dirty="0"/>
              <a:t>Start a http server in </a:t>
            </a:r>
            <a:r>
              <a:rPr lang="en-US" dirty="0" err="1"/>
              <a:t>deploydir</a:t>
            </a:r>
            <a:endParaRPr lang="en-US" dirty="0"/>
          </a:p>
          <a:p>
            <a:pPr lvl="4"/>
            <a:r>
              <a:rPr lang="en-US" dirty="0"/>
              <a:t>cd </a:t>
            </a:r>
            <a:r>
              <a:rPr lang="en-US" dirty="0" err="1"/>
              <a:t>tmp</a:t>
            </a:r>
            <a:r>
              <a:rPr lang="en-US" dirty="0"/>
              <a:t>/deploy/</a:t>
            </a:r>
            <a:r>
              <a:rPr lang="en-US" dirty="0" err="1"/>
              <a:t>ipk</a:t>
            </a:r>
            <a:endParaRPr lang="en-US" dirty="0"/>
          </a:p>
          <a:p>
            <a:pPr lvl="4"/>
            <a:r>
              <a:rPr lang="en-US" dirty="0"/>
              <a:t>python3 -m </a:t>
            </a:r>
            <a:r>
              <a:rPr lang="en-US" dirty="0" err="1"/>
              <a:t>http.server</a:t>
            </a:r>
            <a:r>
              <a:rPr lang="en-US" dirty="0"/>
              <a:t> 8000</a:t>
            </a:r>
          </a:p>
          <a:p>
            <a:r>
              <a:rPr lang="en-US" dirty="0"/>
              <a:t>Run Package manager on booted target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update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421974579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Understanding RPM Packages and </a:t>
            </a:r>
            <a:r>
              <a:rPr lang="en-US" dirty="0" err="1" smtClean="0">
                <a:latin typeface="Arial" charset="0"/>
              </a:rPr>
              <a:t>repomd.xml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421374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repomd</a:t>
            </a:r>
            <a:r>
              <a:rPr lang="en-US" dirty="0" smtClean="0"/>
              <a:t> == Repo Metadata</a:t>
            </a:r>
          </a:p>
          <a:p>
            <a:pPr lvl="1"/>
            <a:r>
              <a:rPr lang="en-US" dirty="0" smtClean="0"/>
              <a:t>This is the “package index”</a:t>
            </a:r>
          </a:p>
          <a:p>
            <a:r>
              <a:rPr lang="en-US" dirty="0" smtClean="0"/>
              <a:t>Repository Tools</a:t>
            </a:r>
          </a:p>
          <a:p>
            <a:pPr lvl="1"/>
            <a:r>
              <a:rPr lang="en-US" dirty="0" err="1" smtClean="0"/>
              <a:t>createrepo</a:t>
            </a:r>
            <a:endParaRPr lang="en-US" dirty="0"/>
          </a:p>
          <a:p>
            <a:pPr lvl="1"/>
            <a:r>
              <a:rPr lang="en-US" dirty="0" smtClean="0"/>
              <a:t>rpm2cpio</a:t>
            </a:r>
          </a:p>
          <a:p>
            <a:pPr lvl="1"/>
            <a:r>
              <a:rPr lang="en-US" dirty="0" err="1" smtClean="0"/>
              <a:t>dnf</a:t>
            </a:r>
            <a:r>
              <a:rPr lang="en-US" dirty="0" smtClean="0"/>
              <a:t> (replaces yum)</a:t>
            </a:r>
          </a:p>
          <a:p>
            <a:pPr lvl="1"/>
            <a:r>
              <a:rPr lang="en-US" dirty="0" smtClean="0"/>
              <a:t>yum-</a:t>
            </a:r>
            <a:r>
              <a:rPr lang="en-US" dirty="0" err="1" smtClean="0"/>
              <a:t>utils</a:t>
            </a:r>
            <a:r>
              <a:rPr lang="en-US" dirty="0" smtClean="0"/>
              <a:t> (historical)</a:t>
            </a:r>
          </a:p>
          <a:p>
            <a:pPr lvl="1"/>
            <a:endParaRPr lang="en-US" dirty="0"/>
          </a:p>
          <a:p>
            <a:r>
              <a:rPr lang="en-US" dirty="0" smtClean="0"/>
              <a:t>Important Commands</a:t>
            </a:r>
          </a:p>
          <a:p>
            <a:pPr lvl="1"/>
            <a:r>
              <a:rPr lang="en-US" dirty="0" smtClean="0"/>
              <a:t>rpm -</a:t>
            </a:r>
            <a:r>
              <a:rPr lang="en-US" dirty="0" err="1" smtClean="0"/>
              <a:t>qip</a:t>
            </a:r>
            <a:r>
              <a:rPr lang="en-US" dirty="0" smtClean="0"/>
              <a:t> (general info)</a:t>
            </a:r>
          </a:p>
          <a:p>
            <a:pPr lvl="1"/>
            <a:r>
              <a:rPr lang="en-US" dirty="0"/>
              <a:t>rpm -</a:t>
            </a:r>
            <a:r>
              <a:rPr lang="en-US" dirty="0" err="1"/>
              <a:t>qpR</a:t>
            </a:r>
            <a:r>
              <a:rPr lang="en-US" dirty="0"/>
              <a:t> </a:t>
            </a:r>
            <a:r>
              <a:rPr lang="en-US" dirty="0" smtClean="0"/>
              <a:t> (depends)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wiki.yoctoproject.org/wiki/TipsAndTricks/UsingRPM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4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/>
          </a:p>
          <a:p>
            <a:pPr marL="0" indent="0" algn="ctr">
              <a:buNone/>
            </a:pPr>
            <a:r>
              <a:rPr lang="en-US" sz="6000" b="0" dirty="0" smtClean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2471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Eleven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 User's Experience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Henry Bruce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talking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Learnings from my painful ramp on Yocto</a:t>
            </a:r>
          </a:p>
          <a:p>
            <a:r>
              <a:rPr lang="en-US" dirty="0" smtClean="0"/>
              <a:t>Get similar experiences from the audience</a:t>
            </a:r>
          </a:p>
          <a:p>
            <a:r>
              <a:rPr lang="en-US" dirty="0"/>
              <a:t>F</a:t>
            </a:r>
            <a:r>
              <a:rPr lang="en-US" dirty="0" smtClean="0"/>
              <a:t>unnel these learnings into topics in the new Development Tasks Manual</a:t>
            </a:r>
          </a:p>
          <a:p>
            <a:r>
              <a:rPr lang="en-US" dirty="0" smtClean="0"/>
              <a:t>Review improvements in usability over the past few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27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9869" y="1026998"/>
            <a:ext cx="8233186" cy="5246802"/>
          </a:xfrm>
        </p:spPr>
        <p:txBody>
          <a:bodyPr/>
          <a:lstStyle/>
          <a:p>
            <a:r>
              <a:rPr lang="en-US" dirty="0" smtClean="0"/>
              <a:t>Class Content (download these slides!):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wiki.yoctoproject.org/wiki/DevDay_Edinburgh_2018</a:t>
            </a:r>
            <a:endParaRPr lang="en-US" u="sng" dirty="0" smtClean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smtClean="0"/>
              <a:t>connection: same as ELCE conference</a:t>
            </a:r>
            <a:endParaRPr lang="en-US" dirty="0" smtClean="0"/>
          </a:p>
          <a:p>
            <a:pPr lvl="1"/>
            <a:r>
              <a:rPr lang="en-US" dirty="0" smtClean="0"/>
              <a:t>SSH (Windows: </a:t>
            </a:r>
            <a:r>
              <a:rPr lang="en-US" dirty="0"/>
              <a:t>e.g. </a:t>
            </a:r>
            <a:r>
              <a:rPr lang="en-US" dirty="0" smtClean="0"/>
              <a:t>“putty”)</a:t>
            </a:r>
          </a:p>
          <a:p>
            <a:r>
              <a:rPr lang="en-US" dirty="0" smtClean="0"/>
              <a:t>Wireless </a:t>
            </a:r>
            <a:r>
              <a:rPr lang="en-US" dirty="0"/>
              <a:t>Registration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Will be passed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Package Feeds: On Target Demo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 smtClean="0">
                <a:latin typeface="Arial" charset="0"/>
              </a:rPr>
              <a:t>Beaglebone</a:t>
            </a:r>
            <a:r>
              <a:rPr lang="en-US" dirty="0" smtClean="0">
                <a:latin typeface="Arial" charset="0"/>
              </a:rPr>
              <a:t> Repo on AWS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areas I’ll be covering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  <a:p>
            <a:r>
              <a:rPr lang="en-US" dirty="0"/>
              <a:t>Debugging build errors</a:t>
            </a:r>
          </a:p>
          <a:p>
            <a:r>
              <a:rPr lang="en-US" dirty="0"/>
              <a:t>Writing recipes</a:t>
            </a:r>
          </a:p>
          <a:p>
            <a:r>
              <a:rPr lang="en-US" dirty="0"/>
              <a:t>Recipes vs.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Application Development</a:t>
            </a:r>
            <a:endParaRPr lang="en-US" dirty="0"/>
          </a:p>
          <a:p>
            <a:r>
              <a:rPr lang="en-US" dirty="0" smtClean="0"/>
              <a:t>Cool things I stumbled across</a:t>
            </a:r>
          </a:p>
          <a:p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02288"/>
      </p:ext>
    </p:extLst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Started as an open source neophyte</a:t>
            </a:r>
          </a:p>
          <a:p>
            <a:pPr lvl="1"/>
            <a:r>
              <a:rPr lang="en-US" dirty="0" smtClean="0"/>
              <a:t>Had never really used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 smtClean="0"/>
              <a:t>or dug into Linux</a:t>
            </a:r>
          </a:p>
          <a:p>
            <a:r>
              <a:rPr lang="en-US" dirty="0" smtClean="0"/>
              <a:t>Spent six months in extreme pain</a:t>
            </a:r>
          </a:p>
          <a:p>
            <a:pPr lvl="1"/>
            <a:r>
              <a:rPr lang="en-US" dirty="0" smtClean="0"/>
              <a:t>Mainly due to </a:t>
            </a:r>
            <a:r>
              <a:rPr lang="en-US" dirty="0" err="1" smtClean="0"/>
              <a:t>OpenJDK</a:t>
            </a:r>
            <a:endParaRPr lang="en-US" dirty="0" smtClean="0"/>
          </a:p>
          <a:p>
            <a:r>
              <a:rPr lang="en-US" dirty="0" smtClean="0"/>
              <a:t>For the next year I was learning</a:t>
            </a:r>
          </a:p>
          <a:p>
            <a:r>
              <a:rPr lang="en-US" dirty="0" smtClean="0"/>
              <a:t>After 2 years I felt I could competently help others</a:t>
            </a:r>
          </a:p>
          <a:p>
            <a:r>
              <a:rPr lang="en-US" dirty="0" smtClean="0"/>
              <a:t>Over 3 years later, there's still so much to learn</a:t>
            </a:r>
          </a:p>
          <a:p>
            <a:r>
              <a:rPr lang="en-US" dirty="0" smtClean="0"/>
              <a:t>I should have taken better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3685"/>
      </p:ext>
    </p:extLst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239838"/>
            <a:ext cx="8233186" cy="4532312"/>
          </a:xfrm>
        </p:spPr>
        <p:txBody>
          <a:bodyPr/>
          <a:lstStyle/>
          <a:p>
            <a:r>
              <a:rPr lang="en-US" dirty="0" smtClean="0"/>
              <a:t>A common problem for new users</a:t>
            </a:r>
          </a:p>
          <a:p>
            <a:r>
              <a:rPr lang="en-US" dirty="0" smtClean="0"/>
              <a:t>Proxy wiki page has 135k hits</a:t>
            </a:r>
          </a:p>
          <a:p>
            <a:pPr lvl="1"/>
            <a:r>
              <a:rPr lang="en-US" sz="1800" dirty="0">
                <a:latin typeface="+mn-lt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800" dirty="0" smtClean="0">
                <a:latin typeface="+mn-lt"/>
                <a:cs typeface="Courier New" panose="02070309020205020404" pitchFamily="49" charset="0"/>
                <a:hlinkClick r:id="rId3"/>
              </a:rPr>
              <a:t>wiki.yoctoproject.org/wiki/Working_Behind_a_Network_Proxy</a:t>
            </a:r>
            <a:endParaRPr lang="en-US" sz="1800" dirty="0" smtClean="0">
              <a:latin typeface="+mn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Environment variable approach covers most cases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fails when non-fetch tasks reach out to network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This includes most node.js recipes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How important is network isolation for post fetch tasks?</a:t>
            </a:r>
          </a:p>
          <a:p>
            <a:r>
              <a:rPr lang="en-US" dirty="0" err="1" smtClean="0">
                <a:latin typeface="+mn-lt"/>
                <a:cs typeface="Courier New" panose="02070309020205020404" pitchFamily="49" charset="0"/>
              </a:rPr>
              <a:t>Chameleonsocks</a:t>
            </a:r>
            <a:r>
              <a:rPr lang="en-US" dirty="0" smtClean="0">
                <a:latin typeface="+mn-lt"/>
                <a:cs typeface="Courier New" panose="02070309020205020404" pitchFamily="49" charset="0"/>
              </a:rPr>
              <a:t> has been failsafe for me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some say this an abuse of </a:t>
            </a:r>
            <a:r>
              <a:rPr lang="en-US" sz="1800" dirty="0" err="1" smtClean="0">
                <a:latin typeface="+mn-lt"/>
                <a:cs typeface="Courier New" panose="02070309020205020404" pitchFamily="49" charset="0"/>
              </a:rPr>
              <a:t>docker</a:t>
            </a: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What’s your solution?</a:t>
            </a:r>
          </a:p>
          <a:p>
            <a:pPr lvl="1"/>
            <a:endParaRPr lang="en-US" sz="1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6987"/>
      </p:ext>
    </p:extLst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wrong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You’ve gone through the quick start </a:t>
            </a:r>
            <a:r>
              <a:rPr lang="en-US" dirty="0"/>
              <a:t>g</a:t>
            </a:r>
            <a:r>
              <a:rPr lang="en-US" dirty="0" smtClean="0"/>
              <a:t>uide and have figured out how to add packages to an image</a:t>
            </a:r>
          </a:p>
          <a:p>
            <a:r>
              <a:rPr lang="en-US" dirty="0" smtClean="0"/>
              <a:t>You’re feeling pretty good but then you get a build error.</a:t>
            </a:r>
          </a:p>
          <a:p>
            <a:r>
              <a:rPr lang="en-US" dirty="0" smtClean="0"/>
              <a:t>Due to many </a:t>
            </a:r>
            <a:r>
              <a:rPr lang="en-US" dirty="0"/>
              <a:t>moving </a:t>
            </a:r>
            <a:r>
              <a:rPr lang="en-US" dirty="0" smtClean="0"/>
              <a:t>parts it’s easy </a:t>
            </a:r>
            <a:r>
              <a:rPr lang="en-US" dirty="0"/>
              <a:t>to panic when something </a:t>
            </a:r>
            <a:r>
              <a:rPr lang="en-US" dirty="0" smtClean="0"/>
              <a:t>breaks</a:t>
            </a:r>
          </a:p>
          <a:p>
            <a:pPr lvl="1"/>
            <a:r>
              <a:rPr lang="en-US" dirty="0" smtClean="0"/>
              <a:t>Or at least it was for 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7001"/>
      </p:ext>
    </p:extLst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broke – what would have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Nicer output from </a:t>
            </a:r>
            <a:r>
              <a:rPr lang="en-US" dirty="0" err="1"/>
              <a:t>bitbake</a:t>
            </a:r>
            <a:r>
              <a:rPr lang="en-US" dirty="0"/>
              <a:t> on bad directory/file names</a:t>
            </a:r>
          </a:p>
          <a:p>
            <a:r>
              <a:rPr lang="en-US" dirty="0"/>
              <a:t>Understanding the </a:t>
            </a:r>
            <a:r>
              <a:rPr lang="en-US" dirty="0" smtClean="0"/>
              <a:t>task pipeline</a:t>
            </a:r>
          </a:p>
          <a:p>
            <a:pPr lvl="1"/>
            <a:r>
              <a:rPr lang="en-US" dirty="0" smtClean="0"/>
              <a:t>fetch / unpack / configure / build / install / package</a:t>
            </a:r>
            <a:endParaRPr lang="en-US" dirty="0"/>
          </a:p>
          <a:p>
            <a:r>
              <a:rPr lang="en-US" dirty="0" smtClean="0"/>
              <a:t>Knowing how to generate </a:t>
            </a:r>
            <a:r>
              <a:rPr lang="en-US" dirty="0"/>
              <a:t>dependency graph</a:t>
            </a:r>
          </a:p>
          <a:p>
            <a:r>
              <a:rPr lang="en-US" dirty="0"/>
              <a:t>Decoding “magic” folder names in </a:t>
            </a:r>
            <a:r>
              <a:rPr lang="en-US" dirty="0" err="1"/>
              <a:t>tmp</a:t>
            </a:r>
            <a:r>
              <a:rPr lang="en-US" dirty="0"/>
              <a:t>/work</a:t>
            </a:r>
          </a:p>
          <a:p>
            <a:r>
              <a:rPr lang="en-US" dirty="0" smtClean="0"/>
              <a:t>Understanding recipe vs. package</a:t>
            </a:r>
          </a:p>
          <a:p>
            <a:r>
              <a:rPr lang="en-US" dirty="0" smtClean="0"/>
              <a:t>Knowing how to run </a:t>
            </a:r>
            <a:r>
              <a:rPr lang="en-US" dirty="0"/>
              <a:t>specific task for specific </a:t>
            </a:r>
            <a:r>
              <a:rPr lang="en-US" dirty="0" smtClean="0"/>
              <a:t>recipe</a:t>
            </a:r>
            <a:endParaRPr lang="en-US" dirty="0"/>
          </a:p>
          <a:p>
            <a:r>
              <a:rPr lang="en-US" dirty="0"/>
              <a:t>Knowing what’s packaged and in </a:t>
            </a:r>
            <a:r>
              <a:rPr lang="en-US" dirty="0" err="1"/>
              <a:t>rootfs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4020"/>
      </p:ext>
    </p:extLst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1643580"/>
          </a:xfrm>
        </p:spPr>
        <p:txBody>
          <a:bodyPr/>
          <a:lstStyle/>
          <a:p>
            <a:r>
              <a:rPr lang="en-US" dirty="0"/>
              <a:t>Plenty of resources to writing simple recipes</a:t>
            </a:r>
          </a:p>
          <a:p>
            <a:pPr lvl="1"/>
            <a:r>
              <a:rPr lang="en-US" dirty="0"/>
              <a:t>But then there seems to be a gap</a:t>
            </a:r>
          </a:p>
          <a:p>
            <a:r>
              <a:rPr lang="en-US" dirty="0"/>
              <a:t>Can be hard to work out what a recipe is doing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2746" y="3119697"/>
            <a:ext cx="8233186" cy="22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('PN', 1)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'-dev'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('ALLOW_EMPTY_'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"1")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blacklist = [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packages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('PACKAGES', 1).split()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packages[1:]: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if not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blacklist and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pkg.endswith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('-dev'):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metapkg_rdepends.append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('RRECOMMENDS_'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 '.join(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012" y="5438355"/>
            <a:ext cx="8233186" cy="4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Walk through a couple of good citizens in </a:t>
            </a:r>
            <a:r>
              <a:rPr lang="en-US" kern="0" dirty="0" err="1" smtClean="0"/>
              <a:t>oe</a:t>
            </a:r>
            <a:r>
              <a:rPr lang="en-US" kern="0" dirty="0" smtClean="0"/>
              <a:t>-core?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400" b="0" kern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2088"/>
      </p:ext>
    </p:extLst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and packages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Easy to assume there is 1:1 mapping</a:t>
            </a:r>
          </a:p>
          <a:p>
            <a:r>
              <a:rPr lang="en-US" dirty="0"/>
              <a:t>Sometimes there </a:t>
            </a:r>
            <a:r>
              <a:rPr lang="en-US" dirty="0" smtClean="0"/>
              <a:t>isn’t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evtool</a:t>
            </a:r>
            <a:r>
              <a:rPr lang="en-US" dirty="0" smtClean="0"/>
              <a:t> search rocks</a:t>
            </a:r>
          </a:p>
          <a:p>
            <a:r>
              <a:rPr lang="en-US" dirty="0" smtClean="0"/>
              <a:t>Sub-packages can trip you up</a:t>
            </a:r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vs. UPM</a:t>
            </a:r>
          </a:p>
          <a:p>
            <a:r>
              <a:rPr lang="en-US" dirty="0" smtClean="0"/>
              <a:t>Creating sub-packages for large project seems to be the “right” pattern</a:t>
            </a:r>
          </a:p>
          <a:p>
            <a:pPr lvl="1"/>
            <a:r>
              <a:rPr lang="en-US" dirty="0" smtClean="0"/>
              <a:t>But I can’t find obvious guidance in docs </a:t>
            </a:r>
          </a:p>
          <a:p>
            <a:r>
              <a:rPr lang="en-US" dirty="0" smtClean="0"/>
              <a:t>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16327"/>
      </p:ext>
    </p:extLst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initially confused by the terminology</a:t>
            </a:r>
          </a:p>
          <a:p>
            <a:pPr lvl="1"/>
            <a:r>
              <a:rPr lang="en-US" dirty="0" smtClean="0"/>
              <a:t>ADT, SDK, </a:t>
            </a:r>
            <a:r>
              <a:rPr lang="en-US" dirty="0" err="1" smtClean="0"/>
              <a:t>eSDK</a:t>
            </a:r>
            <a:r>
              <a:rPr lang="en-US" dirty="0" smtClean="0"/>
              <a:t>, toolchain</a:t>
            </a:r>
          </a:p>
          <a:p>
            <a:r>
              <a:rPr lang="en-US" dirty="0" smtClean="0"/>
              <a:t>In retrospect ADT seemed the clearest naming</a:t>
            </a:r>
          </a:p>
          <a:p>
            <a:pPr lvl="1"/>
            <a:r>
              <a:rPr lang="en-US" dirty="0" smtClean="0"/>
              <a:t>I’m now working on a real-time SDK</a:t>
            </a:r>
          </a:p>
          <a:p>
            <a:pPr lvl="1"/>
            <a:r>
              <a:rPr lang="en-US" dirty="0" smtClean="0"/>
              <a:t>Yocto built Linux is our initial target platform</a:t>
            </a:r>
          </a:p>
          <a:p>
            <a:pPr lvl="1"/>
            <a:r>
              <a:rPr lang="en-US" dirty="0" smtClean="0"/>
              <a:t>I tell my team to develop for the target using the Yocto SDK</a:t>
            </a:r>
          </a:p>
          <a:p>
            <a:pPr lvl="1"/>
            <a:r>
              <a:rPr lang="en-US" dirty="0" smtClean="0"/>
              <a:t>Confusion all round</a:t>
            </a:r>
          </a:p>
          <a:p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Broken when I first tried</a:t>
            </a:r>
          </a:p>
          <a:p>
            <a:pPr lvl="1"/>
            <a:r>
              <a:rPr lang="en-US" dirty="0" smtClean="0"/>
              <a:t>I need to get back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5599"/>
      </p:ext>
    </p:extLst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973138"/>
            <a:ext cx="8233186" cy="4532312"/>
          </a:xfrm>
        </p:spPr>
        <p:txBody>
          <a:bodyPr/>
          <a:lstStyle/>
          <a:p>
            <a:r>
              <a:rPr lang="en-US" dirty="0" err="1" smtClean="0"/>
              <a:t>eSDK</a:t>
            </a:r>
            <a:r>
              <a:rPr lang="en-US" dirty="0" smtClean="0"/>
              <a:t> and </a:t>
            </a:r>
            <a:r>
              <a:rPr lang="en-US" dirty="0" err="1" smtClean="0"/>
              <a:t>devtool</a:t>
            </a:r>
            <a:endParaRPr lang="en-US" dirty="0" smtClean="0"/>
          </a:p>
          <a:p>
            <a:r>
              <a:rPr lang="en-US" dirty="0" err="1" smtClean="0"/>
              <a:t>Recipetool</a:t>
            </a:r>
            <a:endParaRPr lang="en-US" dirty="0" smtClean="0"/>
          </a:p>
          <a:p>
            <a:pPr lvl="1"/>
            <a:r>
              <a:rPr lang="en-US" dirty="0" smtClean="0"/>
              <a:t>ROS support</a:t>
            </a:r>
          </a:p>
          <a:p>
            <a:pPr lvl="1"/>
            <a:r>
              <a:rPr lang="en-US" dirty="0" smtClean="0"/>
              <a:t>Is it worth investing more, or do returns diminish?</a:t>
            </a:r>
          </a:p>
          <a:p>
            <a:r>
              <a:rPr lang="en-US" dirty="0" smtClean="0"/>
              <a:t>Package feeds </a:t>
            </a:r>
          </a:p>
          <a:p>
            <a:pPr lvl="1"/>
            <a:r>
              <a:rPr lang="en-US" dirty="0" smtClean="0"/>
              <a:t>Credit to </a:t>
            </a:r>
            <a:r>
              <a:rPr lang="en-US" dirty="0" err="1" smtClean="0"/>
              <a:t>dnf</a:t>
            </a:r>
            <a:r>
              <a:rPr lang="en-US" dirty="0" smtClean="0"/>
              <a:t> (setting server means build checks if it’s there)</a:t>
            </a:r>
          </a:p>
          <a:p>
            <a:pPr lvl="1"/>
            <a:r>
              <a:rPr lang="en-US" dirty="0" smtClean="0"/>
              <a:t>But package-index is a big </a:t>
            </a:r>
            <a:r>
              <a:rPr lang="en-US" dirty="0" err="1" smtClean="0"/>
              <a:t>gotcha</a:t>
            </a:r>
            <a:endParaRPr lang="en-US" dirty="0" smtClean="0"/>
          </a:p>
          <a:p>
            <a:r>
              <a:rPr lang="en-US" dirty="0" smtClean="0"/>
              <a:t>Development Tasks Manual</a:t>
            </a:r>
          </a:p>
          <a:p>
            <a:r>
              <a:rPr lang="en-US" dirty="0" smtClean="0"/>
              <a:t>CROPS</a:t>
            </a:r>
          </a:p>
          <a:p>
            <a:pPr lvl="1"/>
            <a:r>
              <a:rPr lang="en-US" dirty="0" smtClean="0"/>
              <a:t>Who’s using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71994"/>
      </p:ext>
    </p:extLst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I stumbled across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76338"/>
            <a:ext cx="8233186" cy="4532312"/>
          </a:xfrm>
        </p:spPr>
        <p:txBody>
          <a:bodyPr/>
          <a:lstStyle/>
          <a:p>
            <a:r>
              <a:rPr lang="en-US" dirty="0" smtClean="0"/>
              <a:t>PACKAGECONFIG</a:t>
            </a:r>
          </a:p>
          <a:p>
            <a:r>
              <a:rPr lang="en-US" dirty="0" smtClean="0"/>
              <a:t>INSANE_SKIP</a:t>
            </a:r>
          </a:p>
          <a:p>
            <a:r>
              <a:rPr lang="en-US" dirty="0" smtClean="0"/>
              <a:t>Overrides</a:t>
            </a:r>
          </a:p>
          <a:p>
            <a:r>
              <a:rPr lang="en-US" dirty="0" smtClean="0"/>
              <a:t>Layer dependencies</a:t>
            </a:r>
          </a:p>
          <a:p>
            <a:r>
              <a:rPr lang="en-US" dirty="0" smtClean="0"/>
              <a:t>Setting package variables from outside recipe</a:t>
            </a:r>
          </a:p>
          <a:p>
            <a:r>
              <a:rPr lang="en-US" dirty="0" smtClean="0"/>
              <a:t>Conditional logic with python</a:t>
            </a:r>
          </a:p>
          <a:p>
            <a:pPr lvl="1"/>
            <a:r>
              <a:rPr lang="en-US" dirty="0" smtClean="0"/>
              <a:t>Adding package to image if its layer is present</a:t>
            </a:r>
          </a:p>
          <a:p>
            <a:r>
              <a:rPr lang="en-US" dirty="0" smtClean="0"/>
              <a:t>What’s you favorite?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609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1" dirty="0" smtClean="0"/>
              <a:t>Signing </a:t>
            </a:r>
            <a:r>
              <a:rPr lang="en-US" sz="2000" b="1" dirty="0"/>
              <a:t>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4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</a:t>
            </a:r>
            <a:r>
              <a:rPr lang="en-US" dirty="0" smtClean="0"/>
              <a:t>“</a:t>
            </a:r>
            <a:r>
              <a:rPr lang="en-US" dirty="0" err="1" smtClean="0"/>
              <a:t>sign_rpm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 smtClean="0"/>
              <a:t>RPM_GPG_NAME </a:t>
            </a:r>
            <a:r>
              <a:rPr lang="en-US" dirty="0"/>
              <a:t>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RPM_GPG_PASSPHRASE </a:t>
            </a:r>
            <a:r>
              <a:rPr lang="en-US" dirty="0"/>
              <a:t>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6087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“</a:t>
            </a:r>
            <a:r>
              <a:rPr lang="en-US" dirty="0" err="1"/>
              <a:t>sign_package_feed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/>
              <a:t>PACKAGE_FEED_GPG_NAME 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PACKAGE_FEED_GPG_PASSPHRASE_FILE 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5330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GPG_BIN</a:t>
            </a:r>
          </a:p>
          <a:p>
            <a:pPr lvl="1"/>
            <a:r>
              <a:rPr lang="en-US" dirty="0" smtClean="0"/>
              <a:t>GPG</a:t>
            </a:r>
            <a:r>
              <a:rPr lang="en-US" b="0" dirty="0"/>
              <a:t> </a:t>
            </a:r>
            <a:r>
              <a:rPr lang="en-US" b="0" dirty="0" smtClean="0"/>
              <a:t>binary executed </a:t>
            </a:r>
            <a:r>
              <a:rPr lang="en-US" b="0" dirty="0"/>
              <a:t>when the package is </a:t>
            </a:r>
            <a:r>
              <a:rPr lang="en-US" b="0" dirty="0" smtClean="0"/>
              <a:t>signed </a:t>
            </a:r>
          </a:p>
          <a:p>
            <a:r>
              <a:rPr lang="en-US" i="1" dirty="0" smtClean="0"/>
              <a:t>GPG_PATH</a:t>
            </a:r>
          </a:p>
          <a:p>
            <a:pPr lvl="1"/>
            <a:r>
              <a:rPr lang="en-US" b="0" dirty="0" smtClean="0"/>
              <a:t>GPG</a:t>
            </a:r>
            <a:r>
              <a:rPr lang="en-US" b="0" dirty="0"/>
              <a:t> home directory used when the package is signed. </a:t>
            </a:r>
            <a:endParaRPr lang="en-US" b="0" dirty="0" smtClean="0"/>
          </a:p>
          <a:p>
            <a:r>
              <a:rPr lang="en-US" i="1" dirty="0" smtClean="0"/>
              <a:t>PACKAGE_FEED_GPG_SIGNATURE_TYPE</a:t>
            </a:r>
          </a:p>
          <a:p>
            <a:pPr lvl="1"/>
            <a:r>
              <a:rPr lang="en-US" b="0" dirty="0" smtClean="0"/>
              <a:t>Specifies </a:t>
            </a:r>
            <a:r>
              <a:rPr lang="en-US" b="0" dirty="0"/>
              <a:t>the type of </a:t>
            </a:r>
            <a:r>
              <a:rPr lang="en-US" dirty="0" err="1"/>
              <a:t>gpg</a:t>
            </a:r>
            <a:r>
              <a:rPr lang="en-US" b="0" dirty="0"/>
              <a:t> signature. This variable applies only to RPM and IPK package feeds. Allowable values for the </a:t>
            </a:r>
            <a:r>
              <a:rPr lang="en-US" dirty="0"/>
              <a:t>PACKAGE_FEED_GPG_SIGNATURE_TYPE</a:t>
            </a:r>
            <a:r>
              <a:rPr lang="en-US" b="0" dirty="0"/>
              <a:t> are "ASC", which is the default and specifies </a:t>
            </a:r>
            <a:r>
              <a:rPr lang="en-US" b="0" dirty="0" err="1"/>
              <a:t>ascii</a:t>
            </a:r>
            <a:r>
              <a:rPr lang="en-US" b="0" dirty="0"/>
              <a:t> armored, and "BIN", which specifies binary.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Testing Packages with </a:t>
            </a:r>
            <a:r>
              <a:rPr lang="en-US" dirty="0" err="1" smtClean="0">
                <a:latin typeface="Arial" charset="0"/>
              </a:rPr>
              <a:t>ptest</a:t>
            </a:r>
            <a:r>
              <a:rPr lang="en-US" dirty="0" smtClean="0">
                <a:latin typeface="Arial" charset="0"/>
              </a:rPr>
              <a:t> (Optional? Not really!)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 </a:t>
            </a:r>
            <a:r>
              <a:rPr lang="en-US" dirty="0"/>
              <a:t>Test (</a:t>
            </a:r>
            <a:r>
              <a:rPr lang="en-US" dirty="0" err="1" smtClean="0"/>
              <a:t>ptest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b="0" dirty="0" smtClean="0"/>
              <a:t>uns </a:t>
            </a:r>
            <a:r>
              <a:rPr lang="en-US" b="0" dirty="0"/>
              <a:t>tests against </a:t>
            </a:r>
            <a:r>
              <a:rPr lang="en-US" b="0" dirty="0" smtClean="0"/>
              <a:t>packages</a:t>
            </a:r>
          </a:p>
          <a:p>
            <a:pPr lvl="1"/>
            <a:r>
              <a:rPr lang="en-US" dirty="0"/>
              <a:t>C</a:t>
            </a:r>
            <a:r>
              <a:rPr lang="en-US" b="0" dirty="0" smtClean="0"/>
              <a:t>ontains </a:t>
            </a:r>
            <a:r>
              <a:rPr lang="en-US" b="0" dirty="0"/>
              <a:t>at least two items: </a:t>
            </a:r>
            <a:endParaRPr lang="en-US" b="0" dirty="0" smtClean="0"/>
          </a:p>
          <a:p>
            <a:pPr lvl="2"/>
            <a:r>
              <a:rPr lang="en-US" b="0" dirty="0" smtClean="0"/>
              <a:t>the </a:t>
            </a:r>
            <a:r>
              <a:rPr lang="en-US" b="0" dirty="0"/>
              <a:t>actual </a:t>
            </a:r>
            <a:r>
              <a:rPr lang="en-US" b="0" dirty="0" smtClean="0"/>
              <a:t>test (can be a script or an elaborate system)</a:t>
            </a:r>
          </a:p>
          <a:p>
            <a:pPr lvl="2"/>
            <a:r>
              <a:rPr lang="en-US" b="0" dirty="0" smtClean="0"/>
              <a:t>shell </a:t>
            </a:r>
            <a:r>
              <a:rPr lang="en-US" b="0" dirty="0"/>
              <a:t>script (</a:t>
            </a:r>
            <a:r>
              <a:rPr lang="en-US" dirty="0"/>
              <a:t>run-</a:t>
            </a:r>
            <a:r>
              <a:rPr lang="en-US" dirty="0" err="1"/>
              <a:t>ptest</a:t>
            </a:r>
            <a:r>
              <a:rPr lang="en-US" b="0" dirty="0"/>
              <a:t>) that starts the </a:t>
            </a:r>
            <a:r>
              <a:rPr lang="en-US" b="0" dirty="0" smtClean="0"/>
              <a:t>test (not the actual test)</a:t>
            </a:r>
          </a:p>
          <a:p>
            <a:r>
              <a:rPr lang="en-US" dirty="0" smtClean="0"/>
              <a:t>Simple Setup</a:t>
            </a:r>
          </a:p>
          <a:p>
            <a:pPr lvl="1"/>
            <a:r>
              <a:rPr lang="en-US" dirty="0" err="1" smtClean="0"/>
              <a:t>DISTRO_FEATURES_append</a:t>
            </a:r>
            <a:r>
              <a:rPr lang="en-US" dirty="0" smtClean="0"/>
              <a:t> </a:t>
            </a:r>
            <a:r>
              <a:rPr lang="en-US" dirty="0"/>
              <a:t>= " </a:t>
            </a:r>
            <a:r>
              <a:rPr lang="en-US" dirty="0" err="1" smtClean="0"/>
              <a:t>ptest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</a:t>
            </a:r>
            <a:r>
              <a:rPr lang="en-US" dirty="0" err="1" smtClean="0"/>
              <a:t>ptest-pkgs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Installed to</a:t>
            </a:r>
            <a:r>
              <a:rPr lang="en-US" b="0" dirty="0" smtClean="0"/>
              <a:t>: /</a:t>
            </a:r>
            <a:r>
              <a:rPr lang="en-US" b="0" dirty="0" err="1" smtClean="0"/>
              <a:t>usr</a:t>
            </a:r>
            <a:r>
              <a:rPr lang="en-US" b="0" dirty="0" smtClean="0"/>
              <a:t>/lib/</a:t>
            </a:r>
            <a:r>
              <a:rPr lang="en-US" b="0" i="1" dirty="0" smtClean="0"/>
              <a:t>package</a:t>
            </a:r>
            <a:r>
              <a:rPr lang="en-US" b="0" dirty="0" smtClean="0"/>
              <a:t>/</a:t>
            </a:r>
            <a:r>
              <a:rPr lang="en-US" b="0" dirty="0" err="1" smtClean="0"/>
              <a:t>ptest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2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9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Keeping feeds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PACKAGE_FEED_GPG_PASSPHRASE_FILE</a:t>
            </a:r>
          </a:p>
          <a:p>
            <a:pPr lvl="1"/>
            <a:r>
              <a:rPr lang="en-US" dirty="0" smtClean="0"/>
              <a:t>This should NOT go in your configuration as plain text.</a:t>
            </a:r>
          </a:p>
          <a:p>
            <a:r>
              <a:rPr lang="en-US" dirty="0" smtClean="0"/>
              <a:t>Is your code proprietary?</a:t>
            </a:r>
          </a:p>
          <a:p>
            <a:pPr lvl="1"/>
            <a:r>
              <a:rPr lang="en-US" dirty="0" smtClean="0"/>
              <a:t>You should probably be shipping a binary in Yocto</a:t>
            </a:r>
          </a:p>
          <a:p>
            <a:pPr lvl="1"/>
            <a:r>
              <a:rPr lang="en-US" dirty="0" err="1" smtClean="0"/>
              <a:t>bin_package.bbclass</a:t>
            </a:r>
            <a:r>
              <a:rPr lang="en-US" dirty="0" smtClean="0"/>
              <a:t>: binary </a:t>
            </a:r>
            <a:r>
              <a:rPr lang="en-US" dirty="0"/>
              <a:t>can be .rpm, .deb, .</a:t>
            </a:r>
            <a:r>
              <a:rPr lang="en-US" dirty="0" err="1" smtClean="0"/>
              <a:t>ipk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ave you thought about DEBUG_FLAGS?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bitbake.conf</a:t>
            </a:r>
            <a:r>
              <a:rPr lang="en-US" dirty="0" smtClean="0"/>
              <a:t> for more details</a:t>
            </a:r>
          </a:p>
          <a:p>
            <a:pPr lvl="1"/>
            <a:r>
              <a:rPr lang="en-US" dirty="0" smtClean="0"/>
              <a:t>The flags can be filtered or set in the recipe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7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The future of package feeds</a:t>
            </a:r>
          </a:p>
        </p:txBody>
      </p:sp>
    </p:spTree>
    <p:extLst>
      <p:ext uri="{BB962C8B-B14F-4D97-AF65-F5344CB8AC3E}">
        <p14:creationId xmlns:p14="http://schemas.microsoft.com/office/powerpoint/2010/main" val="206461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Future of Package </a:t>
            </a:r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eeds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Can We Upgrade?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0" dirty="0" smtClean="0"/>
              <a:t>Repository</a:t>
            </a:r>
            <a:endParaRPr lang="en-US" b="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to new </a:t>
            </a:r>
            <a:r>
              <a:rPr lang="en-US" dirty="0" smtClean="0"/>
              <a:t>source </a:t>
            </a:r>
            <a:r>
              <a:rPr lang="en-US" dirty="0"/>
              <a:t>entries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unknown </a:t>
            </a:r>
            <a:r>
              <a:rPr lang="en-US" dirty="0" smtClean="0"/>
              <a:t>(3rd party) repositories</a:t>
            </a:r>
          </a:p>
          <a:p>
            <a:r>
              <a:rPr lang="en-US" b="0" dirty="0" smtClean="0"/>
              <a:t>Package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there are no broken </a:t>
            </a:r>
            <a:r>
              <a:rPr lang="en-US" dirty="0" smtClean="0"/>
              <a:t>or renamed packages</a:t>
            </a:r>
            <a:endParaRPr lang="en-US" dirty="0"/>
          </a:p>
          <a:p>
            <a:pPr lvl="1"/>
            <a:r>
              <a:rPr lang="en-US" dirty="0" smtClean="0"/>
              <a:t>Versioning: what happens when they go backwards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and install specific </a:t>
            </a:r>
            <a:r>
              <a:rPr lang="en-US" dirty="0" smtClean="0"/>
              <a:t>packages (release dependent)</a:t>
            </a:r>
          </a:p>
          <a:p>
            <a:pPr lvl="1"/>
            <a:r>
              <a:rPr lang="en-US" dirty="0" smtClean="0"/>
              <a:t>Remove blacklisted / </a:t>
            </a:r>
            <a:r>
              <a:rPr lang="en-US" dirty="0"/>
              <a:t>obsolete and </a:t>
            </a:r>
            <a:r>
              <a:rPr lang="en-US" dirty="0" smtClean="0"/>
              <a:t>add whitelisted</a:t>
            </a:r>
          </a:p>
          <a:p>
            <a:r>
              <a:rPr lang="en-US" b="0" dirty="0" smtClean="0"/>
              <a:t>Dreaming Even Bigger</a:t>
            </a:r>
            <a:r>
              <a:rPr lang="mr-IN" b="0" dirty="0" smtClean="0"/>
              <a:t>…</a:t>
            </a:r>
            <a:endParaRPr lang="en-US" b="0" dirty="0"/>
          </a:p>
          <a:p>
            <a:pPr lvl="1"/>
            <a:r>
              <a:rPr lang="en-US" dirty="0" smtClean="0"/>
              <a:t>Kernels, Desktops (UI), Permissions, Users,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The Advanced Class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2082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9:00- 9:15	</a:t>
            </a:r>
            <a:r>
              <a:rPr lang="en-US" sz="1600" dirty="0" smtClean="0">
                <a:latin typeface="Arial" charset="0"/>
              </a:rPr>
              <a:t>Keynote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9:15- </a:t>
            </a:r>
            <a:r>
              <a:rPr lang="en-US" sz="1600" dirty="0" smtClean="0">
                <a:latin typeface="Arial" charset="0"/>
              </a:rPr>
              <a:t>9:45</a:t>
            </a:r>
            <a:r>
              <a:rPr lang="en-US" sz="1600" dirty="0">
                <a:latin typeface="Arial" charset="0"/>
              </a:rPr>
              <a:t>	Package </a:t>
            </a:r>
            <a:r>
              <a:rPr lang="en-US" sz="1600" dirty="0" smtClean="0">
                <a:latin typeface="Arial" charset="0"/>
              </a:rPr>
              <a:t>Feeds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9:45-10:15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Slim 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10:15-10:30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10:30-11:15	U-Boot </a:t>
            </a:r>
            <a:r>
              <a:rPr lang="en-US" sz="1600" dirty="0" smtClean="0">
                <a:latin typeface="Arial" charset="0"/>
              </a:rPr>
              <a:t>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11:15-12:00	</a:t>
            </a:r>
            <a:r>
              <a:rPr lang="en-US" sz="1600" dirty="0" err="1" smtClean="0">
                <a:latin typeface="Arial" charset="0"/>
              </a:rPr>
              <a:t>Devtool</a:t>
            </a:r>
            <a:r>
              <a:rPr lang="en-US" sz="1600" dirty="0" smtClean="0">
                <a:latin typeface="Arial" charset="0"/>
              </a:rPr>
              <a:t>, Next steps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12:00-12:45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12:45- 1:45	Licensing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1:45- 2:15	Device Trees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2:30- 2:45	Afternoon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2:45- 3:15	</a:t>
            </a:r>
            <a:r>
              <a:rPr lang="en-US" sz="1600" dirty="0">
                <a:latin typeface="Arial" charset="0"/>
              </a:rPr>
              <a:t> Yocto Project - Rarely asked </a:t>
            </a:r>
            <a:r>
              <a:rPr lang="en-US" sz="1600" dirty="0" smtClean="0">
                <a:latin typeface="Arial" charset="0"/>
              </a:rPr>
              <a:t>questions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3:15- </a:t>
            </a:r>
            <a:r>
              <a:rPr lang="en-US" sz="1600" dirty="0" smtClean="0">
                <a:latin typeface="Arial" charset="0"/>
              </a:rPr>
              <a:t>3:45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/>
              <a:t>(</a:t>
            </a:r>
            <a:r>
              <a:rPr lang="en-US" sz="1600" dirty="0"/>
              <a:t>Fun with) Libraries/SDK and </a:t>
            </a:r>
            <a:r>
              <a:rPr lang="en-US" sz="1600" dirty="0" smtClean="0"/>
              <a:t>OE/YP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3:45- 4:15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 Image Size Reduction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4:15- </a:t>
            </a:r>
            <a:r>
              <a:rPr lang="en-US" sz="1600" dirty="0">
                <a:latin typeface="Arial" charset="0"/>
              </a:rPr>
              <a:t>5:00	</a:t>
            </a:r>
            <a:r>
              <a:rPr lang="en-US" sz="1600" dirty="0" smtClean="0">
                <a:latin typeface="Arial" charset="0"/>
              </a:rPr>
              <a:t>Tools</a:t>
            </a:r>
            <a:r>
              <a:rPr lang="en-US" sz="1600" dirty="0" smtClean="0">
                <a:latin typeface="Arial" charset="0"/>
              </a:rPr>
              <a:t>, Toaster, User Experience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5:00- 5:30	Forum, Q and A</a:t>
            </a:r>
          </a:p>
        </p:txBody>
      </p:sp>
    </p:spTree>
    <p:extLst>
      <p:ext uri="{BB962C8B-B14F-4D97-AF65-F5344CB8AC3E}">
        <p14:creationId xmlns:p14="http://schemas.microsoft.com/office/powerpoint/2010/main" val="373126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Three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Slim 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Stephano </a:t>
            </a:r>
            <a:r>
              <a:rPr lang="en-US" dirty="0" err="1" smtClean="0">
                <a:latin typeface="Arial" charset="0"/>
              </a:rPr>
              <a:t>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05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Slim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wiki.yoctoproject.org/wiki/File:Developing_Boot_Solutions_for_Intel_IoT_Unique_Use_Cases_rev1a.pptx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0733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Four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U-Boot </a:t>
            </a:r>
            <a:r>
              <a:rPr lang="en-US" dirty="0" smtClean="0">
                <a:latin typeface="Arial" charset="0"/>
              </a:rPr>
              <a:t>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contemporary hardware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Contemporary embedded system boots like this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Power on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BootROM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First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Next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other bootloader stages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kernel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Userspace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will focus on the bootloader parts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9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De-facto standard bootloader in embedded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Capable of starting Linux, *BSD, RTOSes, UEFI apps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boot monitor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has a powerful command shell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Allows manipulating with the boot process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(boot different kernel, script the boot process...)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debug multitool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shell tools allow operating hardware blocks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(memory IO, SPI, I2C, network, USB, 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33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Three ways of doing that: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sandbox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built as a Linux userspace binary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in 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Real hardware (danger zone)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on real HW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Flashing incorrect bootloader brick the device :-)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007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the meta-dto-microdemo layer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Metalayer contains convenience recipes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u-boot-sandbox recipe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quickly build U-Boot sandbox native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recipes-bsp/u-boot/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changes to enable virt platform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recipes-kernel/linux/files/force-virt.cfg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 related things for later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391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7680" y="867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u-boot, u-boot-sandbox-native and qemu-native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53960" y="1698840"/>
            <a:ext cx="8415720" cy="1564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src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dto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/meta-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dto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microdemo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 &gt;&gt; 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bblayers.conf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"MACHINE = \"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qemuarm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sstate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-cache\""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echo "UBOOT_MACHINE = \"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qemu_arm_defconfig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\"" &gt;&gt;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conf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/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local.conf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453960" y="4177800"/>
            <a:ext cx="8324280" cy="11257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bitbake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-c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cleansstate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u-boot u-boot-sandbox-native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qemu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-native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	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virtual/kernel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$ 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bitbake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 u-boot u-boot-sandbox-native u-boot-</a:t>
            </a:r>
            <a:r>
              <a:rPr lang="en-US" sz="1600" b="0" strike="noStrike" spc="-1" dirty="0" err="1">
                <a:solidFill>
                  <a:srgbClr val="37424A"/>
                </a:solidFill>
                <a:latin typeface="Courier New"/>
                <a:ea typeface="ＭＳ Ｐゴシック"/>
              </a:rPr>
              <a:t>mkimage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-native \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	</a:t>
            </a:r>
            <a:r>
              <a:rPr lang="en-US" sz="1600" b="0" strike="noStrike" spc="-1" dirty="0" err="1" smtClean="0">
                <a:solidFill>
                  <a:srgbClr val="37424A"/>
                </a:solidFill>
                <a:latin typeface="Courier New"/>
                <a:ea typeface="ＭＳ Ｐゴシック"/>
              </a:rPr>
              <a:t>qemu</a:t>
            </a:r>
            <a:r>
              <a:rPr lang="en-US" sz="1600" b="0" strike="noStrike" spc="-1" dirty="0" smtClean="0">
                <a:solidFill>
                  <a:srgbClr val="37424A"/>
                </a:solidFill>
                <a:latin typeface="Courier New"/>
                <a:ea typeface="ＭＳ Ｐゴシック"/>
              </a:rPr>
              <a:t>-native </a:t>
            </a:r>
            <a:r>
              <a:rPr lang="en-US" sz="1600" b="0" strike="noStrike" spc="-1" dirty="0">
                <a:solidFill>
                  <a:srgbClr val="37424A"/>
                </a:solidFill>
                <a:latin typeface="Courier New"/>
                <a:ea typeface="ＭＳ Ｐゴシック"/>
              </a:rPr>
              <a:t>virtual/kernel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43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490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u-boot sandbox (use Ctrl-C to exit)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457200" y="1097280"/>
            <a:ext cx="8321040" cy="50292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./tmp/work/x86_64-linux/u-boot-sandbox-native/\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1_2018.01-r0/git/u-boot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2018.01-dirty (Oct 14 2018 - 11:30:36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SCSI:  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IDE:   Bus 0: not available 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?       - alias for 'help'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base    - print or set address offset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  - boot Linux zImage image from memory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bootz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- boot Linux zImage image from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[addr [initrd[:size]] [fdt]]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Linux zImage stored in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The argument 'initrd' is optional and specifies the address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424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Start U-Boot in QEMU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57200" y="1068120"/>
            <a:ext cx="8321040" cy="4601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2.11.1-r0/build/arm-softmmu/qemu-system-arm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-machine virt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-bios tmp/deploy/images/qemuarm/u-boot.bin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WARNING: Caches not enabled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Using default environment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91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if=tmp/deploy/images/qemuarm/zImage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6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48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Figure out where the RAM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is ~ 8 MiB, copy it to RAM start + 0x8000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57200" y="5150880"/>
            <a:ext cx="8324280" cy="335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cp 0x100000 0x40008000 0x200000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57200" y="1028520"/>
            <a:ext cx="8324280" cy="35434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bdi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arch_number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boot_params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 bank  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start    = </a:t>
            </a: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0x40000000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size     = 0x08000000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baudrate    = 115200 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TLB addr    = 0x47FF0000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relocaddr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 off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irq_sp      = 0x46F66ED0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sp start    = 0x46F66EC0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Early malloc usage: 104 / 400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fdt_blob = 46f66ee8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1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the zImage with DT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$fdtcontroladdr is DT generated by QEMU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You can dump the DT by appending -machine dumpdtb=file.dtb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7200" y="1136520"/>
            <a:ext cx="8324280" cy="3984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bootz 0x40008000 -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 image @ 0x40008000 [ 0x000000 - 0x524da0 ]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Flattened Device Tree blob at 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Device Tree in place at 46f66ee8, end 46f79ee7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  <a:hlinkClick r:id="rId3"/>
              </a:rPr>
              <a:t>oe-user@oe-host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(gcc version 7.3.0 (GCC)) #1 PREEMPT Thu Oct 11 13:10:58 UTC 2018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ARMv7 Processor [412fc0f1] revision 1 (ARMv7), cr=10c53c7d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div instructions available: patching division code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PIPT / VIPT nonaliasing data cache, PIPT instruction cache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OF: fdt: Machine model: linux,dummy-virt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Memory policy: Data cache writeback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probing for conduit method from DT.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PSCIv0.2 detected in firmware.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36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2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zImage and 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binary with decompressor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protection against bitrot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 up registers as needed and jump to it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is optional and separate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U-Boot “bootz”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Aarch64, similar type of image is called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“booti”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920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uImage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Envelope around arbitrary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Legacy since forever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Small header with CRC32 and metadata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CRC32 is weak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Metadata contain payload type, load address...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Wraps only one single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“bootm”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184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Multi-component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Based on DT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Can bundle multiple files with different properties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Configurable checksum per-entry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CRC32, MD5, SHA1, SHA256...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Supports digital signatures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RSA2048, RSA4096...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80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 specific step – dump the DTB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Copy over the fitImage source from the metalayer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the fitImage: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457200" y="1136520"/>
            <a:ext cx="8324280" cy="326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$ qemu-system-arm -machine virt -nographic -machine dumpdtb=qemu.dtb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Building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6" name="CustomShape 5"/>
          <p:cNvSpPr/>
          <p:nvPr/>
        </p:nvSpPr>
        <p:spPr>
          <a:xfrm>
            <a:off x="457200" y="2118600"/>
            <a:ext cx="8324280" cy="533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/scratch/src/dto/meta-dto-microdemo/recipes-kernel/\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linux/files/fit-image.its 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77" name="CustomShape 6"/>
          <p:cNvSpPr/>
          <p:nvPr/>
        </p:nvSpPr>
        <p:spPr>
          <a:xfrm>
            <a:off x="457200" y="3100680"/>
            <a:ext cx="8324280" cy="30258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export PATH=$PATH:tmp/work/x86_64-linux/dtc-native/\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1.4.5-r0/image/scratch/poky/build/tmp/work/x86_64-linux/\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dtc-native/1.4.5-r0/recipe-sysroot-native/usr/bin/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-f ./fit-image.its /tmp/fitImage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Created: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Data Size:    5393824 Bytes = 5267.41 KiB = 5.14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57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'conf-1' configuration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46f49000, end 46f5bfff ... OK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2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73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453960" y="731520"/>
            <a:ext cx="8324280" cy="53949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fit-image.its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"Linux 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/incbin/("./tmp/deploy/images/qemuarm/zImage");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os = "linux";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entry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"crc32";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/incbin/("./qemu.dtb");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6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8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453960" y="1127520"/>
            <a:ext cx="8324280" cy="45194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configurations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default = "conf-1";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"Boot Linux kernel with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kernel = "kernel-1";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"sha1";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0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095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possible to bundle multiple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images, FDTs, firmwares, bitstreams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Have multiple configurations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$fdt_high variable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Sets the upper bound memory address for FDT relocation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Special value 0xffffffff = -1 means do not relocate FDT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platforms need FDT close to the kernel binary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Information about uImage and fitImage, “iminfo”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Extracting data from fitImage – “imxtract”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225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770760"/>
            <a:ext cx="8324280" cy="5081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0x001000ec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5393824 Bytes = 5.1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Entry Point: 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crc32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bf5547fe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'conf-1'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Boot Linux kernel with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Kernel:       kernel-1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FDT:          fdt-1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hash(es) for FIT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Hash(es) for Image 0 (kernel-1): crc32+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iminfo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85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457200" y="878760"/>
            <a:ext cx="8324280" cy="5156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bootm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- boot application image from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[addr [arg ...]]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application image stored in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For the new multi component uImage format (FIT) addresses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must be extended to include component or configuration unit name: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addr:&lt;subimg_uname&gt;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- direct component image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addr#&lt;conf_uname&gt;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- configuration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Use iminfo command to get the list of existing component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and configurations.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configurations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50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OE can generate fitImage using the kernel-bbclass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 the following entries to your machine config: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it is possible to use multiple DTs</a:t>
            </a:r>
            <a:endParaRPr lang="en-US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fitImage bbclass will generate one fitImage configuration per DT entry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OE kernel-fitimage bbclass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457200" y="1828800"/>
            <a:ext cx="8321040" cy="797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KERNEL_IMAGETYPE = “fitImage”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KERNEL_CLASSES += “kernel-fitimage”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KERNEL_DEVICETREE = “your-machine.dtb”</a:t>
            </a:r>
            <a:endParaRPr lang="en-US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257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Five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err="1">
                <a:latin typeface="Arial" charset="0"/>
              </a:rPr>
              <a:t>Devtool</a:t>
            </a:r>
            <a:r>
              <a:rPr lang="en-US" dirty="0">
                <a:latin typeface="Arial" charset="0"/>
              </a:rPr>
              <a:t>, next </a:t>
            </a:r>
            <a:r>
              <a:rPr lang="en-US" dirty="0" smtClean="0">
                <a:latin typeface="Arial" charset="0"/>
              </a:rPr>
              <a:t>steps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Trevor </a:t>
            </a:r>
            <a:r>
              <a:rPr lang="en-US" dirty="0" err="1">
                <a:latin typeface="Arial" charset="0"/>
              </a:rPr>
              <a:t>Woerner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collection of tools for working on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add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edit-recipe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upgrade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737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and more!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modify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undeploy-target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build-image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576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Using Devtool To Streamline Your Yocto Project Workflow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https://www.youtube.com/watch?v=CiD7rB35CRE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Extensible SDK: Simplifying the Workflow for Application Developers -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https://www.youtube.com/watch?v=d3xanDJuXRA&amp;t=57s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56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2018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Working with the Linux Kernel in the Yocto Project - Sean Hudson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https://www.youtube.com/watch?v=tZACGS5nQxw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33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3, Devtool 1 -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https://www.youtube.com/watch?v=C-usM6gFVSY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7, Devtool 2 - Tim Orling &amp;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https://www.youtube.com/watch?v=UYsqIP_Qt_Q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343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sumo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Reference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8 -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Quick Reference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https://www.yoctoproject.org/docs/current/ref-manual/ref-manual.html#ref-devtool-reference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Application Development and the Extensible Software Development Kit (eSDK)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2 - Using the Extensible SDK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https://www.yoctoproject.org/docs/current/sdk-manual/sdk-manual.html#sdk-extensible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438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Linux Kernel Development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section 2.4 - Using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to Patch the Kernel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https://www.yoctoproject.org/docs/current/kernel-dev/kernel-dev.html#using-devtool-to-patch-the-kernel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74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10680" cy="45025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[--basepath BASEPATH] [--bbpath BBPATH] [-d] [-q]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[--color COLOR] [-h]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&lt;subcommand&gt;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OpenEmbedded development tool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--basepath BASEPATH  Base directory of SDK / build directory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--bbpath BBPATH      Explicitly specify the BBPATH, rather than getting 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from the metadata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-d, --debug          Enable debug output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-q, --quiet          Print only errors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--color COLOR        Colorize output (where COLOR is auto, always, never)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subcommands: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Beginning work on a recipe: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add                  Add a new recipe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733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10680" cy="504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add [-h] [--same-dir | --no-same-dir] [--fetch 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[--fetch-dev] [--version VERSION] [--no-git]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[--srcrev SRCREV | --autorev] [--srcbranch SRCBRANCH]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[--binary] [--also-native] [--src-subdir SUBDIR]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[--mirrors] [--provides PROVIDES]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[recipename] [srctree] [fetchuri]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Adds a new recipe to the workspace to build a specified source tree. Can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optionally fetch a remote URI and unpack it to create the source tree.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recipename            Name for new recipe to add (just name - no version,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path or extension). If not specified, will attempt 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auto-detect it.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srctree               Path to external source tree. If not specified, 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subdirectory of /z/ypdd/2018-10-devtool/my-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class/poky/build/workspace/sources will be used.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fetchuri              Fetch the specified URI and extract it to create the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source 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584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commits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3" name="Chart 102"/>
          <p:cNvGraphicFramePr/>
          <p:nvPr/>
        </p:nvGraphicFramePr>
        <p:xfrm>
          <a:off x="345240" y="1051560"/>
          <a:ext cx="845136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51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lines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6" name="Chart 105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091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- functionality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08" name="Object 2"/>
          <p:cNvGraphicFramePr/>
          <p:nvPr/>
        </p:nvGraphicFramePr>
        <p:xfrm>
          <a:off x="409680" y="1010880"/>
          <a:ext cx="8322840" cy="48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09680" y="1010880"/>
                        <a:ext cx="8322840" cy="4834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commits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11" name="Chart 110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549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runs in two modes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inside an eSDK: “eSDK mode”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outside an eSDK: “bitbake mode”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81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42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 mode</a:t>
            </a:r>
            <a:endParaRPr lang="en-US" sz="18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create-workspace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16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618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eSDK mode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build-sdk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package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runqemu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sdk-install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sdk-update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90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does eSDK mode get all the extra features?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because an eSDK doesn’t have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or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scripts/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is the cornerstone of the eSDK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786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separate environment (layer)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which to work on recipes,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sources, patches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21" name="Group 3"/>
          <p:cNvGrpSpPr/>
          <p:nvPr/>
        </p:nvGrpSpPr>
        <p:grpSpPr>
          <a:xfrm>
            <a:off x="1134360" y="428040"/>
            <a:ext cx="7405200" cy="5107680"/>
            <a:chOff x="1134360" y="428040"/>
            <a:chExt cx="7405200" cy="5107680"/>
          </a:xfrm>
        </p:grpSpPr>
        <p:sp>
          <p:nvSpPr>
            <p:cNvPr id="122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5"/>
            <p:cNvSpPr/>
            <p:nvPr/>
          </p:nvSpPr>
          <p:spPr>
            <a:xfrm>
              <a:off x="6636600" y="428040"/>
              <a:ext cx="1781280" cy="1781280"/>
            </a:xfrm>
            <a:custGeom>
              <a:avLst/>
              <a:gdLst/>
              <a:ahLst/>
              <a:cxnLst/>
              <a:rect l="l" t="t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4" name="Group 6"/>
            <p:cNvGrpSpPr/>
            <p:nvPr/>
          </p:nvGrpSpPr>
          <p:grpSpPr>
            <a:xfrm>
              <a:off x="7023240" y="1244160"/>
              <a:ext cx="1008360" cy="167400"/>
              <a:chOff x="7023240" y="1244160"/>
              <a:chExt cx="1008360" cy="167400"/>
            </a:xfrm>
          </p:grpSpPr>
          <p:sp>
            <p:nvSpPr>
              <p:cNvPr id="125" name="CustomShape 7"/>
              <p:cNvSpPr/>
              <p:nvPr/>
            </p:nvSpPr>
            <p:spPr>
              <a:xfrm>
                <a:off x="702324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8"/>
              <p:cNvSpPr/>
              <p:nvPr/>
            </p:nvSpPr>
            <p:spPr>
              <a:xfrm>
                <a:off x="7167600" y="124704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9"/>
              <p:cNvSpPr/>
              <p:nvPr/>
            </p:nvSpPr>
            <p:spPr>
              <a:xfrm>
                <a:off x="7362720" y="124668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CustomShape 10"/>
              <p:cNvSpPr/>
              <p:nvPr/>
            </p:nvSpPr>
            <p:spPr>
              <a:xfrm>
                <a:off x="7529040" y="1244160"/>
                <a:ext cx="164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11"/>
              <p:cNvSpPr/>
              <p:nvPr/>
            </p:nvSpPr>
            <p:spPr>
              <a:xfrm>
                <a:off x="7726320" y="1246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12"/>
              <p:cNvSpPr/>
              <p:nvPr/>
            </p:nvSpPr>
            <p:spPr>
              <a:xfrm>
                <a:off x="787968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31" name="Group 13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132" name="CustomShape 14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5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6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7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CustomShape 18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37" name="Group 19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138" name="CustomShape 20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39" name="Group 21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140" name="CustomShape 22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1" name="CustomShape 23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2" name="CustomShape 24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3" name="CustomShape 25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4" name="CustomShape 26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5" name="CustomShape 27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6" name="CustomShape 28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7" name="CustomShape 29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8" name="CustomShape 30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9" name="CustomShape 31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50" name="Group 32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151" name="CustomShape 33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34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35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36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37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38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39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40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41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CustomShape 42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43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44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45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46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47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48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2646018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 (bitbake mode)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how the various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commands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relate to the your layers, your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target, and your workspace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9" name="Group 3"/>
          <p:cNvGrpSpPr/>
          <p:nvPr/>
        </p:nvGrpSpPr>
        <p:grpSpPr>
          <a:xfrm>
            <a:off x="997200" y="427680"/>
            <a:ext cx="7680960" cy="5714640"/>
            <a:chOff x="997200" y="427680"/>
            <a:chExt cx="7680960" cy="5714640"/>
          </a:xfrm>
        </p:grpSpPr>
        <p:sp>
          <p:nvSpPr>
            <p:cNvPr id="170" name="Freeform 4"/>
            <p:cNvSpPr/>
            <p:nvPr/>
          </p:nvSpPr>
          <p:spPr>
            <a:xfrm>
              <a:off x="3923280" y="3045240"/>
              <a:ext cx="4618080" cy="2377800"/>
            </a:xfrm>
            <a:custGeom>
              <a:avLst/>
              <a:gdLst/>
              <a:ahLst/>
              <a:cxnLst/>
              <a:rect l="0" t="0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</p:sp>
        <p:sp>
          <p:nvSpPr>
            <p:cNvPr id="171" name="CustomShape 5"/>
            <p:cNvSpPr/>
            <p:nvPr/>
          </p:nvSpPr>
          <p:spPr>
            <a:xfrm>
              <a:off x="6636600" y="427680"/>
              <a:ext cx="1783080" cy="1783080"/>
            </a:xfrm>
            <a:custGeom>
              <a:avLst/>
              <a:gdLst/>
              <a:ahLst/>
              <a:cxnLst/>
              <a:rect l="0" t="0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TextShape 6"/>
            <p:cNvSpPr txBox="1"/>
            <p:nvPr/>
          </p:nvSpPr>
          <p:spPr>
            <a:xfrm>
              <a:off x="7585560" y="5796000"/>
              <a:ext cx="5601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add</a:t>
              </a:r>
            </a:p>
          </p:txBody>
        </p:sp>
        <p:sp>
          <p:nvSpPr>
            <p:cNvPr id="173" name="TextShape 7"/>
            <p:cNvSpPr txBox="1"/>
            <p:nvPr/>
          </p:nvSpPr>
          <p:spPr>
            <a:xfrm>
              <a:off x="2675520" y="4451040"/>
              <a:ext cx="8528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modify</a:t>
              </a:r>
            </a:p>
          </p:txBody>
        </p:sp>
        <p:sp>
          <p:nvSpPr>
            <p:cNvPr id="174" name="TextShape 8"/>
            <p:cNvSpPr txBox="1"/>
            <p:nvPr/>
          </p:nvSpPr>
          <p:spPr>
            <a:xfrm>
              <a:off x="2593800" y="5074560"/>
              <a:ext cx="10159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upgrade</a:t>
              </a:r>
            </a:p>
          </p:txBody>
        </p:sp>
        <p:sp>
          <p:nvSpPr>
            <p:cNvPr id="175" name="CustomShape 9"/>
            <p:cNvSpPr/>
            <p:nvPr/>
          </p:nvSpPr>
          <p:spPr>
            <a:xfrm>
              <a:off x="2507400" y="477612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0" y="222"/>
                  </a:moveTo>
                  <a:lnTo>
                    <a:pt x="2477" y="222"/>
                  </a:lnTo>
                  <a:lnTo>
                    <a:pt x="2477" y="0"/>
                  </a:lnTo>
                  <a:lnTo>
                    <a:pt x="3303" y="444"/>
                  </a:lnTo>
                  <a:lnTo>
                    <a:pt x="2477" y="889"/>
                  </a:lnTo>
                  <a:lnTo>
                    <a:pt x="2477" y="667"/>
                  </a:lnTo>
                  <a:lnTo>
                    <a:pt x="0" y="667"/>
                  </a:lnTo>
                  <a:lnTo>
                    <a:pt x="0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2507400" y="351900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3303" y="222"/>
                  </a:moveTo>
                  <a:lnTo>
                    <a:pt x="826" y="222"/>
                  </a:lnTo>
                  <a:lnTo>
                    <a:pt x="826" y="0"/>
                  </a:lnTo>
                  <a:lnTo>
                    <a:pt x="0" y="444"/>
                  </a:lnTo>
                  <a:lnTo>
                    <a:pt x="826" y="889"/>
                  </a:lnTo>
                  <a:lnTo>
                    <a:pt x="826" y="667"/>
                  </a:lnTo>
                  <a:lnTo>
                    <a:pt x="3303" y="667"/>
                  </a:lnTo>
                  <a:lnTo>
                    <a:pt x="3303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TextShape 11"/>
            <p:cNvSpPr txBox="1"/>
            <p:nvPr/>
          </p:nvSpPr>
          <p:spPr>
            <a:xfrm>
              <a:off x="2745720" y="3227040"/>
              <a:ext cx="7124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finish</a:t>
              </a:r>
            </a:p>
          </p:txBody>
        </p:sp>
        <p:sp>
          <p:nvSpPr>
            <p:cNvPr id="178" name="TextShape 12"/>
            <p:cNvSpPr txBox="1"/>
            <p:nvPr/>
          </p:nvSpPr>
          <p:spPr>
            <a:xfrm>
              <a:off x="4717800" y="5796000"/>
              <a:ext cx="6883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reset</a:t>
              </a:r>
            </a:p>
          </p:txBody>
        </p:sp>
        <p:sp>
          <p:nvSpPr>
            <p:cNvPr id="179" name="CustomShape 13"/>
            <p:cNvSpPr/>
            <p:nvPr/>
          </p:nvSpPr>
          <p:spPr>
            <a:xfrm rot="16200000">
              <a:off x="7165440" y="2519280"/>
              <a:ext cx="724680" cy="211680"/>
            </a:xfrm>
            <a:custGeom>
              <a:avLst/>
              <a:gdLst/>
              <a:ahLst/>
              <a:cxnLst/>
              <a:rect l="0" t="0" r="r" b="b"/>
              <a:pathLst>
                <a:path w="2014" h="590">
                  <a:moveTo>
                    <a:pt x="0" y="442"/>
                  </a:moveTo>
                  <a:lnTo>
                    <a:pt x="1510" y="442"/>
                  </a:lnTo>
                  <a:lnTo>
                    <a:pt x="1510" y="589"/>
                  </a:lnTo>
                  <a:lnTo>
                    <a:pt x="2013" y="295"/>
                  </a:lnTo>
                  <a:lnTo>
                    <a:pt x="1510" y="0"/>
                  </a:lnTo>
                  <a:lnTo>
                    <a:pt x="1510" y="148"/>
                  </a:lnTo>
                  <a:lnTo>
                    <a:pt x="0" y="148"/>
                  </a:lnTo>
                  <a:lnTo>
                    <a:pt x="0" y="44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TextShape 14"/>
            <p:cNvSpPr txBox="1"/>
            <p:nvPr/>
          </p:nvSpPr>
          <p:spPr>
            <a:xfrm>
              <a:off x="6645960" y="3057480"/>
              <a:ext cx="1764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1800" b="0" strike="noStrike" spc="-1">
                  <a:latin typeface="Arial"/>
                </a:rPr>
                <a:t>deploy-target</a:t>
              </a:r>
            </a:p>
            <a:p>
              <a:pPr algn="ctr"/>
              <a:r>
                <a:rPr lang="en-US" sz="1800" b="0" strike="noStrike" spc="-1">
                  <a:latin typeface="Arial"/>
                </a:rPr>
                <a:t>undeploy-target</a:t>
              </a:r>
            </a:p>
          </p:txBody>
        </p:sp>
        <p:sp>
          <p:nvSpPr>
            <p:cNvPr id="181" name="CustomShape 15"/>
            <p:cNvSpPr/>
            <p:nvPr/>
          </p:nvSpPr>
          <p:spPr>
            <a:xfrm rot="18900000">
              <a:off x="419148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7" h="636">
                  <a:moveTo>
                    <a:pt x="1906" y="159"/>
                  </a:moveTo>
                  <a:lnTo>
                    <a:pt x="478" y="159"/>
                  </a:lnTo>
                  <a:lnTo>
                    <a:pt x="478" y="0"/>
                  </a:lnTo>
                  <a:lnTo>
                    <a:pt x="0" y="318"/>
                  </a:lnTo>
                  <a:lnTo>
                    <a:pt x="478" y="635"/>
                  </a:lnTo>
                  <a:lnTo>
                    <a:pt x="478" y="477"/>
                  </a:lnTo>
                  <a:lnTo>
                    <a:pt x="1906" y="477"/>
                  </a:lnTo>
                  <a:lnTo>
                    <a:pt x="1906" y="159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TextShape 16"/>
            <p:cNvSpPr txBox="1"/>
            <p:nvPr/>
          </p:nvSpPr>
          <p:spPr>
            <a:xfrm>
              <a:off x="7712280" y="3342600"/>
              <a:ext cx="180720" cy="42732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83" name="TextShape 17"/>
            <p:cNvSpPr txBox="1"/>
            <p:nvPr/>
          </p:nvSpPr>
          <p:spPr>
            <a:xfrm>
              <a:off x="5045400" y="3166920"/>
              <a:ext cx="660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</a:t>
              </a:r>
            </a:p>
          </p:txBody>
        </p:sp>
        <p:sp>
          <p:nvSpPr>
            <p:cNvPr id="184" name="TextShape 18"/>
            <p:cNvSpPr txBox="1"/>
            <p:nvPr/>
          </p:nvSpPr>
          <p:spPr>
            <a:xfrm>
              <a:off x="4289040" y="4218480"/>
              <a:ext cx="9532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rename</a:t>
              </a:r>
            </a:p>
          </p:txBody>
        </p:sp>
        <p:sp>
          <p:nvSpPr>
            <p:cNvPr id="185" name="TextShape 19"/>
            <p:cNvSpPr txBox="1"/>
            <p:nvPr/>
          </p:nvSpPr>
          <p:spPr>
            <a:xfrm>
              <a:off x="1672920" y="2543400"/>
              <a:ext cx="51948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find-recipe	search	edit-recipe	latest-version</a:t>
              </a:r>
            </a:p>
          </p:txBody>
        </p:sp>
        <p:sp>
          <p:nvSpPr>
            <p:cNvPr id="186" name="TextShape 20"/>
            <p:cNvSpPr txBox="1"/>
            <p:nvPr/>
          </p:nvSpPr>
          <p:spPr>
            <a:xfrm>
              <a:off x="4106160" y="358776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configure-help</a:t>
              </a:r>
            </a:p>
          </p:txBody>
        </p:sp>
        <p:sp>
          <p:nvSpPr>
            <p:cNvPr id="187" name="TextShape 21"/>
            <p:cNvSpPr txBox="1"/>
            <p:nvPr/>
          </p:nvSpPr>
          <p:spPr>
            <a:xfrm>
              <a:off x="7352280" y="4146480"/>
              <a:ext cx="790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status</a:t>
              </a:r>
            </a:p>
          </p:txBody>
        </p:sp>
        <p:sp>
          <p:nvSpPr>
            <p:cNvPr id="188" name="TextShape 22"/>
            <p:cNvSpPr txBox="1"/>
            <p:nvPr/>
          </p:nvSpPr>
          <p:spPr>
            <a:xfrm>
              <a:off x="4683240" y="4831920"/>
              <a:ext cx="1357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build-image</a:t>
              </a:r>
            </a:p>
          </p:txBody>
        </p:sp>
        <p:sp>
          <p:nvSpPr>
            <p:cNvPr id="189" name="CustomShape 23"/>
            <p:cNvSpPr/>
            <p:nvPr/>
          </p:nvSpPr>
          <p:spPr>
            <a:xfrm rot="2700000">
              <a:off x="775944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6" h="636">
                  <a:moveTo>
                    <a:pt x="1905" y="476"/>
                  </a:moveTo>
                  <a:lnTo>
                    <a:pt x="477" y="476"/>
                  </a:lnTo>
                  <a:lnTo>
                    <a:pt x="477" y="635"/>
                  </a:lnTo>
                  <a:lnTo>
                    <a:pt x="0" y="317"/>
                  </a:lnTo>
                  <a:lnTo>
                    <a:pt x="477" y="0"/>
                  </a:lnTo>
                  <a:lnTo>
                    <a:pt x="477" y="158"/>
                  </a:lnTo>
                  <a:lnTo>
                    <a:pt x="1905" y="158"/>
                  </a:lnTo>
                  <a:lnTo>
                    <a:pt x="1905" y="476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0" name="Group 24"/>
            <p:cNvGrpSpPr/>
            <p:nvPr/>
          </p:nvGrpSpPr>
          <p:grpSpPr>
            <a:xfrm>
              <a:off x="7023240" y="1243800"/>
              <a:ext cx="1009800" cy="168840"/>
              <a:chOff x="7023240" y="1243800"/>
              <a:chExt cx="1009800" cy="168840"/>
            </a:xfrm>
          </p:grpSpPr>
          <p:sp>
            <p:nvSpPr>
              <p:cNvPr id="191" name="Freeform 25"/>
              <p:cNvSpPr/>
              <p:nvPr/>
            </p:nvSpPr>
            <p:spPr>
              <a:xfrm>
                <a:off x="702324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2" name="Freeform 26"/>
              <p:cNvSpPr/>
              <p:nvPr/>
            </p:nvSpPr>
            <p:spPr>
              <a:xfrm>
                <a:off x="7167600" y="124668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3" name="Freeform 27"/>
              <p:cNvSpPr/>
              <p:nvPr/>
            </p:nvSpPr>
            <p:spPr>
              <a:xfrm>
                <a:off x="7362720" y="124632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4" name="Freeform 28"/>
              <p:cNvSpPr/>
              <p:nvPr/>
            </p:nvSpPr>
            <p:spPr>
              <a:xfrm>
                <a:off x="7529040" y="1243800"/>
                <a:ext cx="166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5" name="Freeform 29"/>
              <p:cNvSpPr/>
              <p:nvPr/>
            </p:nvSpPr>
            <p:spPr>
              <a:xfrm>
                <a:off x="7726320" y="1246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6" name="Freeform 30"/>
              <p:cNvSpPr/>
              <p:nvPr/>
            </p:nvSpPr>
            <p:spPr>
              <a:xfrm>
                <a:off x="787968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grpSp>
          <p:nvGrpSpPr>
            <p:cNvPr id="197" name="Group 31"/>
            <p:cNvGrpSpPr/>
            <p:nvPr/>
          </p:nvGrpSpPr>
          <p:grpSpPr>
            <a:xfrm>
              <a:off x="1134360" y="2931120"/>
              <a:ext cx="1280160" cy="2606040"/>
              <a:chOff x="1134360" y="2931120"/>
              <a:chExt cx="1280160" cy="2606040"/>
            </a:xfrm>
          </p:grpSpPr>
          <p:sp>
            <p:nvSpPr>
              <p:cNvPr id="198" name="CustomShape 32"/>
              <p:cNvSpPr/>
              <p:nvPr/>
            </p:nvSpPr>
            <p:spPr>
              <a:xfrm>
                <a:off x="1362960" y="315972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33"/>
              <p:cNvSpPr/>
              <p:nvPr/>
            </p:nvSpPr>
            <p:spPr>
              <a:xfrm>
                <a:off x="1317240" y="311400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34"/>
              <p:cNvSpPr/>
              <p:nvPr/>
            </p:nvSpPr>
            <p:spPr>
              <a:xfrm>
                <a:off x="1271520" y="306828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35"/>
              <p:cNvSpPr/>
              <p:nvPr/>
            </p:nvSpPr>
            <p:spPr>
              <a:xfrm>
                <a:off x="1225800" y="302256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36"/>
              <p:cNvSpPr/>
              <p:nvPr/>
            </p:nvSpPr>
            <p:spPr>
              <a:xfrm>
                <a:off x="1180080" y="297684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03" name="Group 37"/>
              <p:cNvGrpSpPr/>
              <p:nvPr/>
            </p:nvGrpSpPr>
            <p:grpSpPr>
              <a:xfrm>
                <a:off x="1134360" y="2931120"/>
                <a:ext cx="1051560" cy="2377440"/>
                <a:chOff x="1134360" y="2931120"/>
                <a:chExt cx="1051560" cy="2377440"/>
              </a:xfrm>
            </p:grpSpPr>
            <p:sp>
              <p:nvSpPr>
                <p:cNvPr id="204" name="CustomShape 38"/>
                <p:cNvSpPr/>
                <p:nvPr/>
              </p:nvSpPr>
              <p:spPr>
                <a:xfrm>
                  <a:off x="1134360" y="2931120"/>
                  <a:ext cx="1051560" cy="23774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05" name="Group 39"/>
                <p:cNvGrpSpPr/>
                <p:nvPr/>
              </p:nvGrpSpPr>
              <p:grpSpPr>
                <a:xfrm>
                  <a:off x="1175040" y="3883680"/>
                  <a:ext cx="970200" cy="490680"/>
                  <a:chOff x="1175040" y="3883680"/>
                  <a:chExt cx="970200" cy="490680"/>
                </a:xfrm>
              </p:grpSpPr>
              <p:sp>
                <p:nvSpPr>
                  <p:cNvPr id="206" name="Freeform 40"/>
                  <p:cNvSpPr/>
                  <p:nvPr/>
                </p:nvSpPr>
                <p:spPr>
                  <a:xfrm>
                    <a:off x="1295280" y="388656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7" name="Freeform 41"/>
                  <p:cNvSpPr/>
                  <p:nvPr/>
                </p:nvSpPr>
                <p:spPr>
                  <a:xfrm>
                    <a:off x="1469160" y="3883680"/>
                    <a:ext cx="16956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8" name="Freeform 42"/>
                  <p:cNvSpPr/>
                  <p:nvPr/>
                </p:nvSpPr>
                <p:spPr>
                  <a:xfrm>
                    <a:off x="1665360" y="3886560"/>
                    <a:ext cx="156960" cy="16668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9" name="Freeform 43"/>
                  <p:cNvSpPr/>
                  <p:nvPr/>
                </p:nvSpPr>
                <p:spPr>
                  <a:xfrm>
                    <a:off x="1856160" y="388620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0" name="Freeform 44"/>
                  <p:cNvSpPr/>
                  <p:nvPr/>
                </p:nvSpPr>
                <p:spPr>
                  <a:xfrm>
                    <a:off x="1175040" y="4208400"/>
                    <a:ext cx="1296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1" name="Freeform 45"/>
                  <p:cNvSpPr/>
                  <p:nvPr/>
                </p:nvSpPr>
                <p:spPr>
                  <a:xfrm>
                    <a:off x="131112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2" name="Freeform 46"/>
                  <p:cNvSpPr/>
                  <p:nvPr/>
                </p:nvSpPr>
                <p:spPr>
                  <a:xfrm>
                    <a:off x="146916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3" name="Freeform 47"/>
                  <p:cNvSpPr/>
                  <p:nvPr/>
                </p:nvSpPr>
                <p:spPr>
                  <a:xfrm>
                    <a:off x="1662840" y="4208040"/>
                    <a:ext cx="13824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4" name="Freeform 48"/>
                  <p:cNvSpPr/>
                  <p:nvPr/>
                </p:nvSpPr>
                <p:spPr>
                  <a:xfrm>
                    <a:off x="1828080" y="420804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5" name="Freeform 49"/>
                  <p:cNvSpPr/>
                  <p:nvPr/>
                </p:nvSpPr>
                <p:spPr>
                  <a:xfrm>
                    <a:off x="1996920" y="4205520"/>
                    <a:ext cx="14868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</p:grpSp>
          </p:grpSp>
        </p:grpSp>
        <p:grpSp>
          <p:nvGrpSpPr>
            <p:cNvPr id="216" name="Group 50"/>
            <p:cNvGrpSpPr/>
            <p:nvPr/>
          </p:nvGrpSpPr>
          <p:grpSpPr>
            <a:xfrm>
              <a:off x="5431680" y="3997800"/>
              <a:ext cx="1600560" cy="490680"/>
              <a:chOff x="5431680" y="3997800"/>
              <a:chExt cx="1600560" cy="490680"/>
            </a:xfrm>
          </p:grpSpPr>
          <p:sp>
            <p:nvSpPr>
              <p:cNvPr id="217" name="Freeform 51"/>
              <p:cNvSpPr/>
              <p:nvPr/>
            </p:nvSpPr>
            <p:spPr>
              <a:xfrm>
                <a:off x="5648760" y="4000320"/>
                <a:ext cx="1508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8" name="Freeform 52"/>
              <p:cNvSpPr/>
              <p:nvPr/>
            </p:nvSpPr>
            <p:spPr>
              <a:xfrm>
                <a:off x="5826240" y="4000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9" name="Freeform 53"/>
              <p:cNvSpPr/>
              <p:nvPr/>
            </p:nvSpPr>
            <p:spPr>
              <a:xfrm>
                <a:off x="5975280" y="4000680"/>
                <a:ext cx="17748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0" name="Freeform 54"/>
              <p:cNvSpPr/>
              <p:nvPr/>
            </p:nvSpPr>
            <p:spPr>
              <a:xfrm>
                <a:off x="6158160" y="4000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1" name="Freeform 55"/>
              <p:cNvSpPr/>
              <p:nvPr/>
            </p:nvSpPr>
            <p:spPr>
              <a:xfrm>
                <a:off x="632088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2" name="Freeform 56"/>
              <p:cNvSpPr/>
              <p:nvPr/>
            </p:nvSpPr>
            <p:spPr>
              <a:xfrm>
                <a:off x="651060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3" name="Freeform 57"/>
              <p:cNvSpPr/>
              <p:nvPr/>
            </p:nvSpPr>
            <p:spPr>
              <a:xfrm>
                <a:off x="6707160" y="4000680"/>
                <a:ext cx="1296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4" name="Freeform 58"/>
              <p:cNvSpPr/>
              <p:nvPr/>
            </p:nvSpPr>
            <p:spPr>
              <a:xfrm>
                <a:off x="5431680" y="4322160"/>
                <a:ext cx="22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5" name="Freeform 59"/>
              <p:cNvSpPr/>
              <p:nvPr/>
            </p:nvSpPr>
            <p:spPr>
              <a:xfrm>
                <a:off x="5667480" y="431964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6" name="Freeform 60"/>
              <p:cNvSpPr/>
              <p:nvPr/>
            </p:nvSpPr>
            <p:spPr>
              <a:xfrm>
                <a:off x="5865120" y="432216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7" name="Freeform 61"/>
              <p:cNvSpPr/>
              <p:nvPr/>
            </p:nvSpPr>
            <p:spPr>
              <a:xfrm>
                <a:off x="6042960" y="4322160"/>
                <a:ext cx="1735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8" name="Freeform 62"/>
              <p:cNvSpPr/>
              <p:nvPr/>
            </p:nvSpPr>
            <p:spPr>
              <a:xfrm>
                <a:off x="6224400" y="4319640"/>
                <a:ext cx="148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9" name="Freeform 63"/>
              <p:cNvSpPr/>
              <p:nvPr/>
            </p:nvSpPr>
            <p:spPr>
              <a:xfrm>
                <a:off x="6397560" y="4322520"/>
                <a:ext cx="13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0" name="Freeform 64"/>
              <p:cNvSpPr/>
              <p:nvPr/>
            </p:nvSpPr>
            <p:spPr>
              <a:xfrm>
                <a:off x="6527160" y="432252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1" name="Freeform 65"/>
              <p:cNvSpPr/>
              <p:nvPr/>
            </p:nvSpPr>
            <p:spPr>
              <a:xfrm>
                <a:off x="6711480" y="4319640"/>
                <a:ext cx="15912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2" name="Freeform 66"/>
              <p:cNvSpPr/>
              <p:nvPr/>
            </p:nvSpPr>
            <p:spPr>
              <a:xfrm>
                <a:off x="6894360" y="432216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sp>
          <p:nvSpPr>
            <p:cNvPr id="233" name="CustomShape 67"/>
            <p:cNvSpPr/>
            <p:nvPr/>
          </p:nvSpPr>
          <p:spPr>
            <a:xfrm>
              <a:off x="997200" y="2526840"/>
              <a:ext cx="7680960" cy="3154680"/>
            </a:xfrm>
            <a:prstGeom prst="rect">
              <a:avLst/>
            </a:prstGeom>
            <a:noFill/>
            <a:ln w="12600">
              <a:solidFill>
                <a:srgbClr val="F37B7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TextShape 68"/>
            <p:cNvSpPr txBox="1"/>
            <p:nvPr/>
          </p:nvSpPr>
          <p:spPr>
            <a:xfrm>
              <a:off x="6368400" y="474084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update-recipe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310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236" name="Group 2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37" name="CustomShape 3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8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39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45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246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7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8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9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0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1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252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253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58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259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60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261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2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3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4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5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6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7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8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9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70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71" name="Group 37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272" name="CustomShape 38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" name="CustomShape 39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" name="CustomShape 40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" name="CustomShape 41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CustomShape 42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CustomShape 43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CustomShape 44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CustomShape 45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CustomShape 46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47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CustomShape 48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CustomShape 49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CustomShape 50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CustomShape 51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CustomShape 52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CustomShape 53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75852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specify target’s IP with un/deploy-target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290" name="Group 3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91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2" name="Group 5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93" name="CustomShape 6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" name="CustomShape 7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CustomShape 8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CustomShape 9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CustomShape 10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CustomShape 11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99" name="Group 12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00" name="CustomShape 13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CustomShape 14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CustomShape 15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CustomShape 16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CustomShape 17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CustomShape 18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06" name="Group 19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07" name="CustomShape 20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8" name="CustomShape 21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9" name="CustomShape 22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" name="CustomShape 23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" name="CustomShape 24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12" name="Group 25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13" name="CustomShape 26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14" name="Group 27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15" name="CustomShape 28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6" name="CustomShape 29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7" name="CustomShape 30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8" name="CustomShape 31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9" name="CustomShape 32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0" name="CustomShape 33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1" name="CustomShape 34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2" name="CustomShape 35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3" name="CustomShape 36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4" name="CustomShape 37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25" name="Group 38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326" name="CustomShape 39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" name="CustomShape 40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" name="CustomShape 41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CustomShape 42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CustomShape 43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CustomShape 44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CustomShape 45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CustomShape 46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CustomShape 47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CustomShape 48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CustomShape 49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CustomShape 50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CustomShape 51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CustomShape 52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CustomShape 53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CustomShape 54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545676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343" name="Group 2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344" name="Group 3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345" name="CustomShape 4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6" name="CustomShape 5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" name="CustomShape 6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" name="CustomShape 7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" name="CustomShape 8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" name="CustomShape 9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51" name="Group 10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52" name="CustomShape 11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3" name="CustomShape 12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4" name="CustomShape 13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5" name="CustomShape 14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6" name="CustomShape 15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7" name="CustomShape 16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58" name="Group 17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59" name="CustomShape 18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CustomShape 19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CustomShape 20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" name="CustomShape 21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" name="CustomShape 22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64" name="Group 23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65" name="CustomShape 24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66" name="Group 25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67" name="CustomShape 26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8" name="CustomShape 27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9" name="CustomShape 28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0" name="CustomShape 29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1" name="CustomShape 30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2" name="CustomShape 31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3" name="CustomShape 32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4" name="CustomShape 33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5" name="CustomShape 34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6" name="CustomShape 35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77" name="Group 36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378" name="CustomShape 37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" name="CustomShape 38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CustomShape 39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" name="CustomShape 40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" name="CustomShape 41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CustomShape 42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43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385" name="CustomShape 44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CustomShape 45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CustomShape 46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CustomShape 47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CustomShape 48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CustomShape 49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CustomShape 50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CustomShape 51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CustomShape 52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CustomShape 53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CustomShape 54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CustomShape 55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CustomShape 56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CustomShape 57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CustomShape 58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0" name="CustomShape 59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910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technically: yes (i.e. no errors)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practically: no (the next replaces the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previous, so there’s only ever one)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403" name="Group 3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404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405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11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412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418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419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24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425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426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427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8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9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0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1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2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3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4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5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6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437" name="Group 37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438" name="CustomShape 38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" name="CustomShape 39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CustomShape 40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" name="CustomShape 41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" name="CustomShape 42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CustomShape 43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44" name="Group 44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445" name="CustomShape 45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6" name="CustomShape 46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7" name="CustomShape 47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8" name="CustomShape 48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9" name="CustomShape 49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0" name="CustomShape 50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1" name="CustomShape 51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2" name="CustomShape 52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3" name="CustomShape 53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4" name="CustomShape 54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5" name="CustomShape 55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6" name="CustomShape 56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7" name="CustomShape 57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8" name="CustomShape 58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9" name="CustomShape 59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0" name="CustomShape 60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1621445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57200" y="859320"/>
            <a:ext cx="8410680" cy="514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edit/create ~/.ssh/config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457200" y="3070800"/>
            <a:ext cx="8410680" cy="3165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mkdir devtool;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clone -b sumo git://git.yoctoproject.org/poky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 conf/local.conf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MACHINE = "qemuarm"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DL_DIR = "/scratch/downloads"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SSTATE_DIR = "/scratch/sstate-cache"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INHERT += "buildhistory"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IMAGE_INSTALL_append = " openssh"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WARN_QA_append = " version-going-backwards"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ERROR_QA_remove = "version-going-backwards"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822960" y="1308240"/>
            <a:ext cx="7062256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Host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qemu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User root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Hostname localhost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Port 2222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StrictHostKeyChecking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no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ourier New"/>
                <a:ea typeface="DejaVu Sans"/>
              </a:rPr>
              <a:t>UserKnownHostsFile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Courier New"/>
                <a:ea typeface="DejaVu Sans"/>
              </a:rPr>
              <a:t> /dev/null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48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457200" y="1039320"/>
            <a:ext cx="8410680" cy="1611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create-layer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add-layer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user.name "name"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user.email "name@server.com"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442080" y="2731680"/>
            <a:ext cx="8226000" cy="32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open a second ssh connection to the build machine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 the exercises in the first connection, work on the target in the second connection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68" name="CustomShape 4"/>
          <p:cNvSpPr/>
          <p:nvPr/>
        </p:nvSpPr>
        <p:spPr>
          <a:xfrm>
            <a:off x="457200" y="3271320"/>
            <a:ext cx="8410680" cy="96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runqemu slirp nographic serial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460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57200" y="1039320"/>
            <a:ext cx="8410680" cy="696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   https://nano-editor.org/dist/v3/nano-3.0.tar.xz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442080" y="1903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implicitly creates workspace (if it doesn’t already exist)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the recipe name “nano”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looks at the source and determines it’s an autotooled project (true! and pkgconfig and gettext)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at DEPENDS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creates a “rough” recipe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457200" y="5107320"/>
            <a:ext cx="8410680" cy="1028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46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42080" y="1075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see if it builds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works!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457200" y="1687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84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what goes in a workspace?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things on which you are working: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patches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...except sources can be, optionally, outside the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457200" y="4171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-d workspace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14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457200" y="4639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buildhistory/images/qemuarm/glibc/core-image-base/installed-packages.txt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verify there’s no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the terminal running qemu, log in and verify there’s no nano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send nano to target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nano runs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457200" y="3343320"/>
            <a:ext cx="8410680" cy="67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-sh: nano: command not found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15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457200" y="1579320"/>
            <a:ext cx="8410680" cy="1535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build-image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NOTE: Building image core-image-base with the following additional packages: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an entire image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buildhistory/......./installed-packages.txt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there is a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not just use “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bitbake core-image-base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”?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 package not automatically added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makes assumptions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28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457200" y="1579320"/>
            <a:ext cx="8410680" cy="797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recipe nano is already in your workspace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442080" y="1075680"/>
            <a:ext cx="8226000" cy="6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try upgrading nano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457200" y="3811320"/>
            <a:ext cx="8410680" cy="1033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442080" y="2551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need to move recipe to layers before upgrade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preferably our own (meta-foo)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442080" y="4963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this is not a problem we introduced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457200" y="5431320"/>
            <a:ext cx="8410680" cy="51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639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7200" y="1219320"/>
            <a:ext cx="8410680" cy="9741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362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is it okay to re-deploy a second time without cleaning up the first deploy?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yes... usually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the target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457200" y="3127320"/>
            <a:ext cx="8410680" cy="2723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-rw-r--r--    1 root     root          4969 Oct 20 06:03 nano.list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15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nano.list is created by devtool, per package, when it deploys to the target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poky/scripts/lib/devtool/deploy.py for all the answers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creates a script that is copied to target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preserves any files that would be clobbered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generates a list of files being deployed, so they can be undeployed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deploying starts by undeploying (same recipe name)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52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undeploy, and verify nano is removed from target, and the plumbing is also removed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57200" y="201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undeploy-target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457200" y="273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 /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457200" y="4639320"/>
            <a:ext cx="8410680" cy="754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workspace/sources/nano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442080" y="40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remember to finish and cleanup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98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floating devtool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devtool commands don’t care whether the recipe is in the workspace or the layers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457200" y="2011320"/>
            <a:ext cx="8410680" cy="40226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No recipes currently in your 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(works)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latest-version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4.4.12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4.4.18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search bash 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12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One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/>
              <a:t>Nicolas </a:t>
            </a:r>
            <a:r>
              <a:rPr lang="en-US" dirty="0" err="1"/>
              <a:t>Dechesne</a:t>
            </a:r>
            <a:r>
              <a:rPr lang="en-US" dirty="0"/>
              <a:t>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1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look at some devtool plumbing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cat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[SDK]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target_basename =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/home/ilab01/devtool/build/workspace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23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 new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create-workspace 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head -2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/home/ilab01/devtool/build/ws2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442080" y="49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first one disappears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042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454320" y="40824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442440" y="1075320"/>
            <a:ext cx="8226000" cy="49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use-case? patches can be needed to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add/remove functionality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reduce size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remove dependency/dependencies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 code to be (cross-)compiled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98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457200" y="1075320"/>
            <a:ext cx="8410680" cy="1392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https://github.com/twoerner/ypdd-elce2018-example/archive/v1.0.0.tar.gz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457200" y="2803320"/>
            <a:ext cx="8410680" cy="1036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Hello, world!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09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the code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457200" y="1543320"/>
            <a:ext cx="8410680" cy="833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442080" y="2443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change 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5" name="CustomShape 5"/>
          <p:cNvSpPr/>
          <p:nvPr/>
        </p:nvSpPr>
        <p:spPr>
          <a:xfrm>
            <a:off x="457200" y="2947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442080" y="35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7" name="CustomShape 7"/>
          <p:cNvSpPr/>
          <p:nvPr/>
        </p:nvSpPr>
        <p:spPr>
          <a:xfrm>
            <a:off x="457200" y="4135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319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build, deploy, verify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457200" y="2947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Hello, Edinburgh!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740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 M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442080" y="26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oops! but it’s nice it didn’t clobber or lose my work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457200" y="3235320"/>
            <a:ext cx="8410680" cy="261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commit -avs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Adding new patch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workspace/sources/ypdd-elce2018-example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625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we’ll update to a newer release, but the newer release will conflict with our patch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457200" y="1939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--2018-10-20 12:16:11--  https://github.com/twoerner/ypdd-elce2018-example/archive/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Resolving github.com (github.com)... 192.30.253.113, 192.30.253.112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Connecting to github.com (github.com)|192.30.253.113|:443... connected.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HTTP request sent, awaiting response... 404 Not Found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2018-10-20 12:16:11 ERROR 404: Not Found.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1.0.0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442080" y="571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can’t figure it out, we need to help it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56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57200" y="1003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1.0.1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WARNING: Command 'git rebase 99271b82b92d8f5f9ecb31099b78895ba7da84ef' failed: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First, rewinding head to replay your work on top of it...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Applying: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Using index info to reconstruct a base tree...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M      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Falling back to patching base and 3-way merge...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Auto-merging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CONFLICT (content): Merge conflict in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error: Failed to merge in the changes.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Patch failed at 0001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The copy of the patch that failed is found in: .git/rebase-apply/patch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When you have resolved this problem, run "git rebase --continue".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If you prefer to skip this patch, run "git rebase --skip" instead.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To check out the original branch and stop rebasing, run "git rebase --abort".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You will need to resolve conflicts in order to complete the upgrade.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177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new, or keep the old?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457200" y="2227320"/>
            <a:ext cx="8410680" cy="78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973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63414</TotalTime>
  <Words>11163</Words>
  <Application>Microsoft Office PowerPoint</Application>
  <PresentationFormat>On-screen Show (4:3)</PresentationFormat>
  <Paragraphs>2584</Paragraphs>
  <Slides>211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211</vt:i4>
      </vt:variant>
    </vt:vector>
  </HeadingPairs>
  <TitlesOfParts>
    <vt:vector size="213" baseType="lpstr">
      <vt:lpstr>YoctoTemplate_1</vt:lpstr>
      <vt:lpstr>Microsoft Excel Worksheet</vt:lpstr>
      <vt:lpstr>Advanced Class  </vt:lpstr>
      <vt:lpstr>Advanced Class</vt:lpstr>
      <vt:lpstr>Agenda – The Advanced Class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Activity One</vt:lpstr>
      <vt:lpstr>Keynote</vt:lpstr>
      <vt:lpstr>Activity Two</vt:lpstr>
      <vt:lpstr>Package Feed Overview</vt:lpstr>
      <vt:lpstr>Package Feed Overview</vt:lpstr>
      <vt:lpstr>On Target Development – Better, Faster, Stronger</vt:lpstr>
      <vt:lpstr>Setting up a package feed - Target Setup</vt:lpstr>
      <vt:lpstr>Setting up a package feed</vt:lpstr>
      <vt:lpstr>On Target Development – Better, Faster, Stronger</vt:lpstr>
      <vt:lpstr>Caveats</vt:lpstr>
      <vt:lpstr>Understanding RPM Packages and repomd.xml</vt:lpstr>
      <vt:lpstr>Package Feeds: On Target Demo</vt:lpstr>
      <vt:lpstr>On Target Development – Better, Faster, Stronger</vt:lpstr>
      <vt:lpstr>Signing The Packages</vt:lpstr>
      <vt:lpstr>Signing The Package Feed</vt:lpstr>
      <vt:lpstr>Signing The Package Feed (optional)</vt:lpstr>
      <vt:lpstr>Testing Packages with ptest (Optional? Not really!)</vt:lpstr>
      <vt:lpstr>On Target Development – Better, Faster, Stronger</vt:lpstr>
      <vt:lpstr>Keeping feeds secure</vt:lpstr>
      <vt:lpstr>On Target Development – Better, Faster, Stronger</vt:lpstr>
      <vt:lpstr>The Future of Package Feeds – Can We Upgrade?</vt:lpstr>
      <vt:lpstr>Activity Three</vt:lpstr>
      <vt:lpstr>Slim Bootloader</vt:lpstr>
      <vt:lpstr>Activity Four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Six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Eight</vt:lpstr>
      <vt:lpstr>Why bother optimizing distribution size?</vt:lpstr>
      <vt:lpstr>poky-tiny</vt:lpstr>
      <vt:lpstr>poky-tiny contents</vt:lpstr>
      <vt:lpstr>So how big is poky-tiny?</vt:lpstr>
      <vt:lpstr>So how big is poky-tiny? (continued)</vt:lpstr>
      <vt:lpstr>So how big is poky-tiny? (Notes / Observations)</vt:lpstr>
      <vt:lpstr>poky-tiny changes versus poky</vt:lpstr>
      <vt:lpstr>poky-tiny changes: TCLIBC</vt:lpstr>
      <vt:lpstr>poky-tiny changes versus poky</vt:lpstr>
      <vt:lpstr>poky-tiny changes: TCLIBC</vt:lpstr>
      <vt:lpstr>poky-tiny changes: ENABLE_WIDEC</vt:lpstr>
      <vt:lpstr>poky-tiny changes: USE_NLS</vt:lpstr>
      <vt:lpstr>poky-tiny changes: DISTRO_FEATURES</vt:lpstr>
      <vt:lpstr>poky-tiny changes: linux-yocto-tiny</vt:lpstr>
      <vt:lpstr>Common image feature / package sizes</vt:lpstr>
      <vt:lpstr>core-image-minimal-initramfs</vt:lpstr>
      <vt:lpstr>Other size reduction options</vt:lpstr>
      <vt:lpstr>Summary / Recommendations</vt:lpstr>
      <vt:lpstr>Activity Nine</vt:lpstr>
      <vt:lpstr>(Fun with) Libraries/SDK and OE/YP</vt:lpstr>
      <vt:lpstr>Activity Ten</vt:lpstr>
      <vt:lpstr>How to add layers to Workspace</vt:lpstr>
      <vt:lpstr>Are there some Workspace helper Tools</vt:lpstr>
      <vt:lpstr>How to make changes in workspace</vt:lpstr>
      <vt:lpstr>How to enquire package information ?</vt:lpstr>
      <vt:lpstr>How to run meta-data self tests (unit tests)</vt:lpstr>
      <vt:lpstr>How to run image auto-test</vt:lpstr>
      <vt:lpstr>How to send Code upstream</vt:lpstr>
      <vt:lpstr>How to Customize Distro</vt:lpstr>
      <vt:lpstr>How to Customize Machine</vt:lpstr>
      <vt:lpstr>How to setup/use feeds ?</vt:lpstr>
      <vt:lpstr>PowerPoint Presentation</vt:lpstr>
      <vt:lpstr>Activity Eleven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  <vt:lpstr>Activity Nine</vt:lpstr>
      <vt:lpstr>What I’ll be talking about</vt:lpstr>
      <vt:lpstr>General areas I’ll be covering</vt:lpstr>
      <vt:lpstr>Some context </vt:lpstr>
      <vt:lpstr>Proxies</vt:lpstr>
      <vt:lpstr>When things go wrong </vt:lpstr>
      <vt:lpstr>It broke – what would have helped?</vt:lpstr>
      <vt:lpstr>Recipes</vt:lpstr>
      <vt:lpstr>Recipes and packages </vt:lpstr>
      <vt:lpstr>Application Development </vt:lpstr>
      <vt:lpstr>Improvements</vt:lpstr>
      <vt:lpstr>Cool things I stumbled across</vt:lpstr>
      <vt:lpstr>Questions and Answers</vt:lpstr>
      <vt:lpstr>Thank you for your participation!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935</cp:revision>
  <dcterms:created xsi:type="dcterms:W3CDTF">2014-10-15T17:08:45Z</dcterms:created>
  <dcterms:modified xsi:type="dcterms:W3CDTF">2018-10-25T10:54:03Z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