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7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62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A584DD4-942C-4C0E-A9B4-CCA329EAD381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657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92A0773-3629-4DBB-9E17-679B6251A678}" type="slidenum">
              <a:rPr lang="en-US" sz="18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A47F168-7E54-49C2-9799-BFC6FE9814D7}" type="slidenum">
              <a:rPr lang="en-US" sz="1800" b="0" strike="noStrike" spc="-1">
                <a:solidFill>
                  <a:srgbClr val="000000"/>
                </a:solidFill>
                <a:latin typeface="Times New Roman"/>
              </a:rPr>
              <a:t>20</a:t>
            </a:fld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A241D08-677F-4992-931D-2CF88AA471FD}" type="slidenum">
              <a:rPr lang="en-US" sz="1800" b="0" strike="noStrike" spc="-1">
                <a:solidFill>
                  <a:srgbClr val="000000"/>
                </a:solidFill>
                <a:latin typeface="Times New Roman"/>
              </a:rPr>
              <a:t>31</a:t>
            </a:fld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8BBCE96-32C6-4642-99A8-6660B1F1E490}" type="slidenum">
              <a:rPr lang="en-US" sz="1800" b="0" strike="noStrike" spc="-1">
                <a:solidFill>
                  <a:srgbClr val="000000"/>
                </a:solidFill>
                <a:latin typeface="Times New Roman"/>
              </a:rPr>
              <a:t>57</a:t>
            </a:fld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70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2BF8A85-F9D4-4F67-B434-D8E1BFFE06E8}" type="slidenum">
              <a:rPr lang="en-US" sz="1800" b="0" strike="noStrike" spc="-1">
                <a:solidFill>
                  <a:srgbClr val="000000"/>
                </a:solidFill>
                <a:latin typeface="Times New Roman"/>
              </a:rPr>
              <a:t>71</a:t>
            </a:fld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386036B-90E5-4FA5-83FF-8F363D58D81A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74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 hidden="1"/>
          <p:cNvSpPr/>
          <p:nvPr/>
        </p:nvSpPr>
        <p:spPr>
          <a:xfrm>
            <a:off x="88200" y="4812120"/>
            <a:ext cx="360720" cy="1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08C4B281-7180-4AF7-9BF8-F29987091272}" type="slidenum">
              <a:rPr lang="en-US" sz="800" b="0" strike="noStrike" spc="-1">
                <a:solidFill>
                  <a:srgbClr val="FFFFFF"/>
                </a:solidFill>
                <a:latin typeface="Verdana"/>
                <a:ea typeface="Verdana"/>
              </a:rPr>
              <a:t>‹#›</a:t>
            </a:fld>
            <a:endParaRPr lang="en-US" sz="800" b="0" strike="noStrike" spc="-1">
              <a:latin typeface="Arial"/>
            </a:endParaRPr>
          </a:p>
        </p:txBody>
      </p:sp>
      <p:sp>
        <p:nvSpPr>
          <p:cNvPr id="6" name="CustomShape 2" hidden="1"/>
          <p:cNvSpPr/>
          <p:nvPr/>
        </p:nvSpPr>
        <p:spPr>
          <a:xfrm>
            <a:off x="6711480" y="4845240"/>
            <a:ext cx="1969560" cy="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Yocto Project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 | The Linux Foundation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endParaRPr lang="en-US" sz="800" b="0" strike="noStrike" spc="-1">
              <a:latin typeface="Arial"/>
            </a:endParaRPr>
          </a:p>
        </p:txBody>
      </p:sp>
      <p:pic>
        <p:nvPicPr>
          <p:cNvPr id="2" name="Google Shape;18;p2"/>
          <p:cNvPicPr/>
          <p:nvPr/>
        </p:nvPicPr>
        <p:blipFill>
          <a:blip r:embed="rId15"/>
          <a:stretch/>
        </p:blipFill>
        <p:spPr>
          <a:xfrm>
            <a:off x="4554000" y="1045080"/>
            <a:ext cx="4156200" cy="103644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 hidden="1"/>
          <p:cNvSpPr/>
          <p:nvPr/>
        </p:nvSpPr>
        <p:spPr>
          <a:xfrm>
            <a:off x="88200" y="4812120"/>
            <a:ext cx="360720" cy="1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62085D11-0714-4C5E-B933-DB9E748F8A89}" type="slidenum">
              <a:rPr lang="en-US" sz="800" b="0" strike="noStrike" spc="-1">
                <a:solidFill>
                  <a:srgbClr val="FFFFFF"/>
                </a:solidFill>
                <a:latin typeface="Verdana"/>
                <a:ea typeface="Verdana"/>
              </a:rPr>
              <a:t>‹#›</a:t>
            </a:fld>
            <a:endParaRPr lang="en-US" sz="800" b="0" strike="noStrike" spc="-1">
              <a:latin typeface="Arial"/>
            </a:endParaRPr>
          </a:p>
        </p:txBody>
      </p:sp>
      <p:sp>
        <p:nvSpPr>
          <p:cNvPr id="42" name="CustomShape 2" hidden="1"/>
          <p:cNvSpPr/>
          <p:nvPr/>
        </p:nvSpPr>
        <p:spPr>
          <a:xfrm>
            <a:off x="6711480" y="4845240"/>
            <a:ext cx="1969560" cy="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Yocto Project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 | The Linux Foundation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6711480" y="4845240"/>
            <a:ext cx="1969560" cy="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Yocto Project | The Linux Foundation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8200" y="4812120"/>
            <a:ext cx="360720" cy="1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8C9FA3F0-A8A7-4125-9633-4E5BB3287E49}" type="slidenum">
              <a:rPr lang="en-US" sz="800" b="0" strike="noStrike" spc="-1">
                <a:solidFill>
                  <a:srgbClr val="FFFFFF"/>
                </a:solidFill>
                <a:latin typeface="Verdana"/>
                <a:ea typeface="Verdana"/>
              </a:rPr>
              <a:t>‹#›</a:t>
            </a:fld>
            <a:endParaRPr lang="en-US" sz="8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6711480" y="4845240"/>
            <a:ext cx="1969560" cy="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Yocto Project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 | The Linux Foundation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 hidden="1"/>
          <p:cNvSpPr/>
          <p:nvPr/>
        </p:nvSpPr>
        <p:spPr>
          <a:xfrm>
            <a:off x="88200" y="4812120"/>
            <a:ext cx="360720" cy="1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4261A4B2-4047-4DCB-8E85-EAE94FAAB0E6}" type="slidenum">
              <a:rPr lang="en-US" sz="800" b="0" strike="noStrike" spc="-1">
                <a:solidFill>
                  <a:srgbClr val="FFFFFF"/>
                </a:solidFill>
                <a:latin typeface="Verdana"/>
                <a:ea typeface="Verdana"/>
              </a:rPr>
              <a:t>‹#›</a:t>
            </a:fld>
            <a:endParaRPr lang="en-US" sz="800" b="0" strike="noStrike" spc="-1">
              <a:latin typeface="Arial"/>
            </a:endParaRPr>
          </a:p>
        </p:txBody>
      </p:sp>
      <p:sp>
        <p:nvSpPr>
          <p:cNvPr id="123" name="CustomShape 2" hidden="1"/>
          <p:cNvSpPr/>
          <p:nvPr/>
        </p:nvSpPr>
        <p:spPr>
          <a:xfrm>
            <a:off x="6711480" y="4845240"/>
            <a:ext cx="1969560" cy="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Yocto Project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r>
              <a:rPr lang="en-US" sz="800" b="0" strike="noStrike" spc="-1">
                <a:solidFill>
                  <a:srgbClr val="FFFFFF"/>
                </a:solidFill>
                <a:latin typeface="Lato"/>
                <a:ea typeface="Lato"/>
              </a:rPr>
              <a:t> | The Linux Foundation</a:t>
            </a:r>
            <a:r>
              <a:rPr lang="en-US" sz="800" b="0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endParaRPr lang="en-US" sz="800" b="0" strike="noStrike" spc="-1">
              <a:latin typeface="Arial"/>
            </a:endParaRPr>
          </a:p>
        </p:txBody>
      </p:sp>
      <p:pic>
        <p:nvPicPr>
          <p:cNvPr id="124" name="Google Shape;47;p11"/>
          <p:cNvPicPr/>
          <p:nvPr/>
        </p:nvPicPr>
        <p:blipFill>
          <a:blip r:embed="rId15"/>
          <a:stretch/>
        </p:blipFill>
        <p:spPr>
          <a:xfrm>
            <a:off x="2832120" y="4087800"/>
            <a:ext cx="3817440" cy="951840"/>
          </a:xfrm>
          <a:prstGeom prst="rect">
            <a:avLst/>
          </a:prstGeom>
          <a:ln>
            <a:noFill/>
          </a:ln>
        </p:spPr>
      </p:pic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054160" y="2082240"/>
            <a:ext cx="6656040" cy="127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Lato"/>
                <a:ea typeface="Lato"/>
              </a:rPr>
              <a:t>Yocto Project</a:t>
            </a:r>
            <a:r>
              <a:rPr lang="en-US" sz="2400" b="1" strike="noStrike" spc="-1" baseline="30000">
                <a:solidFill>
                  <a:srgbClr val="FFFFFF"/>
                </a:solidFill>
                <a:latin typeface="Lato"/>
                <a:ea typeface="Lato"/>
              </a:rPr>
              <a:t>®</a:t>
            </a:r>
            <a:r>
              <a:rPr lang="en-US" sz="2400" b="1" strike="noStrike" spc="-1">
                <a:solidFill>
                  <a:srgbClr val="FFFFFF"/>
                </a:solidFill>
                <a:latin typeface="Lato"/>
                <a:ea typeface="Lato"/>
              </a:rPr>
              <a:t>  Kernel Lab, Hands-On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2173680" y="3432240"/>
            <a:ext cx="6536520" cy="6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strike="noStrike" spc="-1">
                <a:solidFill>
                  <a:srgbClr val="0098DB"/>
                </a:solidFill>
                <a:latin typeface="Lato"/>
                <a:ea typeface="Lato"/>
              </a:rPr>
              <a:t>Trevor Woerner, Togán Labs</a:t>
            </a: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741320" y="4254120"/>
            <a:ext cx="6971400" cy="4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spcBef>
                <a:spcPts val="1349"/>
              </a:spcBef>
            </a:pPr>
            <a:r>
              <a:rPr lang="en-US" sz="1800" b="1" strike="noStrike" spc="-1">
                <a:solidFill>
                  <a:srgbClr val="EAAB00"/>
                </a:solidFill>
                <a:latin typeface="Lato"/>
                <a:ea typeface="Lato"/>
              </a:rPr>
              <a:t>Yocto Project DevDay </a:t>
            </a:r>
            <a:r>
              <a:rPr lang="en-US" sz="1800" b="1" i="1" strike="noStrike" spc="-1">
                <a:solidFill>
                  <a:srgbClr val="EAAB00"/>
                </a:solidFill>
                <a:latin typeface="Lato"/>
                <a:ea typeface="Lato"/>
              </a:rPr>
              <a:t>Virtual</a:t>
            </a:r>
            <a:r>
              <a:rPr lang="en-US" sz="1800" b="1" strike="noStrike" spc="-1">
                <a:solidFill>
                  <a:srgbClr val="EAAB00"/>
                </a:solidFill>
                <a:latin typeface="Lato"/>
                <a:ea typeface="Lato"/>
              </a:rPr>
              <a:t>, North America, 2020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349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349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Setup Toolchain/Environment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65760" y="2700000"/>
            <a:ext cx="8408520" cy="7092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export ARCH=arm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export CROSS_COMPILE=</a:t>
            </a:r>
            <a:r>
              <a:rPr lang="en-US" sz="1800" b="1" i="1" strike="noStrike" spc="-1">
                <a:solidFill>
                  <a:srgbClr val="37424A"/>
                </a:solidFill>
                <a:latin typeface="Courier New"/>
                <a:ea typeface="DejaVu Sans"/>
              </a:rPr>
              <a:t>&lt;toolchain-prefix</a:t>
            </a: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&gt;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448200" y="1033200"/>
            <a:ext cx="8232120" cy="245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(compile +) install toolchain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setup $PATH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either: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tweak environment</a:t>
            </a:r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specify on cmdline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365760" y="3852000"/>
            <a:ext cx="8408520" cy="444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ARCH=arm CROSS_COMPILE=</a:t>
            </a:r>
            <a:r>
              <a:rPr lang="en-US" sz="1800" b="1" i="1" strike="noStrike" spc="-1">
                <a:solidFill>
                  <a:srgbClr val="37424A"/>
                </a:solidFill>
                <a:latin typeface="Courier New"/>
                <a:ea typeface="DejaVu Sans"/>
              </a:rPr>
              <a:t>&lt;toolchain-prefix</a:t>
            </a: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&gt; make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Build Kernel, Modules, DTB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365760" y="1116000"/>
            <a:ext cx="8408520" cy="4377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 ARCH=arm CROSS_COMPILE=</a:t>
            </a:r>
            <a:r>
              <a:rPr lang="en-US" sz="1800" b="1" i="1" strike="noStrike" spc="-1">
                <a:solidFill>
                  <a:srgbClr val="37424A"/>
                </a:solidFill>
                <a:latin typeface="Courier New"/>
                <a:ea typeface="DejaVu Sans"/>
              </a:rPr>
              <a:t>&lt;toolchain-prefix</a:t>
            </a:r>
            <a:r>
              <a:rPr lang="en-US" sz="18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&gt; make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Install Kernel, Modules, DTB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by default: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kernel: $INSTALL_PATH (default: /boot)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modules: $INSTALL_MOD_PATH/lib/modules/$VER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dtb: $INSTALL_PATH/dtbs/$VER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this doesn't work for embedded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each board is… "unique"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Install Kernel, Modules, DTB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how and where these various parts are installed is highly board-specific: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extlinux.conf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uEnv.txt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separate partitions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APPENDED_DTB (i.e. "bundled")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U-Boot FIT image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Install Kernel, Modules, DTB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how and where these various parts are installed is highly board-specific: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"magic" offsets on storage device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multi-partition UBI (raw flash)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initial FAT/VFAT partition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Install Kernel, Modules, DTB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there is a very tight coupling between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bootloader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kernel cmdline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kernel + modules + dtb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15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final image assembly (e.g. wic)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Edit Kernel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not too difficult, locate and edit kernel sources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just make sure you're editing the correct sources (multiple boards, multiple projects, multiple configurations) and using the correct toolchain (correctly)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Write Kernel Module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need to copy+paste an example Makefile to get the out-of-kernel-tree build plumbing correct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otherwise the mechanics aren't too complicated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Do -rt Stuff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 hope the kernel version you're using is one for which there is an -rt patch available, otherwise forget it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if the above is true, manually applying the -rt patch against an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unmodified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base isn't too difficult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Without Yocto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it's not too hard if you've done it once or twice before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but can be tricky to get it right the first time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the amount of work compounds with the number of boards you need to support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multiple toolchains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multiple configurations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multiple install layouts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833120" y="2243520"/>
            <a:ext cx="684540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Ignoring TheYocto Project (briefly)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833120" y="2243520"/>
            <a:ext cx="684540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Can TheYocto Project Help?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multiple users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tweaking a kernel/config or writing a kernel module using an existing BSP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board bring-up (creating a BSP) for a new board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existing BSP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obtain kernel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obtain cross-toolchain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build kernel/modules/dtb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4" name="Line 3"/>
          <p:cNvSpPr/>
          <p:nvPr/>
        </p:nvSpPr>
        <p:spPr>
          <a:xfrm>
            <a:off x="2834640" y="1280160"/>
            <a:ext cx="4389120" cy="5486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4"/>
          <p:cNvSpPr/>
          <p:nvPr/>
        </p:nvSpPr>
        <p:spPr>
          <a:xfrm rot="19080600">
            <a:off x="6827040" y="2062800"/>
            <a:ext cx="14101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Lato Black"/>
                <a:ea typeface="DejaVu Sans"/>
              </a:rPr>
              <a:t>DONE!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6" name="Line 5"/>
          <p:cNvSpPr/>
          <p:nvPr/>
        </p:nvSpPr>
        <p:spPr>
          <a:xfrm>
            <a:off x="4023360" y="1737360"/>
            <a:ext cx="3017520" cy="3657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Line 6"/>
          <p:cNvSpPr/>
          <p:nvPr/>
        </p:nvSpPr>
        <p:spPr>
          <a:xfrm>
            <a:off x="5760720" y="2194560"/>
            <a:ext cx="1188720" cy="914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7"/>
          <p:cNvSpPr/>
          <p:nvPr/>
        </p:nvSpPr>
        <p:spPr>
          <a:xfrm flipV="1">
            <a:off x="4389120" y="2560320"/>
            <a:ext cx="2286000" cy="4572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Line 8"/>
          <p:cNvSpPr/>
          <p:nvPr/>
        </p:nvSpPr>
        <p:spPr>
          <a:xfrm flipV="1">
            <a:off x="4572000" y="2834640"/>
            <a:ext cx="1828800" cy="5486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9"/>
          <p:cNvSpPr/>
          <p:nvPr/>
        </p:nvSpPr>
        <p:spPr>
          <a:xfrm flipV="1">
            <a:off x="4663440" y="2377440"/>
            <a:ext cx="2103120" cy="1828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TODO - existing BSP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change kernel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obtain cross-toolchain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build kernel/modules/dtb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edit kernel sources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write a kernel module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TODO - existing BSP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change kernel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many kernels from which to choose (upstream, vendor, stable)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The Yocto Project provides its own (linux-yocto) plus tooling for use with linux-yocto, or your own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linux-yocto comes in a couple variants: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(base)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-dev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-tiny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-rt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your own defconfig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an in-kernel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_defconfig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generate one or more config "fragments" which are applied on top of the base configuration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TODO - existing BSP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tweak config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TODO - existing BSP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edit kernel code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good for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pr_notice()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debugging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edit/add device IDs (PCI, USB) for new hardware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TODO - existing BSP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write a module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4928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a frequent activity with embedded devices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autoload on boot with KERNEL_MODULE_AUTOLOAD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be sure to include your modules into your image (MACHINE_EXTRA_RRECOMMENDS)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new BSP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obtain kernel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obtain cross-toolchain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build kernel/modules/dtb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 rot="19080600">
            <a:off x="6827040" y="2062800"/>
            <a:ext cx="14101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Lato Black"/>
                <a:ea typeface="DejaVu Sans"/>
              </a:rPr>
              <a:t>DONE!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4" name="Line 4"/>
          <p:cNvSpPr/>
          <p:nvPr/>
        </p:nvSpPr>
        <p:spPr>
          <a:xfrm>
            <a:off x="4023360" y="1737360"/>
            <a:ext cx="3017520" cy="3657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Line 5"/>
          <p:cNvSpPr/>
          <p:nvPr/>
        </p:nvSpPr>
        <p:spPr>
          <a:xfrm flipV="1">
            <a:off x="4389120" y="2560320"/>
            <a:ext cx="2286000" cy="4572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new BSP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obtain kernel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obtain cross-toolchain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999999"/>
                </a:solidFill>
                <a:latin typeface="Lato"/>
                <a:ea typeface="Lato"/>
              </a:rPr>
              <a:t>build kernel/modules/dtb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…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 but with a lot of help!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 rot="19080600">
            <a:off x="6827040" y="2062800"/>
            <a:ext cx="14101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Lato Black"/>
                <a:ea typeface="DejaVu Sans"/>
              </a:rPr>
              <a:t>DONE!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9" name="Line 4"/>
          <p:cNvSpPr/>
          <p:nvPr/>
        </p:nvSpPr>
        <p:spPr>
          <a:xfrm>
            <a:off x="4023360" y="1737360"/>
            <a:ext cx="3017520" cy="3657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Line 5"/>
          <p:cNvSpPr/>
          <p:nvPr/>
        </p:nvSpPr>
        <p:spPr>
          <a:xfrm flipV="1">
            <a:off x="4389120" y="2560320"/>
            <a:ext cx="2286000" cy="4572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first pass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obtain kernel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obtain cross-toolchain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build kernel/modules/dtb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test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new BSP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00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obtain kernel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implicit understanding of how to fetch code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00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setup cross-toolchain/environment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set the processor "TUNE" in $MACHINE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00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configure kernel/tweak DT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lots of linux-yocto tooling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00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install kernel/modules/dtb</a:t>
            </a:r>
            <a:endParaRPr lang="en-US" sz="24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buClr>
                <a:srgbClr val="000000"/>
              </a:buClr>
              <a:buSzPct val="75000"/>
              <a:buFont typeface="Lato Black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lots of kernel-handling classes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1833120" y="2135520"/>
            <a:ext cx="684540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Hands On:</a:t>
            </a:r>
            <a:r>
              <a:t/>
            </a:r>
            <a:br/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Existing BSP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365760" y="828000"/>
            <a:ext cx="8408520" cy="2097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ilab01:~$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cd scratch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ilab01:~/scratch$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git clone -b dunfell git://git.yoctoproject.org/poky.git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Cloning into 'poky'...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remote: Enumerating objects: 479650, done.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remote: Counting objects: 100% (479650/479650), done.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remote: Compressing objects: 100% (113534/113534), done.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remote: Total 479650 (delta 359015), reused 478925 (delta 358472)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Receiving objects: 100% (479650/479650), 164.40 MiB | 28.37 MiB/s, done.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Resolving deltas: 100% (359015/359015), done.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365760" y="828000"/>
            <a:ext cx="8408520" cy="11829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ilab01:~/scratch$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. poky/oe-init-build-env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### Shell environment set up for builds. ###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367560" y="3099240"/>
            <a:ext cx="8408520" cy="5576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export $PS1="${PS1}lab&gt; 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449640" y="208188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 like to remind myself this is now a modified-environment shell for builds: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365760" y="828000"/>
            <a:ext cx="8408520" cy="3600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$EDITOR conf/local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449640" y="139464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here's what you need to change: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365760" y="1980000"/>
            <a:ext cx="8408520" cy="11862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MACHINE = "qemux86-64"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DL_DIR = "/scratch/downloads"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SSTATE_DIR = "/scratch/sstate-cache"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SDKMACHINE = "x86_64"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OE_TERMINAL = "screen"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67560" y="1512000"/>
            <a:ext cx="8408520" cy="305928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 core-image-minimal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Build Configuration: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BB_VERSION           = "1.46.0"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BUILD_SYS            = "x86_64-linux"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NATIVELSBSTRING      = "universal"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TARGET_SYS           = "x86_64-poky-linux"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MACHINE              = "qemux86-64"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DISTRO               = "poky"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DISTRO_VERSION       = "3.1.1"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TUNE_FEATURES        = "m64 core2"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TARGET_FPU           = ""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meta                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meta-poky           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meta-yocto-bsp       = "dunfell:93ef4736915090ac9a2402916df8924ac4439490"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449640" y="99864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baseline build: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367560" y="1512000"/>
            <a:ext cx="8408520" cy="29678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runqemu slirp nographic serial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hwclock: settimeofday: Invalid argument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chmod: /var/log/wtmp: No such file or directory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Failed to set mode -0664- for -/var/log/wtmp-.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INIT: Entering runlevel: 5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Configuring network interfaces... ip: RTNETLINK answers: File exists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hwclock: settimeofday: Invalid argument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Starting syslogd/klogd: done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Poky (Yocto Project Reference Distro) 3.1.1 qemux86-64 /dev/ttyS0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qemux86-64 login: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49640" y="99864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verify it runs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367560" y="1512000"/>
            <a:ext cx="8408520" cy="26935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Poky (Yocto Project Reference Distro) 3.1.1 qemux86-64 /dev/ttyS0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qemux86-64 login:</a:t>
            </a: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root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root@qemux86-64:~#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uname -a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Linux qemux86-64 5.4.43-yocto-standard #1 SMP PREEMPT Thu May 28 15:33:30 UTC 2020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root@qemux86:~#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shutdown -h now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130.239174] ACPI: Preparing to enter system sleep state S5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130.242375] reboot: Power down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runqemu - INFO - Cleaning up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449640" y="99864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shutdown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Prep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367560" y="1512000"/>
            <a:ext cx="8408520" cy="1413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bitbake-layers create-layer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Starting bitbake server...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Add your new layer with 'bitbake-layers add-layer meta-mytweaks'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bitbake-layers add-layer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Starting bitbake server...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449640" y="99864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create/add a layer for your changes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Workflow - later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edit kernel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write kernel module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do -rt stuff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build, install, test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367560" y="1518480"/>
            <a:ext cx="8408520" cy="22298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devtool modify virtual/kernel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Currently  1 running tasks (431 of 437)  98% | ############################ |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0: linux-yocto-5.4.43+gitAUTOINC+aafb8f095e_9e1b13d7f9-r0 do_kernel_checkout - 1m49s (pid 1615575)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Copying kernel config to srctree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Source tree extracted to /scratch/build/workspace/sources/linux-yocto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Recipe linux-yocto now set up to build from /scratch/build/workspace/sources/linux-yocto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devtool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367560" y="1518480"/>
            <a:ext cx="8592840" cy="30528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$EDITOR workspace/sources/linux-yocto/init/main.c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1137         /*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1138          * We try each of these until one succeeds.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1139          *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1140          * The Bourne shell can be used instead of init if we are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1141          * trying to recover a really broken machine.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1142          */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37424A"/>
                </a:solidFill>
                <a:latin typeface="Courier New"/>
                <a:ea typeface="DejaVu Sans"/>
              </a:rPr>
              <a:t>1143         pr_notice("*** --- &gt;&gt;&gt; edit &lt;&lt;&lt; --- ***\n");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1144         if (execute_command)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1145                 ret = run_init_process(execute_command);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1146                 if (!ret)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1147                         return 0;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1148                 panic("Requested init %s failed (error %d).",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1149                       execute_command, ret);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edit init/main.c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367560" y="1518480"/>
            <a:ext cx="8408520" cy="12240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 core-image-minimal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linux-yocto: compiling from external source tree /scratch/build/workspace/sources/linux-yocto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build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367560" y="1518480"/>
            <a:ext cx="8408520" cy="2961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runqemu slirp nographic serial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5.209719] VFS: Mounted root (ext4 filesystem) on device 253:0.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5.211596] devtmpfs: mounted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5.312611] Freeing unused kernel image memory: 1580K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5.313286] Write protecting kernel text and read-only data: 20480k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37424A"/>
                </a:solidFill>
                <a:latin typeface="Courier New"/>
                <a:ea typeface="DejaVu Sans"/>
              </a:rPr>
              <a:t>[    5.313744] *** --- &gt;&gt;&gt; edit &lt;&lt;&lt; --- ***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5.313980] Run /sbin/init as init process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INIT: version  booting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Starting udev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6.096177] udevd[138]: starting version 3.2.9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6.162295] udevd[139]: starting eudev-3.2.9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test (you might have to scroll up)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367560" y="1518480"/>
            <a:ext cx="8408520" cy="12240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pushd workspace/sources/linux-yocto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~/scratch/build/workspace/sources/linux-yocto ~/scratch/build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git commit -avs -m "init/main.c: add my tweaks"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popd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~/scratch/build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commit your changes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(don't forget upstream-status)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367560" y="1518480"/>
            <a:ext cx="8408520" cy="25041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devtool finish linux-yocto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Writing append file /scratch/build/meta-mytweaks/recipes-kernel/linux/linux-yocto_%.bbappend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Copying 0001-init-main.c-add-my-tweaks.patch to /scratch/build/meta-mytweaks/recipes-kernel/linux/linux-yocto/0001-init-main.c-add-my-tweaks.patch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Cleaning sysroot for recipe linux-yocto...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FF6D6D"/>
                </a:solidFill>
                <a:latin typeface="Courier New"/>
                <a:ea typeface="DejaVu Sans"/>
              </a:rPr>
              <a:t>INFO: Leaving source tree /scratch/build/workspace/sources/linux-yocto as-is; if you no longer need it then please delete it manually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rm -fr workspace/sources/linux-yocto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update your metadata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(emphasis mine)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Edit the Kernel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367560" y="1518480"/>
            <a:ext cx="8408520" cy="25041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tree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meta-mytweaks/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COPYING.MIT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README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conf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│   └── layer.conf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└── recipes-kernel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└── linux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├── 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│   └── 0001-init-main.c-add-my-tweaks.patch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└── linux-yocto_%.bbappend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check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367560" y="1521720"/>
            <a:ext cx="8408520" cy="29581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devtool modify virtual/kernel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Tasks Summary: Attempted 437 tasks of which 426 didn't need to be rerun and all succeeded.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Copying kernel config to srctree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Source tree extracted to /z/3.1-build-dunfell/kernellab/x86-64/build/workspace/sources/linux-yocto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Recipe linux-yocto now set up to build from /z/3.1-build-dunfell/kernellab/x86-64/build/workspace/sources/linux-yocto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449640" y="100836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devtool, setup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367560" y="1521720"/>
            <a:ext cx="8408520" cy="30636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devtool menuconfig linux-yocto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449640" y="100836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devtool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95" name="Picture 294"/>
          <p:cNvPicPr/>
          <p:nvPr/>
        </p:nvPicPr>
        <p:blipFill>
          <a:blip r:embed="rId2"/>
          <a:stretch/>
        </p:blipFill>
        <p:spPr>
          <a:xfrm>
            <a:off x="2494800" y="2081160"/>
            <a:ext cx="4154040" cy="231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Obtain Kernel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upstream Linus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upstream linux-stable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vendor kernel (tries to be good)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evil vendor kernel (franken-kernel)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449640" y="1008360"/>
            <a:ext cx="8232120" cy="27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navigate to:</a:t>
            </a:r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	General Setup</a:t>
            </a:r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		Preemption Model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select:</a:t>
            </a:r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	No Forced Preemption (Server)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hit double-esc or &lt;Exit&gt; and save your changes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367560" y="3657600"/>
            <a:ext cx="8408520" cy="8222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Updating config fragment /z/3.1-build-dunfell/kernellab/x86-64/build/workspace/sources/linux-yocto/oe-local-files/devtool-fragment.cfg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367560" y="1518480"/>
            <a:ext cx="8408520" cy="241272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 core-image-minimal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linux-yocto: compiling from external source tree /scratch/build/workspace/sources/linux-yocto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runqemu slirp nographic serial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[    0.223909] rcu: Hierarchical RCU implementation.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qemux86-64 login: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root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root@qemux86-64:~#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 uname -a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Linux qemux86-64 5.4.43-yocto-standard #1 SMP Wed Jul 1 20:06:32 UTC 2020 x86_64 GNU/Linux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test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450000" y="3849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NOTE: missing "Preemptible hierarchical RCU" and "PREEMPT" in "uname -a"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367560" y="1518480"/>
            <a:ext cx="8408520" cy="22298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devtool finish linux-yocto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Writing append file /scratch/build/meta-mytweaks/recipes-kernel/linux/linux-yocto_%.bbappend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NOTE: Copying devtool-fragment.cfg to /scratch/build/meta-mytweaks/recipes-kernel/linux/linux-yocto/devtool-fragment.cfg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Cleaning sysroot for recipe linux-yocto...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INFO: Leaving source tree /scratch/build/workspace/sources/linux-yocto as-is; if you no longer need it then please delete it manually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rm -fr workspace/sources/linux-yocto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update metadata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67560" y="1518480"/>
            <a:ext cx="8408520" cy="26870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tree meta-mytweaks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meta-mytweaks/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COPYING.MIT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README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├── conf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│   └── layer.conf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└── recipes-kernel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└── linux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├── linux-yocto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│   ├── 0001-init-main.c-add-my-tweaks.patch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│   └── devtool-fragment.cfg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        └── linux-yocto_%.bbappend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check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367560" y="1518480"/>
            <a:ext cx="8408520" cy="22298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cat meta-mytweaks/recipes-kernel/linux/linux-yocto/devtool-fragment.cfg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CONFIG_PREEMPT_NONE=y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# CONFIG_PREEMPT is not set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CONFIG_TREE_RCU=y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CONFIG_INLINE_SPIN_UNLOCK_IRQ=y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CONFIG_INLINE_READ_UNLOCK=y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CONFIG_INLINE_READ_UNLOCK_IRQ=y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CONFIG_INLINE_WRITE_UNLOCK=y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>
                <a:solidFill>
                  <a:srgbClr val="B2B2B2"/>
                </a:solidFill>
                <a:latin typeface="Courier New"/>
                <a:ea typeface="DejaVu Sans"/>
              </a:rPr>
              <a:t>CONFIG_INLINE_WRITE_UNLOCK_IRQ=y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449640" y="1005120"/>
            <a:ext cx="82321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check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Tweak the Kernel Configuration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449640" y="1005120"/>
            <a:ext cx="8232120" cy="137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NOTE: subsequent menuconfig changes clobber previous changes, so you'll need to move/rename them if you're generating more than one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Hands-On: </a:t>
            </a:r>
            <a:r>
              <a:rPr lang="en-US" sz="2600" b="1" i="1" strike="noStrike" spc="-1">
                <a:solidFill>
                  <a:srgbClr val="0098DB"/>
                </a:solidFill>
                <a:latin typeface="Lato"/>
                <a:ea typeface="Lato"/>
              </a:rPr>
              <a:t>alt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367560" y="1986480"/>
            <a:ext cx="8408520" cy="39060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B2B2B2"/>
                </a:solidFill>
                <a:latin typeface="Courier New"/>
                <a:ea typeface="DejaVu Sans"/>
              </a:rPr>
              <a:t>ilab01:~/scratch/build$ lab&gt; </a:t>
            </a: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bitbake core-image-minimal -c populate_sdk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449640" y="1005120"/>
            <a:ext cx="823212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if you're not "sold" on the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devtool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workflow, you could generate an SDK and use that instead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17" name="CustomShape 4"/>
          <p:cNvSpPr/>
          <p:nvPr/>
        </p:nvSpPr>
        <p:spPr>
          <a:xfrm>
            <a:off x="449640" y="2409120"/>
            <a:ext cx="8232120" cy="21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it is then very much like using any other SDK, but this one is tailored to your image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it comes with an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environment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file that you source which includes (among other things) settings for ARCH and CROSS_COMPILE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833120" y="2243520"/>
            <a:ext cx="684540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The Yocto Project Kernel Metadata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 the hands-on portion you saw an example of a kernel configuration fragment and a patch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the Linux kernel configuration system has always had the ability to handle config fragments, but few have made use of it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patches and configs can be grouped into features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we have tooling to help organize and apply fragments and patches in various conditions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3 types of kernel metadata: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scc files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patches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config fragments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Obtain Cross-Toolchain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cross-compiler from your distro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gnu.gcc.org (compile your own, good luck)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crosstool-NG (compile your own, with help)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ARM/Linaro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Bootlin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kernel.org (NOTE: kernel only)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vendor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 - config fragments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we saw this in the hands-on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devtool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or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-c menuconfig/-c diffconfig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to generate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filename has a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*.cfg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extension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 - patches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we also saw this in the hands-on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devtool+git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or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patch 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or manually use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git --format-patch 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to generate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filename has a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*.patch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extension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 - scc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"scc" = Series Configuration Control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ties together config fragments and/or patches with extra metadata that is useful to the build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filename has an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*.scc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extension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 - e.g. 1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you have a set of 6 boards: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2 have graphics capabilities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3 can make sounds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1 uses raw flash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4 have DVD devices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you could create sets of *.cfg/*.patch for each feature, described in *scc files, then apply them as required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 - e.g. 2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you have "development" and "production" builds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for development builds you might want to enable more kernel debugging and/or verbosity or NFS or lax security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for production builds you might want to enable more kernel hardening and disable potential security things (i.e. disable modules)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 - e.g. 3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you're creating a BSP layer and some of your boards use one GPU while others use a second GPU and the rest use yet another GPU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you can create metadata for each GPU and include them in your builds as required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 - storage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there are 2 places you can store the kernel metadata: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in-tree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in a separate repository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regardless, add the location of the metadata to your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SRC_URI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 variable and be sure to specify "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type=kmeta</a:t>
            </a: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"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 - enabling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reference the *.scc file with </a:t>
            </a:r>
            <a:r>
              <a:rPr lang="en-US" sz="2400" b="1" i="1" strike="noStrike" spc="-1">
                <a:solidFill>
                  <a:srgbClr val="414141"/>
                </a:solidFill>
                <a:latin typeface="Lato"/>
                <a:ea typeface="Lato"/>
              </a:rPr>
              <a:t>KERNEL_FEATURES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 - down the rabbit hole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it's much more sophisticated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you can define kernel types (i.e. KTYPE) and have features enabled based on the kernel type (e.g. -tiny, -dev, -rt)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*.scc files can include other *.scc files but there are ways to say "include this *.scc file but not anything it wants to include"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examples of in-tree kmeta include: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https://github.com/akuster/meta-odroid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git.yoctoproject.org/meta-arm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git.yoctoproject.org/meta-xilinx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git.yoctoproject.org/meta-raspberrypi is an example of just using *.cfg files without *.scc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Obtain Cross-Toolchain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ARM/Linaro</a:t>
            </a:r>
            <a:endParaRPr lang="en-US" sz="2600" b="0" strike="noStrike" spc="-1">
              <a:latin typeface="Arial"/>
            </a:endParaRPr>
          </a:p>
        </p:txBody>
      </p:sp>
      <p:pic>
        <p:nvPicPr>
          <p:cNvPr id="182" name="Picture 181"/>
          <p:cNvPicPr/>
          <p:nvPr/>
        </p:nvPicPr>
        <p:blipFill>
          <a:blip r:embed="rId2"/>
          <a:stretch/>
        </p:blipFill>
        <p:spPr>
          <a:xfrm>
            <a:off x="1181880" y="1121040"/>
            <a:ext cx="6779520" cy="344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 Metadata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an example of out-of-tree kmeta is: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git.yoctoproject.org/yocto-kernel-cache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833120" y="2243520"/>
            <a:ext cx="684540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FFFFFF"/>
                </a:solidFill>
                <a:latin typeface="Lato"/>
                <a:ea typeface="Lato"/>
              </a:rPr>
              <a:t>Recommendations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Recommendations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448920" y="1034640"/>
            <a:ext cx="8232120" cy="33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use linux-yocto if at all possible</a:t>
            </a:r>
            <a:endParaRPr lang="en-US" sz="2400" b="0" strike="noStrike" spc="-1">
              <a:latin typeface="Arial"/>
            </a:endParaRPr>
          </a:p>
          <a:p>
            <a:pPr marL="859680" lvl="1" indent="-320040">
              <a:lnSpc>
                <a:spcPct val="115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your users will appreciate being able to take advantage of the tooling and features that come with The Yocto Project (i.e. they can tweak the config)</a:t>
            </a:r>
            <a:endParaRPr lang="en-US" sz="2400" b="0" strike="noStrike" spc="-1">
              <a:latin typeface="Arial"/>
            </a:endParaRPr>
          </a:p>
          <a:p>
            <a:pPr marL="457200" indent="-379800">
              <a:lnSpc>
                <a:spcPct val="115000"/>
              </a:lnSpc>
              <a:buClr>
                <a:srgbClr val="0098DB"/>
              </a:buClr>
              <a:buFont typeface="Lato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Lato"/>
                <a:ea typeface="Lato"/>
              </a:rPr>
              <a:t>otherwise base your kernel recipe on poky/meta-skeleton/recipes-kernel/linux/linux-yocto-custom.bb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367560" y="3714480"/>
            <a:ext cx="8408520" cy="584640"/>
          </a:xfrm>
          <a:prstGeom prst="rect">
            <a:avLst/>
          </a:prstGeom>
          <a:solidFill>
            <a:srgbClr val="D4D4D3"/>
          </a:solidFill>
          <a:ln w="12600">
            <a:solidFill>
              <a:srgbClr val="0098D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inherit kernel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37424A"/>
                </a:solidFill>
                <a:latin typeface="Courier New"/>
                <a:ea typeface="DejaVu Sans"/>
              </a:rPr>
              <a:t>require recipes-kernel/linux/linux-yocto.inc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2468880" y="1672920"/>
            <a:ext cx="4205880" cy="10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414141"/>
                </a:solidFill>
                <a:latin typeface="Lato Black"/>
              </a:rPr>
              <a:t>Thank You!</a:t>
            </a:r>
            <a:endParaRPr lang="en-US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63;p34"/>
          <p:cNvPicPr/>
          <p:nvPr/>
        </p:nvPicPr>
        <p:blipFill>
          <a:blip r:embed="rId3"/>
          <a:stretch/>
        </p:blipFill>
        <p:spPr>
          <a:xfrm>
            <a:off x="3497040" y="2247840"/>
            <a:ext cx="1189080" cy="598680"/>
          </a:xfrm>
          <a:prstGeom prst="rect">
            <a:avLst/>
          </a:prstGeom>
          <a:ln>
            <a:noFill/>
          </a:ln>
        </p:spPr>
      </p:pic>
      <p:pic>
        <p:nvPicPr>
          <p:cNvPr id="351" name="Google Shape;364;p34"/>
          <p:cNvPicPr/>
          <p:nvPr/>
        </p:nvPicPr>
        <p:blipFill>
          <a:blip r:embed="rId4"/>
          <a:stretch/>
        </p:blipFill>
        <p:spPr>
          <a:xfrm>
            <a:off x="4353480" y="2296080"/>
            <a:ext cx="1189080" cy="598680"/>
          </a:xfrm>
          <a:prstGeom prst="rect">
            <a:avLst/>
          </a:prstGeom>
          <a:ln>
            <a:noFill/>
          </a:ln>
        </p:spPr>
      </p:pic>
      <p:pic>
        <p:nvPicPr>
          <p:cNvPr id="352" name="Google Shape;365;p34"/>
          <p:cNvPicPr/>
          <p:nvPr/>
        </p:nvPicPr>
        <p:blipFill>
          <a:blip r:embed="rId5"/>
          <a:stretch/>
        </p:blipFill>
        <p:spPr>
          <a:xfrm>
            <a:off x="6142680" y="2296080"/>
            <a:ext cx="1189080" cy="598680"/>
          </a:xfrm>
          <a:prstGeom prst="rect">
            <a:avLst/>
          </a:prstGeom>
          <a:ln>
            <a:noFill/>
          </a:ln>
        </p:spPr>
      </p:pic>
      <p:pic>
        <p:nvPicPr>
          <p:cNvPr id="353" name="Google Shape;366;p34"/>
          <p:cNvPicPr/>
          <p:nvPr/>
        </p:nvPicPr>
        <p:blipFill>
          <a:blip r:embed="rId6"/>
          <a:stretch/>
        </p:blipFill>
        <p:spPr>
          <a:xfrm>
            <a:off x="5543640" y="2296080"/>
            <a:ext cx="669960" cy="598680"/>
          </a:xfrm>
          <a:prstGeom prst="rect">
            <a:avLst/>
          </a:prstGeom>
          <a:ln>
            <a:noFill/>
          </a:ln>
        </p:spPr>
      </p:pic>
      <p:pic>
        <p:nvPicPr>
          <p:cNvPr id="354" name="Google Shape;367;p34"/>
          <p:cNvPicPr/>
          <p:nvPr/>
        </p:nvPicPr>
        <p:blipFill>
          <a:blip r:embed="rId7"/>
          <a:stretch/>
        </p:blipFill>
        <p:spPr>
          <a:xfrm>
            <a:off x="2863440" y="2376720"/>
            <a:ext cx="437040" cy="437040"/>
          </a:xfrm>
          <a:prstGeom prst="rect">
            <a:avLst/>
          </a:prstGeom>
          <a:ln>
            <a:noFill/>
          </a:ln>
        </p:spPr>
      </p:pic>
      <p:pic>
        <p:nvPicPr>
          <p:cNvPr id="355" name="Picture 354"/>
          <p:cNvPicPr/>
          <p:nvPr/>
        </p:nvPicPr>
        <p:blipFill>
          <a:blip r:embed="rId8"/>
          <a:stretch/>
        </p:blipFill>
        <p:spPr>
          <a:xfrm>
            <a:off x="1810800" y="2417400"/>
            <a:ext cx="502200" cy="35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Obtain Cross-Toolchain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Bootlin - https://toolchains.bootlin.com</a:t>
            </a:r>
            <a:endParaRPr lang="en-US" sz="2600" b="0" strike="noStrike" spc="-1">
              <a:latin typeface="Arial"/>
            </a:endParaRPr>
          </a:p>
        </p:txBody>
      </p:sp>
      <p:pic>
        <p:nvPicPr>
          <p:cNvPr id="184" name="Picture 183"/>
          <p:cNvPicPr/>
          <p:nvPr/>
        </p:nvPicPr>
        <p:blipFill>
          <a:blip r:embed="rId2"/>
          <a:stretch/>
        </p:blipFill>
        <p:spPr>
          <a:xfrm>
            <a:off x="1453680" y="1139400"/>
            <a:ext cx="6235920" cy="345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3960" y="306360"/>
            <a:ext cx="822636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Obtain Cross-Toolchain</a:t>
            </a:r>
            <a:r>
              <a:t/>
            </a:r>
            <a:br/>
            <a:r>
              <a:rPr lang="en-US" sz="2600" b="1" strike="noStrike" spc="-1">
                <a:solidFill>
                  <a:srgbClr val="0098DB"/>
                </a:solidFill>
                <a:latin typeface="Lato"/>
                <a:ea typeface="Lato"/>
              </a:rPr>
              <a:t>kernel.org - https://www.kernel.org/pub/tools/crosstool</a:t>
            </a:r>
            <a:endParaRPr lang="en-US" sz="2600" b="0" strike="noStrike" spc="-1">
              <a:latin typeface="Arial"/>
            </a:endParaRPr>
          </a:p>
        </p:txBody>
      </p:sp>
      <p:pic>
        <p:nvPicPr>
          <p:cNvPr id="186" name="Picture 185"/>
          <p:cNvPicPr/>
          <p:nvPr/>
        </p:nvPicPr>
        <p:blipFill>
          <a:blip r:embed="rId2"/>
          <a:stretch/>
        </p:blipFill>
        <p:spPr>
          <a:xfrm>
            <a:off x="2167920" y="1146960"/>
            <a:ext cx="6175440" cy="343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2666</Words>
  <Application>Microsoft Office PowerPoint</Application>
  <PresentationFormat>On-screen Show (16:9)</PresentationFormat>
  <Paragraphs>449</Paragraphs>
  <Slides>74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157</cp:revision>
  <dcterms:modified xsi:type="dcterms:W3CDTF">2020-07-02T18:31:47Z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