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Lato" panose="020F0502020204030203" pitchFamily="34" charset="0"/>
      <p:regular r:id="rId26"/>
      <p:bold r:id="rId27"/>
      <p:italic r:id="rId28"/>
      <p:boldItalic r:id="rId29"/>
    </p:embeddedFont>
    <p:embeddedFont>
      <p:font typeface="Lato Light" panose="020F0502020204030203" pitchFamily="34" charset="0"/>
      <p:regular r:id="rId30"/>
      <p:italic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Exo Thin" panose="020B0604020202020204" charset="0"/>
      <p:regular r:id="rId40"/>
      <p:bold r:id="rId41"/>
      <p:italic r:id="rId42"/>
      <p:boldItalic r:id="rId43"/>
    </p:embeddedFont>
    <p:embeddedFont>
      <p:font typeface="Lato Hairline" panose="020B060402020202020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660">
          <p15:clr>
            <a:srgbClr val="A4A3A4"/>
          </p15:clr>
        </p15:guide>
        <p15:guide id="2" pos="28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1944859-A6D1-40A8-A273-7F3E48F424B9}">
  <a:tblStyle styleId="{91944859-A6D1-40A8-A273-7F3E48F424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8" d="100"/>
          <a:sy n="98" d="100"/>
        </p:scale>
        <p:origin x="-462" y="6"/>
      </p:cViewPr>
      <p:guideLst>
        <p:guide orient="horz" pos="660"/>
        <p:guide pos="288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14541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1bf2a194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1bf2a1947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71bf2a1947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1bf2a1947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1bf2a1947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71bf2a1947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1bf2a1947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1bf2a1947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71bf2a1947_0_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e375ba374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e375ba374_1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4e375ba374_1_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1bf2a194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1bf2a194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71bf2a1947_0_1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1bf2a1947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1bf2a1947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71bf2a1947_0_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1bf2a194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1bf2a194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71bf2a1947_0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1bf2a1947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71bf2a1947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Subset of supported host distro: distros with LTS that match our own timescales which realistically is ubuntu. Newer distros may work through new buildtools tarball work</a:t>
            </a:r>
            <a:endParaRPr/>
          </a:p>
        </p:txBody>
      </p:sp>
      <p:sp>
        <p:nvSpPr>
          <p:cNvPr id="182" name="Google Shape;182;g71bf2a1947_0_1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8e75afdc2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88e75afdc2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88e75afdc2_0_2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8e75afdc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88e75afdc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88e75afdc2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88e75afdc2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88e75afdc2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88e75afdc2_0_2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89d2347153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89d2347153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g89d2347153_7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71bf2a1947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71bf2a1947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g71bf2a1947_0_1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71bf2a1947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71bf2a1947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g71bf2a1947_0_1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3c127a5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3c127a5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33c127a5e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9d234715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9d234715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g89d2347153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e375ba374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e375ba374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g4e375ba374_1_1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1bf2a194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1bf2a1947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71bf2a1947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1bf2a1947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1bf2a1947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71bf2a1947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1bf2a1947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1bf2a1947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71bf2a1947_0_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1bf2a1947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1bf2a1947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71bf2a1947_0_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Slide">
  <p:cSld name="Title_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4554036" y="2082363"/>
            <a:ext cx="4157100" cy="12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4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554033" y="3432343"/>
            <a:ext cx="41571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2200"/>
              <a:buFont typeface="Courier"/>
              <a:buNone/>
              <a:defRPr sz="2200" b="1" i="0" u="none" strike="noStrike" cap="none">
                <a:solidFill>
                  <a:srgbClr val="8E9193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2200"/>
              <a:buFont typeface="Courier"/>
              <a:buNone/>
              <a:defRPr sz="2200" b="1" i="0" u="none" strike="noStrike" cap="none">
                <a:solidFill>
                  <a:srgbClr val="8E9193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4554538" y="4254103"/>
            <a:ext cx="4159200" cy="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None/>
              <a:defRPr sz="180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ato"/>
              <a:buNone/>
              <a:defRPr sz="18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ato"/>
              <a:buNone/>
              <a:defRPr sz="180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"/>
              <a:buChar char="#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  <a:defRPr sz="180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AutoNum type="arabicPlain"/>
              <a:defRPr sz="180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•"/>
              <a:defRPr sz="180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4025" y="1044925"/>
            <a:ext cx="4157100" cy="1037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">
  <p:cSld name="Final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1872922" y="1928921"/>
            <a:ext cx="5720700" cy="12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i="0" u="none" strike="noStrike" cap="none">
                <a:solidFill>
                  <a:srgbClr val="FFFFFF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pic>
        <p:nvPicPr>
          <p:cNvPr id="47" name="Google Shape;4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2075" y="4087725"/>
            <a:ext cx="3818475" cy="9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60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48853" y="1034653"/>
            <a:ext cx="82332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•"/>
              <a:defRPr sz="24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"/>
              <a:buChar char="•"/>
              <a:defRPr sz="2200" i="0" u="none" strike="noStrike" cap="none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"/>
              <a:buAutoNum type="arabicPlain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683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ato"/>
              <a:buChar char="•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Light"/>
              <a:buChar char="$"/>
              <a:defRPr sz="220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Light"/>
              <a:buChar char="#"/>
              <a:defRPr sz="220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AutoNum type="arabicPlain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_Option1">
  <p:cSld name="Divider_Option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1833055" y="2243581"/>
            <a:ext cx="68466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6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804988" y="3094435"/>
            <a:ext cx="68748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None/>
              <a:defRPr sz="240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"/>
              <a:buNone/>
              <a:defRPr sz="220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r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"/>
              <a:buNone/>
              <a:defRPr sz="220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ato"/>
              <a:buNone/>
              <a:defRPr sz="220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r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 Hairline"/>
              <a:buNone/>
              <a:defRPr sz="2200" b="0" i="0" u="none" strike="noStrike" cap="none">
                <a:solidFill>
                  <a:srgbClr val="FFFFFF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Hairline"/>
              <a:buChar char="#"/>
              <a:defRPr sz="2200" b="0" i="0" u="none" strike="noStrike" cap="none">
                <a:solidFill>
                  <a:schemeClr val="accent6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AutoNum type="arabicPlain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 | The Linux Foundation</a:t>
            </a:r>
            <a:endParaRPr sz="80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_Option2">
  <p:cSld name="Divider_Option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31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AutoNum type="arabicPlain"/>
              <a:defRPr sz="2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$"/>
              <a:defRPr sz="22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#"/>
              <a:defRPr sz="22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AutoNum type="arabicPlain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173655" y="3547240"/>
            <a:ext cx="7506000" cy="10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60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 | The Linux Foundation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_Option3">
  <p:cSld name="Divider_Option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1833055" y="2243581"/>
            <a:ext cx="68466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i="0" u="none" strike="noStrike" cap="none">
                <a:solidFill>
                  <a:schemeClr val="lt1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1804988" y="3094435"/>
            <a:ext cx="68748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1pPr>
            <a:lvl2pPr marL="914400" marR="0" lvl="1" indent="-228600" algn="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i="0" u="none" strike="noStrike" cap="none">
                <a:solidFill>
                  <a:srgbClr val="FFFFFF"/>
                </a:solidFill>
              </a:defRPr>
            </a:lvl2pPr>
            <a:lvl3pPr marL="1371600" marR="0" lvl="2" indent="-228600" algn="r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 i="0" u="none" strike="noStrike" cap="none">
                <a:solidFill>
                  <a:srgbClr val="FFFFFF"/>
                </a:solidFill>
              </a:defRPr>
            </a:lvl3pPr>
            <a:lvl4pPr marL="1828800" marR="0" lvl="3" indent="-228600" algn="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i="0" u="none" strike="noStrike" cap="none">
                <a:solidFill>
                  <a:srgbClr val="FFFFFF"/>
                </a:solidFill>
              </a:defRPr>
            </a:lvl4pPr>
            <a:lvl5pPr marL="2286000" marR="0" lvl="4" indent="-228600" algn="r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"/>
              <a:buNone/>
              <a:defRPr sz="22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Light"/>
              <a:buChar char="#"/>
              <a:defRPr sz="220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AutoNum type="arabicPlain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 | The Linux Foundation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_Option4">
  <p:cSld name="Divider_Option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31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AutoNum type="arabicPlain"/>
              <a:defRPr sz="2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$"/>
              <a:defRPr sz="22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#"/>
              <a:defRPr sz="22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AutoNum type="arabicPlain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1173655" y="3547240"/>
            <a:ext cx="7506000" cy="10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i="0" u="none" strike="noStrike" cap="none">
                <a:solidFill>
                  <a:srgbClr val="FFFFFF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 | The Linux Foundation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4641791" y="1034653"/>
            <a:ext cx="40401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 i="0" u="none" strike="noStrike" cap="none">
                <a:solidFill>
                  <a:schemeClr val="accent6"/>
                </a:solidFill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i="0" u="none" strike="noStrike" cap="none">
                <a:solidFill>
                  <a:srgbClr val="404040"/>
                </a:solidFill>
              </a:defRPr>
            </a:lvl2pPr>
            <a:lvl3pPr marL="1371600" marR="0" lvl="2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AutoNum type="arabicPlain"/>
              <a:defRPr sz="2200" i="0" u="none" strike="noStrike" cap="none">
                <a:solidFill>
                  <a:schemeClr val="accent6"/>
                </a:solidFill>
              </a:defRPr>
            </a:lvl3pPr>
            <a:lvl4pPr marL="1828800" marR="0" lvl="3" indent="-3683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 i="0" u="none" strike="noStrike" cap="none">
                <a:solidFill>
                  <a:schemeClr val="accent6"/>
                </a:solidFill>
              </a:defRPr>
            </a:lvl4pPr>
            <a:lvl5pPr marL="2286000" marR="0" lvl="4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Light"/>
              <a:buChar char="$"/>
              <a:defRPr sz="220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Light"/>
              <a:buChar char="#"/>
              <a:defRPr sz="220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AutoNum type="arabicPlain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448852" y="1034654"/>
            <a:ext cx="40389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 i="0" u="none" strike="noStrike" cap="none">
                <a:solidFill>
                  <a:schemeClr val="accent6"/>
                </a:solidFill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i="0" u="none" strike="noStrike" cap="none">
                <a:solidFill>
                  <a:srgbClr val="404040"/>
                </a:solidFill>
              </a:defRPr>
            </a:lvl2pPr>
            <a:lvl3pPr marL="1371600" marR="0" lvl="2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AutoNum type="arabicPlain"/>
              <a:defRPr sz="2200" i="0" u="none" strike="noStrike" cap="none">
                <a:solidFill>
                  <a:schemeClr val="accent6"/>
                </a:solidFill>
              </a:defRPr>
            </a:lvl3pPr>
            <a:lvl4pPr marL="1828800" marR="0" lvl="3" indent="-3683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 i="0" u="none" strike="noStrike" cap="none">
                <a:solidFill>
                  <a:schemeClr val="accent6"/>
                </a:solidFill>
              </a:defRPr>
            </a:lvl4pPr>
            <a:lvl5pPr marL="2286000" marR="0" lvl="4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Light"/>
              <a:buChar char="$"/>
              <a:defRPr sz="220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Light"/>
              <a:buChar char="#"/>
              <a:defRPr sz="220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AutoNum type="arabicPlain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i="0" u="none" strike="noStrike" cap="none">
                <a:solidFill>
                  <a:schemeClr val="accent1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i="0" u="none" strike="noStrike" cap="none">
                <a:solidFill>
                  <a:schemeClr val="accent1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600" b="1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5613" y="1035051"/>
            <a:ext cx="8228100" cy="3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•"/>
              <a:defRPr sz="2400" b="1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"/>
              <a:buChar char="•"/>
              <a:defRPr sz="2200" i="0" u="none" strike="noStrike" cap="none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"/>
              <a:buAutoNum type="arabicPlain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683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ato"/>
              <a:buChar char="•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Hairline"/>
              <a:buChar char="$"/>
              <a:defRPr sz="2200" i="0" u="none" strike="noStrike" cap="none">
                <a:solidFill>
                  <a:schemeClr val="accent6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Hairline"/>
              <a:buChar char="#"/>
              <a:defRPr sz="2200" i="0" u="none" strike="noStrike" cap="none">
                <a:solidFill>
                  <a:schemeClr val="accent6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•"/>
              <a:defRPr sz="180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AutoNum type="arabicPlain"/>
              <a:defRPr sz="180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Light"/>
              <a:buChar char="•"/>
              <a:defRPr sz="180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88299" y="4811975"/>
            <a:ext cx="3618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</a:t>
            </a:r>
            <a:r>
              <a:rPr lang="en-US" sz="800" i="0" u="none" strike="noStrike" cap="none" baseline="30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®</a:t>
            </a:r>
            <a:r>
              <a:rPr lang="en-US" sz="8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| The Linux Foundation</a:t>
            </a:r>
            <a:r>
              <a:rPr lang="en-US" sz="800" i="0" u="none" strike="noStrike" cap="none" baseline="30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®</a:t>
            </a:r>
            <a:endParaRPr sz="800" i="0" u="none" strike="noStrike" cap="none" baseline="30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utobuilder.yoctoproject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ctoproject.org/yocto-project-long-term-support-announced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.yoctoproject.org/cgit/cgit.cgi/poky-contrib/log/?h=stable/dunfell-nu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ctoproject.org/how-to-join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hyperlink" Target="https://www.youtube.com/user/TheYoctoProject/" TargetMode="External"/><Relationship Id="rId3" Type="http://schemas.openxmlformats.org/officeDocument/2006/relationships/hyperlink" Target="https://stackoverflow.com/search?q=yocto+project" TargetMode="External"/><Relationship Id="rId7" Type="http://schemas.openxmlformats.org/officeDocument/2006/relationships/hyperlink" Target="https://www.linkedin.com/company/yocto-project/" TargetMode="Externa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11" Type="http://schemas.openxmlformats.org/officeDocument/2006/relationships/hyperlink" Target="https://www.twitch.tv/yocto_project" TargetMode="External"/><Relationship Id="rId5" Type="http://schemas.openxmlformats.org/officeDocument/2006/relationships/hyperlink" Target="https://www.facebook.com/yoctoproject/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hyperlink" Target="https://twitter.com/yoctoproject" TargetMode="External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ctoproject.org/ecosystem/member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www.yoctoproject.org/how-to-join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ctrTitle"/>
          </p:nvPr>
        </p:nvSpPr>
        <p:spPr>
          <a:xfrm>
            <a:off x="2054150" y="2082356"/>
            <a:ext cx="6657000" cy="12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Yocto Project</a:t>
            </a:r>
            <a:r>
              <a:rPr lang="en-US" baseline="30000"/>
              <a:t>®️</a:t>
            </a:r>
            <a:r>
              <a:rPr lang="en-US"/>
              <a:t> Long Term Support  (LTS) Releases</a:t>
            </a: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2"/>
          <p:cNvSpPr txBox="1">
            <a:spLocks noGrp="1"/>
          </p:cNvSpPr>
          <p:nvPr>
            <p:ph type="subTitle" idx="1"/>
          </p:nvPr>
        </p:nvSpPr>
        <p:spPr>
          <a:xfrm>
            <a:off x="2173700" y="3432338"/>
            <a:ext cx="65376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-US"/>
              <a:t>David Reyna, Wind River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-US"/>
              <a:t>Nicolas Dechesne, Linaro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2"/>
          </p:nvPr>
        </p:nvSpPr>
        <p:spPr>
          <a:xfrm>
            <a:off x="4554538" y="4254103"/>
            <a:ext cx="4159200" cy="49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35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/>
              <a:t>ELC North America, 2020</a:t>
            </a:r>
            <a:endParaRPr/>
          </a:p>
          <a:p>
            <a:pPr marL="0" lvl="0" indent="0" algn="l" rtl="0">
              <a:spcBef>
                <a:spcPts val="135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35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Yocto Project</a:t>
            </a:r>
            <a:r>
              <a:rPr lang="en-US" baseline="30000"/>
              <a:t>®️ </a:t>
            </a:r>
            <a:r>
              <a:rPr lang="en-US"/>
              <a:t>Stable release content</a:t>
            </a:r>
            <a:endParaRPr/>
          </a:p>
        </p:txBody>
      </p:sp>
      <p:graphicFrame>
        <p:nvGraphicFramePr>
          <p:cNvPr id="135" name="Google Shape;135;p21"/>
          <p:cNvGraphicFramePr/>
          <p:nvPr/>
        </p:nvGraphicFramePr>
        <p:xfrm>
          <a:off x="952500" y="1122950"/>
          <a:ext cx="7239000" cy="2269938"/>
        </p:xfrm>
        <a:graphic>
          <a:graphicData uri="http://schemas.openxmlformats.org/drawingml/2006/table">
            <a:tbl>
              <a:tblPr>
                <a:noFill/>
                <a:tableStyleId>{91944859-A6D1-40A8-A273-7F3E48F424B9}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ato"/>
                          <a:ea typeface="Lato"/>
                          <a:cs typeface="Lato"/>
                          <a:sym typeface="Lato"/>
                        </a:rPr>
                        <a:t>Acceptable</a:t>
                      </a:r>
                      <a:endParaRPr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ato"/>
                          <a:ea typeface="Lato"/>
                          <a:cs typeface="Lato"/>
                          <a:sym typeface="Lato"/>
                        </a:rPr>
                        <a:t>Unacceptable</a:t>
                      </a:r>
                      <a:endParaRPr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Lato"/>
                        <a:buChar char="●"/>
                      </a:pPr>
                      <a:r>
                        <a:rPr lang="en-US">
                          <a:latin typeface="Lato"/>
                          <a:ea typeface="Lato"/>
                          <a:cs typeface="Lato"/>
                          <a:sym typeface="Lato"/>
                        </a:rPr>
                        <a:t>Security and CVE fixes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Lato"/>
                        <a:buChar char="●"/>
                      </a:pPr>
                      <a:r>
                        <a:rPr lang="en-US">
                          <a:latin typeface="Lato"/>
                          <a:ea typeface="Lato"/>
                          <a:cs typeface="Lato"/>
                          <a:sym typeface="Lato"/>
                        </a:rPr>
                        <a:t>Fixes for bugs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Lato"/>
                        <a:buChar char="●"/>
                      </a:pPr>
                      <a:r>
                        <a:rPr lang="en-US">
                          <a:latin typeface="Lato"/>
                          <a:ea typeface="Lato"/>
                          <a:cs typeface="Lato"/>
                          <a:sym typeface="Lato"/>
                        </a:rPr>
                        <a:t>Fixes so codebase works with newly released distros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Lato"/>
                        <a:buChar char="●"/>
                      </a:pPr>
                      <a:r>
                        <a:rPr lang="en-US">
                          <a:latin typeface="Lato"/>
                          <a:ea typeface="Lato"/>
                          <a:cs typeface="Lato"/>
                          <a:sym typeface="Lato"/>
                        </a:rPr>
                        <a:t>Bug fix only version upgrades (especially where follows upstream policy)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Lato"/>
                        <a:buChar char="●"/>
                      </a:pPr>
                      <a:r>
                        <a:rPr lang="en-US">
                          <a:latin typeface="Lato"/>
                          <a:ea typeface="Lato"/>
                          <a:cs typeface="Lato"/>
                          <a:sym typeface="Lato"/>
                        </a:rPr>
                        <a:t>General version upgrades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Lato"/>
                        <a:buChar char="●"/>
                      </a:pPr>
                      <a:r>
                        <a:rPr lang="en-US">
                          <a:latin typeface="Lato"/>
                          <a:ea typeface="Lato"/>
                          <a:cs typeface="Lato"/>
                          <a:sym typeface="Lato"/>
                        </a:rPr>
                        <a:t>New Features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36" name="Google Shape;136;p21"/>
          <p:cNvSpPr txBox="1">
            <a:spLocks noGrp="1"/>
          </p:cNvSpPr>
          <p:nvPr>
            <p:ph type="body" idx="1"/>
          </p:nvPr>
        </p:nvSpPr>
        <p:spPr>
          <a:xfrm>
            <a:off x="1787225" y="3425800"/>
            <a:ext cx="5561100" cy="84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18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Strict backport policy (master first)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Same testing as regular releases</a:t>
            </a:r>
            <a:endParaRPr sz="200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Stable release challenges</a:t>
            </a:r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448850" y="1034663"/>
            <a:ext cx="8233200" cy="358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Typically, alongside the latest release the previous two releases are also maintained</a:t>
            </a:r>
            <a:endParaRPr/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i="1"/>
              <a:t>Maintenance window is up to one year.</a:t>
            </a:r>
            <a:endParaRPr i="1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Done thanks to developers volunteering community time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Manual testing overhead relying on Yocto Project</a:t>
            </a:r>
            <a:r>
              <a:rPr lang="en-US" baseline="30000"/>
              <a:t>®️</a:t>
            </a:r>
            <a:r>
              <a:rPr lang="en-US"/>
              <a:t> members resources.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1833055" y="2243581"/>
            <a:ext cx="6846600" cy="65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Automated testing improvements</a:t>
            </a:r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body" idx="1"/>
          </p:nvPr>
        </p:nvSpPr>
        <p:spPr>
          <a:xfrm>
            <a:off x="1804988" y="3094435"/>
            <a:ext cx="6874800" cy="65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body" idx="1"/>
          </p:nvPr>
        </p:nvSpPr>
        <p:spPr>
          <a:xfrm>
            <a:off x="448850" y="890419"/>
            <a:ext cx="8233200" cy="354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Continuous integration using Yocto Project autobuilder infrastructure</a:t>
            </a:r>
            <a:endParaRPr sz="190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 u="sng">
                <a:solidFill>
                  <a:schemeClr val="hlink"/>
                </a:solidFill>
                <a:hlinkClick r:id="rId3"/>
              </a:rPr>
              <a:t>https://autobuilder.yoctoproject.org/</a:t>
            </a:r>
            <a:endParaRPr sz="170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25+ builders to validate 12+ numbers of host distros</a:t>
            </a:r>
            <a:endParaRPr sz="170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Fairly large project expense in 2019 to modernize builders</a:t>
            </a:r>
            <a:endParaRPr sz="170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Major improvements (last two years) to reduce needs for manual testing</a:t>
            </a:r>
            <a:endParaRPr sz="190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ptests on x86 and arm for ~60 pieces of software</a:t>
            </a:r>
            <a:endParaRPr sz="170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LTP and LTP posix tests</a:t>
            </a:r>
            <a:endParaRPr sz="170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Test reproducibility of our toolchain and minimal images</a:t>
            </a:r>
            <a:endParaRPr sz="170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gcc, binutils and glibc testsuites on all arm/mips/powerpc/x86 32/64 bit</a:t>
            </a:r>
            <a:endParaRPr sz="170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Over </a:t>
            </a:r>
            <a:r>
              <a:rPr lang="en-US" sz="1700" b="1"/>
              <a:t>1.9 million tests in 8 hours</a:t>
            </a:r>
            <a:endParaRPr sz="1900"/>
          </a:p>
        </p:txBody>
      </p:sp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Yocto Project</a:t>
            </a:r>
            <a:r>
              <a:rPr lang="en-US" baseline="30000"/>
              <a:t>®️</a:t>
            </a:r>
            <a:r>
              <a:rPr lang="en-US"/>
              <a:t> automated testing improvements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>
            <a:spLocks noGrp="1"/>
          </p:cNvSpPr>
          <p:nvPr>
            <p:ph type="title"/>
          </p:nvPr>
        </p:nvSpPr>
        <p:spPr>
          <a:xfrm>
            <a:off x="1833055" y="2243581"/>
            <a:ext cx="6846600" cy="65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LTS background and overview</a:t>
            </a:r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body" idx="1"/>
          </p:nvPr>
        </p:nvSpPr>
        <p:spPr>
          <a:xfrm>
            <a:off x="1804988" y="3094435"/>
            <a:ext cx="6874800" cy="65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Yocto Project</a:t>
            </a:r>
            <a:r>
              <a:rPr lang="en-US" baseline="30000"/>
              <a:t>®️</a:t>
            </a:r>
            <a:r>
              <a:rPr lang="en-US"/>
              <a:t> Long term support background</a:t>
            </a:r>
            <a:endParaRPr/>
          </a:p>
        </p:txBody>
      </p:sp>
      <p:sp>
        <p:nvSpPr>
          <p:cNvPr id="171" name="Google Shape;171;p26"/>
          <p:cNvSpPr txBox="1">
            <a:spLocks noGrp="1"/>
          </p:cNvSpPr>
          <p:nvPr>
            <p:ph type="body" idx="1"/>
          </p:nvPr>
        </p:nvSpPr>
        <p:spPr>
          <a:xfrm>
            <a:off x="451175" y="922407"/>
            <a:ext cx="8233200" cy="366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9250" algn="l" rtl="0">
              <a:spcBef>
                <a:spcPts val="180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Six month release cadence aligns well with pace of open source development</a:t>
            </a:r>
            <a:endParaRPr sz="19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However </a:t>
            </a:r>
            <a:r>
              <a:rPr lang="en-US" sz="1700" i="1" u="sng"/>
              <a:t>too frequent</a:t>
            </a:r>
            <a:r>
              <a:rPr lang="en-US" sz="1700"/>
              <a:t> for some use cases and markets</a:t>
            </a:r>
            <a:endParaRPr sz="17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Many companies using Yocto Project releases end up doing </a:t>
            </a:r>
            <a:r>
              <a:rPr lang="en-US" sz="1900" i="1"/>
              <a:t>some </a:t>
            </a:r>
            <a:r>
              <a:rPr lang="en-US" sz="1900"/>
              <a:t>LTS on their own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Over the years it became a common complain at developers’ events and BoF.</a:t>
            </a:r>
            <a:endParaRPr sz="19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YP TSC presented to the governing board a request to establish a formal LTS process at ELCE 2019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LTS announced in March 2020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 u="sng">
                <a:solidFill>
                  <a:schemeClr val="hlink"/>
                </a:solidFill>
                <a:hlinkClick r:id="rId3"/>
              </a:rPr>
              <a:t>https://www.yoctoproject.org/yocto-project-long-term-support-announced/</a:t>
            </a:r>
            <a:r>
              <a:rPr lang="en-US" sz="1700"/>
              <a:t> 	</a:t>
            </a:r>
            <a:endParaRPr sz="17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Yocto Project</a:t>
            </a:r>
            <a:r>
              <a:rPr lang="en-US" baseline="30000"/>
              <a:t>®️</a:t>
            </a:r>
            <a:r>
              <a:rPr lang="en-US"/>
              <a:t> LTS proposal in a nutshell</a:t>
            </a:r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body" idx="1"/>
          </p:nvPr>
        </p:nvSpPr>
        <p:spPr>
          <a:xfrm>
            <a:off x="451175" y="973069"/>
            <a:ext cx="8233200" cy="360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An LTS every two years</a:t>
            </a:r>
            <a:endParaRPr sz="220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Maintained for two years (initial plan)</a:t>
            </a:r>
            <a:endParaRPr sz="200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Yocto Project 3.1 is the first LTS</a:t>
            </a:r>
            <a:endParaRPr sz="200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Regular stable release maintenance is reduced to seven months</a:t>
            </a:r>
            <a:endParaRPr sz="20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Funded by the Yocto Project membership</a:t>
            </a:r>
            <a:endParaRPr sz="220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20 hours a week of maintainer duties</a:t>
            </a:r>
            <a:endParaRPr sz="200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i="1"/>
              <a:t>Steve Sakoman</a:t>
            </a:r>
            <a:r>
              <a:rPr lang="en-US" sz="2000"/>
              <a:t> is the Yocto Project maintainer for v3.1 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The TSC is responsible for LTS releases, processes and maintainer.</a:t>
            </a:r>
            <a:endParaRPr sz="2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Yocto Project</a:t>
            </a:r>
            <a:r>
              <a:rPr lang="en-US" baseline="30000"/>
              <a:t>®️</a:t>
            </a:r>
            <a:r>
              <a:rPr lang="en-US"/>
              <a:t> LTS releases</a:t>
            </a:r>
            <a:endParaRPr/>
          </a:p>
        </p:txBody>
      </p:sp>
      <p:sp>
        <p:nvSpPr>
          <p:cNvPr id="185" name="Google Shape;185;p28"/>
          <p:cNvSpPr txBox="1">
            <a:spLocks noGrp="1"/>
          </p:cNvSpPr>
          <p:nvPr>
            <p:ph type="body" idx="1"/>
          </p:nvPr>
        </p:nvSpPr>
        <p:spPr>
          <a:xfrm>
            <a:off x="448853" y="1034653"/>
            <a:ext cx="8233200" cy="339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Components to be covered</a:t>
            </a:r>
            <a:endParaRPr sz="190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Bitbake, OpenEmbedded-core</a:t>
            </a:r>
            <a:endParaRPr sz="170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meta-yocto-bsp, meta-poky, yocto-docs</a:t>
            </a:r>
            <a:endParaRPr sz="170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Not covered</a:t>
            </a:r>
            <a:endParaRPr sz="190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meta-openembedded, vendor layers, … </a:t>
            </a:r>
            <a:endParaRPr sz="170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Only on a subset of supported native build platforms</a:t>
            </a:r>
            <a:endParaRPr sz="190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Rely on Yocto Project AB resources and automated testing</a:t>
            </a:r>
            <a:endParaRPr sz="190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Follow the same testing process as the original release</a:t>
            </a:r>
            <a:endParaRPr sz="170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Only run virtualized tests</a:t>
            </a:r>
            <a:endParaRPr sz="170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Evaluate use of CVE automated tools (cve-check)</a:t>
            </a:r>
            <a:endParaRPr sz="19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Yocto Project</a:t>
            </a:r>
            <a:r>
              <a:rPr lang="en-US" baseline="30000"/>
              <a:t>®️</a:t>
            </a:r>
            <a:r>
              <a:rPr lang="en-US"/>
              <a:t> LTS : </a:t>
            </a:r>
            <a:r>
              <a:rPr lang="en-US" i="1"/>
              <a:t>is</a:t>
            </a:r>
            <a:r>
              <a:rPr lang="en-US"/>
              <a:t> / </a:t>
            </a:r>
            <a:r>
              <a:rPr lang="en-US" i="1"/>
              <a:t>is not</a:t>
            </a:r>
            <a:endParaRPr i="1"/>
          </a:p>
        </p:txBody>
      </p:sp>
      <p:graphicFrame>
        <p:nvGraphicFramePr>
          <p:cNvPr id="192" name="Google Shape;192;p29"/>
          <p:cNvGraphicFramePr/>
          <p:nvPr/>
        </p:nvGraphicFramePr>
        <p:xfrm>
          <a:off x="785350" y="871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{91944859-A6D1-40A8-A273-7F3E48F424B9}</a:tableStyleId>
              </a:tblPr>
              <a:tblGrid>
                <a:gridCol w="3822000"/>
                <a:gridCol w="3822000"/>
              </a:tblGrid>
              <a:tr h="326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Lato"/>
                          <a:ea typeface="Lato"/>
                          <a:cs typeface="Lato"/>
                          <a:sym typeface="Lato"/>
                        </a:rPr>
                        <a:t>IS</a:t>
                      </a:r>
                      <a:endParaRPr sz="16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Lato"/>
                          <a:ea typeface="Lato"/>
                          <a:cs typeface="Lato"/>
                          <a:sym typeface="Lato"/>
                        </a:rPr>
                        <a:t>IS NOT</a:t>
                      </a:r>
                      <a:endParaRPr sz="16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</a:tr>
              <a:tr h="3276525">
                <a:tc>
                  <a:txBody>
                    <a:bodyPr/>
                    <a:lstStyle/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Lato"/>
                        <a:buChar char="●"/>
                      </a:pPr>
                      <a:r>
                        <a:rPr lang="en-US" sz="1600">
                          <a:latin typeface="Lato"/>
                          <a:ea typeface="Lato"/>
                          <a:cs typeface="Lato"/>
                          <a:sym typeface="Lato"/>
                        </a:rPr>
                        <a:t>A major change for the Yocto Project, which requires significant resources from the membership</a:t>
                      </a:r>
                      <a:endParaRPr sz="1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Lato"/>
                        <a:buChar char="●"/>
                      </a:pPr>
                      <a:r>
                        <a:rPr lang="en-US" sz="1600">
                          <a:latin typeface="Lato"/>
                          <a:ea typeface="Lato"/>
                          <a:cs typeface="Lato"/>
                          <a:sym typeface="Lato"/>
                        </a:rPr>
                        <a:t>An initiative to create a place for the community to collaborate on LTS</a:t>
                      </a:r>
                      <a:endParaRPr sz="1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Lato"/>
                        <a:buChar char="●"/>
                      </a:pPr>
                      <a:r>
                        <a:rPr lang="en-US" sz="1600">
                          <a:latin typeface="Lato"/>
                          <a:ea typeface="Lato"/>
                          <a:cs typeface="Lato"/>
                          <a:sym typeface="Lato"/>
                        </a:rPr>
                        <a:t>A guarantee that we have resources available to integrate and test changes in a timely manner and to have fast turn around of point releases</a:t>
                      </a:r>
                      <a:endParaRPr sz="1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Lato"/>
                        <a:buChar char="●"/>
                      </a:pPr>
                      <a:r>
                        <a:rPr lang="en-US" sz="1600">
                          <a:latin typeface="Lato"/>
                          <a:ea typeface="Lato"/>
                          <a:cs typeface="Lato"/>
                          <a:sym typeface="Lato"/>
                        </a:rPr>
                        <a:t>A replacement for commercial offering from OSVs which offer very long term support (5y, 10y, …)</a:t>
                      </a:r>
                      <a:endParaRPr sz="1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Lato"/>
                        <a:buChar char="●"/>
                      </a:pPr>
                      <a:r>
                        <a:rPr lang="en-US" sz="1600">
                          <a:latin typeface="Lato"/>
                          <a:ea typeface="Lato"/>
                          <a:cs typeface="Lato"/>
                          <a:sym typeface="Lato"/>
                        </a:rPr>
                        <a:t>A guarantee of "all" CVE fixes, we only agree to integrate what is submitted and passes testing</a:t>
                      </a:r>
                      <a:endParaRPr sz="1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Lato"/>
                        <a:buChar char="●"/>
                      </a:pPr>
                      <a:r>
                        <a:rPr lang="en-US" sz="1600">
                          <a:latin typeface="Lato"/>
                          <a:ea typeface="Lato"/>
                          <a:cs typeface="Lato"/>
                          <a:sym typeface="Lato"/>
                        </a:rPr>
                        <a:t>Is not able to check your own additions and customisations</a:t>
                      </a:r>
                      <a:endParaRPr sz="1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/>
          <p:nvPr/>
        </p:nvSpPr>
        <p:spPr>
          <a:xfrm>
            <a:off x="196150" y="1376653"/>
            <a:ext cx="8888400" cy="5106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0"/>
          <p:cNvSpPr/>
          <p:nvPr/>
        </p:nvSpPr>
        <p:spPr>
          <a:xfrm>
            <a:off x="196150" y="2148131"/>
            <a:ext cx="8888400" cy="14430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0"/>
          <p:cNvSpPr/>
          <p:nvPr/>
        </p:nvSpPr>
        <p:spPr>
          <a:xfrm>
            <a:off x="196150" y="3939938"/>
            <a:ext cx="8888400" cy="5106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1" name="Google Shape;201;p30"/>
          <p:cNvCxnSpPr>
            <a:endCxn id="202" idx="1"/>
          </p:cNvCxnSpPr>
          <p:nvPr/>
        </p:nvCxnSpPr>
        <p:spPr>
          <a:xfrm rot="10800000" flipH="1">
            <a:off x="274175" y="4142906"/>
            <a:ext cx="7950300" cy="120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3" name="Google Shape;203;p30"/>
          <p:cNvSpPr/>
          <p:nvPr/>
        </p:nvSpPr>
        <p:spPr>
          <a:xfrm>
            <a:off x="1157277" y="4099594"/>
            <a:ext cx="123300" cy="1104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0"/>
          <p:cNvSpPr/>
          <p:nvPr/>
        </p:nvSpPr>
        <p:spPr>
          <a:xfrm>
            <a:off x="1352041" y="4099594"/>
            <a:ext cx="123300" cy="1104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0"/>
          <p:cNvSpPr/>
          <p:nvPr/>
        </p:nvSpPr>
        <p:spPr>
          <a:xfrm>
            <a:off x="1546806" y="4099594"/>
            <a:ext cx="123300" cy="1104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0"/>
          <p:cNvSpPr/>
          <p:nvPr/>
        </p:nvSpPr>
        <p:spPr>
          <a:xfrm>
            <a:off x="1741570" y="4099594"/>
            <a:ext cx="123300" cy="1104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0"/>
          <p:cNvSpPr/>
          <p:nvPr/>
        </p:nvSpPr>
        <p:spPr>
          <a:xfrm>
            <a:off x="1936334" y="4099594"/>
            <a:ext cx="123300" cy="1104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0"/>
          <p:cNvSpPr/>
          <p:nvPr/>
        </p:nvSpPr>
        <p:spPr>
          <a:xfrm>
            <a:off x="2131098" y="4099594"/>
            <a:ext cx="123300" cy="1104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0"/>
          <p:cNvSpPr/>
          <p:nvPr/>
        </p:nvSpPr>
        <p:spPr>
          <a:xfrm>
            <a:off x="2325862" y="4099594"/>
            <a:ext cx="123300" cy="1104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0"/>
          <p:cNvSpPr/>
          <p:nvPr/>
        </p:nvSpPr>
        <p:spPr>
          <a:xfrm>
            <a:off x="2520626" y="4099594"/>
            <a:ext cx="123300" cy="1104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0"/>
          <p:cNvSpPr/>
          <p:nvPr/>
        </p:nvSpPr>
        <p:spPr>
          <a:xfrm>
            <a:off x="2715390" y="4099594"/>
            <a:ext cx="123300" cy="1104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30"/>
          <p:cNvSpPr/>
          <p:nvPr/>
        </p:nvSpPr>
        <p:spPr>
          <a:xfrm>
            <a:off x="2910155" y="4099594"/>
            <a:ext cx="123300" cy="1104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0"/>
          <p:cNvSpPr/>
          <p:nvPr/>
        </p:nvSpPr>
        <p:spPr>
          <a:xfrm>
            <a:off x="3104919" y="4099594"/>
            <a:ext cx="123300" cy="1104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0"/>
          <p:cNvSpPr/>
          <p:nvPr/>
        </p:nvSpPr>
        <p:spPr>
          <a:xfrm>
            <a:off x="3299683" y="4099594"/>
            <a:ext cx="123300" cy="1104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0"/>
          <p:cNvSpPr/>
          <p:nvPr/>
        </p:nvSpPr>
        <p:spPr>
          <a:xfrm>
            <a:off x="3494447" y="4099594"/>
            <a:ext cx="123300" cy="1104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0"/>
          <p:cNvSpPr/>
          <p:nvPr/>
        </p:nvSpPr>
        <p:spPr>
          <a:xfrm>
            <a:off x="3689211" y="4099594"/>
            <a:ext cx="123300" cy="1104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0"/>
          <p:cNvSpPr/>
          <p:nvPr/>
        </p:nvSpPr>
        <p:spPr>
          <a:xfrm>
            <a:off x="3883975" y="4099594"/>
            <a:ext cx="123300" cy="1104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30"/>
          <p:cNvSpPr/>
          <p:nvPr/>
        </p:nvSpPr>
        <p:spPr>
          <a:xfrm>
            <a:off x="4078739" y="4099594"/>
            <a:ext cx="123300" cy="1104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0"/>
          <p:cNvSpPr/>
          <p:nvPr/>
        </p:nvSpPr>
        <p:spPr>
          <a:xfrm>
            <a:off x="4273504" y="4099594"/>
            <a:ext cx="123300" cy="1104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0"/>
          <p:cNvSpPr/>
          <p:nvPr/>
        </p:nvSpPr>
        <p:spPr>
          <a:xfrm>
            <a:off x="4468268" y="4099594"/>
            <a:ext cx="123300" cy="1104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0"/>
          <p:cNvSpPr/>
          <p:nvPr/>
        </p:nvSpPr>
        <p:spPr>
          <a:xfrm>
            <a:off x="4663032" y="4099594"/>
            <a:ext cx="123300" cy="1104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0"/>
          <p:cNvSpPr/>
          <p:nvPr/>
        </p:nvSpPr>
        <p:spPr>
          <a:xfrm>
            <a:off x="4857796" y="4099594"/>
            <a:ext cx="123300" cy="1104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0"/>
          <p:cNvSpPr/>
          <p:nvPr/>
        </p:nvSpPr>
        <p:spPr>
          <a:xfrm>
            <a:off x="5052560" y="4099594"/>
            <a:ext cx="123300" cy="1104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0"/>
          <p:cNvSpPr/>
          <p:nvPr/>
        </p:nvSpPr>
        <p:spPr>
          <a:xfrm>
            <a:off x="5247324" y="4099594"/>
            <a:ext cx="123300" cy="1104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0"/>
          <p:cNvSpPr/>
          <p:nvPr/>
        </p:nvSpPr>
        <p:spPr>
          <a:xfrm>
            <a:off x="5442088" y="4099594"/>
            <a:ext cx="123300" cy="1104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0"/>
          <p:cNvSpPr/>
          <p:nvPr/>
        </p:nvSpPr>
        <p:spPr>
          <a:xfrm>
            <a:off x="5636853" y="4099594"/>
            <a:ext cx="123300" cy="1104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0"/>
          <p:cNvSpPr/>
          <p:nvPr/>
        </p:nvSpPr>
        <p:spPr>
          <a:xfrm>
            <a:off x="5831617" y="4087781"/>
            <a:ext cx="123300" cy="1104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0"/>
          <p:cNvSpPr/>
          <p:nvPr/>
        </p:nvSpPr>
        <p:spPr>
          <a:xfrm>
            <a:off x="6026381" y="4087781"/>
            <a:ext cx="123300" cy="1104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0"/>
          <p:cNvSpPr/>
          <p:nvPr/>
        </p:nvSpPr>
        <p:spPr>
          <a:xfrm>
            <a:off x="6221145" y="4087781"/>
            <a:ext cx="123300" cy="1104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0"/>
          <p:cNvSpPr/>
          <p:nvPr/>
        </p:nvSpPr>
        <p:spPr>
          <a:xfrm>
            <a:off x="6415909" y="4087781"/>
            <a:ext cx="123300" cy="1104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0"/>
          <p:cNvSpPr/>
          <p:nvPr/>
        </p:nvSpPr>
        <p:spPr>
          <a:xfrm>
            <a:off x="6610673" y="4087781"/>
            <a:ext cx="123300" cy="1104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30"/>
          <p:cNvSpPr/>
          <p:nvPr/>
        </p:nvSpPr>
        <p:spPr>
          <a:xfrm>
            <a:off x="6805437" y="4087781"/>
            <a:ext cx="123300" cy="1104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0"/>
          <p:cNvSpPr/>
          <p:nvPr/>
        </p:nvSpPr>
        <p:spPr>
          <a:xfrm>
            <a:off x="7000202" y="4087781"/>
            <a:ext cx="123300" cy="1104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0"/>
          <p:cNvSpPr/>
          <p:nvPr/>
        </p:nvSpPr>
        <p:spPr>
          <a:xfrm>
            <a:off x="378221" y="4099594"/>
            <a:ext cx="123300" cy="1104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0"/>
          <p:cNvSpPr/>
          <p:nvPr/>
        </p:nvSpPr>
        <p:spPr>
          <a:xfrm>
            <a:off x="572985" y="4099594"/>
            <a:ext cx="123300" cy="1104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0"/>
          <p:cNvSpPr/>
          <p:nvPr/>
        </p:nvSpPr>
        <p:spPr>
          <a:xfrm>
            <a:off x="767749" y="4099594"/>
            <a:ext cx="123300" cy="1104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0"/>
          <p:cNvSpPr/>
          <p:nvPr/>
        </p:nvSpPr>
        <p:spPr>
          <a:xfrm>
            <a:off x="962513" y="4099594"/>
            <a:ext cx="123300" cy="1104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0"/>
          <p:cNvSpPr txBox="1"/>
          <p:nvPr/>
        </p:nvSpPr>
        <p:spPr>
          <a:xfrm>
            <a:off x="8224475" y="4001156"/>
            <a:ext cx="777300" cy="283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master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38" name="Google Shape;238;p30"/>
          <p:cNvCxnSpPr/>
          <p:nvPr/>
        </p:nvCxnSpPr>
        <p:spPr>
          <a:xfrm>
            <a:off x="499335" y="1230000"/>
            <a:ext cx="0" cy="3372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" name="Google Shape;239;p30"/>
          <p:cNvCxnSpPr/>
          <p:nvPr/>
        </p:nvCxnSpPr>
        <p:spPr>
          <a:xfrm>
            <a:off x="1314788" y="1230000"/>
            <a:ext cx="0" cy="3372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0" name="Google Shape;240;p30"/>
          <p:cNvCxnSpPr/>
          <p:nvPr/>
        </p:nvCxnSpPr>
        <p:spPr>
          <a:xfrm>
            <a:off x="2130241" y="1230000"/>
            <a:ext cx="0" cy="3372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1" name="Google Shape;241;p30"/>
          <p:cNvCxnSpPr/>
          <p:nvPr/>
        </p:nvCxnSpPr>
        <p:spPr>
          <a:xfrm>
            <a:off x="2945694" y="1230000"/>
            <a:ext cx="0" cy="3372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2" name="Google Shape;242;p30"/>
          <p:cNvCxnSpPr/>
          <p:nvPr/>
        </p:nvCxnSpPr>
        <p:spPr>
          <a:xfrm>
            <a:off x="3761147" y="1230000"/>
            <a:ext cx="0" cy="3372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3" name="Google Shape;243;p30"/>
          <p:cNvCxnSpPr/>
          <p:nvPr/>
        </p:nvCxnSpPr>
        <p:spPr>
          <a:xfrm>
            <a:off x="4576600" y="1230000"/>
            <a:ext cx="0" cy="3372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4" name="Google Shape;244;p30"/>
          <p:cNvCxnSpPr/>
          <p:nvPr/>
        </p:nvCxnSpPr>
        <p:spPr>
          <a:xfrm>
            <a:off x="5392053" y="1230000"/>
            <a:ext cx="0" cy="3372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5" name="Google Shape;245;p30"/>
          <p:cNvCxnSpPr/>
          <p:nvPr/>
        </p:nvCxnSpPr>
        <p:spPr>
          <a:xfrm>
            <a:off x="6207506" y="1230000"/>
            <a:ext cx="0" cy="3372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6" name="Google Shape;246;p30"/>
          <p:cNvCxnSpPr/>
          <p:nvPr/>
        </p:nvCxnSpPr>
        <p:spPr>
          <a:xfrm>
            <a:off x="7022959" y="1230000"/>
            <a:ext cx="0" cy="3372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7" name="Google Shape;247;p30"/>
          <p:cNvSpPr txBox="1"/>
          <p:nvPr/>
        </p:nvSpPr>
        <p:spPr>
          <a:xfrm>
            <a:off x="142213" y="887100"/>
            <a:ext cx="838200" cy="2286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April</a:t>
            </a:r>
            <a:endParaRPr/>
          </a:p>
        </p:txBody>
      </p:sp>
      <p:sp>
        <p:nvSpPr>
          <p:cNvPr id="248" name="Google Shape;248;p30"/>
          <p:cNvSpPr txBox="1"/>
          <p:nvPr/>
        </p:nvSpPr>
        <p:spPr>
          <a:xfrm>
            <a:off x="1818613" y="887100"/>
            <a:ext cx="838200" cy="2286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October</a:t>
            </a:r>
            <a:endParaRPr/>
          </a:p>
        </p:txBody>
      </p:sp>
      <p:sp>
        <p:nvSpPr>
          <p:cNvPr id="249" name="Google Shape;249;p30"/>
          <p:cNvSpPr txBox="1"/>
          <p:nvPr/>
        </p:nvSpPr>
        <p:spPr>
          <a:xfrm>
            <a:off x="3418813" y="887100"/>
            <a:ext cx="838200" cy="2286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April</a:t>
            </a:r>
            <a:endParaRPr/>
          </a:p>
        </p:txBody>
      </p:sp>
      <p:sp>
        <p:nvSpPr>
          <p:cNvPr id="250" name="Google Shape;250;p30"/>
          <p:cNvSpPr txBox="1"/>
          <p:nvPr/>
        </p:nvSpPr>
        <p:spPr>
          <a:xfrm>
            <a:off x="4942813" y="887100"/>
            <a:ext cx="838200" cy="2286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October</a:t>
            </a:r>
            <a:endParaRPr/>
          </a:p>
        </p:txBody>
      </p:sp>
      <p:sp>
        <p:nvSpPr>
          <p:cNvPr id="251" name="Google Shape;251;p30"/>
          <p:cNvSpPr txBox="1"/>
          <p:nvPr/>
        </p:nvSpPr>
        <p:spPr>
          <a:xfrm>
            <a:off x="6619213" y="887100"/>
            <a:ext cx="838200" cy="2286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April</a:t>
            </a:r>
            <a:endParaRPr/>
          </a:p>
        </p:txBody>
      </p:sp>
      <p:cxnSp>
        <p:nvCxnSpPr>
          <p:cNvPr id="252" name="Google Shape;252;p30"/>
          <p:cNvCxnSpPr>
            <a:stCxn id="253" idx="6"/>
          </p:cNvCxnSpPr>
          <p:nvPr/>
        </p:nvCxnSpPr>
        <p:spPr>
          <a:xfrm rot="10800000" flipH="1">
            <a:off x="570422" y="1620375"/>
            <a:ext cx="6897000" cy="117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4" name="Google Shape;254;p30"/>
          <p:cNvCxnSpPr>
            <a:stCxn id="255" idx="2"/>
          </p:cNvCxnSpPr>
          <p:nvPr/>
        </p:nvCxnSpPr>
        <p:spPr>
          <a:xfrm>
            <a:off x="2109763" y="2345850"/>
            <a:ext cx="2066700" cy="21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6" name="Google Shape;256;p30"/>
          <p:cNvCxnSpPr>
            <a:stCxn id="207" idx="7"/>
            <a:endCxn id="255" idx="4"/>
          </p:cNvCxnSpPr>
          <p:nvPr/>
        </p:nvCxnSpPr>
        <p:spPr>
          <a:xfrm rot="10800000" flipH="1">
            <a:off x="2041577" y="2400961"/>
            <a:ext cx="129900" cy="17148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57" name="Google Shape;257;p30"/>
          <p:cNvGrpSpPr/>
          <p:nvPr/>
        </p:nvGrpSpPr>
        <p:grpSpPr>
          <a:xfrm>
            <a:off x="2109762" y="2290725"/>
            <a:ext cx="1860751" cy="114300"/>
            <a:chOff x="2332652" y="2590800"/>
            <a:chExt cx="2058125" cy="152400"/>
          </a:xfrm>
        </p:grpSpPr>
        <p:sp>
          <p:nvSpPr>
            <p:cNvPr id="258" name="Google Shape;258;p30"/>
            <p:cNvSpPr/>
            <p:nvPr/>
          </p:nvSpPr>
          <p:spPr>
            <a:xfrm>
              <a:off x="2978927" y="2590800"/>
              <a:ext cx="136500" cy="147000"/>
            </a:xfrm>
            <a:prstGeom prst="ellipse">
              <a:avLst/>
            </a:prstGeom>
            <a:solidFill>
              <a:srgbClr val="6AA84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0"/>
            <p:cNvSpPr/>
            <p:nvPr/>
          </p:nvSpPr>
          <p:spPr>
            <a:xfrm>
              <a:off x="2332652" y="2590800"/>
              <a:ext cx="136500" cy="147000"/>
            </a:xfrm>
            <a:prstGeom prst="ellipse">
              <a:avLst/>
            </a:prstGeom>
            <a:solidFill>
              <a:srgbClr val="6AA84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0"/>
            <p:cNvSpPr/>
            <p:nvPr/>
          </p:nvSpPr>
          <p:spPr>
            <a:xfrm>
              <a:off x="2548077" y="2590800"/>
              <a:ext cx="136500" cy="147000"/>
            </a:xfrm>
            <a:prstGeom prst="ellipse">
              <a:avLst/>
            </a:prstGeom>
            <a:solidFill>
              <a:srgbClr val="6AA84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0"/>
            <p:cNvSpPr/>
            <p:nvPr/>
          </p:nvSpPr>
          <p:spPr>
            <a:xfrm>
              <a:off x="2763502" y="2590800"/>
              <a:ext cx="136500" cy="147000"/>
            </a:xfrm>
            <a:prstGeom prst="ellipse">
              <a:avLst/>
            </a:prstGeom>
            <a:solidFill>
              <a:srgbClr val="6AA84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0"/>
            <p:cNvSpPr/>
            <p:nvPr/>
          </p:nvSpPr>
          <p:spPr>
            <a:xfrm>
              <a:off x="3846927" y="2590800"/>
              <a:ext cx="136500" cy="147000"/>
            </a:xfrm>
            <a:prstGeom prst="ellipse">
              <a:avLst/>
            </a:prstGeom>
            <a:solidFill>
              <a:srgbClr val="6AA84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0"/>
            <p:cNvSpPr/>
            <p:nvPr/>
          </p:nvSpPr>
          <p:spPr>
            <a:xfrm>
              <a:off x="3200652" y="2590800"/>
              <a:ext cx="136500" cy="147000"/>
            </a:xfrm>
            <a:prstGeom prst="ellipse">
              <a:avLst/>
            </a:prstGeom>
            <a:solidFill>
              <a:srgbClr val="6AA84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0"/>
            <p:cNvSpPr/>
            <p:nvPr/>
          </p:nvSpPr>
          <p:spPr>
            <a:xfrm>
              <a:off x="3416077" y="2590800"/>
              <a:ext cx="136500" cy="147000"/>
            </a:xfrm>
            <a:prstGeom prst="ellipse">
              <a:avLst/>
            </a:prstGeom>
            <a:solidFill>
              <a:srgbClr val="6AA84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0"/>
            <p:cNvSpPr/>
            <p:nvPr/>
          </p:nvSpPr>
          <p:spPr>
            <a:xfrm>
              <a:off x="3631502" y="2590800"/>
              <a:ext cx="136500" cy="147000"/>
            </a:xfrm>
            <a:prstGeom prst="ellipse">
              <a:avLst/>
            </a:prstGeom>
            <a:solidFill>
              <a:srgbClr val="6AA84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0"/>
            <p:cNvSpPr/>
            <p:nvPr/>
          </p:nvSpPr>
          <p:spPr>
            <a:xfrm>
              <a:off x="4038852" y="2596200"/>
              <a:ext cx="136500" cy="147000"/>
            </a:xfrm>
            <a:prstGeom prst="ellipse">
              <a:avLst/>
            </a:prstGeom>
            <a:solidFill>
              <a:srgbClr val="6AA84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4254277" y="2596200"/>
              <a:ext cx="136500" cy="147000"/>
            </a:xfrm>
            <a:prstGeom prst="ellipse">
              <a:avLst/>
            </a:prstGeom>
            <a:solidFill>
              <a:srgbClr val="6AA84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67" name="Google Shape;267;p30"/>
          <p:cNvCxnSpPr>
            <a:stCxn id="268" idx="2"/>
          </p:cNvCxnSpPr>
          <p:nvPr/>
        </p:nvCxnSpPr>
        <p:spPr>
          <a:xfrm>
            <a:off x="3709963" y="2860200"/>
            <a:ext cx="2066700" cy="21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9" name="Google Shape;269;p30"/>
          <p:cNvCxnSpPr>
            <a:stCxn id="216" idx="2"/>
            <a:endCxn id="268" idx="4"/>
          </p:cNvCxnSpPr>
          <p:nvPr/>
        </p:nvCxnSpPr>
        <p:spPr>
          <a:xfrm rot="10800000" flipH="1">
            <a:off x="3689211" y="2915194"/>
            <a:ext cx="82500" cy="12396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70" name="Google Shape;270;p30"/>
          <p:cNvGrpSpPr/>
          <p:nvPr/>
        </p:nvGrpSpPr>
        <p:grpSpPr>
          <a:xfrm>
            <a:off x="3709963" y="2805075"/>
            <a:ext cx="1860751" cy="114300"/>
            <a:chOff x="4237650" y="4038600"/>
            <a:chExt cx="2058125" cy="152400"/>
          </a:xfrm>
        </p:grpSpPr>
        <p:sp>
          <p:nvSpPr>
            <p:cNvPr id="271" name="Google Shape;271;p30"/>
            <p:cNvSpPr/>
            <p:nvPr/>
          </p:nvSpPr>
          <p:spPr>
            <a:xfrm>
              <a:off x="4883925" y="4038600"/>
              <a:ext cx="136500" cy="147000"/>
            </a:xfrm>
            <a:prstGeom prst="ellipse">
              <a:avLst/>
            </a:prstGeom>
            <a:solidFill>
              <a:srgbClr val="B6D7A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4237650" y="4038600"/>
              <a:ext cx="136500" cy="147000"/>
            </a:xfrm>
            <a:prstGeom prst="ellipse">
              <a:avLst/>
            </a:prstGeom>
            <a:solidFill>
              <a:srgbClr val="B6D7A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4453075" y="4038600"/>
              <a:ext cx="136500" cy="147000"/>
            </a:xfrm>
            <a:prstGeom prst="ellipse">
              <a:avLst/>
            </a:prstGeom>
            <a:solidFill>
              <a:srgbClr val="B6D7A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0"/>
            <p:cNvSpPr/>
            <p:nvPr/>
          </p:nvSpPr>
          <p:spPr>
            <a:xfrm>
              <a:off x="4668500" y="4038600"/>
              <a:ext cx="136500" cy="147000"/>
            </a:xfrm>
            <a:prstGeom prst="ellipse">
              <a:avLst/>
            </a:prstGeom>
            <a:solidFill>
              <a:srgbClr val="B6D7A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0"/>
            <p:cNvSpPr/>
            <p:nvPr/>
          </p:nvSpPr>
          <p:spPr>
            <a:xfrm>
              <a:off x="5751925" y="4038600"/>
              <a:ext cx="136500" cy="147000"/>
            </a:xfrm>
            <a:prstGeom prst="ellipse">
              <a:avLst/>
            </a:prstGeom>
            <a:solidFill>
              <a:srgbClr val="B6D7A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0"/>
            <p:cNvSpPr/>
            <p:nvPr/>
          </p:nvSpPr>
          <p:spPr>
            <a:xfrm>
              <a:off x="5105650" y="4038600"/>
              <a:ext cx="136500" cy="147000"/>
            </a:xfrm>
            <a:prstGeom prst="ellipse">
              <a:avLst/>
            </a:prstGeom>
            <a:solidFill>
              <a:srgbClr val="B6D7A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0"/>
            <p:cNvSpPr/>
            <p:nvPr/>
          </p:nvSpPr>
          <p:spPr>
            <a:xfrm>
              <a:off x="5321075" y="4038600"/>
              <a:ext cx="136500" cy="147000"/>
            </a:xfrm>
            <a:prstGeom prst="ellipse">
              <a:avLst/>
            </a:prstGeom>
            <a:solidFill>
              <a:srgbClr val="B6D7A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0"/>
            <p:cNvSpPr/>
            <p:nvPr/>
          </p:nvSpPr>
          <p:spPr>
            <a:xfrm>
              <a:off x="5536500" y="4038600"/>
              <a:ext cx="136500" cy="147000"/>
            </a:xfrm>
            <a:prstGeom prst="ellipse">
              <a:avLst/>
            </a:prstGeom>
            <a:solidFill>
              <a:srgbClr val="B6D7A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0"/>
            <p:cNvSpPr/>
            <p:nvPr/>
          </p:nvSpPr>
          <p:spPr>
            <a:xfrm>
              <a:off x="5943850" y="4044000"/>
              <a:ext cx="136500" cy="147000"/>
            </a:xfrm>
            <a:prstGeom prst="ellipse">
              <a:avLst/>
            </a:prstGeom>
            <a:solidFill>
              <a:srgbClr val="B6D7A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0"/>
            <p:cNvSpPr/>
            <p:nvPr/>
          </p:nvSpPr>
          <p:spPr>
            <a:xfrm>
              <a:off x="6159275" y="4044000"/>
              <a:ext cx="136500" cy="147000"/>
            </a:xfrm>
            <a:prstGeom prst="ellipse">
              <a:avLst/>
            </a:prstGeom>
            <a:solidFill>
              <a:srgbClr val="B6D7A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80" name="Google Shape;280;p30"/>
          <p:cNvCxnSpPr>
            <a:stCxn id="281" idx="2"/>
          </p:cNvCxnSpPr>
          <p:nvPr/>
        </p:nvCxnSpPr>
        <p:spPr>
          <a:xfrm>
            <a:off x="5310163" y="3374550"/>
            <a:ext cx="2066700" cy="21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282" name="Google Shape;282;p30"/>
          <p:cNvGrpSpPr/>
          <p:nvPr/>
        </p:nvGrpSpPr>
        <p:grpSpPr>
          <a:xfrm>
            <a:off x="5310162" y="3319425"/>
            <a:ext cx="1860751" cy="114300"/>
            <a:chOff x="4237650" y="4038600"/>
            <a:chExt cx="2058125" cy="152400"/>
          </a:xfrm>
        </p:grpSpPr>
        <p:sp>
          <p:nvSpPr>
            <p:cNvPr id="283" name="Google Shape;283;p30"/>
            <p:cNvSpPr/>
            <p:nvPr/>
          </p:nvSpPr>
          <p:spPr>
            <a:xfrm>
              <a:off x="4883925" y="4038600"/>
              <a:ext cx="136500" cy="147000"/>
            </a:xfrm>
            <a:prstGeom prst="ellipse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0"/>
            <p:cNvSpPr/>
            <p:nvPr/>
          </p:nvSpPr>
          <p:spPr>
            <a:xfrm>
              <a:off x="4237650" y="4038600"/>
              <a:ext cx="136500" cy="147000"/>
            </a:xfrm>
            <a:prstGeom prst="ellipse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4453075" y="4038600"/>
              <a:ext cx="136500" cy="147000"/>
            </a:xfrm>
            <a:prstGeom prst="ellipse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0"/>
            <p:cNvSpPr/>
            <p:nvPr/>
          </p:nvSpPr>
          <p:spPr>
            <a:xfrm>
              <a:off x="4668500" y="4038600"/>
              <a:ext cx="136500" cy="147000"/>
            </a:xfrm>
            <a:prstGeom prst="ellipse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0"/>
            <p:cNvSpPr/>
            <p:nvPr/>
          </p:nvSpPr>
          <p:spPr>
            <a:xfrm>
              <a:off x="5751925" y="4038600"/>
              <a:ext cx="136500" cy="147000"/>
            </a:xfrm>
            <a:prstGeom prst="ellipse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0"/>
            <p:cNvSpPr/>
            <p:nvPr/>
          </p:nvSpPr>
          <p:spPr>
            <a:xfrm>
              <a:off x="5105650" y="4038600"/>
              <a:ext cx="136500" cy="147000"/>
            </a:xfrm>
            <a:prstGeom prst="ellipse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0"/>
            <p:cNvSpPr/>
            <p:nvPr/>
          </p:nvSpPr>
          <p:spPr>
            <a:xfrm>
              <a:off x="5321075" y="4038600"/>
              <a:ext cx="136500" cy="147000"/>
            </a:xfrm>
            <a:prstGeom prst="ellipse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0"/>
            <p:cNvSpPr/>
            <p:nvPr/>
          </p:nvSpPr>
          <p:spPr>
            <a:xfrm>
              <a:off x="5536500" y="4038600"/>
              <a:ext cx="136500" cy="147000"/>
            </a:xfrm>
            <a:prstGeom prst="ellipse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0"/>
            <p:cNvSpPr/>
            <p:nvPr/>
          </p:nvSpPr>
          <p:spPr>
            <a:xfrm>
              <a:off x="5943850" y="4044000"/>
              <a:ext cx="136500" cy="147000"/>
            </a:xfrm>
            <a:prstGeom prst="ellipse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0"/>
            <p:cNvSpPr/>
            <p:nvPr/>
          </p:nvSpPr>
          <p:spPr>
            <a:xfrm>
              <a:off x="6159275" y="4044000"/>
              <a:ext cx="136500" cy="147000"/>
            </a:xfrm>
            <a:prstGeom prst="ellipse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92" name="Google Shape;292;p30"/>
          <p:cNvCxnSpPr>
            <a:stCxn id="224" idx="4"/>
            <a:endCxn id="281" idx="4"/>
          </p:cNvCxnSpPr>
          <p:nvPr/>
        </p:nvCxnSpPr>
        <p:spPr>
          <a:xfrm rot="10800000" flipH="1">
            <a:off x="5308974" y="3429694"/>
            <a:ext cx="63000" cy="7803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93" name="Google Shape;293;p30"/>
          <p:cNvCxnSpPr>
            <a:stCxn id="234" idx="4"/>
            <a:endCxn id="253" idx="4"/>
          </p:cNvCxnSpPr>
          <p:nvPr/>
        </p:nvCxnSpPr>
        <p:spPr>
          <a:xfrm rot="10800000" flipH="1">
            <a:off x="439871" y="1687294"/>
            <a:ext cx="68700" cy="25227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94" name="Google Shape;294;p30"/>
          <p:cNvGrpSpPr/>
          <p:nvPr/>
        </p:nvGrpSpPr>
        <p:grpSpPr>
          <a:xfrm>
            <a:off x="447013" y="1572900"/>
            <a:ext cx="6521612" cy="114300"/>
            <a:chOff x="787625" y="1600200"/>
            <a:chExt cx="7213375" cy="152400"/>
          </a:xfrm>
        </p:grpSpPr>
        <p:sp>
          <p:nvSpPr>
            <p:cNvPr id="295" name="Google Shape;295;p30"/>
            <p:cNvSpPr/>
            <p:nvPr/>
          </p:nvSpPr>
          <p:spPr>
            <a:xfrm>
              <a:off x="1433900" y="1605600"/>
              <a:ext cx="136500" cy="147000"/>
            </a:xfrm>
            <a:prstGeom prst="ellipse">
              <a:avLst/>
            </a:prstGeom>
            <a:solidFill>
              <a:srgbClr val="FF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0"/>
            <p:cNvSpPr/>
            <p:nvPr/>
          </p:nvSpPr>
          <p:spPr>
            <a:xfrm>
              <a:off x="787625" y="1605600"/>
              <a:ext cx="136500" cy="147000"/>
            </a:xfrm>
            <a:prstGeom prst="ellipse">
              <a:avLst/>
            </a:prstGeom>
            <a:solidFill>
              <a:srgbClr val="FF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1003050" y="1605600"/>
              <a:ext cx="136500" cy="147000"/>
            </a:xfrm>
            <a:prstGeom prst="ellipse">
              <a:avLst/>
            </a:prstGeom>
            <a:solidFill>
              <a:srgbClr val="FF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0"/>
            <p:cNvSpPr/>
            <p:nvPr/>
          </p:nvSpPr>
          <p:spPr>
            <a:xfrm>
              <a:off x="1218475" y="1605600"/>
              <a:ext cx="136500" cy="147000"/>
            </a:xfrm>
            <a:prstGeom prst="ellipse">
              <a:avLst/>
            </a:prstGeom>
            <a:solidFill>
              <a:srgbClr val="FF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8" name="Google Shape;298;p30"/>
            <p:cNvGrpSpPr/>
            <p:nvPr/>
          </p:nvGrpSpPr>
          <p:grpSpPr>
            <a:xfrm>
              <a:off x="1675675" y="1600200"/>
              <a:ext cx="2058125" cy="152400"/>
              <a:chOff x="4237650" y="4038600"/>
              <a:chExt cx="2058125" cy="152400"/>
            </a:xfrm>
          </p:grpSpPr>
          <p:sp>
            <p:nvSpPr>
              <p:cNvPr id="299" name="Google Shape;299;p30"/>
              <p:cNvSpPr/>
              <p:nvPr/>
            </p:nvSpPr>
            <p:spPr>
              <a:xfrm>
                <a:off x="4883925" y="4038600"/>
                <a:ext cx="136500" cy="147000"/>
              </a:xfrm>
              <a:prstGeom prst="ellipse">
                <a:avLst/>
              </a:prstGeom>
              <a:solidFill>
                <a:srgbClr val="FF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0"/>
              <p:cNvSpPr/>
              <p:nvPr/>
            </p:nvSpPr>
            <p:spPr>
              <a:xfrm>
                <a:off x="4237650" y="4038600"/>
                <a:ext cx="136500" cy="147000"/>
              </a:xfrm>
              <a:prstGeom prst="ellipse">
                <a:avLst/>
              </a:prstGeom>
              <a:solidFill>
                <a:srgbClr val="FF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0"/>
              <p:cNvSpPr/>
              <p:nvPr/>
            </p:nvSpPr>
            <p:spPr>
              <a:xfrm>
                <a:off x="4453075" y="4038600"/>
                <a:ext cx="136500" cy="147000"/>
              </a:xfrm>
              <a:prstGeom prst="ellipse">
                <a:avLst/>
              </a:prstGeom>
              <a:solidFill>
                <a:srgbClr val="FF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0"/>
              <p:cNvSpPr/>
              <p:nvPr/>
            </p:nvSpPr>
            <p:spPr>
              <a:xfrm>
                <a:off x="4668500" y="4038600"/>
                <a:ext cx="136500" cy="147000"/>
              </a:xfrm>
              <a:prstGeom prst="ellipse">
                <a:avLst/>
              </a:prstGeom>
              <a:solidFill>
                <a:srgbClr val="FF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0"/>
              <p:cNvSpPr/>
              <p:nvPr/>
            </p:nvSpPr>
            <p:spPr>
              <a:xfrm>
                <a:off x="5751925" y="4038600"/>
                <a:ext cx="136500" cy="147000"/>
              </a:xfrm>
              <a:prstGeom prst="ellipse">
                <a:avLst/>
              </a:prstGeom>
              <a:solidFill>
                <a:srgbClr val="FF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0"/>
              <p:cNvSpPr/>
              <p:nvPr/>
            </p:nvSpPr>
            <p:spPr>
              <a:xfrm>
                <a:off x="5105650" y="4038600"/>
                <a:ext cx="136500" cy="147000"/>
              </a:xfrm>
              <a:prstGeom prst="ellipse">
                <a:avLst/>
              </a:prstGeom>
              <a:solidFill>
                <a:srgbClr val="FF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0"/>
              <p:cNvSpPr/>
              <p:nvPr/>
            </p:nvSpPr>
            <p:spPr>
              <a:xfrm>
                <a:off x="5321075" y="4038600"/>
                <a:ext cx="136500" cy="147000"/>
              </a:xfrm>
              <a:prstGeom prst="ellipse">
                <a:avLst/>
              </a:prstGeom>
              <a:solidFill>
                <a:srgbClr val="FF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0"/>
              <p:cNvSpPr/>
              <p:nvPr/>
            </p:nvSpPr>
            <p:spPr>
              <a:xfrm>
                <a:off x="5536500" y="4038600"/>
                <a:ext cx="136500" cy="147000"/>
              </a:xfrm>
              <a:prstGeom prst="ellipse">
                <a:avLst/>
              </a:prstGeom>
              <a:solidFill>
                <a:srgbClr val="FF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0"/>
              <p:cNvSpPr/>
              <p:nvPr/>
            </p:nvSpPr>
            <p:spPr>
              <a:xfrm>
                <a:off x="5943850" y="4044000"/>
                <a:ext cx="136500" cy="147000"/>
              </a:xfrm>
              <a:prstGeom prst="ellipse">
                <a:avLst/>
              </a:prstGeom>
              <a:solidFill>
                <a:srgbClr val="FF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0"/>
              <p:cNvSpPr/>
              <p:nvPr/>
            </p:nvSpPr>
            <p:spPr>
              <a:xfrm>
                <a:off x="6159275" y="4044000"/>
                <a:ext cx="136500" cy="147000"/>
              </a:xfrm>
              <a:prstGeom prst="ellipse">
                <a:avLst/>
              </a:prstGeom>
              <a:solidFill>
                <a:srgbClr val="FF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9" name="Google Shape;309;p30"/>
            <p:cNvGrpSpPr/>
            <p:nvPr/>
          </p:nvGrpSpPr>
          <p:grpSpPr>
            <a:xfrm>
              <a:off x="3809275" y="1600200"/>
              <a:ext cx="2058125" cy="152400"/>
              <a:chOff x="4237650" y="4038600"/>
              <a:chExt cx="2058125" cy="152400"/>
            </a:xfrm>
          </p:grpSpPr>
          <p:sp>
            <p:nvSpPr>
              <p:cNvPr id="310" name="Google Shape;310;p30"/>
              <p:cNvSpPr/>
              <p:nvPr/>
            </p:nvSpPr>
            <p:spPr>
              <a:xfrm>
                <a:off x="4883925" y="4038600"/>
                <a:ext cx="136500" cy="147000"/>
              </a:xfrm>
              <a:prstGeom prst="ellipse">
                <a:avLst/>
              </a:prstGeom>
              <a:solidFill>
                <a:srgbClr val="FF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0"/>
              <p:cNvSpPr/>
              <p:nvPr/>
            </p:nvSpPr>
            <p:spPr>
              <a:xfrm>
                <a:off x="4237650" y="4038600"/>
                <a:ext cx="136500" cy="147000"/>
              </a:xfrm>
              <a:prstGeom prst="ellipse">
                <a:avLst/>
              </a:prstGeom>
              <a:solidFill>
                <a:srgbClr val="FF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0"/>
              <p:cNvSpPr/>
              <p:nvPr/>
            </p:nvSpPr>
            <p:spPr>
              <a:xfrm>
                <a:off x="4453075" y="4038600"/>
                <a:ext cx="136500" cy="147000"/>
              </a:xfrm>
              <a:prstGeom prst="ellipse">
                <a:avLst/>
              </a:prstGeom>
              <a:solidFill>
                <a:srgbClr val="FF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0"/>
              <p:cNvSpPr/>
              <p:nvPr/>
            </p:nvSpPr>
            <p:spPr>
              <a:xfrm>
                <a:off x="4668500" y="4038600"/>
                <a:ext cx="136500" cy="147000"/>
              </a:xfrm>
              <a:prstGeom prst="ellipse">
                <a:avLst/>
              </a:prstGeom>
              <a:solidFill>
                <a:srgbClr val="FF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0"/>
              <p:cNvSpPr/>
              <p:nvPr/>
            </p:nvSpPr>
            <p:spPr>
              <a:xfrm>
                <a:off x="5751925" y="4038600"/>
                <a:ext cx="136500" cy="147000"/>
              </a:xfrm>
              <a:prstGeom prst="ellipse">
                <a:avLst/>
              </a:prstGeom>
              <a:solidFill>
                <a:srgbClr val="FF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0"/>
              <p:cNvSpPr/>
              <p:nvPr/>
            </p:nvSpPr>
            <p:spPr>
              <a:xfrm>
                <a:off x="5105650" y="4038600"/>
                <a:ext cx="136500" cy="147000"/>
              </a:xfrm>
              <a:prstGeom prst="ellipse">
                <a:avLst/>
              </a:prstGeom>
              <a:solidFill>
                <a:srgbClr val="FF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0"/>
              <p:cNvSpPr/>
              <p:nvPr/>
            </p:nvSpPr>
            <p:spPr>
              <a:xfrm>
                <a:off x="5321075" y="4038600"/>
                <a:ext cx="136500" cy="147000"/>
              </a:xfrm>
              <a:prstGeom prst="ellipse">
                <a:avLst/>
              </a:prstGeom>
              <a:solidFill>
                <a:srgbClr val="FF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0"/>
              <p:cNvSpPr/>
              <p:nvPr/>
            </p:nvSpPr>
            <p:spPr>
              <a:xfrm>
                <a:off x="5536500" y="4038600"/>
                <a:ext cx="136500" cy="147000"/>
              </a:xfrm>
              <a:prstGeom prst="ellipse">
                <a:avLst/>
              </a:prstGeom>
              <a:solidFill>
                <a:srgbClr val="FF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0"/>
              <p:cNvSpPr/>
              <p:nvPr/>
            </p:nvSpPr>
            <p:spPr>
              <a:xfrm>
                <a:off x="5943850" y="4044000"/>
                <a:ext cx="136500" cy="147000"/>
              </a:xfrm>
              <a:prstGeom prst="ellipse">
                <a:avLst/>
              </a:prstGeom>
              <a:solidFill>
                <a:srgbClr val="FF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0"/>
              <p:cNvSpPr/>
              <p:nvPr/>
            </p:nvSpPr>
            <p:spPr>
              <a:xfrm>
                <a:off x="6159275" y="4044000"/>
                <a:ext cx="136500" cy="147000"/>
              </a:xfrm>
              <a:prstGeom prst="ellipse">
                <a:avLst/>
              </a:prstGeom>
              <a:solidFill>
                <a:srgbClr val="FF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0" name="Google Shape;320;p30"/>
            <p:cNvGrpSpPr/>
            <p:nvPr/>
          </p:nvGrpSpPr>
          <p:grpSpPr>
            <a:xfrm>
              <a:off x="5942875" y="1600200"/>
              <a:ext cx="2058125" cy="152400"/>
              <a:chOff x="4237650" y="4038600"/>
              <a:chExt cx="2058125" cy="152400"/>
            </a:xfrm>
          </p:grpSpPr>
          <p:sp>
            <p:nvSpPr>
              <p:cNvPr id="321" name="Google Shape;321;p30"/>
              <p:cNvSpPr/>
              <p:nvPr/>
            </p:nvSpPr>
            <p:spPr>
              <a:xfrm>
                <a:off x="4883925" y="4038600"/>
                <a:ext cx="136500" cy="147000"/>
              </a:xfrm>
              <a:prstGeom prst="ellipse">
                <a:avLst/>
              </a:prstGeom>
              <a:solidFill>
                <a:srgbClr val="FF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0"/>
              <p:cNvSpPr/>
              <p:nvPr/>
            </p:nvSpPr>
            <p:spPr>
              <a:xfrm>
                <a:off x="4237650" y="4038600"/>
                <a:ext cx="136500" cy="147000"/>
              </a:xfrm>
              <a:prstGeom prst="ellipse">
                <a:avLst/>
              </a:prstGeom>
              <a:solidFill>
                <a:srgbClr val="FF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0"/>
              <p:cNvSpPr/>
              <p:nvPr/>
            </p:nvSpPr>
            <p:spPr>
              <a:xfrm>
                <a:off x="4453075" y="4038600"/>
                <a:ext cx="136500" cy="147000"/>
              </a:xfrm>
              <a:prstGeom prst="ellipse">
                <a:avLst/>
              </a:prstGeom>
              <a:solidFill>
                <a:srgbClr val="FF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0"/>
              <p:cNvSpPr/>
              <p:nvPr/>
            </p:nvSpPr>
            <p:spPr>
              <a:xfrm>
                <a:off x="4668500" y="4038600"/>
                <a:ext cx="136500" cy="147000"/>
              </a:xfrm>
              <a:prstGeom prst="ellipse">
                <a:avLst/>
              </a:prstGeom>
              <a:solidFill>
                <a:srgbClr val="FF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0"/>
              <p:cNvSpPr/>
              <p:nvPr/>
            </p:nvSpPr>
            <p:spPr>
              <a:xfrm>
                <a:off x="5751925" y="4038600"/>
                <a:ext cx="136500" cy="147000"/>
              </a:xfrm>
              <a:prstGeom prst="ellipse">
                <a:avLst/>
              </a:prstGeom>
              <a:solidFill>
                <a:srgbClr val="FF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0"/>
              <p:cNvSpPr/>
              <p:nvPr/>
            </p:nvSpPr>
            <p:spPr>
              <a:xfrm>
                <a:off x="5105650" y="4038600"/>
                <a:ext cx="136500" cy="147000"/>
              </a:xfrm>
              <a:prstGeom prst="ellipse">
                <a:avLst/>
              </a:prstGeom>
              <a:solidFill>
                <a:srgbClr val="FF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0"/>
              <p:cNvSpPr/>
              <p:nvPr/>
            </p:nvSpPr>
            <p:spPr>
              <a:xfrm>
                <a:off x="5321075" y="4038600"/>
                <a:ext cx="136500" cy="147000"/>
              </a:xfrm>
              <a:prstGeom prst="ellipse">
                <a:avLst/>
              </a:prstGeom>
              <a:solidFill>
                <a:srgbClr val="FF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0"/>
              <p:cNvSpPr/>
              <p:nvPr/>
            </p:nvSpPr>
            <p:spPr>
              <a:xfrm>
                <a:off x="5536500" y="4038600"/>
                <a:ext cx="136500" cy="147000"/>
              </a:xfrm>
              <a:prstGeom prst="ellipse">
                <a:avLst/>
              </a:prstGeom>
              <a:solidFill>
                <a:srgbClr val="FF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0"/>
              <p:cNvSpPr/>
              <p:nvPr/>
            </p:nvSpPr>
            <p:spPr>
              <a:xfrm>
                <a:off x="5943850" y="4044000"/>
                <a:ext cx="136500" cy="147000"/>
              </a:xfrm>
              <a:prstGeom prst="ellipse">
                <a:avLst/>
              </a:prstGeom>
              <a:solidFill>
                <a:srgbClr val="FF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0"/>
              <p:cNvSpPr/>
              <p:nvPr/>
            </p:nvSpPr>
            <p:spPr>
              <a:xfrm>
                <a:off x="6159275" y="4044000"/>
                <a:ext cx="136500" cy="147000"/>
              </a:xfrm>
              <a:prstGeom prst="ellipse">
                <a:avLst/>
              </a:prstGeom>
              <a:solidFill>
                <a:srgbClr val="FF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1" name="Google Shape;331;p30"/>
          <p:cNvSpPr txBox="1"/>
          <p:nvPr/>
        </p:nvSpPr>
        <p:spPr>
          <a:xfrm>
            <a:off x="8210825" y="3210469"/>
            <a:ext cx="777300" cy="283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stable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2" name="Google Shape;332;p30"/>
          <p:cNvSpPr txBox="1"/>
          <p:nvPr/>
        </p:nvSpPr>
        <p:spPr>
          <a:xfrm>
            <a:off x="8204113" y="1515750"/>
            <a:ext cx="777300" cy="283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LTS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3" name="Google Shape;333;p30"/>
          <p:cNvSpPr txBox="1"/>
          <p:nvPr/>
        </p:nvSpPr>
        <p:spPr>
          <a:xfrm>
            <a:off x="8210825" y="2713388"/>
            <a:ext cx="777300" cy="283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stable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4" name="Google Shape;334;p30"/>
          <p:cNvSpPr txBox="1"/>
          <p:nvPr/>
        </p:nvSpPr>
        <p:spPr>
          <a:xfrm>
            <a:off x="8210825" y="2216306"/>
            <a:ext cx="777300" cy="283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stable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35" name="Google Shape;335;p30"/>
          <p:cNvCxnSpPr/>
          <p:nvPr/>
        </p:nvCxnSpPr>
        <p:spPr>
          <a:xfrm>
            <a:off x="7838413" y="1230000"/>
            <a:ext cx="0" cy="3372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6" name="Google Shape;336;p30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Release cycle overview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Google Shape;60;p13"/>
          <p:cNvGraphicFramePr/>
          <p:nvPr/>
        </p:nvGraphicFramePr>
        <p:xfrm>
          <a:off x="350425" y="894125"/>
          <a:ext cx="8395875" cy="3355250"/>
        </p:xfrm>
        <a:graphic>
          <a:graphicData uri="http://schemas.openxmlformats.org/drawingml/2006/table">
            <a:tbl>
              <a:tblPr>
                <a:noFill/>
                <a:tableStyleId>{91944859-A6D1-40A8-A273-7F3E48F424B9}</a:tableStyleId>
              </a:tblPr>
              <a:tblGrid>
                <a:gridCol w="1977275"/>
                <a:gridCol w="3896175"/>
                <a:gridCol w="2522425"/>
              </a:tblGrid>
              <a:tr h="1677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accent6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Yocto Project </a:t>
                      </a:r>
                      <a:br>
                        <a:rPr lang="en-US" sz="2000" b="1">
                          <a:solidFill>
                            <a:schemeClr val="accent6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</a:br>
                      <a:r>
                        <a:rPr lang="en-US" sz="2000" b="1">
                          <a:solidFill>
                            <a:schemeClr val="accent6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Community Manager</a:t>
                      </a:r>
                      <a:endParaRPr sz="2000" b="1">
                        <a:solidFill>
                          <a:schemeClr val="accent6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457200" lvl="0" indent="-228600" algn="l" rtl="0">
                        <a:spcBef>
                          <a:spcPts val="180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solidFill>
                          <a:schemeClr val="accent6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</a:tr>
              <a:tr h="1677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accent6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Yocto Project </a:t>
                      </a:r>
                      <a:br>
                        <a:rPr lang="en-US" sz="2000" b="1">
                          <a:solidFill>
                            <a:schemeClr val="accent6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</a:br>
                      <a:r>
                        <a:rPr lang="en-US" sz="2000" b="1">
                          <a:solidFill>
                            <a:schemeClr val="accent6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Training and Dev Day</a:t>
                      </a:r>
                      <a:endParaRPr sz="2000" b="1">
                        <a:solidFill>
                          <a:schemeClr val="accent6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ctr" rtl="0">
                        <a:spcBef>
                          <a:spcPts val="180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457200" lvl="0" indent="-228600" algn="l" rtl="0">
                        <a:spcBef>
                          <a:spcPts val="180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solidFill>
                          <a:schemeClr val="accent6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About us!</a:t>
            </a:r>
            <a:endParaRPr/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800" y="1047738"/>
            <a:ext cx="1453500" cy="145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4">
            <a:alphaModFix/>
          </a:blip>
          <a:srcRect b="25099"/>
          <a:stretch/>
        </p:blipFill>
        <p:spPr>
          <a:xfrm>
            <a:off x="594800" y="2681948"/>
            <a:ext cx="1453501" cy="1453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3875" y="1291400"/>
            <a:ext cx="1932400" cy="96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69475" y="2837200"/>
            <a:ext cx="19812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1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contribute to Yocto Project</a:t>
            </a:r>
            <a:r>
              <a:rPr lang="en-US" baseline="30000"/>
              <a:t>®️</a:t>
            </a:r>
            <a:r>
              <a:rPr lang="en-US"/>
              <a:t> LTS</a:t>
            </a:r>
            <a:endParaRPr/>
          </a:p>
        </p:txBody>
      </p:sp>
      <p:sp>
        <p:nvSpPr>
          <p:cNvPr id="343" name="Google Shape;343;p31"/>
          <p:cNvSpPr txBox="1">
            <a:spLocks noGrp="1"/>
          </p:cNvSpPr>
          <p:nvPr>
            <p:ph type="body" idx="1"/>
          </p:nvPr>
        </p:nvSpPr>
        <p:spPr>
          <a:xfrm>
            <a:off x="448853" y="1034653"/>
            <a:ext cx="8233200" cy="339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Follows standard Yocto Project / OpenEmbedded contributions guidelines.</a:t>
            </a:r>
            <a:endParaRPr sz="190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Submit patches to appropriate mailing list, tagged with </a:t>
            </a:r>
            <a:r>
              <a:rPr lang="en-US" sz="1700">
                <a:latin typeface="Courier New"/>
                <a:ea typeface="Courier New"/>
                <a:cs typeface="Courier New"/>
                <a:sym typeface="Courier New"/>
              </a:rPr>
              <a:t>[dunfell]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Submitted patches should be on </a:t>
            </a:r>
            <a:r>
              <a:rPr lang="en-US" sz="1700">
                <a:latin typeface="Courier New"/>
                <a:ea typeface="Courier New"/>
                <a:cs typeface="Courier New"/>
                <a:sym typeface="Courier New"/>
              </a:rPr>
              <a:t>master</a:t>
            </a:r>
            <a:r>
              <a:rPr lang="en-US" sz="1700"/>
              <a:t>, except when incorporating a CVE/bug fix for an old version.</a:t>
            </a:r>
            <a:endParaRPr sz="170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LTS maintainer</a:t>
            </a:r>
            <a:endParaRPr sz="190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assemble and test ‘group of patches’</a:t>
            </a:r>
            <a:endParaRPr sz="170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submit working set on the list once a week for review</a:t>
            </a:r>
            <a:endParaRPr sz="170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submit pull request to Richard Purdie</a:t>
            </a:r>
            <a:endParaRPr sz="17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The branch </a:t>
            </a:r>
            <a:r>
              <a:rPr lang="en-US" sz="1700" u="sng">
                <a:solidFill>
                  <a:schemeClr val="hlink"/>
                </a:solidFill>
                <a:hlinkClick r:id="rId3"/>
              </a:rPr>
              <a:t>stable/dunfell-nut </a:t>
            </a:r>
            <a:r>
              <a:rPr lang="en-US" sz="1700"/>
              <a:t>always contains the ‘work in progress’ patches.</a:t>
            </a:r>
            <a:endParaRPr sz="17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2"/>
          <p:cNvSpPr txBox="1">
            <a:spLocks noGrp="1"/>
          </p:cNvSpPr>
          <p:nvPr>
            <p:ph type="title"/>
          </p:nvPr>
        </p:nvSpPr>
        <p:spPr>
          <a:xfrm>
            <a:off x="1833055" y="2243581"/>
            <a:ext cx="6846600" cy="65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can you help?</a:t>
            </a:r>
            <a:endParaRPr/>
          </a:p>
        </p:txBody>
      </p:sp>
      <p:sp>
        <p:nvSpPr>
          <p:cNvPr id="350" name="Google Shape;350;p32"/>
          <p:cNvSpPr txBox="1">
            <a:spLocks noGrp="1"/>
          </p:cNvSpPr>
          <p:nvPr>
            <p:ph type="body" idx="1"/>
          </p:nvPr>
        </p:nvSpPr>
        <p:spPr>
          <a:xfrm>
            <a:off x="1804988" y="3094435"/>
            <a:ext cx="6874800" cy="65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3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can you help?</a:t>
            </a:r>
            <a:endParaRPr/>
          </a:p>
        </p:txBody>
      </p:sp>
      <p:sp>
        <p:nvSpPr>
          <p:cNvPr id="357" name="Google Shape;357;p33"/>
          <p:cNvSpPr txBox="1">
            <a:spLocks noGrp="1"/>
          </p:cNvSpPr>
          <p:nvPr>
            <p:ph type="body" idx="1"/>
          </p:nvPr>
        </p:nvSpPr>
        <p:spPr>
          <a:xfrm>
            <a:off x="448853" y="1034653"/>
            <a:ext cx="8233200" cy="339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Contribute, share your bug fixes, CVEs and security patches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Test LTS branch with your distro and BSP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Report bugs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Continue to test and develop the main release branch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Join us and support the Yocto Project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3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7063" y="2247666"/>
            <a:ext cx="1190309" cy="59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53409" y="2295994"/>
            <a:ext cx="1190309" cy="59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42841" y="2295984"/>
            <a:ext cx="1190309" cy="59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4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43752" y="2295984"/>
            <a:ext cx="670901" cy="59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4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863350" y="2376788"/>
            <a:ext cx="438244" cy="438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4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810850" y="2418767"/>
            <a:ext cx="503175" cy="354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Agenda</a:t>
            </a:r>
            <a:endParaRPr sz="26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48853" y="1034653"/>
            <a:ext cx="82332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Yocto Project</a:t>
            </a:r>
            <a:r>
              <a:rPr lang="en-US" baseline="30000"/>
              <a:t>®️</a:t>
            </a:r>
            <a:r>
              <a:rPr lang="en-US"/>
              <a:t> organisation and membership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Current release process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Automated testing improvements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LTS background and overview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How can you help?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273850" y="306388"/>
            <a:ext cx="8227500" cy="66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the Yocto Project</a:t>
            </a:r>
            <a:r>
              <a:rPr lang="en-US" baseline="30000"/>
              <a:t>®️</a:t>
            </a:r>
            <a:r>
              <a:rPr lang="en-US"/>
              <a:t> ?</a:t>
            </a: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361450" y="973000"/>
            <a:ext cx="4318500" cy="11808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lin ang="5400012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1440" lvl="0" indent="0" algn="l" rtl="0">
              <a:lnSpc>
                <a:spcPct val="123529"/>
              </a:lnSpc>
              <a:spcBef>
                <a:spcPts val="0"/>
              </a:spcBef>
              <a:spcAft>
                <a:spcPts val="8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dk2"/>
                </a:solidFill>
              </a:rPr>
              <a:t>IT'S NOT AN EMBEDDED LINUX DISTRIBUTION, </a:t>
            </a:r>
            <a:br>
              <a:rPr lang="en-US" sz="1400">
                <a:solidFill>
                  <a:schemeClr val="dk2"/>
                </a:solidFill>
              </a:rPr>
            </a:br>
            <a:r>
              <a:rPr lang="en-US" sz="1400">
                <a:solidFill>
                  <a:schemeClr val="dk2"/>
                </a:solidFill>
              </a:rPr>
              <a:t>IT CREATES A CUSTOM ONE FOR YOU.</a:t>
            </a:r>
            <a:endParaRPr sz="1400"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9825" y="989571"/>
            <a:ext cx="4139701" cy="1164275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0" name="Google Shape;80;p15"/>
          <p:cNvSpPr txBox="1"/>
          <p:nvPr/>
        </p:nvSpPr>
        <p:spPr>
          <a:xfrm>
            <a:off x="361450" y="2479725"/>
            <a:ext cx="8458200" cy="18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The Yocto Project (YP) is an open source collaboration project that helps developers create custom Linux-based systems regardless of the hardware architecture.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The project provides a flexible set of tools and a space where embedded developers worldwide can share technologies, software stacks, configurations, and best practices that can be used to create tailored Linux images for embedded and IOT devices, or anywhere a customized Linux OS is needed. 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220075" y="1034650"/>
            <a:ext cx="4049700" cy="339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500"/>
              <a:buChar char="●"/>
            </a:pPr>
            <a:r>
              <a:rPr lang="en-US" sz="1500"/>
              <a:t>An open source, collaborative project</a:t>
            </a:r>
            <a:endParaRPr sz="1500"/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US" sz="1300"/>
              <a:t>Hosted by the Linux Foundation in 2010</a:t>
            </a:r>
            <a:endParaRPr sz="1300"/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US" sz="1300"/>
              <a:t>Project architect is Richard Purdie.</a:t>
            </a:r>
            <a:endParaRPr sz="1300"/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US" sz="1300"/>
              <a:t>Uses OpenEmbedded (started in 2003).</a:t>
            </a:r>
            <a:endParaRPr sz="13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/>
              <a:t>Yocto Project Governing Board</a:t>
            </a:r>
            <a:endParaRPr sz="1500"/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US" sz="1300"/>
              <a:t>Platinum, Gold and Silver member organizations</a:t>
            </a:r>
            <a:endParaRPr sz="1300"/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US" sz="1300"/>
              <a:t>Linux Foundation corporate members </a:t>
            </a:r>
            <a:endParaRPr sz="1300"/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US" sz="1300"/>
              <a:t>Influence the project direction (vote)</a:t>
            </a:r>
            <a:endParaRPr sz="1300"/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US" sz="1300"/>
              <a:t>Contribute financially to its infrastructure and stability. </a:t>
            </a:r>
            <a:endParaRPr sz="1300"/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US" sz="1300"/>
              <a:t>Nominate/vote: Technical Steering Committee (TSC)</a:t>
            </a:r>
            <a:endParaRPr sz="900"/>
          </a:p>
        </p:txBody>
      </p:sp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Yocto Project</a:t>
            </a:r>
            <a:r>
              <a:rPr lang="en-US" baseline="30000"/>
              <a:t>®️</a:t>
            </a:r>
            <a:r>
              <a:rPr lang="en-US"/>
              <a:t> organisation</a:t>
            </a:r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4680750" y="3499875"/>
            <a:ext cx="4318200" cy="86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hlinkClick r:id="rId3"/>
              </a:rPr>
              <a:t>https://www.yoctoproject.org/ecosystem/members/</a:t>
            </a:r>
            <a:r>
              <a:rPr lang="en-US" sz="1400"/>
              <a:t> </a:t>
            </a:r>
            <a:r>
              <a:rPr lang="en-US" sz="1400" u="sng">
                <a:solidFill>
                  <a:schemeClr val="hlink"/>
                </a:solidFill>
                <a:hlinkClick r:id="rId4"/>
              </a:rPr>
              <a:t>https://www.yoctoproject.org/how-to-join/</a:t>
            </a:r>
            <a:r>
              <a:rPr lang="en-US" sz="1400"/>
              <a:t> </a:t>
            </a:r>
            <a:endParaRPr sz="1000"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47450" y="1108175"/>
            <a:ext cx="4651499" cy="23916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Yocto Project</a:t>
            </a:r>
            <a:r>
              <a:rPr lang="en-US" baseline="30000"/>
              <a:t>®️</a:t>
            </a:r>
            <a:r>
              <a:rPr lang="en-US"/>
              <a:t> governance model</a:t>
            </a:r>
            <a:endParaRPr/>
          </a:p>
        </p:txBody>
      </p:sp>
      <p:grpSp>
        <p:nvGrpSpPr>
          <p:cNvPr id="96" name="Google Shape;96;p17"/>
          <p:cNvGrpSpPr/>
          <p:nvPr/>
        </p:nvGrpSpPr>
        <p:grpSpPr>
          <a:xfrm>
            <a:off x="1524000" y="1047750"/>
            <a:ext cx="6096000" cy="3048000"/>
            <a:chOff x="0" y="0"/>
            <a:chExt cx="6096000" cy="4064000"/>
          </a:xfrm>
        </p:grpSpPr>
        <p:sp>
          <p:nvSpPr>
            <p:cNvPr id="97" name="Google Shape;97;p17"/>
            <p:cNvSpPr/>
            <p:nvPr/>
          </p:nvSpPr>
          <p:spPr>
            <a:xfrm rot="-5400000">
              <a:off x="508050" y="-507950"/>
              <a:ext cx="2031900" cy="3048000"/>
            </a:xfrm>
            <a:prstGeom prst="round1Rect">
              <a:avLst>
                <a:gd name="adj" fmla="val 16667"/>
              </a:avLst>
            </a:prstGeom>
            <a:solidFill>
              <a:srgbClr val="0098DB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7"/>
            <p:cNvSpPr txBox="1"/>
            <p:nvPr/>
          </p:nvSpPr>
          <p:spPr>
            <a:xfrm>
              <a:off x="0" y="0"/>
              <a:ext cx="3048000" cy="152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Governing Board</a:t>
              </a: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en-US" sz="13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Oversee business decisions, budgets, and general administration</a:t>
              </a:r>
              <a:endParaRPr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7"/>
            <p:cNvSpPr/>
            <p:nvPr/>
          </p:nvSpPr>
          <p:spPr>
            <a:xfrm>
              <a:off x="3048000" y="0"/>
              <a:ext cx="3048000" cy="2031900"/>
            </a:xfrm>
            <a:prstGeom prst="round1Rect">
              <a:avLst>
                <a:gd name="adj" fmla="val 16667"/>
              </a:avLst>
            </a:prstGeom>
            <a:solidFill>
              <a:srgbClr val="0098DB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7"/>
            <p:cNvSpPr txBox="1"/>
            <p:nvPr/>
          </p:nvSpPr>
          <p:spPr>
            <a:xfrm>
              <a:off x="3048000" y="0"/>
              <a:ext cx="3048000" cy="152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Technical Steering Committee</a:t>
              </a:r>
              <a:endPara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Technical oversight to project and upstream</a:t>
              </a: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7"/>
            <p:cNvSpPr/>
            <p:nvPr/>
          </p:nvSpPr>
          <p:spPr>
            <a:xfrm rot="10800000">
              <a:off x="0" y="2032100"/>
              <a:ext cx="3048000" cy="2031900"/>
            </a:xfrm>
            <a:prstGeom prst="round1Rect">
              <a:avLst>
                <a:gd name="adj" fmla="val 16667"/>
              </a:avLst>
            </a:prstGeom>
            <a:solidFill>
              <a:srgbClr val="0098DB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7"/>
            <p:cNvSpPr txBox="1"/>
            <p:nvPr/>
          </p:nvSpPr>
          <p:spPr>
            <a:xfrm>
              <a:off x="0" y="2356499"/>
              <a:ext cx="3048000" cy="152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Advocacy Team</a:t>
              </a:r>
              <a:endPara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Oversee Marketing, Communication, Outreach, Events, and Training</a:t>
              </a: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7"/>
            <p:cNvSpPr/>
            <p:nvPr/>
          </p:nvSpPr>
          <p:spPr>
            <a:xfrm rot="5400000">
              <a:off x="3556050" y="1523949"/>
              <a:ext cx="2031900" cy="3048000"/>
            </a:xfrm>
            <a:prstGeom prst="round1Rect">
              <a:avLst>
                <a:gd name="adj" fmla="val 16667"/>
              </a:avLst>
            </a:prstGeom>
            <a:solidFill>
              <a:srgbClr val="0098DB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7"/>
            <p:cNvSpPr txBox="1"/>
            <p:nvPr/>
          </p:nvSpPr>
          <p:spPr>
            <a:xfrm>
              <a:off x="3048000" y="2356499"/>
              <a:ext cx="3048000" cy="152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Community</a:t>
              </a:r>
              <a:endPara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65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Oversee Community and ecosystem</a:t>
              </a:r>
              <a:endParaRPr/>
            </a:p>
          </p:txBody>
        </p:sp>
        <p:sp>
          <p:nvSpPr>
            <p:cNvPr id="105" name="Google Shape;105;p17"/>
            <p:cNvSpPr/>
            <p:nvPr/>
          </p:nvSpPr>
          <p:spPr>
            <a:xfrm>
              <a:off x="2133600" y="1523999"/>
              <a:ext cx="1828800" cy="1016100"/>
            </a:xfrm>
            <a:prstGeom prst="roundRect">
              <a:avLst>
                <a:gd name="adj" fmla="val 16667"/>
              </a:avLst>
            </a:prstGeom>
            <a:solidFill>
              <a:srgbClr val="A7C9EA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7"/>
            <p:cNvSpPr txBox="1"/>
            <p:nvPr/>
          </p:nvSpPr>
          <p:spPr>
            <a:xfrm>
              <a:off x="2183197" y="1573596"/>
              <a:ext cx="1729500" cy="9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 b="1" i="0" u="none" strike="noStrike" cap="none">
                  <a:solidFill>
                    <a:srgbClr val="434343"/>
                  </a:solidFill>
                  <a:latin typeface="Lato"/>
                  <a:ea typeface="Lato"/>
                  <a:cs typeface="Lato"/>
                  <a:sym typeface="Lato"/>
                </a:rPr>
                <a:t>Advisory Board</a:t>
              </a:r>
              <a:endParaRPr sz="2300" b="1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1833055" y="2243581"/>
            <a:ext cx="6846600" cy="65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Current release process</a:t>
            </a:r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1804988" y="3094435"/>
            <a:ext cx="6874800" cy="65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335450" y="306400"/>
            <a:ext cx="8420400" cy="66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Predictable release cadence: twice a year since inception</a:t>
            </a:r>
            <a:endParaRPr/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7337" y="1169750"/>
            <a:ext cx="5629325" cy="334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Yocto Project</a:t>
            </a:r>
            <a:r>
              <a:rPr lang="en-US" baseline="30000"/>
              <a:t>®️</a:t>
            </a:r>
            <a:r>
              <a:rPr lang="en-US"/>
              <a:t> typical release content</a:t>
            </a:r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4641791" y="1034653"/>
            <a:ext cx="4040100" cy="339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New Yocto Project features</a:t>
            </a:r>
            <a:endParaRPr sz="190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Test infrastructure changes</a:t>
            </a:r>
            <a:endParaRPr sz="170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Automation changes</a:t>
            </a:r>
            <a:endParaRPr sz="1700"/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Architectures added/removed</a:t>
            </a:r>
            <a:endParaRPr sz="190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Bug fixes for issues reported to Yocto Project</a:t>
            </a:r>
            <a:endParaRPr sz="190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Tight integration loop with upstreams</a:t>
            </a:r>
            <a:endParaRPr sz="1900"/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2"/>
          </p:nvPr>
        </p:nvSpPr>
        <p:spPr>
          <a:xfrm>
            <a:off x="448852" y="1034654"/>
            <a:ext cx="4038900" cy="339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A release is the aggregation of: </a:t>
            </a:r>
            <a:endParaRPr sz="1900"/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OE-core</a:t>
            </a:r>
            <a:endParaRPr sz="1900"/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bitake </a:t>
            </a:r>
            <a:endParaRPr sz="1900"/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meta-yocto</a:t>
            </a:r>
            <a:endParaRPr sz="1900"/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yocto-docs</a:t>
            </a:r>
            <a:endParaRPr sz="190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Major component upgrades</a:t>
            </a:r>
            <a:endParaRPr sz="190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Includes ABI/API changes</a:t>
            </a:r>
            <a:endParaRPr sz="170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Include major version upgrades</a:t>
            </a:r>
            <a:endParaRPr sz="170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New features</a:t>
            </a:r>
            <a:endParaRPr sz="170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Using Long Term Support kernels</a:t>
            </a:r>
            <a:endParaRPr sz="1900"/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1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YoctoTemplate_1">
  <a:themeElements>
    <a:clrScheme name="Yocto Colors">
      <a:dk1>
        <a:srgbClr val="37424A"/>
      </a:dk1>
      <a:lt1>
        <a:srgbClr val="FFFFFF"/>
      </a:lt1>
      <a:dk2>
        <a:srgbClr val="000000"/>
      </a:dk2>
      <a:lt2>
        <a:srgbClr val="AEB0B3"/>
      </a:lt2>
      <a:accent1>
        <a:srgbClr val="0098DB"/>
      </a:accent1>
      <a:accent2>
        <a:srgbClr val="EAAB00"/>
      </a:accent2>
      <a:accent3>
        <a:srgbClr val="910000"/>
      </a:accent3>
      <a:accent4>
        <a:srgbClr val="D4D4D3"/>
      </a:accent4>
      <a:accent5>
        <a:srgbClr val="737373"/>
      </a:accent5>
      <a:accent6>
        <a:srgbClr val="414141"/>
      </a:accent6>
      <a:hlink>
        <a:srgbClr val="0098DB"/>
      </a:hlink>
      <a:folHlink>
        <a:srgbClr val="0098D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1072</Words>
  <Application>Microsoft Office PowerPoint</Application>
  <PresentationFormat>On-screen Show (16:9)</PresentationFormat>
  <Paragraphs>176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Lato</vt:lpstr>
      <vt:lpstr>Lato Light</vt:lpstr>
      <vt:lpstr>Verdana</vt:lpstr>
      <vt:lpstr>Calibri</vt:lpstr>
      <vt:lpstr>Courier New</vt:lpstr>
      <vt:lpstr>Exo Thin</vt:lpstr>
      <vt:lpstr>Lato Hairline</vt:lpstr>
      <vt:lpstr>Noto Sans Symbols</vt:lpstr>
      <vt:lpstr>Courier</vt:lpstr>
      <vt:lpstr>YoctoTemplate_1</vt:lpstr>
      <vt:lpstr>Yocto Project®️ Long Term Support  (LTS) Releases</vt:lpstr>
      <vt:lpstr>About us!</vt:lpstr>
      <vt:lpstr>Agenda</vt:lpstr>
      <vt:lpstr>What is the Yocto Project®️ ?</vt:lpstr>
      <vt:lpstr>Yocto Project®️ organisation</vt:lpstr>
      <vt:lpstr>Yocto Project®️ governance model</vt:lpstr>
      <vt:lpstr>Current release process</vt:lpstr>
      <vt:lpstr>Predictable release cadence: twice a year since inception</vt:lpstr>
      <vt:lpstr>A Yocto Project®️ typical release content</vt:lpstr>
      <vt:lpstr>Yocto Project®️ Stable release content</vt:lpstr>
      <vt:lpstr>Stable release challenges</vt:lpstr>
      <vt:lpstr>Automated testing improvements</vt:lpstr>
      <vt:lpstr>Yocto Project®️ automated testing improvements </vt:lpstr>
      <vt:lpstr>LTS background and overview</vt:lpstr>
      <vt:lpstr>Yocto Project®️ Long term support background</vt:lpstr>
      <vt:lpstr>Yocto Project®️ LTS proposal in a nutshell</vt:lpstr>
      <vt:lpstr>Yocto Project®️ LTS releases</vt:lpstr>
      <vt:lpstr>Yocto Project®️ LTS : is / is not</vt:lpstr>
      <vt:lpstr>Release cycle overview</vt:lpstr>
      <vt:lpstr>How to contribute to Yocto Project®️ LTS</vt:lpstr>
      <vt:lpstr>How can you help?</vt:lpstr>
      <vt:lpstr>How can you help?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Yocto Project®️ Long Term Support  (LTS) Releases</dc:title>
  <dc:creator>Reyna, David</dc:creator>
  <cp:lastModifiedBy>Reyna, David</cp:lastModifiedBy>
  <cp:revision>1</cp:revision>
  <dcterms:modified xsi:type="dcterms:W3CDTF">2020-06-23T03:04:52Z</dcterms:modified>
</cp:coreProperties>
</file>