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8" r:id="rId4"/>
  </p:sldMasterIdLst>
  <p:notesMasterIdLst>
    <p:notesMasterId r:id="rId45"/>
  </p:notesMasterIdLst>
  <p:sldIdLst>
    <p:sldId id="256" r:id="rId5"/>
    <p:sldId id="333" r:id="rId6"/>
    <p:sldId id="298" r:id="rId7"/>
    <p:sldId id="297" r:id="rId8"/>
    <p:sldId id="332" r:id="rId9"/>
    <p:sldId id="319" r:id="rId10"/>
    <p:sldId id="302" r:id="rId11"/>
    <p:sldId id="304" r:id="rId12"/>
    <p:sldId id="305" r:id="rId13"/>
    <p:sldId id="306" r:id="rId14"/>
    <p:sldId id="307" r:id="rId15"/>
    <p:sldId id="318" r:id="rId16"/>
    <p:sldId id="320" r:id="rId17"/>
    <p:sldId id="301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00" r:id="rId28"/>
    <p:sldId id="317" r:id="rId29"/>
    <p:sldId id="321" r:id="rId30"/>
    <p:sldId id="322" r:id="rId31"/>
    <p:sldId id="323" r:id="rId32"/>
    <p:sldId id="324" r:id="rId33"/>
    <p:sldId id="329" r:id="rId34"/>
    <p:sldId id="325" r:id="rId35"/>
    <p:sldId id="326" r:id="rId36"/>
    <p:sldId id="330" r:id="rId37"/>
    <p:sldId id="331" r:id="rId38"/>
    <p:sldId id="334" r:id="rId39"/>
    <p:sldId id="303" r:id="rId40"/>
    <p:sldId id="327" r:id="rId41"/>
    <p:sldId id="328" r:id="rId42"/>
    <p:sldId id="292" r:id="rId43"/>
    <p:sldId id="296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71BD2-2E96-4281-9385-F859B87AFC2C}" v="15" dt="2020-07-02T13:37:29.214"/>
  </p1510:revLst>
</p1510:revInfo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3" autoAdjust="0"/>
    <p:restoredTop sz="94694"/>
  </p:normalViewPr>
  <p:slideViewPr>
    <p:cSldViewPr snapToGrid="0">
      <p:cViewPr>
        <p:scale>
          <a:sx n="98" d="100"/>
          <a:sy n="98" d="100"/>
        </p:scale>
        <p:origin x="-588" y="6"/>
      </p:cViewPr>
      <p:guideLst>
        <p:guide orient="horz" pos="660"/>
        <p:guide pos="288"/>
        <p:guide pos="5472"/>
      </p:guideLst>
    </p:cSldViewPr>
  </p:slideViewPr>
  <p:outlineViewPr>
    <p:cViewPr>
      <p:scale>
        <a:sx n="33" d="100"/>
        <a:sy n="33" d="100"/>
      </p:scale>
      <p:origin x="0" y="-65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rker" userId="e35ba591-c618-4d98-8a3b-8b7b2139b05d" providerId="ADAL" clId="{F4D71BD2-2E96-4281-9385-F859B87AFC2C}"/>
    <pc:docChg chg="undo custSel addSld modSld sldOrd">
      <pc:chgData name="Paul Barker" userId="e35ba591-c618-4d98-8a3b-8b7b2139b05d" providerId="ADAL" clId="{F4D71BD2-2E96-4281-9385-F859B87AFC2C}" dt="2020-07-02T13:37:15.585" v="650" actId="20577"/>
      <pc:docMkLst>
        <pc:docMk/>
      </pc:docMkLst>
      <pc:sldChg chg="modSp mod">
        <pc:chgData name="Paul Barker" userId="e35ba591-c618-4d98-8a3b-8b7b2139b05d" providerId="ADAL" clId="{F4D71BD2-2E96-4281-9385-F859B87AFC2C}" dt="2020-07-01T12:24:41.365" v="1"/>
        <pc:sldMkLst>
          <pc:docMk/>
          <pc:sldMk cId="0" sldId="256"/>
        </pc:sldMkLst>
        <pc:spChg chg="mod">
          <ac:chgData name="Paul Barker" userId="e35ba591-c618-4d98-8a3b-8b7b2139b05d" providerId="ADAL" clId="{F4D71BD2-2E96-4281-9385-F859B87AFC2C}" dt="2020-07-01T12:24:41.365" v="1"/>
          <ac:spMkLst>
            <pc:docMk/>
            <pc:sldMk cId="0" sldId="256"/>
            <ac:spMk id="52" creationId="{00000000-0000-0000-0000-000000000000}"/>
          </ac:spMkLst>
        </pc:spChg>
      </pc:sldChg>
      <pc:sldChg chg="modSp mod">
        <pc:chgData name="Paul Barker" userId="e35ba591-c618-4d98-8a3b-8b7b2139b05d" providerId="ADAL" clId="{F4D71BD2-2E96-4281-9385-F859B87AFC2C}" dt="2020-07-01T21:41:19.326" v="381" actId="12"/>
        <pc:sldMkLst>
          <pc:docMk/>
          <pc:sldMk cId="1320032773" sldId="297"/>
        </pc:sldMkLst>
        <pc:spChg chg="mod">
          <ac:chgData name="Paul Barker" userId="e35ba591-c618-4d98-8a3b-8b7b2139b05d" providerId="ADAL" clId="{F4D71BD2-2E96-4281-9385-F859B87AFC2C}" dt="2020-07-01T21:41:19.326" v="381" actId="12"/>
          <ac:spMkLst>
            <pc:docMk/>
            <pc:sldMk cId="1320032773" sldId="297"/>
            <ac:spMk id="3" creationId="{3153EFA1-5BAA-410E-ADE0-E3E89C8F17D6}"/>
          </ac:spMkLst>
        </pc:spChg>
      </pc:sldChg>
      <pc:sldChg chg="ord">
        <pc:chgData name="Paul Barker" userId="e35ba591-c618-4d98-8a3b-8b7b2139b05d" providerId="ADAL" clId="{F4D71BD2-2E96-4281-9385-F859B87AFC2C}" dt="2020-07-02T13:24:41.868" v="383"/>
        <pc:sldMkLst>
          <pc:docMk/>
          <pc:sldMk cId="1468408372" sldId="298"/>
        </pc:sldMkLst>
      </pc:sldChg>
      <pc:sldChg chg="modSp mod">
        <pc:chgData name="Paul Barker" userId="e35ba591-c618-4d98-8a3b-8b7b2139b05d" providerId="ADAL" clId="{F4D71BD2-2E96-4281-9385-F859B87AFC2C}" dt="2020-07-01T12:26:01.466" v="3" actId="20577"/>
        <pc:sldMkLst>
          <pc:docMk/>
          <pc:sldMk cId="3896113573" sldId="310"/>
        </pc:sldMkLst>
        <pc:spChg chg="mod">
          <ac:chgData name="Paul Barker" userId="e35ba591-c618-4d98-8a3b-8b7b2139b05d" providerId="ADAL" clId="{F4D71BD2-2E96-4281-9385-F859B87AFC2C}" dt="2020-07-01T12:26:01.466" v="3" actId="20577"/>
          <ac:spMkLst>
            <pc:docMk/>
            <pc:sldMk cId="3896113573" sldId="310"/>
            <ac:spMk id="3" creationId="{B1016210-D8C5-45F0-9326-CED32920A430}"/>
          </ac:spMkLst>
        </pc:spChg>
      </pc:sldChg>
      <pc:sldChg chg="modSp mod">
        <pc:chgData name="Paul Barker" userId="e35ba591-c618-4d98-8a3b-8b7b2139b05d" providerId="ADAL" clId="{F4D71BD2-2E96-4281-9385-F859B87AFC2C}" dt="2020-07-01T12:28:23.579" v="10" actId="20577"/>
        <pc:sldMkLst>
          <pc:docMk/>
          <pc:sldMk cId="2014623791" sldId="314"/>
        </pc:sldMkLst>
        <pc:spChg chg="mod">
          <ac:chgData name="Paul Barker" userId="e35ba591-c618-4d98-8a3b-8b7b2139b05d" providerId="ADAL" clId="{F4D71BD2-2E96-4281-9385-F859B87AFC2C}" dt="2020-07-01T12:28:23.579" v="10" actId="20577"/>
          <ac:spMkLst>
            <pc:docMk/>
            <pc:sldMk cId="2014623791" sldId="314"/>
            <ac:spMk id="3" creationId="{5DD8DC49-576D-453C-9303-2C0C16F589DD}"/>
          </ac:spMkLst>
        </pc:spChg>
      </pc:sldChg>
      <pc:sldChg chg="modSp mod">
        <pc:chgData name="Paul Barker" userId="e35ba591-c618-4d98-8a3b-8b7b2139b05d" providerId="ADAL" clId="{F4D71BD2-2E96-4281-9385-F859B87AFC2C}" dt="2020-07-01T12:27:26.007" v="8" actId="20577"/>
        <pc:sldMkLst>
          <pc:docMk/>
          <pc:sldMk cId="3271825897" sldId="321"/>
        </pc:sldMkLst>
        <pc:spChg chg="mod">
          <ac:chgData name="Paul Barker" userId="e35ba591-c618-4d98-8a3b-8b7b2139b05d" providerId="ADAL" clId="{F4D71BD2-2E96-4281-9385-F859B87AFC2C}" dt="2020-07-01T12:27:26.007" v="8" actId="20577"/>
          <ac:spMkLst>
            <pc:docMk/>
            <pc:sldMk cId="3271825897" sldId="321"/>
            <ac:spMk id="3" creationId="{91CCE697-BD81-4CB4-8DE1-AEEA074A43C9}"/>
          </ac:spMkLst>
        </pc:spChg>
      </pc:sldChg>
      <pc:sldChg chg="modSp mod">
        <pc:chgData name="Paul Barker" userId="e35ba591-c618-4d98-8a3b-8b7b2139b05d" providerId="ADAL" clId="{F4D71BD2-2E96-4281-9385-F859B87AFC2C}" dt="2020-07-01T12:28:13.242" v="9" actId="20577"/>
        <pc:sldMkLst>
          <pc:docMk/>
          <pc:sldMk cId="2168495109" sldId="324"/>
        </pc:sldMkLst>
        <pc:spChg chg="mod">
          <ac:chgData name="Paul Barker" userId="e35ba591-c618-4d98-8a3b-8b7b2139b05d" providerId="ADAL" clId="{F4D71BD2-2E96-4281-9385-F859B87AFC2C}" dt="2020-07-01T12:28:13.242" v="9" actId="20577"/>
          <ac:spMkLst>
            <pc:docMk/>
            <pc:sldMk cId="2168495109" sldId="324"/>
            <ac:spMk id="3" creationId="{7C700002-C637-4734-99CD-CE9CAC4214A5}"/>
          </ac:spMkLst>
        </pc:spChg>
      </pc:sldChg>
      <pc:sldChg chg="addSp modSp new mod">
        <pc:chgData name="Paul Barker" userId="e35ba591-c618-4d98-8a3b-8b7b2139b05d" providerId="ADAL" clId="{F4D71BD2-2E96-4281-9385-F859B87AFC2C}" dt="2020-07-01T21:41:00.107" v="376" actId="12"/>
        <pc:sldMkLst>
          <pc:docMk/>
          <pc:sldMk cId="182972577" sldId="332"/>
        </pc:sldMkLst>
        <pc:spChg chg="mod">
          <ac:chgData name="Paul Barker" userId="e35ba591-c618-4d98-8a3b-8b7b2139b05d" providerId="ADAL" clId="{F4D71BD2-2E96-4281-9385-F859B87AFC2C}" dt="2020-07-01T21:37:12.579" v="82" actId="20577"/>
          <ac:spMkLst>
            <pc:docMk/>
            <pc:sldMk cId="182972577" sldId="332"/>
            <ac:spMk id="2" creationId="{B5C08694-0D9C-452F-9693-AF35C63047D9}"/>
          </ac:spMkLst>
        </pc:spChg>
        <pc:spChg chg="mod">
          <ac:chgData name="Paul Barker" userId="e35ba591-c618-4d98-8a3b-8b7b2139b05d" providerId="ADAL" clId="{F4D71BD2-2E96-4281-9385-F859B87AFC2C}" dt="2020-07-01T21:41:00.107" v="376" actId="12"/>
          <ac:spMkLst>
            <pc:docMk/>
            <pc:sldMk cId="182972577" sldId="332"/>
            <ac:spMk id="3" creationId="{D0CFFDD7-CBC2-401C-A5F4-700386FA3137}"/>
          </ac:spMkLst>
        </pc:spChg>
        <pc:picChg chg="add mod">
          <ac:chgData name="Paul Barker" userId="e35ba591-c618-4d98-8a3b-8b7b2139b05d" providerId="ADAL" clId="{F4D71BD2-2E96-4281-9385-F859B87AFC2C}" dt="2020-07-01T21:40:17.969" v="349" actId="14100"/>
          <ac:picMkLst>
            <pc:docMk/>
            <pc:sldMk cId="182972577" sldId="332"/>
            <ac:picMk id="5" creationId="{2D840A40-E88C-451E-A7A8-7A58867277D4}"/>
          </ac:picMkLst>
        </pc:picChg>
      </pc:sldChg>
      <pc:sldChg chg="modSp add mod ord">
        <pc:chgData name="Paul Barker" userId="e35ba591-c618-4d98-8a3b-8b7b2139b05d" providerId="ADAL" clId="{F4D71BD2-2E96-4281-9385-F859B87AFC2C}" dt="2020-07-02T13:25:07.249" v="398" actId="20577"/>
        <pc:sldMkLst>
          <pc:docMk/>
          <pc:sldMk cId="830228359" sldId="333"/>
        </pc:sldMkLst>
        <pc:spChg chg="mod">
          <ac:chgData name="Paul Barker" userId="e35ba591-c618-4d98-8a3b-8b7b2139b05d" providerId="ADAL" clId="{F4D71BD2-2E96-4281-9385-F859B87AFC2C}" dt="2020-07-02T13:25:07.249" v="398" actId="20577"/>
          <ac:spMkLst>
            <pc:docMk/>
            <pc:sldMk cId="830228359" sldId="333"/>
            <ac:spMk id="112" creationId="{00000000-0000-0000-0000-000000000000}"/>
          </ac:spMkLst>
        </pc:spChg>
      </pc:sldChg>
      <pc:sldChg chg="modSp new mod">
        <pc:chgData name="Paul Barker" userId="e35ba591-c618-4d98-8a3b-8b7b2139b05d" providerId="ADAL" clId="{F4D71BD2-2E96-4281-9385-F859B87AFC2C}" dt="2020-07-02T13:37:15.585" v="650" actId="20577"/>
        <pc:sldMkLst>
          <pc:docMk/>
          <pc:sldMk cId="3049366772" sldId="334"/>
        </pc:sldMkLst>
        <pc:spChg chg="mod">
          <ac:chgData name="Paul Barker" userId="e35ba591-c618-4d98-8a3b-8b7b2139b05d" providerId="ADAL" clId="{F4D71BD2-2E96-4281-9385-F859B87AFC2C}" dt="2020-07-02T13:34:28.700" v="417" actId="20577"/>
          <ac:spMkLst>
            <pc:docMk/>
            <pc:sldMk cId="3049366772" sldId="334"/>
            <ac:spMk id="2" creationId="{D4CAA9C1-1CED-42D1-8330-66254F52A66C}"/>
          </ac:spMkLst>
        </pc:spChg>
        <pc:spChg chg="mod">
          <ac:chgData name="Paul Barker" userId="e35ba591-c618-4d98-8a3b-8b7b2139b05d" providerId="ADAL" clId="{F4D71BD2-2E96-4281-9385-F859B87AFC2C}" dt="2020-07-02T13:37:15.585" v="650" actId="20577"/>
          <ac:spMkLst>
            <pc:docMk/>
            <pc:sldMk cId="3049366772" sldId="334"/>
            <ac:spMk id="3" creationId="{C92C060F-E7D8-4867-A786-7C8231890A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25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31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78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03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96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55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bf2a1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bf2a1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1bf2a1947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3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1">
  <p:cSld name="Divider_Option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None/>
              <a:defRPr sz="24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None/>
              <a:defRPr sz="22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 Hairline"/>
              <a:buNone/>
              <a:defRPr sz="2200" b="0" i="0" u="none" strike="noStrike" cap="none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b="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280197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9" r:id="rId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hub.com/SanCloudLtd/meta-sanclou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SanCloudLtd/meta-sancloud/-/blob/dunfell/kas/dev/bbe-poky.yml" TargetMode="External"/><Relationship Id="rId2" Type="http://schemas.openxmlformats.org/officeDocument/2006/relationships/hyperlink" Target="https://gitlab.com/SanCloudLtd/meta-sancloud/-/blob/dunfell/.gitlab-ci.y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com/SanCloudLtd/meta-sancloud/-/blob/dunfell/conf/include/sancloud-sstate-poky.inc" TargetMode="External"/><Relationship Id="rId5" Type="http://schemas.openxmlformats.org/officeDocument/2006/relationships/hyperlink" Target="https://gitlab.com/SanCloudLtd/meta-sancloud/-/blob/dunfell/conf/include/sancloud-mirrors.inc" TargetMode="External"/><Relationship Id="rId4" Type="http://schemas.openxmlformats.org/officeDocument/2006/relationships/hyperlink" Target="https://gitlab.com/SanCloudLtd/meta-sancloud/-/blob/dunfell/kas/dev/bbe-arago.y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barker_dev" TargetMode="External"/><Relationship Id="rId2" Type="http://schemas.openxmlformats.org/officeDocument/2006/relationships/hyperlink" Target="mailto:pbarker@konsulk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twitter.com/yoctoproje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onsulk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/>
            <a:r>
              <a:rPr lang="en-US" dirty="0"/>
              <a:t>Highly Scalable </a:t>
            </a:r>
            <a:r>
              <a:rPr lang="en-US" dirty="0" err="1"/>
              <a:t>Yocto</a:t>
            </a:r>
            <a:r>
              <a:rPr lang="en-US" dirty="0"/>
              <a:t> Project</a:t>
            </a:r>
            <a:r>
              <a:rPr lang="en-US" baseline="30000" dirty="0"/>
              <a:t>®</a:t>
            </a:r>
            <a:r>
              <a:rPr lang="en-US" dirty="0"/>
              <a:t> Build Automation</a:t>
            </a:r>
            <a:br>
              <a:rPr lang="en-US" dirty="0"/>
            </a:b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>
              <a:spcBef>
                <a:spcPts val="0"/>
              </a:spcBef>
            </a:pPr>
            <a:r>
              <a:rPr lang="en-US" dirty="0"/>
              <a:t>Paul Barker, </a:t>
            </a:r>
            <a:r>
              <a:rPr lang="en-US" dirty="0" err="1"/>
              <a:t>Konsulko</a:t>
            </a:r>
            <a:r>
              <a:rPr lang="en-US" dirty="0"/>
              <a:t> Group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Yocto Project Dev Day </a:t>
            </a:r>
            <a:r>
              <a:rPr lang="en-US" i="1" dirty="0"/>
              <a:t>Virtual</a:t>
            </a:r>
            <a:r>
              <a:rPr lang="en-US" dirty="0"/>
              <a:t>, North 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C93E8-A9BE-403D-BA21-BE781458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Yocto</a:t>
            </a:r>
            <a:r>
              <a:rPr lang="en-GB" dirty="0"/>
              <a:t> Project </a:t>
            </a:r>
            <a:r>
              <a:rPr lang="en-GB" dirty="0" err="1"/>
              <a:t>Autobuilder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56FB56-AC58-4006-BFE3-E06340B2A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Used and maintained by </a:t>
            </a:r>
            <a:r>
              <a:rPr lang="en-GB" dirty="0" err="1"/>
              <a:t>Yocto</a:t>
            </a:r>
            <a:r>
              <a:rPr lang="en-GB" dirty="0"/>
              <a:t> Project itself</a:t>
            </a:r>
          </a:p>
          <a:p>
            <a:r>
              <a:rPr lang="en-GB" dirty="0"/>
              <a:t>Based on </a:t>
            </a:r>
            <a:r>
              <a:rPr lang="en-GB" dirty="0" err="1"/>
              <a:t>buildbot</a:t>
            </a:r>
            <a:endParaRPr lang="en-GB" dirty="0"/>
          </a:p>
          <a:p>
            <a:r>
              <a:rPr lang="en-GB" dirty="0"/>
              <a:t>Highly customisable</a:t>
            </a:r>
          </a:p>
        </p:txBody>
      </p:sp>
    </p:spTree>
    <p:extLst>
      <p:ext uri="{BB962C8B-B14F-4D97-AF65-F5344CB8AC3E}">
        <p14:creationId xmlns:p14="http://schemas.microsoft.com/office/powerpoint/2010/main" val="34250899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80B31-89D2-4A5D-A3D7-A3997882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03821-8AD3-4B04-AD03-855F8771F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Buildbot</a:t>
            </a:r>
            <a:endParaRPr lang="en-GB" dirty="0"/>
          </a:p>
          <a:p>
            <a:r>
              <a:rPr lang="en-GB" dirty="0"/>
              <a:t>GitLab CI</a:t>
            </a:r>
          </a:p>
          <a:p>
            <a:r>
              <a:rPr lang="en-GB" dirty="0"/>
              <a:t>Jenkins</a:t>
            </a:r>
          </a:p>
          <a:p>
            <a:r>
              <a:rPr lang="en-GB" dirty="0"/>
              <a:t>… The list is endless</a:t>
            </a:r>
          </a:p>
        </p:txBody>
      </p:sp>
    </p:spTree>
    <p:extLst>
      <p:ext uri="{BB962C8B-B14F-4D97-AF65-F5344CB8AC3E}">
        <p14:creationId xmlns:p14="http://schemas.microsoft.com/office/powerpoint/2010/main" val="26137731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7899-5FDC-423D-AB5E-CB163A37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Scripting the Build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064FEA-D26C-4DCB-A93F-EF633FA27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 configuration should be as simple as possible</a:t>
            </a:r>
          </a:p>
          <a:p>
            <a:pPr lvl="1"/>
            <a:r>
              <a:rPr lang="en-GB" dirty="0"/>
              <a:t>Ideally just runs one command</a:t>
            </a:r>
          </a:p>
          <a:p>
            <a:r>
              <a:rPr lang="en-GB" dirty="0"/>
              <a:t>Ensure you can run the same script locally</a:t>
            </a:r>
          </a:p>
          <a:p>
            <a:pPr lvl="1"/>
            <a:r>
              <a:rPr lang="en-GB" dirty="0"/>
              <a:t>Makes debug much easier</a:t>
            </a:r>
          </a:p>
          <a:p>
            <a:pPr lvl="1"/>
            <a:r>
              <a:rPr lang="en-GB" dirty="0"/>
              <a:t>Allows you to build &amp; release manually if your CI system breaks</a:t>
            </a:r>
          </a:p>
        </p:txBody>
      </p:sp>
    </p:spTree>
    <p:extLst>
      <p:ext uri="{BB962C8B-B14F-4D97-AF65-F5344CB8AC3E}">
        <p14:creationId xmlns:p14="http://schemas.microsoft.com/office/powerpoint/2010/main" val="35792670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3C021-C525-4701-B8ED-FE74DAC7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Pulling in Other Layers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521F36-7BDF-4A3E-9BB6-0BBB991F7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possibilities</a:t>
            </a:r>
          </a:p>
          <a:p>
            <a:pPr lvl="1"/>
            <a:r>
              <a:rPr lang="en-GB" dirty="0"/>
              <a:t>Git submodules</a:t>
            </a:r>
          </a:p>
          <a:p>
            <a:pPr lvl="1"/>
            <a:r>
              <a:rPr lang="en-GB" dirty="0"/>
              <a:t>Repo</a:t>
            </a:r>
          </a:p>
          <a:p>
            <a:pPr lvl="1"/>
            <a:r>
              <a:rPr lang="en-GB" dirty="0" err="1"/>
              <a:t>oe-layersetup</a:t>
            </a:r>
            <a:endParaRPr lang="en-GB" dirty="0"/>
          </a:p>
          <a:p>
            <a:pPr lvl="1"/>
            <a:r>
              <a:rPr lang="en-GB" dirty="0"/>
              <a:t>kas</a:t>
            </a:r>
          </a:p>
          <a:p>
            <a:r>
              <a:rPr lang="en-GB" dirty="0"/>
              <a:t>Depends on your preference, team and workflow</a:t>
            </a:r>
          </a:p>
        </p:txBody>
      </p:sp>
    </p:spTree>
    <p:extLst>
      <p:ext uri="{BB962C8B-B14F-4D97-AF65-F5344CB8AC3E}">
        <p14:creationId xmlns:p14="http://schemas.microsoft.com/office/powerpoint/2010/main" val="1043721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Scaling Up &amp; Scaling Out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54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EB5D434-98C9-4855-822D-952220A4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Re-examining the Simple Setup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13532E-B86B-4B7A-91B8-6BB8A7C48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break the setup into components:</a:t>
            </a:r>
          </a:p>
          <a:p>
            <a:pPr lvl="1"/>
            <a:r>
              <a:rPr lang="en-GB" dirty="0"/>
              <a:t>Build environment</a:t>
            </a:r>
          </a:p>
          <a:p>
            <a:pPr lvl="1"/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pPr lvl="1"/>
            <a:r>
              <a:rPr lang="en-GB" dirty="0"/>
              <a:t>Download cache</a:t>
            </a:r>
          </a:p>
          <a:p>
            <a:pPr lvl="1"/>
            <a:r>
              <a:rPr lang="en-GB" dirty="0"/>
              <a:t>Artifact storage</a:t>
            </a:r>
          </a:p>
          <a:p>
            <a:pPr lvl="1"/>
            <a:r>
              <a:rPr lang="en-GB" dirty="0"/>
              <a:t>Log storage</a:t>
            </a:r>
          </a:p>
          <a:p>
            <a:pPr lvl="1"/>
            <a:r>
              <a:rPr lang="en-GB" dirty="0"/>
              <a:t>Management interface</a:t>
            </a:r>
          </a:p>
        </p:txBody>
      </p:sp>
    </p:spTree>
    <p:extLst>
      <p:ext uri="{BB962C8B-B14F-4D97-AF65-F5344CB8AC3E}">
        <p14:creationId xmlns:p14="http://schemas.microsoft.com/office/powerpoint/2010/main" val="23165827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A96F7-D47E-4DBC-ABAB-3CA35432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Scaling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4EAFE-954E-4607-8E6C-53E133E87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527" y="914400"/>
            <a:ext cx="8382946" cy="3634882"/>
          </a:xfrm>
        </p:spPr>
        <p:txBody>
          <a:bodyPr/>
          <a:lstStyle/>
          <a:p>
            <a:r>
              <a:rPr lang="en-GB" sz="2000" dirty="0"/>
              <a:t>Just get a bigger build machine…</a:t>
            </a:r>
          </a:p>
          <a:p>
            <a:pPr lvl="1"/>
            <a:r>
              <a:rPr lang="en-GB" sz="2000" dirty="0"/>
              <a:t>We can also increase efficiency</a:t>
            </a:r>
          </a:p>
          <a:p>
            <a:pPr lvl="1"/>
            <a:endParaRPr lang="en-GB" sz="2000" dirty="0"/>
          </a:p>
          <a:p>
            <a:r>
              <a:rPr lang="en-GB" sz="2000" dirty="0" err="1"/>
              <a:t>NVMe</a:t>
            </a:r>
            <a:r>
              <a:rPr lang="en-GB" sz="2000" dirty="0"/>
              <a:t> &gt; SATA SSD &gt; SATA HDD</a:t>
            </a:r>
          </a:p>
          <a:p>
            <a:pPr lvl="1"/>
            <a:r>
              <a:rPr lang="en-GB" sz="2000" dirty="0"/>
              <a:t>Check the write endurance on SSDs</a:t>
            </a:r>
          </a:p>
          <a:p>
            <a:r>
              <a:rPr lang="en-GB" sz="2000" dirty="0"/>
              <a:t>Server/Workstation Hardware &gt; Desktop &gt; Laptop</a:t>
            </a:r>
          </a:p>
          <a:p>
            <a:pPr lvl="1"/>
            <a:r>
              <a:rPr lang="en-GB" sz="2000" dirty="0"/>
              <a:t>I’ve seen CI on an old laptop and people wondering why it’s slow</a:t>
            </a:r>
          </a:p>
        </p:txBody>
      </p:sp>
    </p:spTree>
    <p:extLst>
      <p:ext uri="{BB962C8B-B14F-4D97-AF65-F5344CB8AC3E}">
        <p14:creationId xmlns:p14="http://schemas.microsoft.com/office/powerpoint/2010/main" val="15544552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8FC86-C786-4644-AACE-DC440546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CPU and 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016210-D8C5-45F0-9326-CED32920A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just blindly assume more expensive is better</a:t>
            </a:r>
          </a:p>
          <a:p>
            <a:r>
              <a:rPr lang="en-GB" dirty="0"/>
              <a:t>Check for single threaded bottlenecks</a:t>
            </a:r>
          </a:p>
          <a:p>
            <a:pPr lvl="1"/>
            <a:r>
              <a:rPr lang="en-GB" dirty="0"/>
              <a:t>If they dominate build time go for high clock frequency</a:t>
            </a:r>
          </a:p>
          <a:p>
            <a:pPr lvl="1"/>
            <a:r>
              <a:rPr lang="en-GB" dirty="0"/>
              <a:t>If not, go for high core count</a:t>
            </a:r>
          </a:p>
          <a:p>
            <a:r>
              <a:rPr lang="en-GB" dirty="0"/>
              <a:t>Profile your RAM usage during a build</a:t>
            </a:r>
          </a:p>
          <a:p>
            <a:r>
              <a:rPr lang="en-GB" dirty="0"/>
              <a:t>Use the fastest supported RAM</a:t>
            </a:r>
          </a:p>
        </p:txBody>
      </p:sp>
    </p:spTree>
    <p:extLst>
      <p:ext uri="{BB962C8B-B14F-4D97-AF65-F5344CB8AC3E}">
        <p14:creationId xmlns:p14="http://schemas.microsoft.com/office/powerpoint/2010/main" val="389611357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8520B-66CD-4EC8-A58B-99868EED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6B941E-F095-42E4-B8AE-A8461797A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 dedicated machine not a VM</a:t>
            </a:r>
          </a:p>
          <a:p>
            <a:r>
              <a:rPr lang="en-GB" dirty="0"/>
              <a:t>Containers are ok as the I/O overhead is low</a:t>
            </a:r>
          </a:p>
          <a:p>
            <a:pPr lvl="1"/>
            <a:r>
              <a:rPr lang="en-GB" dirty="0"/>
              <a:t>Look closely at the docs if you’re using docker</a:t>
            </a:r>
          </a:p>
          <a:p>
            <a:r>
              <a:rPr lang="en-GB" dirty="0"/>
              <a:t>Separate the management interface</a:t>
            </a:r>
          </a:p>
          <a:p>
            <a:pPr lvl="1"/>
            <a:r>
              <a:rPr lang="en-GB" dirty="0"/>
              <a:t>Smaller controller machine or VM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60123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7E3CC-B5FE-44A7-BA77-58C53255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to Scale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AA5F69-9657-4D71-BDF8-7B7B4FD90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Centralised NAS or other storage solution</a:t>
            </a:r>
          </a:p>
          <a:p>
            <a:pPr lvl="1"/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pPr lvl="1"/>
            <a:r>
              <a:rPr lang="en-GB" dirty="0"/>
              <a:t>Download mirror</a:t>
            </a:r>
          </a:p>
          <a:p>
            <a:pPr lvl="1"/>
            <a:r>
              <a:rPr lang="en-GB" dirty="0"/>
              <a:t>Artifact storage</a:t>
            </a:r>
          </a:p>
          <a:p>
            <a:endParaRPr lang="en-GB" dirty="0"/>
          </a:p>
          <a:p>
            <a:r>
              <a:rPr lang="en-GB" dirty="0"/>
              <a:t>Multiple build machines</a:t>
            </a:r>
          </a:p>
        </p:txBody>
      </p:sp>
    </p:spTree>
    <p:extLst>
      <p:ext uri="{BB962C8B-B14F-4D97-AF65-F5344CB8AC3E}">
        <p14:creationId xmlns:p14="http://schemas.microsoft.com/office/powerpoint/2010/main" val="30469078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228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1FEE8-613F-4AE5-8851-0CEE53E9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Benefits of Scaling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6646D6-51B9-40B9-BA7A-294064308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Developer machines can use central </a:t>
            </a:r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r>
              <a:rPr lang="en-GB" dirty="0"/>
              <a:t>Maintaining a download mirror is important anyway</a:t>
            </a:r>
          </a:p>
          <a:p>
            <a:pPr lvl="1"/>
            <a:r>
              <a:rPr lang="en-GB" dirty="0"/>
              <a:t>Helps with license compliance</a:t>
            </a:r>
          </a:p>
          <a:p>
            <a:pPr lvl="1"/>
            <a:r>
              <a:rPr lang="en-GB" dirty="0"/>
              <a:t>Protects you if upstream sources disappear</a:t>
            </a:r>
          </a:p>
          <a:p>
            <a:r>
              <a:rPr lang="en-GB" dirty="0"/>
              <a:t>Can reduce single points of failure</a:t>
            </a:r>
          </a:p>
        </p:txBody>
      </p:sp>
    </p:spTree>
    <p:extLst>
      <p:ext uri="{BB962C8B-B14F-4D97-AF65-F5344CB8AC3E}">
        <p14:creationId xmlns:p14="http://schemas.microsoft.com/office/powerpoint/2010/main" val="279481623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ECFD9-91E5-4D49-A71D-750CB3F7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Scale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D8DC49-576D-453C-9303-2C0C16F58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High-speed networking</a:t>
            </a:r>
          </a:p>
          <a:p>
            <a:pPr lvl="1"/>
            <a:r>
              <a:rPr lang="en-GB" dirty="0"/>
              <a:t>10 Gbps between build machines &amp; NAS is recommended</a:t>
            </a:r>
          </a:p>
          <a:p>
            <a:r>
              <a:rPr lang="en-GB" dirty="0"/>
              <a:t>Reliable network</a:t>
            </a:r>
          </a:p>
          <a:p>
            <a:pPr lvl="1"/>
            <a:r>
              <a:rPr lang="en-GB" dirty="0"/>
              <a:t>Very low likelihood of transfer errors</a:t>
            </a:r>
          </a:p>
          <a:p>
            <a:r>
              <a:rPr lang="en-GB" dirty="0"/>
              <a:t>Serve and update caches over NFS</a:t>
            </a:r>
          </a:p>
        </p:txBody>
      </p:sp>
    </p:spTree>
    <p:extLst>
      <p:ext uri="{BB962C8B-B14F-4D97-AF65-F5344CB8AC3E}">
        <p14:creationId xmlns:p14="http://schemas.microsoft.com/office/powerpoint/2010/main" val="201462379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A02CC-0BFD-4D06-A45D-63D862B37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Scale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1F15AE-FAE0-475F-8901-D64A53B30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Limited network speeds</a:t>
            </a:r>
          </a:p>
          <a:p>
            <a:r>
              <a:rPr lang="en-GB" dirty="0"/>
              <a:t>Packet drops &amp; errors will happen</a:t>
            </a:r>
          </a:p>
          <a:p>
            <a:pPr lvl="1"/>
            <a:r>
              <a:rPr lang="en-GB" dirty="0"/>
              <a:t>May see errors accessing the </a:t>
            </a:r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r>
              <a:rPr lang="en-GB" dirty="0"/>
              <a:t>Serve caches over HTTP(S)</a:t>
            </a:r>
          </a:p>
          <a:p>
            <a:r>
              <a:rPr lang="en-GB" dirty="0"/>
              <a:t>Update caches over SSH or an API</a:t>
            </a:r>
          </a:p>
        </p:txBody>
      </p:sp>
    </p:spTree>
    <p:extLst>
      <p:ext uri="{BB962C8B-B14F-4D97-AF65-F5344CB8AC3E}">
        <p14:creationId xmlns:p14="http://schemas.microsoft.com/office/powerpoint/2010/main" val="187773718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79DDA-2972-4639-996C-2843BD60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Distributed Cache &amp; Artifacts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15F68F-34D4-4D52-963A-2E10BD261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325" y="921061"/>
            <a:ext cx="8233200" cy="3616861"/>
          </a:xfrm>
        </p:spPr>
        <p:txBody>
          <a:bodyPr/>
          <a:lstStyle/>
          <a:p>
            <a:r>
              <a:rPr lang="en-GB" dirty="0"/>
              <a:t>You can build your own storage cluster</a:t>
            </a:r>
          </a:p>
          <a:p>
            <a:pPr lvl="1"/>
            <a:r>
              <a:rPr lang="en-GB" dirty="0"/>
              <a:t>Using </a:t>
            </a:r>
            <a:r>
              <a:rPr lang="en-GB" dirty="0" err="1"/>
              <a:t>Ceph</a:t>
            </a:r>
            <a:r>
              <a:rPr lang="en-GB" dirty="0"/>
              <a:t>, </a:t>
            </a:r>
            <a:r>
              <a:rPr lang="en-GB" dirty="0" err="1"/>
              <a:t>Glusterfs</a:t>
            </a:r>
            <a:r>
              <a:rPr lang="en-GB" dirty="0"/>
              <a:t>, etc</a:t>
            </a:r>
          </a:p>
          <a:p>
            <a:pPr lvl="1"/>
            <a:r>
              <a:rPr lang="en-GB" dirty="0" err="1"/>
              <a:t>Minio</a:t>
            </a:r>
            <a:r>
              <a:rPr lang="en-GB" dirty="0"/>
              <a:t> is also an option with an S3 compatible API</a:t>
            </a:r>
          </a:p>
          <a:p>
            <a:r>
              <a:rPr lang="en-GB" dirty="0"/>
              <a:t>Or you can use a cloud service</a:t>
            </a:r>
          </a:p>
          <a:p>
            <a:pPr lvl="1"/>
            <a:r>
              <a:rPr lang="en-GB" dirty="0"/>
              <a:t>Amazon S3, Azure, Google Cloud or similar</a:t>
            </a:r>
          </a:p>
          <a:p>
            <a:pPr lvl="1"/>
            <a:r>
              <a:rPr lang="en-GB" dirty="0" err="1"/>
              <a:t>BackBlaze</a:t>
            </a:r>
            <a:r>
              <a:rPr lang="en-GB" dirty="0"/>
              <a:t> B2 is a low-cost option</a:t>
            </a:r>
          </a:p>
          <a:p>
            <a:pPr lvl="1"/>
            <a:r>
              <a:rPr lang="en-GB" dirty="0"/>
              <a:t>Avoid Dropbox, OneDrive, Google Drive, etc as they’re not designed for this</a:t>
            </a:r>
          </a:p>
        </p:txBody>
      </p:sp>
    </p:spTree>
    <p:extLst>
      <p:ext uri="{BB962C8B-B14F-4D97-AF65-F5344CB8AC3E}">
        <p14:creationId xmlns:p14="http://schemas.microsoft.com/office/powerpoint/2010/main" val="386465557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Low-Cost Example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87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D57E45-A646-4415-B2FE-6C805A61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EA55E5-0A1B-46B6-8A1C-0F1ACF70D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3" y="800810"/>
            <a:ext cx="8233200" cy="3633143"/>
          </a:xfrm>
        </p:spPr>
        <p:txBody>
          <a:bodyPr/>
          <a:lstStyle/>
          <a:p>
            <a:r>
              <a:rPr lang="en-GB" sz="2000" dirty="0"/>
              <a:t>meta-</a:t>
            </a:r>
            <a:r>
              <a:rPr lang="en-GB" sz="2000" dirty="0" err="1"/>
              <a:t>sancloud</a:t>
            </a:r>
            <a:r>
              <a:rPr lang="en-GB" sz="2000" dirty="0"/>
              <a:t> BSP layer</a:t>
            </a:r>
          </a:p>
          <a:p>
            <a:pPr lvl="1"/>
            <a:r>
              <a:rPr lang="en-GB" sz="2000" dirty="0" err="1"/>
              <a:t>SanCloud</a:t>
            </a:r>
            <a:r>
              <a:rPr lang="en-GB" sz="2000" dirty="0"/>
              <a:t> </a:t>
            </a:r>
            <a:r>
              <a:rPr lang="en-GB" sz="2000" dirty="0" err="1"/>
              <a:t>BeagleBone</a:t>
            </a:r>
            <a:r>
              <a:rPr lang="en-GB" sz="2000" dirty="0"/>
              <a:t> Enhanced (BBE)</a:t>
            </a:r>
          </a:p>
          <a:p>
            <a:pPr lvl="1"/>
            <a:r>
              <a:rPr lang="en-GB" sz="2000" dirty="0">
                <a:hlinkClick r:id="rId2"/>
              </a:rPr>
              <a:t>https://github.com/SanCloudLtd/meta-sancloud</a:t>
            </a:r>
            <a:endParaRPr lang="en-GB" sz="2000" dirty="0"/>
          </a:p>
          <a:p>
            <a:pPr lvl="1"/>
            <a:endParaRPr lang="en-GB" sz="2000" b="1" dirty="0"/>
          </a:p>
          <a:p>
            <a:r>
              <a:rPr lang="en-GB" sz="2000" dirty="0"/>
              <a:t>Supports multiple distros</a:t>
            </a:r>
          </a:p>
          <a:p>
            <a:pPr lvl="1"/>
            <a:r>
              <a:rPr lang="en-GB" sz="2000" dirty="0"/>
              <a:t>Poky</a:t>
            </a:r>
          </a:p>
          <a:p>
            <a:pPr lvl="1"/>
            <a:r>
              <a:rPr lang="en-GB" sz="2000" dirty="0"/>
              <a:t>Arago</a:t>
            </a:r>
          </a:p>
          <a:p>
            <a:pPr lvl="1"/>
            <a:r>
              <a:rPr lang="en-GB" sz="2000" dirty="0"/>
              <a:t>AGL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6509E35-CC94-4951-80E8-FE911312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75" y="709547"/>
            <a:ext cx="12763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B5B66EF-6CD4-4C92-A046-2411B20A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95114"/>
            <a:ext cx="3416625" cy="22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9680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91720-02D4-40B7-A773-A9CE02DF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Level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CCE697-BD81-4CB4-8DE1-AEEA074A4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Uses kas to set up layers and build configuration</a:t>
            </a:r>
          </a:p>
          <a:p>
            <a:r>
              <a:rPr lang="en-GB" dirty="0"/>
              <a:t>GitLab CI is used to trigger builds and collect logs</a:t>
            </a:r>
          </a:p>
          <a:p>
            <a:r>
              <a:rPr lang="en-GB" dirty="0"/>
              <a:t>Dedicated build servers running GitLab Runner</a:t>
            </a:r>
          </a:p>
          <a:p>
            <a:r>
              <a:rPr lang="en-GB" dirty="0"/>
              <a:t>Cache, mirrors &amp; artifacts stored in </a:t>
            </a:r>
            <a:r>
              <a:rPr lang="en-GB" dirty="0" err="1"/>
              <a:t>BackBlaze</a:t>
            </a:r>
            <a:r>
              <a:rPr lang="en-GB" dirty="0"/>
              <a:t> B2</a:t>
            </a:r>
          </a:p>
          <a:p>
            <a:r>
              <a:rPr lang="en-GB" dirty="0" err="1"/>
              <a:t>CloudFlare</a:t>
            </a:r>
            <a:r>
              <a:rPr lang="en-GB" dirty="0"/>
              <a:t> used to eliminate bandwidth costs</a:t>
            </a:r>
          </a:p>
        </p:txBody>
      </p:sp>
    </p:spTree>
    <p:extLst>
      <p:ext uri="{BB962C8B-B14F-4D97-AF65-F5344CB8AC3E}">
        <p14:creationId xmlns:p14="http://schemas.microsoft.com/office/powerpoint/2010/main" val="327182589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82165-D2D1-4D46-87DE-33AAD15F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6E5E7-98D4-4A40-80AA-B803AB5E8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3" y="749694"/>
            <a:ext cx="8233200" cy="3684259"/>
          </a:xfrm>
        </p:spPr>
        <p:txBody>
          <a:bodyPr/>
          <a:lstStyle/>
          <a:p>
            <a:r>
              <a:rPr lang="en-GB" dirty="0"/>
              <a:t>Records build configuration in a YAML file</a:t>
            </a:r>
          </a:p>
          <a:p>
            <a:pPr lvl="1"/>
            <a:r>
              <a:rPr lang="en-GB" dirty="0"/>
              <a:t>Source repository and </a:t>
            </a:r>
            <a:r>
              <a:rPr lang="en-GB" dirty="0" err="1"/>
              <a:t>refspec</a:t>
            </a:r>
            <a:r>
              <a:rPr lang="en-GB" dirty="0"/>
              <a:t> for each layer</a:t>
            </a:r>
          </a:p>
          <a:p>
            <a:pPr lvl="1"/>
            <a:r>
              <a:rPr lang="en-GB" dirty="0"/>
              <a:t>Local patches to apply</a:t>
            </a:r>
          </a:p>
          <a:p>
            <a:pPr lvl="1"/>
            <a:r>
              <a:rPr lang="en-GB" dirty="0"/>
              <a:t>MACHINE, DISTRO and </a:t>
            </a:r>
            <a:r>
              <a:rPr lang="en-GB" dirty="0" err="1"/>
              <a:t>bitbake</a:t>
            </a:r>
            <a:r>
              <a:rPr lang="en-GB" dirty="0"/>
              <a:t> targets to build</a:t>
            </a:r>
          </a:p>
          <a:p>
            <a:pPr lvl="1"/>
            <a:r>
              <a:rPr lang="en-GB" dirty="0"/>
              <a:t>Content of </a:t>
            </a:r>
            <a:r>
              <a:rPr lang="en-GB" dirty="0" err="1"/>
              <a:t>local.conf</a:t>
            </a:r>
            <a:endParaRPr lang="en-GB" dirty="0"/>
          </a:p>
          <a:p>
            <a:r>
              <a:rPr lang="en-GB" dirty="0"/>
              <a:t>Simple command line usage: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kas build kas/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bbe-poky.yml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kas shell kas/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bbe-poky.yml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/>
              <a:t>for custom commands</a:t>
            </a:r>
          </a:p>
        </p:txBody>
      </p:sp>
    </p:spTree>
    <p:extLst>
      <p:ext uri="{BB962C8B-B14F-4D97-AF65-F5344CB8AC3E}">
        <p14:creationId xmlns:p14="http://schemas.microsoft.com/office/powerpoint/2010/main" val="73237453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63422-CEB7-40E9-9BF6-8EEDC6F4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GitLab CI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F16F56-1AD1-40DC-BDF3-DAD522411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Continuous Integration system integrated with GitLab</a:t>
            </a:r>
          </a:p>
          <a:p>
            <a:r>
              <a:rPr lang="en-GB" dirty="0"/>
              <a:t>Configuration stored in YAML file in the Git repository</a:t>
            </a:r>
          </a:p>
          <a:p>
            <a:r>
              <a:rPr lang="en-GB" dirty="0"/>
              <a:t>Variables and secret values set in the web interface</a:t>
            </a:r>
          </a:p>
          <a:p>
            <a:r>
              <a:rPr lang="en-GB" dirty="0"/>
              <a:t>Builds triggered automatically</a:t>
            </a:r>
          </a:p>
          <a:p>
            <a:pPr lvl="1"/>
            <a:r>
              <a:rPr lang="en-GB" dirty="0"/>
              <a:t>On git push</a:t>
            </a:r>
          </a:p>
          <a:p>
            <a:pPr lvl="1"/>
            <a:r>
              <a:rPr lang="en-GB" dirty="0"/>
              <a:t>On a schedule (nightly builds)</a:t>
            </a:r>
          </a:p>
        </p:txBody>
      </p:sp>
    </p:spTree>
    <p:extLst>
      <p:ext uri="{BB962C8B-B14F-4D97-AF65-F5344CB8AC3E}">
        <p14:creationId xmlns:p14="http://schemas.microsoft.com/office/powerpoint/2010/main" val="365810915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323-4134-4D07-B8D8-99FF845A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Agent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00002-C637-4734-99CD-CE9CAC421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3" y="880323"/>
            <a:ext cx="8233200" cy="3553630"/>
          </a:xfrm>
        </p:spPr>
        <p:txBody>
          <a:bodyPr/>
          <a:lstStyle/>
          <a:p>
            <a:r>
              <a:rPr lang="en-GB" b="0" dirty="0"/>
              <a:t>CPU: </a:t>
            </a:r>
            <a:r>
              <a:rPr lang="en-GB" b="0" dirty="0" err="1"/>
              <a:t>Ryzen</a:t>
            </a:r>
            <a:r>
              <a:rPr lang="en-GB" b="0" dirty="0"/>
              <a:t> 7 3700X (8c/16t)</a:t>
            </a:r>
          </a:p>
          <a:p>
            <a:r>
              <a:rPr lang="en-GB" b="0" dirty="0"/>
              <a:t>RAM: 64 GB DDR4 ECC</a:t>
            </a:r>
          </a:p>
          <a:p>
            <a:r>
              <a:rPr lang="en-GB" b="0" dirty="0"/>
              <a:t>Storage: 2x 1 TB </a:t>
            </a:r>
            <a:r>
              <a:rPr lang="en-GB" b="0" dirty="0" err="1"/>
              <a:t>NVMe</a:t>
            </a:r>
            <a:r>
              <a:rPr lang="en-GB" b="0" dirty="0"/>
              <a:t> drives in a RAID1 pair</a:t>
            </a:r>
          </a:p>
          <a:p>
            <a:r>
              <a:rPr lang="en-GB" b="0" dirty="0"/>
              <a:t>Internet Connection: 1 Gbps symmetric</a:t>
            </a:r>
          </a:p>
          <a:p>
            <a:endParaRPr lang="en-GB" b="0" dirty="0"/>
          </a:p>
          <a:p>
            <a:r>
              <a:rPr lang="en-GB" b="0" dirty="0"/>
              <a:t>Rented from </a:t>
            </a:r>
            <a:r>
              <a:rPr lang="en-GB" b="0" dirty="0" err="1"/>
              <a:t>Hetzner</a:t>
            </a:r>
            <a:r>
              <a:rPr lang="en-GB" b="0" dirty="0"/>
              <a:t> (Germany)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4951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D4898-5A60-4307-935D-0D8A615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This Talk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5841F-746B-4606-B061-FFCAB7BB4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Automating </a:t>
            </a:r>
            <a:r>
              <a:rPr lang="en-GB" dirty="0" err="1"/>
              <a:t>Yocto</a:t>
            </a:r>
            <a:r>
              <a:rPr lang="en-GB" dirty="0"/>
              <a:t> Project Builds</a:t>
            </a:r>
          </a:p>
          <a:p>
            <a:r>
              <a:rPr lang="en-GB" dirty="0"/>
              <a:t>Scaling Up &amp; Scaling Out</a:t>
            </a:r>
          </a:p>
          <a:p>
            <a:r>
              <a:rPr lang="en-GB" dirty="0"/>
              <a:t>A low-cost example setup</a:t>
            </a:r>
          </a:p>
          <a:p>
            <a:pPr lvl="1"/>
            <a:r>
              <a:rPr lang="en-GB" dirty="0"/>
              <a:t>Including public </a:t>
            </a:r>
            <a:r>
              <a:rPr lang="en-GB" dirty="0" err="1"/>
              <a:t>sstate</a:t>
            </a:r>
            <a:r>
              <a:rPr lang="en-GB" dirty="0"/>
              <a:t> cache &amp; download mirror</a:t>
            </a:r>
          </a:p>
          <a:p>
            <a:r>
              <a:rPr lang="en-GB" dirty="0"/>
              <a:t>Summary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146840837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265F7-FB7D-4F98-8EB2-A9FFD397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GitLab Runner configuration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05095D-7031-45DE-BA45-3EDCEFB91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GitLab runner has very minimal configuration</a:t>
            </a:r>
          </a:p>
          <a:p>
            <a:pPr lvl="1"/>
            <a:r>
              <a:rPr lang="en-GB" dirty="0"/>
              <a:t>Limit concurrent jobs (default is unlimited)</a:t>
            </a:r>
          </a:p>
          <a:p>
            <a:pPr lvl="1"/>
            <a:r>
              <a:rPr lang="en-GB" dirty="0"/>
              <a:t>Select the Docker job executor</a:t>
            </a:r>
          </a:p>
          <a:p>
            <a:pPr lvl="1"/>
            <a:r>
              <a:rPr lang="en-GB" dirty="0"/>
              <a:t>Register with GitLab server</a:t>
            </a:r>
          </a:p>
          <a:p>
            <a:r>
              <a:rPr lang="en-GB" dirty="0"/>
              <a:t>Set docker image in Gitlab CI YAML file</a:t>
            </a:r>
          </a:p>
          <a:p>
            <a:pPr lvl="1"/>
            <a:r>
              <a:rPr lang="en-GB" dirty="0"/>
              <a:t>CROPS images are perfect for this</a:t>
            </a:r>
          </a:p>
          <a:p>
            <a:pPr lvl="1"/>
            <a:r>
              <a:rPr lang="en-GB" dirty="0"/>
              <a:t>We also use custom images with additional tools installed</a:t>
            </a:r>
          </a:p>
        </p:txBody>
      </p:sp>
    </p:spTree>
    <p:extLst>
      <p:ext uri="{BB962C8B-B14F-4D97-AF65-F5344CB8AC3E}">
        <p14:creationId xmlns:p14="http://schemas.microsoft.com/office/powerpoint/2010/main" val="348004831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2CB62-C321-484D-AC0E-3739F180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BackBlaze</a:t>
            </a:r>
            <a:r>
              <a:rPr lang="en-GB" dirty="0"/>
              <a:t> B2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DE908A-0553-4DFE-9AFF-1E9EDA859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Cloud storage solution from </a:t>
            </a:r>
            <a:r>
              <a:rPr lang="en-GB" dirty="0" err="1"/>
              <a:t>BackBlaze</a:t>
            </a:r>
            <a:endParaRPr lang="en-GB" dirty="0"/>
          </a:p>
          <a:p>
            <a:pPr lvl="1"/>
            <a:r>
              <a:rPr lang="en-GB" dirty="0"/>
              <a:t>Their main product is cloud backup</a:t>
            </a:r>
          </a:p>
          <a:p>
            <a:r>
              <a:rPr lang="en-GB" dirty="0"/>
              <a:t>Cheap: $0.005 per GB per month</a:t>
            </a:r>
          </a:p>
          <a:p>
            <a:pPr lvl="1"/>
            <a:r>
              <a:rPr lang="en-GB" dirty="0"/>
              <a:t>Pay only for used storage space</a:t>
            </a:r>
          </a:p>
          <a:p>
            <a:pPr lvl="1"/>
            <a:r>
              <a:rPr lang="en-GB" dirty="0"/>
              <a:t>Allows costs to be capped</a:t>
            </a:r>
          </a:p>
          <a:p>
            <a:r>
              <a:rPr lang="en-GB" dirty="0"/>
              <a:t>No upload cost</a:t>
            </a:r>
          </a:p>
          <a:p>
            <a:r>
              <a:rPr lang="en-GB" dirty="0"/>
              <a:t>Downloads cost $0.01 per GB but we can avoid that…</a:t>
            </a:r>
          </a:p>
        </p:txBody>
      </p:sp>
    </p:spTree>
    <p:extLst>
      <p:ext uri="{BB962C8B-B14F-4D97-AF65-F5344CB8AC3E}">
        <p14:creationId xmlns:p14="http://schemas.microsoft.com/office/powerpoint/2010/main" val="62685460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3D994-EE59-4AB2-ABAD-C704236B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CloudFlare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78BF63-F61D-44C5-BC6C-B6DCE02E7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Bandwidth Alliance between </a:t>
            </a:r>
            <a:r>
              <a:rPr lang="en-GB" dirty="0" err="1"/>
              <a:t>CloudFlare</a:t>
            </a:r>
            <a:r>
              <a:rPr lang="en-GB" dirty="0"/>
              <a:t> &amp; </a:t>
            </a:r>
            <a:r>
              <a:rPr lang="en-GB" dirty="0" err="1"/>
              <a:t>BackBlaze</a:t>
            </a:r>
            <a:endParaRPr lang="en-GB" dirty="0"/>
          </a:p>
          <a:p>
            <a:r>
              <a:rPr lang="en-GB" dirty="0"/>
              <a:t>Downloads from </a:t>
            </a:r>
            <a:r>
              <a:rPr lang="en-GB" dirty="0" err="1"/>
              <a:t>BackBlaze</a:t>
            </a:r>
            <a:r>
              <a:rPr lang="en-GB" dirty="0"/>
              <a:t> B2 are free via </a:t>
            </a:r>
            <a:r>
              <a:rPr lang="en-GB" dirty="0" err="1"/>
              <a:t>CloudFlare</a:t>
            </a:r>
            <a:endParaRPr lang="en-GB" dirty="0"/>
          </a:p>
          <a:p>
            <a:r>
              <a:rPr lang="en-GB" dirty="0"/>
              <a:t>The free tier of </a:t>
            </a:r>
            <a:r>
              <a:rPr lang="en-GB" dirty="0" err="1"/>
              <a:t>CloudFlare</a:t>
            </a:r>
            <a:r>
              <a:rPr lang="en-GB" dirty="0"/>
              <a:t> is sufficient for this</a:t>
            </a:r>
          </a:p>
          <a:p>
            <a:r>
              <a:rPr lang="en-GB" dirty="0"/>
              <a:t>Requires a dedicated domain</a:t>
            </a:r>
          </a:p>
          <a:p>
            <a:r>
              <a:rPr lang="en-GB" dirty="0"/>
              <a:t>Make sure you disable Browser Integrity Check</a:t>
            </a:r>
          </a:p>
        </p:txBody>
      </p:sp>
    </p:spTree>
    <p:extLst>
      <p:ext uri="{BB962C8B-B14F-4D97-AF65-F5344CB8AC3E}">
        <p14:creationId xmlns:p14="http://schemas.microsoft.com/office/powerpoint/2010/main" val="98530882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412AA-0AC7-4FAB-BBD1-D0363E01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Uploading to </a:t>
            </a:r>
            <a:r>
              <a:rPr lang="en-GB" dirty="0" err="1"/>
              <a:t>BackBlaze</a:t>
            </a:r>
            <a:r>
              <a:rPr lang="en-GB" dirty="0"/>
              <a:t> B2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9FF811-A27F-42BC-985E-FD7392618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</a:t>
            </a:r>
            <a:r>
              <a:rPr lang="en-GB" dirty="0" err="1"/>
              <a:t>rclone</a:t>
            </a:r>
            <a:endParaRPr lang="en-GB" dirty="0"/>
          </a:p>
          <a:p>
            <a:pPr lvl="1"/>
            <a:r>
              <a:rPr lang="en-GB" dirty="0"/>
              <a:t>Like </a:t>
            </a:r>
            <a:r>
              <a:rPr lang="en-GB" dirty="0" err="1"/>
              <a:t>rsync</a:t>
            </a:r>
            <a:r>
              <a:rPr lang="en-GB" dirty="0"/>
              <a:t> but for cloud storage</a:t>
            </a:r>
          </a:p>
          <a:p>
            <a:r>
              <a:rPr lang="en-GB" dirty="0" err="1"/>
              <a:t>BackBlaze</a:t>
            </a:r>
            <a:r>
              <a:rPr lang="en-GB" dirty="0"/>
              <a:t> API key stored as a GitLab CI variable</a:t>
            </a:r>
          </a:p>
          <a:p>
            <a:pPr lvl="1"/>
            <a:r>
              <a:rPr lang="en-GB" dirty="0"/>
              <a:t>Not stored in the git repository</a:t>
            </a:r>
          </a:p>
          <a:p>
            <a:pPr lvl="1"/>
            <a:r>
              <a:rPr lang="en-GB" dirty="0"/>
              <a:t>Only repository admins can view/edit this</a:t>
            </a:r>
          </a:p>
        </p:txBody>
      </p:sp>
    </p:spTree>
    <p:extLst>
      <p:ext uri="{BB962C8B-B14F-4D97-AF65-F5344CB8AC3E}">
        <p14:creationId xmlns:p14="http://schemas.microsoft.com/office/powerpoint/2010/main" val="330853966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ADB80-D525-4299-A696-723211B7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72ED6-9781-4A69-8EA4-9A11F65B2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 Agents: approx. €60 per month each</a:t>
            </a:r>
          </a:p>
          <a:p>
            <a:r>
              <a:rPr lang="en-GB" dirty="0" err="1"/>
              <a:t>BackBlaze</a:t>
            </a:r>
            <a:r>
              <a:rPr lang="en-GB" dirty="0"/>
              <a:t> B2: approx. $2.00 per month</a:t>
            </a:r>
          </a:p>
          <a:p>
            <a:r>
              <a:rPr lang="en-GB" dirty="0"/>
              <a:t>No long term commitments</a:t>
            </a:r>
          </a:p>
          <a:p>
            <a:pPr lvl="1"/>
            <a:r>
              <a:rPr lang="en-GB" dirty="0"/>
              <a:t>Can scale up or down as required</a:t>
            </a:r>
          </a:p>
        </p:txBody>
      </p:sp>
    </p:spTree>
    <p:extLst>
      <p:ext uri="{BB962C8B-B14F-4D97-AF65-F5344CB8AC3E}">
        <p14:creationId xmlns:p14="http://schemas.microsoft.com/office/powerpoint/2010/main" val="390101364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AA9C1-1CED-42D1-8330-66254F52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2C060F-E7D8-4867-A786-7C8231890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GitLab CI config</a:t>
            </a:r>
            <a:endParaRPr lang="en-GB" dirty="0"/>
          </a:p>
          <a:p>
            <a:r>
              <a:rPr lang="en-GB" dirty="0"/>
              <a:t>Kas build configurations:</a:t>
            </a:r>
          </a:p>
          <a:p>
            <a:pPr lvl="1"/>
            <a:r>
              <a:rPr lang="en-GB" dirty="0">
                <a:hlinkClick r:id="rId3"/>
              </a:rPr>
              <a:t>Poky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Arago</a:t>
            </a:r>
            <a:r>
              <a:rPr lang="en-GB" dirty="0"/>
              <a:t> (based on poky config with changes)</a:t>
            </a:r>
          </a:p>
          <a:p>
            <a:r>
              <a:rPr lang="en-GB" dirty="0" err="1"/>
              <a:t>Bitbake</a:t>
            </a:r>
            <a:r>
              <a:rPr lang="en-GB" dirty="0"/>
              <a:t> </a:t>
            </a:r>
            <a:r>
              <a:rPr lang="en-GB" dirty="0" err="1"/>
              <a:t>inc</a:t>
            </a:r>
            <a:r>
              <a:rPr lang="en-GB" dirty="0"/>
              <a:t> files:</a:t>
            </a:r>
          </a:p>
          <a:p>
            <a:pPr lvl="1"/>
            <a:r>
              <a:rPr lang="en-GB" dirty="0">
                <a:hlinkClick r:id="rId5"/>
              </a:rPr>
              <a:t>Enable download mirror</a:t>
            </a:r>
            <a:endParaRPr lang="en-GB" dirty="0"/>
          </a:p>
          <a:p>
            <a:pPr lvl="1"/>
            <a:r>
              <a:rPr lang="en-GB" dirty="0">
                <a:hlinkClick r:id="rId6"/>
              </a:rPr>
              <a:t>Enable </a:t>
            </a:r>
            <a:r>
              <a:rPr lang="en-GB" dirty="0" err="1">
                <a:hlinkClick r:id="rId6"/>
              </a:rPr>
              <a:t>sstate</a:t>
            </a:r>
            <a:r>
              <a:rPr lang="en-GB" dirty="0">
                <a:hlinkClick r:id="rId6"/>
              </a:rPr>
              <a:t> mirror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36677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Summary &amp; Future Work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746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9CE2749-6A91-4D81-80B3-8A8D07EA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5E0E9D-6F07-46FB-AE87-94C04396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3" y="1034653"/>
            <a:ext cx="8227500" cy="3399300"/>
          </a:xfrm>
        </p:spPr>
        <p:txBody>
          <a:bodyPr/>
          <a:lstStyle/>
          <a:p>
            <a:r>
              <a:rPr lang="en-GB" dirty="0"/>
              <a:t>A scalable automated build system can be deployed cheaply</a:t>
            </a:r>
          </a:p>
          <a:p>
            <a:r>
              <a:rPr lang="en-GB" dirty="0"/>
              <a:t>Requires some sysadmin work in setup &amp; maintenance</a:t>
            </a:r>
          </a:p>
          <a:p>
            <a:r>
              <a:rPr lang="en-GB" dirty="0"/>
              <a:t>Many choices available for all components</a:t>
            </a:r>
          </a:p>
          <a:p>
            <a:pPr lvl="1"/>
            <a:r>
              <a:rPr lang="en-GB" dirty="0"/>
              <a:t>You can start with a low cost solution and replace components as needed</a:t>
            </a:r>
          </a:p>
        </p:txBody>
      </p:sp>
    </p:spTree>
    <p:extLst>
      <p:ext uri="{BB962C8B-B14F-4D97-AF65-F5344CB8AC3E}">
        <p14:creationId xmlns:p14="http://schemas.microsoft.com/office/powerpoint/2010/main" val="125476105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AD383-0E06-4AAB-84C3-AD0AAF08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349484-F854-4340-91DD-A0C69269D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Extend kas capabilities</a:t>
            </a:r>
          </a:p>
          <a:p>
            <a:r>
              <a:rPr lang="en-GB" dirty="0"/>
              <a:t>Improve handling of </a:t>
            </a:r>
            <a:r>
              <a:rPr lang="en-GB" dirty="0" err="1"/>
              <a:t>sstate</a:t>
            </a:r>
            <a:r>
              <a:rPr lang="en-GB" dirty="0"/>
              <a:t> download failures in </a:t>
            </a:r>
            <a:r>
              <a:rPr lang="en-GB" dirty="0" err="1"/>
              <a:t>bitbake</a:t>
            </a:r>
            <a:endParaRPr lang="en-GB" dirty="0"/>
          </a:p>
          <a:p>
            <a:r>
              <a:rPr lang="en-GB" dirty="0"/>
              <a:t>Provide better linkage between CI logs in GitLab and artifacts stored on </a:t>
            </a:r>
            <a:r>
              <a:rPr lang="en-GB" dirty="0" err="1"/>
              <a:t>BackBlaze</a:t>
            </a:r>
            <a:endParaRPr lang="en-GB" dirty="0"/>
          </a:p>
          <a:p>
            <a:r>
              <a:rPr lang="en-GB" dirty="0"/>
              <a:t>Automatically expire old </a:t>
            </a:r>
            <a:r>
              <a:rPr lang="en-GB" dirty="0" err="1"/>
              <a:t>sstate</a:t>
            </a:r>
            <a:r>
              <a:rPr lang="en-GB" dirty="0"/>
              <a:t> caches</a:t>
            </a:r>
          </a:p>
        </p:txBody>
      </p:sp>
    </p:spTree>
    <p:extLst>
      <p:ext uri="{BB962C8B-B14F-4D97-AF65-F5344CB8AC3E}">
        <p14:creationId xmlns:p14="http://schemas.microsoft.com/office/powerpoint/2010/main" val="324900170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53EE9-BF9C-3D4F-9495-6094E21E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time</a:t>
            </a:r>
          </a:p>
        </p:txBody>
      </p:sp>
    </p:spTree>
    <p:extLst>
      <p:ext uri="{BB962C8B-B14F-4D97-AF65-F5344CB8AC3E}">
        <p14:creationId xmlns:p14="http://schemas.microsoft.com/office/powerpoint/2010/main" val="29400813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940A3-D0A8-4C3D-AD60-368E9113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53EFA1-5BAA-410E-ADE0-E3E89C8F1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029" y="1034653"/>
            <a:ext cx="6152030" cy="3399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Involved in </a:t>
            </a:r>
            <a:r>
              <a:rPr lang="en-GB" dirty="0" err="1"/>
              <a:t>Yocto</a:t>
            </a:r>
            <a:r>
              <a:rPr lang="en-GB" dirty="0"/>
              <a:t> Project since 2013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Work across the whole embedded stack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Principal Engineer @ </a:t>
            </a:r>
            <a:r>
              <a:rPr lang="en-GB" dirty="0" err="1"/>
              <a:t>Konsulko</a:t>
            </a:r>
            <a:r>
              <a:rPr lang="en-GB" dirty="0"/>
              <a:t> Group</a:t>
            </a:r>
          </a:p>
          <a:p>
            <a:pPr marL="76200" indent="0">
              <a:spcBef>
                <a:spcPts val="0"/>
              </a:spcBef>
              <a:buNone/>
            </a:pPr>
            <a:endParaRPr lang="en-GB" dirty="0"/>
          </a:p>
          <a:p>
            <a:pPr marL="76200" indent="0" algn="ctr">
              <a:spcBef>
                <a:spcPts val="0"/>
              </a:spcBef>
              <a:buNone/>
            </a:pPr>
            <a:r>
              <a:rPr lang="en-GB" dirty="0">
                <a:hlinkClick r:id="rId2"/>
              </a:rPr>
              <a:t>pbarker@konsulko.com</a:t>
            </a:r>
            <a:endParaRPr lang="en-GB" dirty="0"/>
          </a:p>
          <a:p>
            <a:pPr marL="76200" indent="0" algn="ctr">
              <a:spcBef>
                <a:spcPts val="0"/>
              </a:spcBef>
              <a:buNone/>
            </a:pPr>
            <a:endParaRPr lang="en-GB" dirty="0"/>
          </a:p>
          <a:p>
            <a:pPr marL="76200" indent="0" algn="ctr">
              <a:spcBef>
                <a:spcPts val="0"/>
              </a:spcBef>
              <a:buNone/>
            </a:pPr>
            <a:r>
              <a:rPr lang="en-GB" dirty="0">
                <a:hlinkClick r:id="rId3"/>
              </a:rPr>
              <a:t>https://twitter.com/pbarker_dev</a:t>
            </a:r>
            <a:endParaRPr lang="en-GB" dirty="0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BFACA9D9-3E81-4935-AA00-CA88699EC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54" y="1034654"/>
            <a:ext cx="2098512" cy="20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3277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3"/>
          <a:stretch/>
        </p:blipFill>
        <p:spPr>
          <a:xfrm>
            <a:off x="1811105" y="2417530"/>
            <a:ext cx="502920" cy="356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1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08694-0D9C-452F-9693-AF35C630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</a:t>
            </a:r>
            <a:r>
              <a:rPr lang="en-GB" dirty="0" err="1"/>
              <a:t>Konsulko</a:t>
            </a:r>
            <a:r>
              <a:rPr lang="en-GB" dirty="0"/>
              <a:t>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FFDD7-CBC2-401C-A5F4-700386FA3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853" y="1385799"/>
            <a:ext cx="8233200" cy="3048154"/>
          </a:xfrm>
        </p:spPr>
        <p:txBody>
          <a:bodyPr/>
          <a:lstStyle/>
          <a:p>
            <a:r>
              <a:rPr lang="en-GB" sz="2000" dirty="0"/>
              <a:t>Embedded Linux &amp; Open Source Software Consultancy</a:t>
            </a:r>
          </a:p>
          <a:p>
            <a:r>
              <a:rPr lang="en-GB" sz="2000" dirty="0"/>
              <a:t>Globally distributed team of community and industry veterans</a:t>
            </a:r>
          </a:p>
          <a:p>
            <a:r>
              <a:rPr lang="en-GB" sz="2000" dirty="0"/>
              <a:t>Contributors to the Linux kernel, U-Boot, </a:t>
            </a:r>
            <a:r>
              <a:rPr lang="en-GB" sz="2000" dirty="0" err="1"/>
              <a:t>Yocto</a:t>
            </a:r>
            <a:r>
              <a:rPr lang="en-GB" sz="2000" dirty="0"/>
              <a:t> Project, </a:t>
            </a:r>
            <a:r>
              <a:rPr lang="en-GB" sz="2000" dirty="0" err="1"/>
              <a:t>OpenEmbedded</a:t>
            </a:r>
            <a:r>
              <a:rPr lang="en-GB" sz="2000" dirty="0"/>
              <a:t>, Automotive Grade Linux (AGL) and many more projects</a:t>
            </a:r>
          </a:p>
          <a:p>
            <a:pPr marL="76200" indent="0" algn="ctr">
              <a:buNone/>
            </a:pPr>
            <a:r>
              <a:rPr lang="en-GB" dirty="0">
                <a:hlinkClick r:id="rId2"/>
              </a:rPr>
              <a:t>https://konsulko.com</a:t>
            </a:r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D840A40-E88C-451E-A7A8-7A5886727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73" y="-688784"/>
            <a:ext cx="2884123" cy="28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25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F3AB4-FC0C-4A19-914E-1D70275C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 Emptor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48D864-7E98-43F9-9031-587956155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Opinions are mine</a:t>
            </a:r>
          </a:p>
          <a:p>
            <a:pPr lvl="1"/>
            <a:r>
              <a:rPr lang="en-GB" dirty="0"/>
              <a:t>Not my employers</a:t>
            </a:r>
          </a:p>
          <a:p>
            <a:pPr lvl="1"/>
            <a:r>
              <a:rPr lang="en-GB" dirty="0"/>
              <a:t>Not those of the </a:t>
            </a:r>
            <a:r>
              <a:rPr lang="en-GB" dirty="0" err="1"/>
              <a:t>Yocto</a:t>
            </a:r>
            <a:r>
              <a:rPr lang="en-GB" dirty="0"/>
              <a:t> Project as a whole</a:t>
            </a:r>
          </a:p>
          <a:p>
            <a:pPr lvl="1"/>
            <a:endParaRPr lang="en-GB" dirty="0"/>
          </a:p>
          <a:p>
            <a:r>
              <a:rPr lang="en-GB" dirty="0"/>
              <a:t>Gather performance data &amp; test thoroughly before spending lots of money on hardware/services</a:t>
            </a:r>
          </a:p>
        </p:txBody>
      </p:sp>
    </p:spTree>
    <p:extLst>
      <p:ext uri="{BB962C8B-B14F-4D97-AF65-F5344CB8AC3E}">
        <p14:creationId xmlns:p14="http://schemas.microsoft.com/office/powerpoint/2010/main" val="3244347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Automating </a:t>
            </a:r>
            <a:r>
              <a:rPr lang="en-US" dirty="0" err="1"/>
              <a:t>Yocto</a:t>
            </a:r>
            <a:r>
              <a:rPr lang="en-US" dirty="0"/>
              <a:t> Project Builds</a:t>
            </a:r>
            <a:endParaRPr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86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B847E2-F333-463D-90D4-EEDCA88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Setup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EBD75A-C114-4A88-9ACF-92B24D98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Dedicated CI build environment</a:t>
            </a:r>
          </a:p>
          <a:p>
            <a:r>
              <a:rPr lang="en-GB" sz="1800" dirty="0"/>
              <a:t>CI build script</a:t>
            </a:r>
          </a:p>
          <a:p>
            <a:pPr lvl="1"/>
            <a:r>
              <a:rPr lang="en-GB" sz="1800" dirty="0"/>
              <a:t>Update layers</a:t>
            </a:r>
          </a:p>
          <a:p>
            <a:pPr lvl="1"/>
            <a:r>
              <a:rPr lang="en-GB" sz="1800" dirty="0"/>
              <a:t>Run the build</a:t>
            </a:r>
          </a:p>
          <a:p>
            <a:pPr lvl="1"/>
            <a:r>
              <a:rPr lang="en-GB" sz="1800" dirty="0"/>
              <a:t>Copy artifacts to shared storage</a:t>
            </a:r>
          </a:p>
          <a:p>
            <a:r>
              <a:rPr lang="en-GB" sz="1800" dirty="0"/>
              <a:t>Some form of trigger</a:t>
            </a:r>
          </a:p>
          <a:p>
            <a:pPr lvl="1"/>
            <a:r>
              <a:rPr lang="en-GB" sz="1800" dirty="0"/>
              <a:t>When new commits are pushed to your layers</a:t>
            </a:r>
          </a:p>
          <a:p>
            <a:pPr lvl="1"/>
            <a:r>
              <a:rPr lang="en-GB" sz="1800" dirty="0"/>
              <a:t>On a schedule</a:t>
            </a:r>
          </a:p>
        </p:txBody>
      </p:sp>
    </p:spTree>
    <p:extLst>
      <p:ext uri="{BB962C8B-B14F-4D97-AF65-F5344CB8AC3E}">
        <p14:creationId xmlns:p14="http://schemas.microsoft.com/office/powerpoint/2010/main" val="19053408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B847E2-F333-463D-90D4-EEDCA88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EBD75A-C114-4A88-9ACF-92B24D98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Capture build logs</a:t>
            </a:r>
          </a:p>
          <a:p>
            <a:r>
              <a:rPr lang="en-GB" dirty="0"/>
              <a:t>Manual command to clean working directory and/or </a:t>
            </a:r>
            <a:r>
              <a:rPr lang="en-GB" dirty="0" err="1"/>
              <a:t>sstate</a:t>
            </a:r>
            <a:r>
              <a:rPr lang="en-GB" dirty="0"/>
              <a:t> cache</a:t>
            </a:r>
          </a:p>
          <a:p>
            <a:pPr lvl="1"/>
            <a:r>
              <a:rPr lang="en-GB" sz="2000" dirty="0"/>
              <a:t>Sometimes needed when debugging issues</a:t>
            </a:r>
          </a:p>
        </p:txBody>
      </p:sp>
    </p:spTree>
    <p:extLst>
      <p:ext uri="{BB962C8B-B14F-4D97-AF65-F5344CB8AC3E}">
        <p14:creationId xmlns:p14="http://schemas.microsoft.com/office/powerpoint/2010/main" val="29453669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BB6C8825EED4BB54067974D8E9482" ma:contentTypeVersion="12" ma:contentTypeDescription="Create a new document." ma:contentTypeScope="" ma:versionID="133bcff1fe1263d3b921c330dcf775ae">
  <xsd:schema xmlns:xsd="http://www.w3.org/2001/XMLSchema" xmlns:xs="http://www.w3.org/2001/XMLSchema" xmlns:p="http://schemas.microsoft.com/office/2006/metadata/properties" xmlns:ns3="80ec2cb3-908b-4289-ade3-1c5f37cd79bc" xmlns:ns4="be343dc1-7158-490d-9775-e426ff7484b1" targetNamespace="http://schemas.microsoft.com/office/2006/metadata/properties" ma:root="true" ma:fieldsID="1e9ae94151fe1e96669c310e4c946128" ns3:_="" ns4:_="">
    <xsd:import namespace="80ec2cb3-908b-4289-ade3-1c5f37cd79bc"/>
    <xsd:import namespace="be343dc1-7158-490d-9775-e426ff7484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c2cb3-908b-4289-ade3-1c5f37cd7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43dc1-7158-490d-9775-e426ff7484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E9109-87F4-4964-BAC0-7DBAE99B7C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8E26E0-B095-4BCC-894E-0C993D0C629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be343dc1-7158-490d-9775-e426ff7484b1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0ec2cb3-908b-4289-ade3-1c5f37cd79bc"/>
  </ds:schemaRefs>
</ds:datastoreItem>
</file>

<file path=customXml/itemProps3.xml><?xml version="1.0" encoding="utf-8"?>
<ds:datastoreItem xmlns:ds="http://schemas.openxmlformats.org/officeDocument/2006/customXml" ds:itemID="{D90C1144-C023-40EC-96F4-89F82C8E9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ec2cb3-908b-4289-ade3-1c5f37cd79bc"/>
    <ds:schemaRef ds:uri="be343dc1-7158-490d-9775-e426ff748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1089</Words>
  <Application>Microsoft Office PowerPoint</Application>
  <PresentationFormat>On-screen Show (16:9)</PresentationFormat>
  <Paragraphs>231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YoctoTemplate_1</vt:lpstr>
      <vt:lpstr>Highly Scalable Yocto Project® Build Automation </vt:lpstr>
      <vt:lpstr>Introduction</vt:lpstr>
      <vt:lpstr>About This Talk</vt:lpstr>
      <vt:lpstr>About Me</vt:lpstr>
      <vt:lpstr>About Konsulko Group</vt:lpstr>
      <vt:lpstr>Caveat Emptor</vt:lpstr>
      <vt:lpstr>Automating Yocto Project Builds</vt:lpstr>
      <vt:lpstr>Simple Setup</vt:lpstr>
      <vt:lpstr>Other Requirements</vt:lpstr>
      <vt:lpstr>Yocto Project Autobuilder</vt:lpstr>
      <vt:lpstr>Other Solutions</vt:lpstr>
      <vt:lpstr>Scripting the Build</vt:lpstr>
      <vt:lpstr>Pulling in Other Layers</vt:lpstr>
      <vt:lpstr>Scaling Up &amp; Scaling Out</vt:lpstr>
      <vt:lpstr>Re-examining the Simple Setup</vt:lpstr>
      <vt:lpstr>Scaling Up</vt:lpstr>
      <vt:lpstr>CPU and RAM</vt:lpstr>
      <vt:lpstr>Other Factors</vt:lpstr>
      <vt:lpstr>Preparing to Scale Out</vt:lpstr>
      <vt:lpstr>Other Benefits of Scaling Out</vt:lpstr>
      <vt:lpstr>Local Scale Out</vt:lpstr>
      <vt:lpstr>Global Scale Out</vt:lpstr>
      <vt:lpstr>Distributed Cache &amp; Artifacts Storage</vt:lpstr>
      <vt:lpstr>A Low-Cost Example</vt:lpstr>
      <vt:lpstr>Use Case</vt:lpstr>
      <vt:lpstr>High Level Design</vt:lpstr>
      <vt:lpstr>kas</vt:lpstr>
      <vt:lpstr>GitLab CI</vt:lpstr>
      <vt:lpstr>Build Agent</vt:lpstr>
      <vt:lpstr>GitLab Runner configuration</vt:lpstr>
      <vt:lpstr>BackBlaze B2</vt:lpstr>
      <vt:lpstr>CloudFlare</vt:lpstr>
      <vt:lpstr>Uploading to BackBlaze B2</vt:lpstr>
      <vt:lpstr>Monthly Costs</vt:lpstr>
      <vt:lpstr>Example references</vt:lpstr>
      <vt:lpstr>Summary &amp; Future Work</vt:lpstr>
      <vt:lpstr>Summary</vt:lpstr>
      <vt:lpstr>Future Work</vt:lpstr>
      <vt:lpstr>Thanks for your time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100</cp:revision>
  <dcterms:modified xsi:type="dcterms:W3CDTF">2020-07-02T13:59:54Z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0x010100B2FBB6C8825EED4BB54067974D8E9482</vt:lpwstr>
  </property>
</Properties>
</file>