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8" r:id="rId1"/>
  </p:sldMasterIdLst>
  <p:notesMasterIdLst>
    <p:notesMasterId r:id="rId23"/>
  </p:notesMasterIdLst>
  <p:sldIdLst>
    <p:sldId id="256" r:id="rId2"/>
    <p:sldId id="259" r:id="rId3"/>
    <p:sldId id="258" r:id="rId4"/>
    <p:sldId id="279" r:id="rId5"/>
    <p:sldId id="280" r:id="rId6"/>
    <p:sldId id="281" r:id="rId7"/>
    <p:sldId id="282" r:id="rId8"/>
    <p:sldId id="294" r:id="rId9"/>
    <p:sldId id="295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89" r:id="rId18"/>
    <p:sldId id="291" r:id="rId19"/>
    <p:sldId id="293" r:id="rId20"/>
    <p:sldId id="292" r:id="rId21"/>
    <p:sldId id="29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-402" y="42"/>
      </p:cViewPr>
      <p:guideLst>
        <p:guide orient="horz" pos="660"/>
        <p:guide pos="288"/>
        <p:guide pos="5472"/>
      </p:guideLst>
    </p:cSldViewPr>
  </p:slideViewPr>
  <p:outlineViewPr>
    <p:cViewPr>
      <p:scale>
        <a:sx n="33" d="100"/>
        <a:sy n="33" d="100"/>
      </p:scale>
      <p:origin x="0" y="-65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9d23471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9d23471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89d234715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42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ithub.com/YoeDistro/yoe-distro/blob/dunfell/docs/libc-init.m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twitter.com/yoctoprojec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lvl="0" algn="r"/>
            <a:r>
              <a:rPr lang="en-US" dirty="0" err="1"/>
              <a:t>Yocto</a:t>
            </a:r>
            <a:r>
              <a:rPr lang="en-US" dirty="0"/>
              <a:t> Project</a:t>
            </a:r>
            <a:r>
              <a:rPr lang="en-US" baseline="30000" dirty="0"/>
              <a:t>®</a:t>
            </a:r>
            <a:r>
              <a:rPr lang="en-US" dirty="0"/>
              <a:t> Image Size Optimization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/>
              <a:t>KHEM RAJ, COMCAST 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/>
              <a:t>Yocto Project </a:t>
            </a:r>
            <a:r>
              <a:rPr lang="en-US" dirty="0" smtClean="0"/>
              <a:t>Dev Day </a:t>
            </a:r>
            <a:r>
              <a:rPr lang="en-US" i="1" dirty="0"/>
              <a:t>Virtual</a:t>
            </a:r>
            <a:r>
              <a:rPr lang="en-US" dirty="0"/>
              <a:t>, North 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86EF6-FB20-5747-AF19-8AC6FE2BB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F99658-6306-D44A-9FE7-669B8C849F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Enable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buildhistory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dirty="0"/>
              <a:t>Build Image</a:t>
            </a:r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EE1E314-EE16-2F42-B731-472238E7A707}"/>
              </a:ext>
            </a:extLst>
          </p:cNvPr>
          <p:cNvSpPr txBox="1"/>
          <p:nvPr/>
        </p:nvSpPr>
        <p:spPr>
          <a:xfrm>
            <a:off x="1094192" y="1979874"/>
            <a:ext cx="3514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USER_CLASSES ?= "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buildhistory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”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BUILDHISTORY_COMMIT ?= "1"</a:t>
            </a: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0674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A37C28-19FD-914B-B405-7E90EC2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4E2D745-DD45-B443-8BD8-26317126D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IMAGE_LINGUAS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en</a:t>
            </a:r>
            <a:r>
              <a:rPr lang="en-US" dirty="0"/>
              <a:t>-us”</a:t>
            </a:r>
          </a:p>
          <a:p>
            <a:pPr lvl="1"/>
            <a:r>
              <a:rPr lang="en-US" dirty="0"/>
              <a:t>Use “as needed”, prefer empty</a:t>
            </a:r>
          </a:p>
          <a:p>
            <a:r>
              <a:rPr lang="en-US" dirty="0"/>
              <a:t>IMAGE_FEATURES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package-management</a:t>
            </a:r>
          </a:p>
          <a:p>
            <a:pPr lvl="1"/>
            <a:r>
              <a:rPr lang="en-US" dirty="0"/>
              <a:t>Remove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splash</a:t>
            </a:r>
          </a:p>
          <a:p>
            <a:pPr lvl="1"/>
            <a:r>
              <a:rPr lang="en-US" dirty="0"/>
              <a:t>SSH – Use </a:t>
            </a:r>
            <a:r>
              <a:rPr lang="en-US" dirty="0" err="1"/>
              <a:t>dropbear</a:t>
            </a:r>
            <a:r>
              <a:rPr lang="en-US" dirty="0"/>
              <a:t> instead of OpenSSH</a:t>
            </a:r>
          </a:p>
          <a:p>
            <a:pPr lvl="2"/>
            <a:r>
              <a:rPr lang="en-US" dirty="0"/>
              <a:t>Add 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ssh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-server-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dropbear</a:t>
            </a:r>
            <a:r>
              <a:rPr lang="en-US" dirty="0"/>
              <a:t> to IMAGE_FEATURES</a:t>
            </a:r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3243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6BEAA3-8DB2-1F4D-BF74-D8E6EF00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Tunes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E1F58B-010F-8540-9E79-A03337E7A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ARM 32-bit</a:t>
            </a:r>
          </a:p>
          <a:p>
            <a:pPr lvl="1"/>
            <a:r>
              <a:rPr lang="en-US" dirty="0"/>
              <a:t>Ensure Thumb ISA is used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Select proper DEFAULTTUNE</a:t>
            </a:r>
          </a:p>
          <a:p>
            <a:pPr lvl="2"/>
            <a:r>
              <a:rPr lang="en-US" dirty="0"/>
              <a:t>DEFAULTTUNE ?= "cortexa7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hf-neon-vfpv4"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1E1D0F-C059-6943-BBA5-480CFA6DAF43}"/>
              </a:ext>
            </a:extLst>
          </p:cNvPr>
          <p:cNvSpPr txBox="1"/>
          <p:nvPr/>
        </p:nvSpPr>
        <p:spPr>
          <a:xfrm>
            <a:off x="1296062" y="2187184"/>
            <a:ext cx="4935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Build Configuration: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BB_VERSION           = "1.47.0"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BUILD_SYS            = "x86_64-linux"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NATIVELSBSTRING      = "arch"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TARGET_SYS           = "arm-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linux-gnueabi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MACHINE              = "raspberrypi4"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DISTRO               = "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DISTRO_VERSION       = "3.1"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TUNE_FEATURES        = "arm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vfp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 cortexa7 neon vfpv4 </a:t>
            </a:r>
            <a:r>
              <a:rPr lang="en-US" sz="800" b="1" dirty="0">
                <a:solidFill>
                  <a:srgbClr val="FF0000"/>
                </a:solidFill>
                <a:latin typeface="Fira Code" panose="020B0509050000020004" pitchFamily="49" charset="0"/>
                <a:ea typeface="Fira Code" panose="020B0509050000020004" pitchFamily="49" charset="0"/>
              </a:rPr>
              <a:t>thumb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callconvention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-hard"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TARGET_FPU           = "hard"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1BAF31C-948A-4E46-8383-A3FB8D7E04DE}"/>
              </a:ext>
            </a:extLst>
          </p:cNvPr>
          <p:cNvSpPr txBox="1"/>
          <p:nvPr/>
        </p:nvSpPr>
        <p:spPr>
          <a:xfrm>
            <a:off x="6232029" y="2211083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3320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2956</a:t>
            </a:r>
          </a:p>
        </p:txBody>
      </p:sp>
    </p:spTree>
    <p:extLst>
      <p:ext uri="{BB962C8B-B14F-4D97-AF65-F5344CB8AC3E}">
        <p14:creationId xmlns:p14="http://schemas.microsoft.com/office/powerpoint/2010/main" val="24368190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C14A3F-66CC-DE41-BE2C-FB242840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Tunes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FA7DBC-2645-694F-A2E4-B399758D28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ISA for MIPS</a:t>
            </a:r>
          </a:p>
          <a:p>
            <a:pPr lvl="1"/>
            <a:r>
              <a:rPr lang="en-US" dirty="0"/>
              <a:t>Enable MIPS16e ASE instructions</a:t>
            </a:r>
          </a:p>
          <a:p>
            <a:pPr lvl="2"/>
            <a:r>
              <a:rPr lang="en-US" dirty="0"/>
              <a:t>Use mips16e  in TUNE_FEATURES</a:t>
            </a:r>
          </a:p>
          <a:p>
            <a:pPr lvl="2"/>
            <a:r>
              <a:rPr lang="en-US" dirty="0"/>
              <a:t>Set MIPS_INSTRUCTION_SET to mips16e</a:t>
            </a:r>
          </a:p>
        </p:txBody>
      </p:sp>
    </p:spTree>
    <p:extLst>
      <p:ext uri="{BB962C8B-B14F-4D97-AF65-F5344CB8AC3E}">
        <p14:creationId xmlns:p14="http://schemas.microsoft.com/office/powerpoint/2010/main" val="8835348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A3496-4985-5649-A19A-59559B8B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 </a:t>
            </a:r>
            <a:r>
              <a:rPr lang="en-US" dirty="0" err="1"/>
              <a:t>Buildhistory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FE4F012-2021-7A42-82F7-510A64A33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Buildhistory</a:t>
            </a:r>
            <a:r>
              <a:rPr lang="en-US" dirty="0"/>
              <a:t> is in TOPDIR/</a:t>
            </a:r>
            <a:r>
              <a:rPr lang="en-US" dirty="0" err="1"/>
              <a:t>buildhistory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903F0DF-58F6-654F-956B-5BF350221F0F}"/>
              </a:ext>
            </a:extLst>
          </p:cNvPr>
          <p:cNvSpPr/>
          <p:nvPr/>
        </p:nvSpPr>
        <p:spPr>
          <a:xfrm>
            <a:off x="1610139" y="1957250"/>
            <a:ext cx="58958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[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kraj@apollo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 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mnt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/b/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/master/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buildhistory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/images/raspberrypi4/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glibc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/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yoe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-simple-image]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% tree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.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build-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id.txt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depends.dot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nolibc.dot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nolibc-noupdate.dot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depends-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nokernel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nolibc-noupdate-nomodules.dot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files-in-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image.txt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image-files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│   └── 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etc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│       ├── group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│       └── passwd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image-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info.txt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installed-package-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names.txt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├── installed-package-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sizes.txt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└── installed-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packages.txt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3076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0B5E5B-B476-A644-B75E-D8558105D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 installed-package-</a:t>
            </a:r>
            <a:r>
              <a:rPr lang="en-US" dirty="0" err="1"/>
              <a:t>sizes.txt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0A69327-67A4-C249-815D-EB226094D9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Package sizes listed in size order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29ECA4A-E928-8D4D-B296-169B09A2A4B6}"/>
              </a:ext>
            </a:extLst>
          </p:cNvPr>
          <p:cNvSpPr txBox="1"/>
          <p:nvPr/>
        </p:nvSpPr>
        <p:spPr>
          <a:xfrm>
            <a:off x="2043485" y="1800523"/>
            <a:ext cx="4406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3023	KiB	bluez5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2568	KiB	shared-mime-info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2266	KiB	libglib-2.0-0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1652	KiB	libc6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1630	KiB	kernel-module-btrfs-5.4.47-v7l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1609	KiB	kernel-module-xfs-5.4.47-v7l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1397	KiB	libunistring2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1292	KiB	kernel-module-ocfs2-5.4.47-v7l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1202	KiB	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ofono</a:t>
            </a:r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1191	KiB	libgnutls30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1186	KiB	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libstdc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++6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1123	KiB	kernel-module-snd-soc-wm5102-5.4.47-v7l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1040	KiB	shadow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954	KiB	libx11-6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920	KiB	kernel-module-mac80211-5.4.47-v7l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886	KiB	kernel-module-cfg80211-5.4.47-v7l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884	KiB	kernel-module-cifs-5.4.47-v7l</a:t>
            </a:r>
          </a:p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883	KiB	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wpa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-supplicant</a:t>
            </a:r>
          </a:p>
        </p:txBody>
      </p:sp>
    </p:spTree>
    <p:extLst>
      <p:ext uri="{BB962C8B-B14F-4D97-AF65-F5344CB8AC3E}">
        <p14:creationId xmlns:p14="http://schemas.microsoft.com/office/powerpoint/2010/main" val="37768813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91CA97-06D7-ED44-A0DF-5186EC136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package is pulled into image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2221A1-81D8-1A4D-BFE6-717D34F73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Buildhistory</a:t>
            </a:r>
            <a:r>
              <a:rPr lang="en-US" dirty="0"/>
              <a:t> has the information</a:t>
            </a:r>
          </a:p>
          <a:p>
            <a:pPr lvl="1"/>
            <a:r>
              <a:rPr lang="en-US" dirty="0"/>
              <a:t>.dot files</a:t>
            </a:r>
          </a:p>
          <a:p>
            <a:r>
              <a:rPr lang="en-US" dirty="0"/>
              <a:t>RHS expresses the dependence</a:t>
            </a:r>
          </a:p>
          <a:p>
            <a:r>
              <a:rPr lang="en-US" dirty="0"/>
              <a:t>Search for</a:t>
            </a:r>
          </a:p>
          <a:p>
            <a:pPr lvl="1"/>
            <a:r>
              <a:rPr lang="en-US" dirty="0"/>
              <a:t>-&gt; “&lt;package-name&gt;”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5F40E0-C16D-2D48-A0A2-AEC334C5553C}"/>
              </a:ext>
            </a:extLst>
          </p:cNvPr>
          <p:cNvSpPr txBox="1"/>
          <p:nvPr/>
        </p:nvSpPr>
        <p:spPr>
          <a:xfrm>
            <a:off x="5791800" y="841477"/>
            <a:ext cx="335220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digraph</a:t>
            </a:r>
            <a:r>
              <a:rPr lang="en-US" sz="800" dirty="0">
                <a:latin typeface=" Fira Code" panose="020B0509050000020004" pitchFamily="49" charset="0"/>
              </a:rPr>
              <a:t> </a:t>
            </a:r>
            <a:r>
              <a:rPr lang="en-US" sz="800" dirty="0">
                <a:solidFill>
                  <a:srgbClr val="001080"/>
                </a:solidFill>
                <a:latin typeface=" Fira Code" panose="020B0509050000020004" pitchFamily="49" charset="0"/>
              </a:rPr>
              <a:t>depends</a:t>
            </a:r>
            <a:r>
              <a:rPr lang="en-US" sz="800" dirty="0">
                <a:latin typeface=" Fira Code" panose="020B0509050000020004" pitchFamily="49" charset="0"/>
              </a:rPr>
              <a:t> {</a:t>
            </a: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node</a:t>
            </a:r>
            <a:r>
              <a:rPr lang="en-US" sz="800" dirty="0">
                <a:latin typeface=" Fira Code" panose="020B0509050000020004" pitchFamily="49" charset="0"/>
              </a:rPr>
              <a:t> [shape=</a:t>
            </a:r>
            <a:r>
              <a:rPr lang="en-US" sz="800" dirty="0">
                <a:solidFill>
                  <a:srgbClr val="001080"/>
                </a:solidFill>
                <a:latin typeface=" Fira Code" panose="020B0509050000020004" pitchFamily="49" charset="0"/>
              </a:rPr>
              <a:t>plaintext</a:t>
            </a:r>
            <a:r>
              <a:rPr lang="en-US" sz="800" dirty="0">
                <a:latin typeface=" Fira Code" panose="020B0509050000020004" pitchFamily="49" charset="0"/>
              </a:rPr>
              <a:t>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"e2fsprogs-resize2fs"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gptfdisk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"parted"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udev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"update-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rc.d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[style=dotted]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"96boards-tools"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util-linux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alsa-utils-alsactl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-states"</a:t>
            </a:r>
            <a:r>
              <a:rPr lang="en-US" sz="800" dirty="0">
                <a:latin typeface=" Fira Code" panose="020B0509050000020004" pitchFamily="49" charset="0"/>
              </a:rPr>
              <a:t> [style=dotted]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alsa-utils-alsactl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"libasound2"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alsa-utils-alsactl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"libasound2"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"libformw5"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"libmenuw5"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"libncursesw5"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"libpanelw5"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alsa-utils-alsamixer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"libtinfo5"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initd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-functions"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"libapm1"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"update-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rc.d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[style=dotted]</a:t>
            </a: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"libapm1"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apm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"base-files"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"base-passwd"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"libavahi-common3"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"libavahi-core7"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"avahi-daemon"</a:t>
            </a:r>
            <a:r>
              <a:rPr lang="en-US" sz="800" dirty="0">
                <a:latin typeface=" Fira Code" panose="020B0509050000020004" pitchFamily="49" charset="0"/>
              </a:rPr>
              <a:t> -&gt;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"libc6"</a:t>
            </a:r>
            <a:endParaRPr lang="en-US" sz="800" dirty="0">
              <a:latin typeface=" Fira Code" panose="020B0509050000020004" pitchFamily="49" charset="0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178231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BB6A0-7D2A-7B4B-9004-071C59B6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Tweaks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7E353D-DF25-0545-B814-3C6B43E1B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BSPs may enforce installing all </a:t>
            </a:r>
            <a:r>
              <a:rPr lang="en-US" dirty="0" err="1"/>
              <a:t>kmods</a:t>
            </a:r>
            <a:endParaRPr lang="en-US" dirty="0"/>
          </a:p>
          <a:p>
            <a:pPr lvl="1"/>
            <a:r>
              <a:rPr lang="en-US" dirty="0"/>
              <a:t>Inspect MACHINE_EXTRA_RRECOMMENDS</a:t>
            </a:r>
          </a:p>
          <a:p>
            <a:pPr lvl="2"/>
            <a:r>
              <a:rPr lang="en-US" dirty="0"/>
              <a:t>Remove "kernel-modules”</a:t>
            </a:r>
          </a:p>
          <a:p>
            <a:pPr lvl="2"/>
            <a:r>
              <a:rPr lang="en-US" dirty="0"/>
              <a:t>Add only needed </a:t>
            </a:r>
            <a:r>
              <a:rPr lang="en-US" dirty="0" err="1"/>
              <a:t>kmods</a:t>
            </a:r>
            <a:endParaRPr lang="en-US" dirty="0"/>
          </a:p>
          <a:p>
            <a:r>
              <a:rPr lang="en-US" dirty="0"/>
              <a:t>Avoid duplicate kernel image in </a:t>
            </a:r>
            <a:r>
              <a:rPr lang="en-US" dirty="0" err="1"/>
              <a:t>rootfs</a:t>
            </a:r>
            <a:endParaRPr lang="en-US" dirty="0"/>
          </a:p>
          <a:p>
            <a:pPr lvl="1"/>
            <a:r>
              <a:rPr lang="en-US" dirty="0"/>
              <a:t>RDEPENDS_${KERNEL_PACKAGE_NAME}-base = "”</a:t>
            </a:r>
          </a:p>
          <a:p>
            <a:r>
              <a:rPr lang="en-US" dirty="0"/>
              <a:t>Inspect kernel config for unneeded features</a:t>
            </a:r>
          </a:p>
          <a:p>
            <a:r>
              <a:rPr lang="en-US" dirty="0"/>
              <a:t>Compile with size optimizations (kernel/configs/</a:t>
            </a:r>
            <a:r>
              <a:rPr lang="en-US" dirty="0" err="1"/>
              <a:t>tiny.config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EF31F3C-F12D-5049-8B46-8584165CEBDE}"/>
              </a:ext>
            </a:extLst>
          </p:cNvPr>
          <p:cNvSpPr txBox="1"/>
          <p:nvPr/>
        </p:nvSpPr>
        <p:spPr>
          <a:xfrm>
            <a:off x="6750657" y="1855539"/>
            <a:ext cx="2957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Fira Code" panose="020B0509050000020004" pitchFamily="49" charset="0"/>
                <a:ea typeface="Fira Code" panose="020B0509050000020004" pitchFamily="49" charset="0"/>
              </a:rPr>
              <a:t>tiny.config</a:t>
            </a:r>
            <a:endParaRPr lang="en-US" sz="10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10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10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1000" dirty="0">
                <a:latin typeface="Fira Code" panose="020B0509050000020004" pitchFamily="49" charset="0"/>
                <a:ea typeface="Fira Code" panose="020B0509050000020004" pitchFamily="49" charset="0"/>
              </a:rPr>
              <a:t>CONFIG_CC_OPTIMIZE_FOR_SIZE=y</a:t>
            </a:r>
          </a:p>
          <a:p>
            <a:r>
              <a:rPr lang="en-US" sz="1000" dirty="0">
                <a:latin typeface="Fira Code" panose="020B0509050000020004" pitchFamily="49" charset="0"/>
                <a:ea typeface="Fira Code" panose="020B0509050000020004" pitchFamily="49" charset="0"/>
              </a:rPr>
              <a:t>CONFIG_KERNEL_XZ=y</a:t>
            </a:r>
          </a:p>
          <a:p>
            <a:r>
              <a:rPr lang="en-US" sz="1000" dirty="0">
                <a:latin typeface="Fira Code" panose="020B0509050000020004" pitchFamily="49" charset="0"/>
                <a:ea typeface="Fira Code" panose="020B0509050000020004" pitchFamily="49" charset="0"/>
              </a:rPr>
              <a:t>CONFIG_SLOB=y</a:t>
            </a:r>
          </a:p>
        </p:txBody>
      </p:sp>
    </p:spTree>
    <p:extLst>
      <p:ext uri="{BB962C8B-B14F-4D97-AF65-F5344CB8AC3E}">
        <p14:creationId xmlns:p14="http://schemas.microsoft.com/office/powerpoint/2010/main" val="4180931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43D8BC-A5B2-6542-B0F3-B047DABF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comparisons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B066DE2-2615-F542-AC90-8B44699433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https://github.com/YoeDistro/yoe-distro/blob/dunfell/docs/libc-init.md</a:t>
            </a: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1C7E12E5-689F-ED4D-8427-34CF3298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216" y="2092990"/>
            <a:ext cx="3162892" cy="240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027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8E36C9-0E44-F342-82AB-C41619F0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2212B3-DBBE-9842-BCAA-3075EF5F8D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 with toybox as </a:t>
            </a:r>
            <a:r>
              <a:rPr lang="en-US" dirty="0" err="1"/>
              <a:t>init</a:t>
            </a:r>
            <a:r>
              <a:rPr lang="en-US" dirty="0"/>
              <a:t> system</a:t>
            </a:r>
          </a:p>
          <a:p>
            <a:r>
              <a:rPr lang="en-US" dirty="0"/>
              <a:t>Link Time Optimization Enabled system builds</a:t>
            </a:r>
          </a:p>
          <a:p>
            <a:r>
              <a:rPr lang="en-US" dirty="0"/>
              <a:t>Additional compiler options for size (More than </a:t>
            </a:r>
            <a:r>
              <a:rPr lang="en-US" dirty="0" err="1"/>
              <a:t>Os</a:t>
            </a:r>
            <a:r>
              <a:rPr lang="en-US" dirty="0"/>
              <a:t>)</a:t>
            </a:r>
          </a:p>
          <a:p>
            <a:r>
              <a:rPr lang="en-US" dirty="0"/>
              <a:t>More language runtime optimization information</a:t>
            </a:r>
          </a:p>
          <a:p>
            <a:pPr lvl="1"/>
            <a:r>
              <a:rPr lang="en-US" dirty="0"/>
              <a:t>Go, rust, python …</a:t>
            </a:r>
          </a:p>
        </p:txBody>
      </p:sp>
    </p:spTree>
    <p:extLst>
      <p:ext uri="{BB962C8B-B14F-4D97-AF65-F5344CB8AC3E}">
        <p14:creationId xmlns:p14="http://schemas.microsoft.com/office/powerpoint/2010/main" val="31867116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73850" y="306388"/>
            <a:ext cx="8227500" cy="66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Yocto Project</a:t>
            </a:r>
            <a:r>
              <a:rPr lang="en-US" baseline="30000"/>
              <a:t>®️</a:t>
            </a:r>
            <a:r>
              <a:rPr lang="en-US"/>
              <a:t> ?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61450" y="973000"/>
            <a:ext cx="4318500" cy="11808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l" rtl="0">
              <a:lnSpc>
                <a:spcPct val="123529"/>
              </a:lnSpc>
              <a:spcBef>
                <a:spcPts val="0"/>
              </a:spcBef>
              <a:spcAft>
                <a:spcPts val="8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400">
                <a:solidFill>
                  <a:schemeClr val="dk2"/>
                </a:solidFill>
              </a:rPr>
              <a:t>IT'S NOT AN EMBEDDED LINUX DISTRIBUTION, </a:t>
            </a:r>
            <a:br>
              <a:rPr lang="en-US" sz="1400">
                <a:solidFill>
                  <a:schemeClr val="dk2"/>
                </a:solidFill>
              </a:rPr>
            </a:br>
            <a:r>
              <a:rPr lang="en-US" sz="1400">
                <a:solidFill>
                  <a:schemeClr val="dk2"/>
                </a:solidFill>
              </a:rPr>
              <a:t>IT CREATES A CUSTOM ONE FOR YOU.</a:t>
            </a:r>
            <a:endParaRPr sz="140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9825" y="989571"/>
            <a:ext cx="4139701" cy="116427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" name="Google Shape;80;p15"/>
          <p:cNvSpPr txBox="1"/>
          <p:nvPr/>
        </p:nvSpPr>
        <p:spPr>
          <a:xfrm>
            <a:off x="361450" y="2479725"/>
            <a:ext cx="8458200" cy="18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Yocto Project (YP) is an open source collaboration project that helps developers create custom Linux-based systems regardless of the hardware architecture.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>
                <a:latin typeface="Lato"/>
                <a:ea typeface="Lato"/>
                <a:cs typeface="Lato"/>
                <a:sym typeface="Lato"/>
              </a:rPr>
              <a:t>The project provides a flexible set of tools and a space where embedded developers worldwide can share technologies, software stacks, configurations, and best practices that can be used to create tailored Linux images for embedded and IOT devices, or anywhere a customized Linux OS is needed. 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4107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your time</a:t>
            </a:r>
          </a:p>
        </p:txBody>
      </p:sp>
    </p:spTree>
    <p:extLst>
      <p:ext uri="{BB962C8B-B14F-4D97-AF65-F5344CB8AC3E}">
        <p14:creationId xmlns:p14="http://schemas.microsoft.com/office/powerpoint/2010/main" val="294008135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70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Introduction</a:t>
            </a:r>
            <a:endParaRPr dirty="0"/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"poky-tiny” Distribution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Image analysis tools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Compiler and toolchain optimizations</a:t>
            </a:r>
          </a:p>
          <a:p>
            <a:pPr lvl="1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C/C++ this time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package refactoring</a:t>
            </a:r>
          </a:p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en-US" dirty="0"/>
              <a:t>Package selection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DA33F9-3D6A-294E-A557-55369F7D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1E38BA4-0922-8D49-B958-1A8C286512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Distributions (meta-poky/conf/distro)</a:t>
            </a:r>
          </a:p>
          <a:p>
            <a:pPr lvl="1"/>
            <a:r>
              <a:rPr lang="en-US" b="1" dirty="0">
                <a:latin typeface="Fira Code" panose="020B0509050000020004" pitchFamily="49" charset="0"/>
                <a:ea typeface="Fira Code" panose="020B0509050000020004" pitchFamily="49" charset="0"/>
              </a:rPr>
              <a:t>poky</a:t>
            </a:r>
            <a:r>
              <a:rPr lang="en-US" dirty="0"/>
              <a:t> – Standard default distribution</a:t>
            </a:r>
          </a:p>
          <a:p>
            <a:pPr lvl="1"/>
            <a:r>
              <a:rPr lang="en-US" b="1" dirty="0">
                <a:latin typeface="Fira Code" panose="020B0509050000020004" pitchFamily="49" charset="0"/>
                <a:ea typeface="Fira Code" panose="020B0509050000020004" pitchFamily="49" charset="0"/>
              </a:rPr>
              <a:t>poky-tiny</a:t>
            </a:r>
            <a:r>
              <a:rPr lang="en-US" dirty="0"/>
              <a:t> – Geared towards small size</a:t>
            </a:r>
          </a:p>
          <a:p>
            <a:pPr marL="1003300" lvl="2" indent="0">
              <a:buNone/>
            </a:pPr>
            <a:r>
              <a:rPr lang="en-US" dirty="0"/>
              <a:t>Uses </a:t>
            </a:r>
            <a:r>
              <a:rPr lang="en-US" dirty="0" err="1"/>
              <a:t>musl</a:t>
            </a:r>
            <a:r>
              <a:rPr lang="en-US" dirty="0"/>
              <a:t>, </a:t>
            </a:r>
            <a:r>
              <a:rPr lang="en-US" dirty="0" err="1"/>
              <a:t>linux</a:t>
            </a:r>
            <a:r>
              <a:rPr lang="en-US" dirty="0"/>
              <a:t>-yocto-tiny, </a:t>
            </a:r>
            <a:r>
              <a:rPr lang="en-US" dirty="0" err="1"/>
              <a:t>mdev</a:t>
            </a:r>
            <a:r>
              <a:rPr lang="en-US" dirty="0"/>
              <a:t>, custom </a:t>
            </a:r>
            <a:r>
              <a:rPr lang="en-US" dirty="0" err="1"/>
              <a:t>init</a:t>
            </a:r>
            <a:endParaRPr lang="en-US" dirty="0"/>
          </a:p>
          <a:p>
            <a:pPr lvl="1"/>
            <a:r>
              <a:rPr lang="en-US" b="1" dirty="0">
                <a:latin typeface="Fira Code" panose="020B0509050000020004" pitchFamily="49" charset="0"/>
                <a:ea typeface="Fira Code" panose="020B0509050000020004" pitchFamily="49" charset="0"/>
              </a:rPr>
              <a:t>poky-</a:t>
            </a:r>
            <a:r>
              <a:rPr lang="en-US" b="1" dirty="0" err="1">
                <a:latin typeface="Fira Code" panose="020B0509050000020004" pitchFamily="49" charset="0"/>
                <a:ea typeface="Fira Code" panose="020B0509050000020004" pitchFamily="49" charset="0"/>
              </a:rPr>
              <a:t>altconfig</a:t>
            </a:r>
            <a:r>
              <a:rPr lang="en-US" dirty="0"/>
              <a:t> – Uses </a:t>
            </a:r>
            <a:r>
              <a:rPr lang="en-US" dirty="0" err="1"/>
              <a:t>systemd</a:t>
            </a:r>
            <a:r>
              <a:rPr lang="en-US" dirty="0"/>
              <a:t>, LTSI kernel</a:t>
            </a:r>
          </a:p>
          <a:p>
            <a:r>
              <a:rPr lang="en-US" dirty="0"/>
              <a:t>Most of examples here are based on </a:t>
            </a:r>
            <a:r>
              <a:rPr lang="en-US" dirty="0" err="1"/>
              <a:t>yoe</a:t>
            </a:r>
            <a:r>
              <a:rPr lang="en-US" dirty="0"/>
              <a:t> distribution</a:t>
            </a:r>
          </a:p>
          <a:p>
            <a:pPr lvl="1"/>
            <a:r>
              <a:rPr lang="en-US" dirty="0"/>
              <a:t>Derives from poky distribution policies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8348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40B82-B0FF-B24A-B6B7-282A5715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poky-tiny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C9F47C-42A7-844D-BED7-181A2853B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baseline for custom distro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C46F77-9910-2A4A-89DB-B9B7B0B1C019}"/>
              </a:ext>
            </a:extLst>
          </p:cNvPr>
          <p:cNvSpPr txBox="1"/>
          <p:nvPr/>
        </p:nvSpPr>
        <p:spPr>
          <a:xfrm>
            <a:off x="2604052" y="2202418"/>
            <a:ext cx="393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require conf/distro/poky-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tiny.conf</a:t>
            </a:r>
            <a:endParaRPr lang="en-US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DISTRO = ”my-tiny-distro”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94968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17709-8CAD-544C-A826-F4E552A0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 Selections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58DE424-9A35-E346-A9E4-7390969B7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musl</a:t>
            </a:r>
            <a:r>
              <a:rPr lang="en-US" dirty="0"/>
              <a:t> C library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busybox</a:t>
            </a:r>
            <a:r>
              <a:rPr lang="en-US" dirty="0"/>
              <a:t> </a:t>
            </a:r>
            <a:r>
              <a:rPr lang="en-US" dirty="0" err="1"/>
              <a:t>init</a:t>
            </a:r>
            <a:r>
              <a:rPr lang="en-US" dirty="0"/>
              <a:t> system</a:t>
            </a:r>
          </a:p>
          <a:p>
            <a:r>
              <a:rPr lang="en-US" dirty="0"/>
              <a:t>Use </a:t>
            </a:r>
            <a:r>
              <a:rPr lang="en-US" dirty="0" err="1"/>
              <a:t>mdev</a:t>
            </a:r>
            <a:r>
              <a:rPr lang="en-US" dirty="0"/>
              <a:t> instead of </a:t>
            </a:r>
            <a:r>
              <a:rPr lang="en-US" dirty="0" err="1"/>
              <a:t>udev</a:t>
            </a:r>
            <a:r>
              <a:rPr lang="en-US" dirty="0"/>
              <a:t>.       ⎨</a:t>
            </a:r>
          </a:p>
          <a:p>
            <a:pPr lvl="1"/>
            <a:r>
              <a:rPr lang="en-US" dirty="0"/>
              <a:t>See if you can live without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195536-EE29-214B-8703-51C815A61BE7}"/>
              </a:ext>
            </a:extLst>
          </p:cNvPr>
          <p:cNvSpPr txBox="1"/>
          <p:nvPr/>
        </p:nvSpPr>
        <p:spPr>
          <a:xfrm>
            <a:off x="895303" y="1691368"/>
            <a:ext cx="222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 IMAGESIZE = 37668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 IMAGESIZE = 35532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76157B-8B19-7241-9D59-E41A9AC6BDC2}"/>
              </a:ext>
            </a:extLst>
          </p:cNvPr>
          <p:cNvSpPr txBox="1"/>
          <p:nvPr/>
        </p:nvSpPr>
        <p:spPr>
          <a:xfrm>
            <a:off x="5240658" y="2734303"/>
            <a:ext cx="2117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35532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3120</a:t>
            </a:r>
          </a:p>
        </p:txBody>
      </p:sp>
    </p:spTree>
    <p:extLst>
      <p:ext uri="{BB962C8B-B14F-4D97-AF65-F5344CB8AC3E}">
        <p14:creationId xmlns:p14="http://schemas.microsoft.com/office/powerpoint/2010/main" val="343913510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22CE16-2ACA-9D4F-AF50-403026E4D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Flags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8B22D3-997D-5C4B-A737-743D957E71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global optimization flags</a:t>
            </a:r>
          </a:p>
          <a:p>
            <a:r>
              <a:rPr lang="en-US" dirty="0"/>
              <a:t>SELECTED_OPTIMIZATION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b="0" dirty="0">
                <a:latin typeface="Fira Code" panose="020B0509050000020004" pitchFamily="49" charset="0"/>
                <a:ea typeface="Fira Code" panose="020B0509050000020004" pitchFamily="49" charset="0"/>
              </a:rPr>
              <a:t>–</a:t>
            </a:r>
            <a:r>
              <a:rPr lang="en-US" b="0" dirty="0" err="1">
                <a:latin typeface="Fira Code" panose="020B0509050000020004" pitchFamily="49" charset="0"/>
                <a:ea typeface="Fira Code" panose="020B0509050000020004" pitchFamily="49" charset="0"/>
              </a:rPr>
              <a:t>Os</a:t>
            </a:r>
            <a:r>
              <a:rPr lang="en-US" b="0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dirty="0"/>
              <a:t>instead of </a:t>
            </a:r>
            <a:r>
              <a:rPr lang="en-US" b="0" dirty="0">
                <a:latin typeface="Fira Code" panose="020B0509050000020004" pitchFamily="49" charset="0"/>
                <a:ea typeface="Fira Code" panose="020B0509050000020004" pitchFamily="49" charset="0"/>
              </a:rPr>
              <a:t>–O2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A271B82-8670-F547-BFCF-2F4ED1261D1D}"/>
              </a:ext>
            </a:extLst>
          </p:cNvPr>
          <p:cNvSpPr txBox="1"/>
          <p:nvPr/>
        </p:nvSpPr>
        <p:spPr>
          <a:xfrm>
            <a:off x="763324" y="2277551"/>
            <a:ext cx="8030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TARGET_CFLAGS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"${TARGET_CPPFLAGS} ${SELECTED_OPTIMIZATION}"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latin typeface=" Fira Code" panose="020B0509050000020004" pitchFamily="49" charset="0"/>
              </a:rPr>
              <a:t/>
            </a:r>
            <a:br>
              <a:rPr lang="en-US" sz="800" dirty="0">
                <a:latin typeface=" Fira Code" panose="020B0509050000020004" pitchFamily="49" charset="0"/>
              </a:rPr>
            </a:br>
            <a:r>
              <a:rPr lang="en-US" sz="800" dirty="0">
                <a:latin typeface=" Fira Code" panose="020B0509050000020004" pitchFamily="49" charset="0"/>
              </a:rPr>
              <a:t>…</a:t>
            </a:r>
          </a:p>
          <a:p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latin typeface=" Fira Code" panose="020B0509050000020004" pitchFamily="49" charset="0"/>
              </a:rPr>
              <a:t>DEBUG_FLAGS ?=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"-g 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feliminate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-unused-debug-types ${DEBUG_PREFIX_MAP}"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latin typeface=" Fira Code" panose="020B0509050000020004" pitchFamily="49" charset="0"/>
              </a:rPr>
              <a:t/>
            </a:r>
            <a:br>
              <a:rPr lang="en-US" sz="800" dirty="0">
                <a:latin typeface=" Fira Code" panose="020B0509050000020004" pitchFamily="49" charset="0"/>
              </a:rPr>
            </a:br>
            <a:r>
              <a:rPr lang="en-US" sz="800" dirty="0">
                <a:solidFill>
                  <a:srgbClr val="008000"/>
                </a:solidFill>
                <a:latin typeface=" Fira Code" panose="020B0509050000020004" pitchFamily="49" charset="0"/>
              </a:rPr>
              <a:t># Disabled until the option works properly -feliminate-dwarf2-dups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FULL_OPTIMIZATION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"-O2 -pipe ${DEBUG_FLAGS}"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DEBUG_OPTIMIZATION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"-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Og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 ${DEBUG_FLAGS} -pipe"</a:t>
            </a:r>
            <a:endParaRPr lang="en-US" sz="800" dirty="0">
              <a:latin typeface=" Fira Code" panose="020B0509050000020004" pitchFamily="49" charset="0"/>
            </a:endParaRPr>
          </a:p>
          <a:p>
            <a:r>
              <a:rPr lang="en-US" sz="800" dirty="0">
                <a:solidFill>
                  <a:srgbClr val="0000FF"/>
                </a:solidFill>
                <a:latin typeface=" Fira Code" panose="020B0509050000020004" pitchFamily="49" charset="0"/>
              </a:rPr>
              <a:t>SELECTED_OPTIMIZATION</a:t>
            </a:r>
            <a:r>
              <a:rPr lang="en-US" sz="800" dirty="0">
                <a:latin typeface=" Fira Code" panose="020B0509050000020004" pitchFamily="49" charset="0"/>
              </a:rPr>
              <a:t> = 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"${@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d.getVar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(</a:t>
            </a:r>
            <a:r>
              <a:rPr lang="en-US" sz="800" dirty="0" err="1">
                <a:solidFill>
                  <a:srgbClr val="A31515"/>
                </a:solidFill>
                <a:latin typeface=" Fira Code" panose="020B0509050000020004" pitchFamily="49" charset="0"/>
              </a:rPr>
              <a:t>oe.utils.vartrue</a:t>
            </a:r>
            <a:r>
              <a:rPr lang="en-US" sz="800" dirty="0">
                <a:solidFill>
                  <a:srgbClr val="A31515"/>
                </a:solidFill>
                <a:latin typeface=" Fira Code" panose="020B0509050000020004" pitchFamily="49" charset="0"/>
              </a:rPr>
              <a:t>('DEBUG_BUILD', 'DEBUG_OPTIMIZATION', 'FULL_OPTIMIZATION', d))}"</a:t>
            </a:r>
            <a:endParaRPr lang="en-US" sz="800" dirty="0">
              <a:latin typeface=" Fira Code" panose="020B05090500000200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004E2F-C553-D54E-91C6-8516EDDFD723}"/>
              </a:ext>
            </a:extLst>
          </p:cNvPr>
          <p:cNvSpPr txBox="1"/>
          <p:nvPr/>
        </p:nvSpPr>
        <p:spPr>
          <a:xfrm>
            <a:off x="1141046" y="4065604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3120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2992</a:t>
            </a:r>
          </a:p>
        </p:txBody>
      </p:sp>
    </p:spTree>
    <p:extLst>
      <p:ext uri="{BB962C8B-B14F-4D97-AF65-F5344CB8AC3E}">
        <p14:creationId xmlns:p14="http://schemas.microsoft.com/office/powerpoint/2010/main" val="77135273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5FE7F-84D2-DD41-9E4A-63730124D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B767D1-B926-544A-B919-9B94DFEB99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 compilers support LTO ( clang/</a:t>
            </a:r>
            <a:r>
              <a:rPr lang="en-US" dirty="0" err="1"/>
              <a:t>gcc</a:t>
            </a:r>
            <a:r>
              <a:rPr lang="en-US" dirty="0"/>
              <a:t> )</a:t>
            </a:r>
          </a:p>
          <a:p>
            <a:r>
              <a:rPr lang="en-US" dirty="0"/>
              <a:t>Enable 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–</a:t>
            </a:r>
            <a:r>
              <a:rPr lang="en-US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 </a:t>
            </a:r>
            <a:r>
              <a:rPr lang="en-US" dirty="0"/>
              <a:t>switch</a:t>
            </a:r>
          </a:p>
          <a:p>
            <a:pPr marL="762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31F976-46BA-E04E-B774-E302EA43EBEE}"/>
              </a:ext>
            </a:extLst>
          </p:cNvPr>
          <p:cNvSpPr txBox="1"/>
          <p:nvPr/>
        </p:nvSpPr>
        <p:spPr>
          <a:xfrm>
            <a:off x="834887" y="2258171"/>
            <a:ext cx="307327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LTO_pn-glibc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gcc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-runtime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libgcc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-initial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LTO_pn-libgcc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LTO_pn-libpam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LTO_pn-elfutils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LTO_pn-perl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LTO_pn-busybox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LTO_pn-libxcrypt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-curl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LTO_pn-libcap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LTO_pn-python3 = ""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LTO_pn-libproxy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 = ""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LTO ?= "-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SELECTED_OPTIMIZATION_append_class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-target = " ${LTO}"</a:t>
            </a:r>
          </a:p>
          <a:p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TARGET_LDFLAGS_append_class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-target = " ${LTO}"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SELECTED_OPTIMIZATION[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vardeps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] += "LTO"</a:t>
            </a:r>
          </a:p>
          <a:p>
            <a:endParaRPr lang="en-US" sz="7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PACKAGE_DEBUG_SPLIT_STYLE = "debug-without-</a:t>
            </a:r>
            <a:r>
              <a:rPr lang="en-US" sz="700" dirty="0" err="1">
                <a:latin typeface="Fira Code" panose="020B0509050000020004" pitchFamily="49" charset="0"/>
                <a:ea typeface="Fira Code" panose="020B0509050000020004" pitchFamily="49" charset="0"/>
              </a:rPr>
              <a:t>src</a:t>
            </a:r>
            <a:r>
              <a:rPr lang="en-US" sz="700" dirty="0">
                <a:latin typeface="Fira Code" panose="020B0509050000020004" pitchFamily="49" charset="0"/>
                <a:ea typeface="Fira Code" panose="020B0509050000020004" pitchFamily="49" charset="0"/>
              </a:rPr>
              <a:t>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506A45-9ADC-1944-950F-0AF31EDF4008}"/>
              </a:ext>
            </a:extLst>
          </p:cNvPr>
          <p:cNvSpPr txBox="1"/>
          <p:nvPr/>
        </p:nvSpPr>
        <p:spPr>
          <a:xfrm>
            <a:off x="4572000" y="2624805"/>
            <a:ext cx="20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-IMAGESIZE = 2992</a:t>
            </a:r>
          </a:p>
          <a:p>
            <a:r>
              <a:rPr lang="en-US" dirty="0">
                <a:latin typeface="Fira Code" panose="020B0509050000020004" pitchFamily="49" charset="0"/>
                <a:ea typeface="Fira Code" panose="020B0509050000020004" pitchFamily="49" charset="0"/>
              </a:rPr>
              <a:t>+IMAGESIZE = 2956</a:t>
            </a:r>
          </a:p>
        </p:txBody>
      </p:sp>
    </p:spTree>
    <p:extLst>
      <p:ext uri="{BB962C8B-B14F-4D97-AF65-F5344CB8AC3E}">
        <p14:creationId xmlns:p14="http://schemas.microsoft.com/office/powerpoint/2010/main" val="39749253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2EF21E-0495-6E42-85D9-97B8FE90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2FD648-9BB9-F644-8042-AB8F0A51C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Clang support (needs work for arm arch )</a:t>
            </a:r>
          </a:p>
          <a:p>
            <a:pPr lvl="1"/>
            <a:r>
              <a:rPr lang="en-US" dirty="0"/>
              <a:t>Thin LTO</a:t>
            </a:r>
          </a:p>
          <a:p>
            <a:pPr lvl="2"/>
            <a:r>
              <a:rPr lang="en-US" dirty="0"/>
              <a:t>Faster to compile</a:t>
            </a:r>
          </a:p>
          <a:p>
            <a:pPr lvl="1"/>
            <a:r>
              <a:rPr lang="en-US" dirty="0"/>
              <a:t>Full LTO</a:t>
            </a:r>
          </a:p>
          <a:p>
            <a:pPr lvl="2"/>
            <a:r>
              <a:rPr lang="en-US" dirty="0"/>
              <a:t>More optimizations</a:t>
            </a:r>
          </a:p>
          <a:p>
            <a:pPr lvl="1"/>
            <a:r>
              <a:rPr lang="en-US" dirty="0"/>
              <a:t>Needs gold linker</a:t>
            </a:r>
          </a:p>
          <a:p>
            <a:pPr lvl="2"/>
            <a:r>
              <a:rPr lang="en-US" dirty="0"/>
              <a:t>Gold </a:t>
            </a:r>
            <a:r>
              <a:rPr lang="en-US" dirty="0" err="1"/>
              <a:t>ld</a:t>
            </a:r>
            <a:r>
              <a:rPr lang="en-US" dirty="0"/>
              <a:t> + LTO does not like “</a:t>
            </a:r>
            <a:r>
              <a:rPr lang="en-US" dirty="0" err="1"/>
              <a:t>Os</a:t>
            </a:r>
            <a:r>
              <a:rPr lang="en-US" dirty="0"/>
              <a:t>” ( Use O2 or O3)</a:t>
            </a:r>
          </a:p>
          <a:p>
            <a:pPr marL="5461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A74FD7-2C94-314D-BECF-156EEA7957A2}"/>
              </a:ext>
            </a:extLst>
          </p:cNvPr>
          <p:cNvSpPr txBox="1"/>
          <p:nvPr/>
        </p:nvSpPr>
        <p:spPr>
          <a:xfrm>
            <a:off x="448853" y="4080010"/>
            <a:ext cx="828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# Enable LTO based on global distro settings</a:t>
            </a:r>
          </a:p>
          <a:p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TOOLCHAIN_OPTIONS_append_toolchain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-clang = "${@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bb.utils.contains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('DISTRO_FEATURES', 'thin-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', ' 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=thin -fuse-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ld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=gold', '', d)}"</a:t>
            </a:r>
          </a:p>
          <a:p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TOOLCHAIN_OPTIONS_append_toolchain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-clang = "${@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bb.utils.contains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('DISTRO_FEATURES', 'full-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', ' 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flto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=full -fuse-</a:t>
            </a:r>
            <a:r>
              <a:rPr lang="en-US" sz="800" dirty="0" err="1">
                <a:latin typeface="Fira Code" panose="020B0509050000020004" pitchFamily="49" charset="0"/>
                <a:ea typeface="Fira Code" panose="020B0509050000020004" pitchFamily="49" charset="0"/>
              </a:rPr>
              <a:t>ld</a:t>
            </a:r>
            <a:r>
              <a:rPr lang="en-US" sz="800" dirty="0">
                <a:latin typeface="Fira Code" panose="020B0509050000020004" pitchFamily="49" charset="0"/>
                <a:ea typeface="Fira Code" panose="020B0509050000020004" pitchFamily="49" charset="0"/>
              </a:rPr>
              <a:t>=gold', '', d)}"</a:t>
            </a:r>
          </a:p>
          <a:p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  <a:p>
            <a:endParaRPr lang="en-US" sz="800" dirty="0">
              <a:latin typeface="Fira Code" panose="020B0509050000020004" pitchFamily="49" charset="0"/>
              <a:ea typeface="Fira Code" panose="020B050905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936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955</Words>
  <Application>Microsoft Office PowerPoint</Application>
  <PresentationFormat>On-screen Show (16:9)</PresentationFormat>
  <Paragraphs>236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YoctoTemplate_1</vt:lpstr>
      <vt:lpstr>Yocto Project® Image Size Optimization  </vt:lpstr>
      <vt:lpstr>What is the Yocto Project®️ ?</vt:lpstr>
      <vt:lpstr>Agenda</vt:lpstr>
      <vt:lpstr>Introduction</vt:lpstr>
      <vt:lpstr>poky-tiny</vt:lpstr>
      <vt:lpstr>Package Selections</vt:lpstr>
      <vt:lpstr>Compiler Flags</vt:lpstr>
      <vt:lpstr>LTO</vt:lpstr>
      <vt:lpstr>LTO</vt:lpstr>
      <vt:lpstr>Check Image</vt:lpstr>
      <vt:lpstr>Refine Image</vt:lpstr>
      <vt:lpstr>Default Tunes</vt:lpstr>
      <vt:lpstr>Default Tunes</vt:lpstr>
      <vt:lpstr>Inspect Buildhistory</vt:lpstr>
      <vt:lpstr>Inspect installed-package-sizes.txt</vt:lpstr>
      <vt:lpstr>Why a package is pulled into image ?</vt:lpstr>
      <vt:lpstr>Kernel Tweaks</vt:lpstr>
      <vt:lpstr>Size comparisons</vt:lpstr>
      <vt:lpstr>Future Work</vt:lpstr>
      <vt:lpstr>Thanks for your time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80</cp:revision>
  <dcterms:modified xsi:type="dcterms:W3CDTF">2020-07-02T08:30:06Z</dcterms:modified>
</cp:coreProperties>
</file>